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62" r:id="rId3"/>
    <p:sldId id="259" r:id="rId4"/>
    <p:sldId id="264" r:id="rId5"/>
    <p:sldId id="265" r:id="rId6"/>
    <p:sldId id="266" r:id="rId7"/>
    <p:sldId id="267" r:id="rId8"/>
    <p:sldId id="269" r:id="rId9"/>
    <p:sldId id="268" r:id="rId10"/>
    <p:sldId id="270" r:id="rId11"/>
    <p:sldId id="271" r:id="rId12"/>
    <p:sldId id="272" r:id="rId13"/>
    <p:sldId id="281" r:id="rId14"/>
    <p:sldId id="282" r:id="rId15"/>
    <p:sldId id="273" r:id="rId16"/>
    <p:sldId id="283" r:id="rId17"/>
    <p:sldId id="284" r:id="rId18"/>
    <p:sldId id="274" r:id="rId19"/>
    <p:sldId id="291" r:id="rId20"/>
    <p:sldId id="285" r:id="rId21"/>
    <p:sldId id="292" r:id="rId22"/>
    <p:sldId id="288" r:id="rId23"/>
    <p:sldId id="293" r:id="rId24"/>
    <p:sldId id="286" r:id="rId25"/>
    <p:sldId id="287" r:id="rId26"/>
    <p:sldId id="295" r:id="rId27"/>
    <p:sldId id="275" r:id="rId28"/>
    <p:sldId id="294" r:id="rId29"/>
    <p:sldId id="289" r:id="rId30"/>
    <p:sldId id="301" r:id="rId31"/>
    <p:sldId id="303" r:id="rId32"/>
    <p:sldId id="296" r:id="rId33"/>
    <p:sldId id="300" r:id="rId34"/>
    <p:sldId id="276" r:id="rId35"/>
    <p:sldId id="297" r:id="rId36"/>
    <p:sldId id="277" r:id="rId37"/>
    <p:sldId id="302" r:id="rId3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D0D0CF8-A1D1-4143-B81D-427D1191A0E6}">
          <p14:sldIdLst>
            <p14:sldId id="256"/>
            <p14:sldId id="262"/>
            <p14:sldId id="259"/>
            <p14:sldId id="264"/>
            <p14:sldId id="265"/>
            <p14:sldId id="266"/>
            <p14:sldId id="267"/>
            <p14:sldId id="269"/>
            <p14:sldId id="268"/>
            <p14:sldId id="270"/>
            <p14:sldId id="271"/>
            <p14:sldId id="272"/>
            <p14:sldId id="281"/>
            <p14:sldId id="282"/>
            <p14:sldId id="273"/>
            <p14:sldId id="283"/>
            <p14:sldId id="284"/>
            <p14:sldId id="274"/>
            <p14:sldId id="291"/>
            <p14:sldId id="285"/>
            <p14:sldId id="292"/>
            <p14:sldId id="288"/>
            <p14:sldId id="293"/>
            <p14:sldId id="286"/>
            <p14:sldId id="287"/>
            <p14:sldId id="295"/>
            <p14:sldId id="275"/>
            <p14:sldId id="294"/>
            <p14:sldId id="289"/>
            <p14:sldId id="301"/>
            <p14:sldId id="303"/>
            <p14:sldId id="296"/>
            <p14:sldId id="300"/>
            <p14:sldId id="276"/>
            <p14:sldId id="297"/>
            <p14:sldId id="277"/>
            <p14:sldId id="30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na Russkikh" initials="AR" lastIdx="2" clrIdx="0">
    <p:extLst>
      <p:ext uri="{19B8F6BF-5375-455C-9EA6-DF929625EA0E}">
        <p15:presenceInfo xmlns:p15="http://schemas.microsoft.com/office/powerpoint/2012/main" userId="22a165a83ce7bc8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4249" autoAdjust="0"/>
  </p:normalViewPr>
  <p:slideViewPr>
    <p:cSldViewPr snapToGrid="0">
      <p:cViewPr varScale="1">
        <p:scale>
          <a:sx n="67" d="100"/>
          <a:sy n="67" d="100"/>
        </p:scale>
        <p:origin x="102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7449D7-E10C-441A-B99F-5A86EBC2832C}" type="doc">
      <dgm:prSet loTypeId="urn:microsoft.com/office/officeart/2005/8/layout/hChevron3" loCatId="process" qsTypeId="urn:microsoft.com/office/officeart/2005/8/quickstyle/simple2" qsCatId="simple" csTypeId="urn:microsoft.com/office/officeart/2005/8/colors/accent2_1" csCatId="accent2" phldr="1"/>
      <dgm:spPr/>
    </dgm:pt>
    <dgm:pt modelId="{EDB7E021-3A59-4F2C-BB69-EA9E4ABE163A}" type="pres">
      <dgm:prSet presAssocID="{DA7449D7-E10C-441A-B99F-5A86EBC2832C}" presName="Name0" presStyleCnt="0">
        <dgm:presLayoutVars>
          <dgm:dir/>
          <dgm:resizeHandles val="exact"/>
        </dgm:presLayoutVars>
      </dgm:prSet>
      <dgm:spPr/>
    </dgm:pt>
  </dgm:ptLst>
  <dgm:cxnLst>
    <dgm:cxn modelId="{60776B4B-0952-487E-B3E4-08ACF8603FD0}" type="presOf" srcId="{DA7449D7-E10C-441A-B99F-5A86EBC2832C}" destId="{EDB7E021-3A59-4F2C-BB69-EA9E4ABE163A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7449D7-E10C-441A-B99F-5A86EBC2832C}" type="doc">
      <dgm:prSet loTypeId="urn:microsoft.com/office/officeart/2005/8/layout/hChevron3" loCatId="process" qsTypeId="urn:microsoft.com/office/officeart/2005/8/quickstyle/simple2" qsCatId="simple" csTypeId="urn:microsoft.com/office/officeart/2005/8/colors/accent2_1" csCatId="accent2" phldr="1"/>
      <dgm:spPr/>
    </dgm:pt>
    <dgm:pt modelId="{EDB7E021-3A59-4F2C-BB69-EA9E4ABE163A}" type="pres">
      <dgm:prSet presAssocID="{DA7449D7-E10C-441A-B99F-5A86EBC2832C}" presName="Name0" presStyleCnt="0">
        <dgm:presLayoutVars>
          <dgm:dir/>
          <dgm:resizeHandles val="exact"/>
        </dgm:presLayoutVars>
      </dgm:prSet>
      <dgm:spPr/>
    </dgm:pt>
  </dgm:ptLst>
  <dgm:cxnLst>
    <dgm:cxn modelId="{60776B4B-0952-487E-B3E4-08ACF8603FD0}" type="presOf" srcId="{DA7449D7-E10C-441A-B99F-5A86EBC2832C}" destId="{EDB7E021-3A59-4F2C-BB69-EA9E4ABE163A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FB10C-C12A-4552-AC24-3060CE024D42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1E22A-A3AF-4D72-8BC1-1321E16229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067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1E22A-A3AF-4D72-8BC1-1321E16229F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017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1E22A-A3AF-4D72-8BC1-1321E16229F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411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1E22A-A3AF-4D72-8BC1-1321E16229F2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974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1E22A-A3AF-4D72-8BC1-1321E16229F2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643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5AB4D0-F94D-4437-B9AF-606EA6CFB4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F5861D5-854B-4238-9465-6E60C1C437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00E58C-16FB-4D59-8058-2BC80A6AE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60D25-CE8C-4F81-A436-DFB82BA3A2E2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170D06-0F23-4DB1-89FC-6062B14A7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602BB8-EF16-4C58-8C7C-B8E0DF150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D7C5-1911-444B-9E5C-F387F1D18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38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4D3D29-66F5-4FDD-8A74-73F08ADFF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12B134F-170E-4333-A7B7-32462E72F4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CAAFCF-F019-48D0-BB79-5FDB0436A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60D25-CE8C-4F81-A436-DFB82BA3A2E2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CA86CA-CC04-493E-AB8F-BD1ED6DFF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24190E-5F9D-46C5-AD96-5B5A2A56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D7C5-1911-444B-9E5C-F387F1D18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296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74578C3-E056-4A5A-AD1A-C422FB3D39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7EB595E-97A6-45DB-BAEE-2C9F7C389E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1A3BF0-1851-48E2-B0B5-67C581563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60D25-CE8C-4F81-A436-DFB82BA3A2E2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80FA1F-09D4-4702-864D-50BC91A15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267C9B-E929-4CD8-8321-80775BD5D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D7C5-1911-444B-9E5C-F387F1D18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725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07F190-9044-405D-A82E-B1BDC8316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9E3460-4239-4289-BE28-4A6D0FDB0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32B6E0-5121-4EA2-8F62-95709107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60D25-CE8C-4F81-A436-DFB82BA3A2E2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1A8D4A-E8CE-4D8C-9347-669C2C09A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C177B2-B5B3-40AC-9AD4-98F907598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D7C5-1911-444B-9E5C-F387F1D18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101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CF8AD9-60C7-475A-983A-B32E447D6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140BFC5-5E58-4804-84A8-35FF17A0E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923954-CF9C-4FD9-A205-3CB2B1845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60D25-CE8C-4F81-A436-DFB82BA3A2E2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9031CF-93E4-4A15-BD6B-5D12A61EC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DD4C37-17E8-42FC-A695-517BB6C0D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D7C5-1911-444B-9E5C-F387F1D18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590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F1AE35-FF99-4F05-B057-A710AB5AF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2B64CF-B479-4D2C-BEA2-73666800CC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8F33F8B-0BFB-49A6-9055-42C73CA95C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DF51545-F058-4975-9DC1-42A2D5C71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60D25-CE8C-4F81-A436-DFB82BA3A2E2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63AEBEC-25D6-42C6-893F-DB1E1761D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5E59F89-70E2-4AE6-A57A-FECC0C29F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D7C5-1911-444B-9E5C-F387F1D18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62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EBAC49-FEB1-4FA7-BAC2-4E9BB9836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685463D-C266-457D-B1B6-A675D474B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18A1D1D-F173-4A7F-B3AC-AAA5179A4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5526D6D-C137-430F-8837-92537AE0D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63C296B-2460-4C85-BC7E-18D07DFF08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60F588E-FD6B-4706-B7E0-0515DE68D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60D25-CE8C-4F81-A436-DFB82BA3A2E2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AF67BF4-8AB3-4687-9560-2B70476DD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CC72B3A-5496-4723-989F-2B1B5F302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D7C5-1911-444B-9E5C-F387F1D18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381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6F206A-8862-4731-A99E-9EFBC5032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2FEC2CF-FAB5-4A1A-A6A1-8DD2DFD80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60D25-CE8C-4F81-A436-DFB82BA3A2E2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C21FC97-9C22-4B0B-9F50-070B3104A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B080C78-41F2-4296-BECD-A7B52BABA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D7C5-1911-444B-9E5C-F387F1D18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316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75D8049-EC1B-4774-B976-D4EDDDAAC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60D25-CE8C-4F81-A436-DFB82BA3A2E2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7D15088-3B23-4542-9AC0-2FD650ACB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2128992-2F05-45BE-8316-A04D2BA38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D7C5-1911-444B-9E5C-F387F1D18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11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6D70EF-D285-460C-8F65-F93B59C53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04B2B2-DAC6-4269-9104-7B129D5F9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22D476D-616E-4B2E-897F-E2B0BBE636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DBB8868-0B68-42B2-A859-3B5316510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60D25-CE8C-4F81-A436-DFB82BA3A2E2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6CDC9F8-5460-41F1-8C46-6C1FFF128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C33A30B-1C55-4B3A-9383-1579A5E42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D7C5-1911-444B-9E5C-F387F1D18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24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76FD4E-E061-4974-98C0-8751E9646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D0EF1D4-E02E-4C17-BDDF-67C99805DB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FC092B8-B3C5-4A54-A3E7-D65CAC3F3D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BD87C59-CE18-4B36-9DDA-13D8E1046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60D25-CE8C-4F81-A436-DFB82BA3A2E2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67BD8FB-D0FC-4EFF-9A99-4E506EA54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B57FBFE-25C2-4AAE-8866-F7B076D92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D7C5-1911-444B-9E5C-F387F1D18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057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4D1A1A-B001-4B82-8FB8-08F13476A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1FD4329-7A17-48B0-ACF1-B1EC3B654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59E835-35D9-4273-AE14-B54BE4E635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60D25-CE8C-4F81-A436-DFB82BA3A2E2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CCA52E-DB2F-4811-AAD5-ADA531F07F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5C8CF9-B283-421A-A60F-E40017AA0C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AD7C5-1911-444B-9E5C-F387F1D18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939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EE919EE-5D8C-4D08-BBF4-391B7593FC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5580" y="4572000"/>
            <a:ext cx="9144000" cy="1378634"/>
          </a:xfrm>
        </p:spPr>
        <p:txBody>
          <a:bodyPr>
            <a:norm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Алина Русских, НИУ ВШЭ</a:t>
            </a:r>
          </a:p>
          <a:p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Шестнадцатая конференция по типологии и грамматике для молодых исследователей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EAA15F76-556E-4FC6-A07E-D119EFB35747}"/>
              </a:ext>
            </a:extLst>
          </p:cNvPr>
          <p:cNvSpPr/>
          <p:nvPr/>
        </p:nvSpPr>
        <p:spPr>
          <a:xfrm>
            <a:off x="1111345" y="1174652"/>
            <a:ext cx="9659816" cy="296828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Числительные со значением полного охвата в типологической перспективе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3A1D0863-137B-4809-9043-30A6F5D80CD3}"/>
              </a:ext>
            </a:extLst>
          </p:cNvPr>
          <p:cNvSpPr/>
          <p:nvPr/>
        </p:nvSpPr>
        <p:spPr>
          <a:xfrm>
            <a:off x="1523999" y="3882683"/>
            <a:ext cx="9143999" cy="137863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306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F0075AC-6070-48C4-AEFF-44C4E494C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0000"/>
            <a:ext cx="10515600" cy="3883928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Предположительно, во всех языках хотя бы с некоторыми числительными возможна стратегия А; </a:t>
            </a:r>
          </a:p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рассматриваемой выборке не было ни одного языка, для которого указывался бы запрет на эти конструкции; </a:t>
            </a:r>
          </a:p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некоторых языках, однако, существуют ограничения на употребление УК с отдельными числительными: рус. *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Все два мальчика пришли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vs.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Все три мальчика пришли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настоящем докладе эти ограничения не будут обсуждаться. </a:t>
            </a:r>
          </a:p>
          <a:p>
            <a:pPr algn="just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2C0D1CE-53D4-443C-875F-A84148A120B4}"/>
              </a:ext>
            </a:extLst>
          </p:cNvPr>
          <p:cNvSpPr/>
          <p:nvPr/>
        </p:nvSpPr>
        <p:spPr>
          <a:xfrm>
            <a:off x="838200" y="360000"/>
            <a:ext cx="10515600" cy="12206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Стратегии кодирования значения полного охвата: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прибавление УК к числительному</a:t>
            </a:r>
          </a:p>
          <a:p>
            <a:pPr algn="ctr"/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576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E8C59F65-D370-481F-852B-A054051D80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3404492"/>
              </p:ext>
            </p:extLst>
          </p:nvPr>
        </p:nvGraphicFramePr>
        <p:xfrm>
          <a:off x="953673" y="3240000"/>
          <a:ext cx="10284654" cy="223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51494">
                  <a:extLst>
                    <a:ext uri="{9D8B030D-6E8A-4147-A177-3AD203B41FA5}">
                      <a16:colId xmlns:a16="http://schemas.microsoft.com/office/drawing/2014/main" val="2937848937"/>
                    </a:ext>
                  </a:extLst>
                </a:gridCol>
                <a:gridCol w="3235569">
                  <a:extLst>
                    <a:ext uri="{9D8B030D-6E8A-4147-A177-3AD203B41FA5}">
                      <a16:colId xmlns:a16="http://schemas.microsoft.com/office/drawing/2014/main" val="4220376943"/>
                    </a:ext>
                  </a:extLst>
                </a:gridCol>
                <a:gridCol w="2997591">
                  <a:extLst>
                    <a:ext uri="{9D8B030D-6E8A-4147-A177-3AD203B41FA5}">
                      <a16:colId xmlns:a16="http://schemas.microsoft.com/office/drawing/2014/main" val="2473921956"/>
                    </a:ext>
                  </a:extLst>
                </a:gridCol>
              </a:tblGrid>
              <a:tr h="382533">
                <a:tc>
                  <a:txBody>
                    <a:bodyPr/>
                    <a:lstStyle/>
                    <a:p>
                      <a:pPr indent="90170" algn="just">
                        <a:spcAft>
                          <a:spcPts val="0"/>
                        </a:spcAft>
                      </a:pPr>
                      <a:r>
                        <a:rPr lang="ru-RU" sz="24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Стратегия</a:t>
                      </a:r>
                      <a:endParaRPr lang="ru-RU" sz="24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90170" algn="just">
                        <a:spcAft>
                          <a:spcPts val="0"/>
                        </a:spcAft>
                      </a:pPr>
                      <a:r>
                        <a:rPr lang="ru-RU" sz="24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4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90170" algn="just">
                        <a:spcAft>
                          <a:spcPts val="0"/>
                        </a:spcAft>
                      </a:pPr>
                      <a:r>
                        <a:rPr lang="ru-RU" sz="24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 3</a:t>
                      </a:r>
                      <a:endParaRPr lang="ru-RU" sz="24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295618"/>
                  </a:ext>
                </a:extLst>
              </a:tr>
              <a:tr h="382533">
                <a:tc>
                  <a:txBody>
                    <a:bodyPr/>
                    <a:lstStyle/>
                    <a:p>
                      <a:pPr indent="90170" algn="just">
                        <a:spcAft>
                          <a:spcPts val="0"/>
                        </a:spcAft>
                      </a:pPr>
                      <a:r>
                        <a:rPr lang="ru-RU" sz="24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А: прибавление УК</a:t>
                      </a:r>
                      <a:endParaRPr lang="ru-RU" sz="24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90170" algn="just">
                        <a:spcAft>
                          <a:spcPts val="0"/>
                        </a:spcAft>
                      </a:pPr>
                      <a:r>
                        <a:rPr lang="ru-RU" sz="24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24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90170" algn="just">
                        <a:spcAft>
                          <a:spcPts val="0"/>
                        </a:spcAft>
                      </a:pPr>
                      <a:r>
                        <a:rPr lang="ru-RU" sz="2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24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873075"/>
                  </a:ext>
                </a:extLst>
              </a:tr>
              <a:tr h="382533">
                <a:tc>
                  <a:txBody>
                    <a:bodyPr/>
                    <a:lstStyle/>
                    <a:p>
                      <a:pPr indent="90170" algn="just">
                        <a:spcAft>
                          <a:spcPts val="0"/>
                        </a:spcAft>
                      </a:pPr>
                      <a:r>
                        <a:rPr lang="ru-RU" sz="24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en-US" sz="24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ru-RU" sz="24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супплетивное</a:t>
                      </a:r>
                      <a:endParaRPr lang="ru-RU" sz="24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90170" algn="just">
                        <a:spcAft>
                          <a:spcPts val="0"/>
                        </a:spcAft>
                      </a:pPr>
                      <a:r>
                        <a:rPr lang="ru-RU" sz="2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24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90170" algn="just">
                        <a:spcAft>
                          <a:spcPts val="0"/>
                        </a:spcAft>
                      </a:pPr>
                      <a:r>
                        <a:rPr lang="ru-RU" sz="2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 </a:t>
                      </a:r>
                      <a:endParaRPr lang="ru-RU" sz="24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>
                    <a:pattFill prst="ltDnDiag">
                      <a:fgClr>
                        <a:schemeClr val="accent4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655760844"/>
                  </a:ext>
                </a:extLst>
              </a:tr>
              <a:tr h="628447">
                <a:tc>
                  <a:txBody>
                    <a:bodyPr/>
                    <a:lstStyle/>
                    <a:p>
                      <a:pPr indent="90170"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ru-RU" sz="24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отдельный показатель/</a:t>
                      </a:r>
                    </a:p>
                    <a:p>
                      <a:pPr indent="90170" algn="just">
                        <a:spcAft>
                          <a:spcPts val="0"/>
                        </a:spcAft>
                      </a:pPr>
                      <a:r>
                        <a:rPr lang="ru-RU" sz="24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синтаксическая модель</a:t>
                      </a:r>
                      <a:endParaRPr lang="ru-RU" sz="24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90170" algn="just">
                        <a:spcAft>
                          <a:spcPts val="0"/>
                        </a:spcAft>
                      </a:pPr>
                      <a:r>
                        <a:rPr lang="ru-RU" sz="2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24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90170" algn="just">
                        <a:spcAft>
                          <a:spcPts val="0"/>
                        </a:spcAft>
                      </a:pPr>
                      <a:r>
                        <a:rPr lang="ru-RU" sz="2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24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770452"/>
                  </a:ext>
                </a:extLst>
              </a:tr>
            </a:tbl>
          </a:graphicData>
        </a:graphic>
      </p:graphicFrame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2C0D1CE-53D4-443C-875F-A84148A120B4}"/>
              </a:ext>
            </a:extLst>
          </p:cNvPr>
          <p:cNvSpPr/>
          <p:nvPr/>
        </p:nvSpPr>
        <p:spPr>
          <a:xfrm>
            <a:off x="838200" y="360000"/>
            <a:ext cx="10515600" cy="12206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Распределение стратегий А, В и С </a:t>
            </a:r>
            <a:r>
              <a:rPr lang="ru-RU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разными квантификаторами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DEA325-A0AF-4B4B-94D7-937EBB8BAD91}"/>
              </a:ext>
            </a:extLst>
          </p:cNvPr>
          <p:cNvSpPr txBox="1"/>
          <p:nvPr/>
        </p:nvSpPr>
        <p:spPr>
          <a:xfrm>
            <a:off x="1069146" y="1800000"/>
            <a:ext cx="102846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Стратегия отмечена плюсом в том случае, если зафиксирован хотя бы один язык, использующий ее для кодирования полного охвата с числительным. </a:t>
            </a:r>
          </a:p>
        </p:txBody>
      </p:sp>
    </p:spTree>
    <p:extLst>
      <p:ext uri="{BB962C8B-B14F-4D97-AF65-F5344CB8AC3E}">
        <p14:creationId xmlns:p14="http://schemas.microsoft.com/office/powerpoint/2010/main" val="3908614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B1D2AFB9-239D-4313-8E1F-168BA120B2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367158"/>
              </p:ext>
            </p:extLst>
          </p:nvPr>
        </p:nvGraphicFramePr>
        <p:xfrm>
          <a:off x="525633" y="1800000"/>
          <a:ext cx="11140733" cy="1645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8522">
                  <a:extLst>
                    <a:ext uri="{9D8B030D-6E8A-4147-A177-3AD203B41FA5}">
                      <a16:colId xmlns:a16="http://schemas.microsoft.com/office/drawing/2014/main" val="3469845142"/>
                    </a:ext>
                  </a:extLst>
                </a:gridCol>
                <a:gridCol w="3568522">
                  <a:extLst>
                    <a:ext uri="{9D8B030D-6E8A-4147-A177-3AD203B41FA5}">
                      <a16:colId xmlns:a16="http://schemas.microsoft.com/office/drawing/2014/main" val="4092329588"/>
                    </a:ext>
                  </a:extLst>
                </a:gridCol>
                <a:gridCol w="4003689">
                  <a:extLst>
                    <a:ext uri="{9D8B030D-6E8A-4147-A177-3AD203B41FA5}">
                      <a16:colId xmlns:a16="http://schemas.microsoft.com/office/drawing/2014/main" val="271673736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indent="90170" algn="just">
                        <a:spcAft>
                          <a:spcPts val="0"/>
                        </a:spcAft>
                      </a:pPr>
                      <a:r>
                        <a:rPr lang="ru-RU" sz="24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Наличие/отсутствие </a:t>
                      </a:r>
                      <a:endParaRPr lang="ru-RU" sz="24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90170" algn="just">
                        <a:spcAft>
                          <a:spcPts val="0"/>
                        </a:spcAft>
                      </a:pPr>
                      <a:r>
                        <a:rPr lang="ru-RU" sz="24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Наличие стратегии С</a:t>
                      </a:r>
                      <a:endParaRPr lang="ru-RU" sz="24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90170" algn="just">
                        <a:spcAft>
                          <a:spcPts val="0"/>
                        </a:spcAft>
                      </a:pPr>
                      <a:r>
                        <a:rPr lang="ru-RU" sz="24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Отсутствие стратегии С</a:t>
                      </a:r>
                      <a:endParaRPr lang="ru-RU" sz="24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89304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indent="90170" algn="just">
                        <a:spcAft>
                          <a:spcPts val="0"/>
                        </a:spcAft>
                      </a:pPr>
                      <a:r>
                        <a:rPr lang="ru-RU" sz="2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Наличие стратегии В</a:t>
                      </a:r>
                      <a:endParaRPr lang="ru-RU" sz="24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90170" algn="just">
                        <a:spcAft>
                          <a:spcPts val="0"/>
                        </a:spcAft>
                      </a:pPr>
                      <a:r>
                        <a:rPr lang="ru-RU" sz="2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языков</a:t>
                      </a:r>
                      <a:endParaRPr lang="ru-RU" sz="24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90170" algn="just">
                        <a:spcAft>
                          <a:spcPts val="0"/>
                        </a:spcAft>
                      </a:pPr>
                      <a:r>
                        <a:rPr lang="ru-RU" sz="2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языка</a:t>
                      </a:r>
                      <a:endParaRPr lang="ru-RU" sz="24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18042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indent="90170" algn="just">
                        <a:spcAft>
                          <a:spcPts val="0"/>
                        </a:spcAft>
                      </a:pPr>
                      <a:r>
                        <a:rPr lang="ru-RU" sz="2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Отсутствие стратегии В </a:t>
                      </a:r>
                      <a:endParaRPr lang="ru-RU" sz="24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90170" algn="just">
                        <a:spcAft>
                          <a:spcPts val="0"/>
                        </a:spcAft>
                      </a:pPr>
                      <a:r>
                        <a:rPr lang="ru-RU" sz="24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языка</a:t>
                      </a:r>
                      <a:endParaRPr lang="ru-RU" sz="24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90170" algn="just">
                        <a:spcAft>
                          <a:spcPts val="0"/>
                        </a:spcAft>
                      </a:pPr>
                      <a:r>
                        <a:rPr lang="ru-RU" sz="2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 языка</a:t>
                      </a:r>
                      <a:endParaRPr lang="ru-RU" sz="24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868460"/>
                  </a:ext>
                </a:extLst>
              </a:tr>
            </a:tbl>
          </a:graphicData>
        </a:graphic>
      </p:graphicFrame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2C0D1CE-53D4-443C-875F-A84148A120B4}"/>
              </a:ext>
            </a:extLst>
          </p:cNvPr>
          <p:cNvSpPr/>
          <p:nvPr/>
        </p:nvSpPr>
        <p:spPr>
          <a:xfrm>
            <a:off x="838200" y="360000"/>
            <a:ext cx="10515600" cy="12206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Распределение стратегий В и С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B376A0-CCAD-48C9-BC91-3843323732C2}"/>
              </a:ext>
            </a:extLst>
          </p:cNvPr>
          <p:cNvSpPr txBox="1"/>
          <p:nvPr/>
        </p:nvSpPr>
        <p:spPr>
          <a:xfrm>
            <a:off x="838200" y="3960000"/>
            <a:ext cx="1051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Одновременное использование всех трех стратегий в одном языке не встретилось в рассмотренной в настоящем исследовании выборке;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Стратегия А встречается во всех языках, в то время как стратегии В и С находятся в дополнительной дистрибуции.</a:t>
            </a:r>
          </a:p>
        </p:txBody>
      </p:sp>
    </p:spTree>
    <p:extLst>
      <p:ext uri="{BB962C8B-B14F-4D97-AF65-F5344CB8AC3E}">
        <p14:creationId xmlns:p14="http://schemas.microsoft.com/office/powerpoint/2010/main" val="3779186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2C0D1CE-53D4-443C-875F-A84148A120B4}"/>
              </a:ext>
            </a:extLst>
          </p:cNvPr>
          <p:cNvSpPr/>
          <p:nvPr/>
        </p:nvSpPr>
        <p:spPr>
          <a:xfrm>
            <a:off x="838200" y="360000"/>
            <a:ext cx="10515600" cy="12206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Распределение языков по типу кодирования полного охвата</a:t>
            </a:r>
          </a:p>
          <a:p>
            <a:pPr algn="ctr"/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5">
            <a:extLst>
              <a:ext uri="{FF2B5EF4-FFF2-40B4-BE49-F238E27FC236}">
                <a16:creationId xmlns:a16="http://schemas.microsoft.com/office/drawing/2014/main" id="{DEACC1AC-C049-4FD9-8B4C-746C555438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423894"/>
              </p:ext>
            </p:extLst>
          </p:nvPr>
        </p:nvGraphicFramePr>
        <p:xfrm>
          <a:off x="838200" y="1800000"/>
          <a:ext cx="10515599" cy="2346960"/>
        </p:xfrm>
        <a:graphic>
          <a:graphicData uri="http://schemas.openxmlformats.org/drawingml/2006/table">
            <a:tbl>
              <a:tblPr firstRow="1" firstCol="1" bandRow="1">
                <a:tableStyleId>{775DCB02-9BB8-47FD-8907-85C794F793BA}</a:tableStyleId>
              </a:tblPr>
              <a:tblGrid>
                <a:gridCol w="2448340">
                  <a:extLst>
                    <a:ext uri="{9D8B030D-6E8A-4147-A177-3AD203B41FA5}">
                      <a16:colId xmlns:a16="http://schemas.microsoft.com/office/drawing/2014/main" val="3124947791"/>
                    </a:ext>
                  </a:extLst>
                </a:gridCol>
                <a:gridCol w="2025947">
                  <a:extLst>
                    <a:ext uri="{9D8B030D-6E8A-4147-A177-3AD203B41FA5}">
                      <a16:colId xmlns:a16="http://schemas.microsoft.com/office/drawing/2014/main" val="1578973582"/>
                    </a:ext>
                  </a:extLst>
                </a:gridCol>
                <a:gridCol w="3021193">
                  <a:extLst>
                    <a:ext uri="{9D8B030D-6E8A-4147-A177-3AD203B41FA5}">
                      <a16:colId xmlns:a16="http://schemas.microsoft.com/office/drawing/2014/main" val="3240627164"/>
                    </a:ext>
                  </a:extLst>
                </a:gridCol>
                <a:gridCol w="3020119">
                  <a:extLst>
                    <a:ext uri="{9D8B030D-6E8A-4147-A177-3AD203B41FA5}">
                      <a16:colId xmlns:a16="http://schemas.microsoft.com/office/drawing/2014/main" val="2220842405"/>
                    </a:ext>
                  </a:extLst>
                </a:gridCol>
              </a:tblGrid>
              <a:tr h="614551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Типы языков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языков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 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Супплетивная форма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 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Отдельный маркер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158789"/>
                  </a:ext>
                </a:extLst>
              </a:tr>
              <a:tr h="327154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2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Языки типа I</a:t>
                      </a:r>
                      <a:endParaRPr lang="ru-RU" sz="22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533400" algn="l"/>
                          <a:tab pos="657225" algn="ctr"/>
                        </a:tabLs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 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353653"/>
                  </a:ext>
                </a:extLst>
              </a:tr>
              <a:tr h="628136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2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Языки типа </a:t>
                      </a:r>
                      <a:r>
                        <a:rPr lang="en-US" sz="22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ru-RU" sz="22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 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827813"/>
                  </a:ext>
                </a:extLst>
              </a:tr>
              <a:tr h="314067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2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Языки типа </a:t>
                      </a:r>
                      <a:r>
                        <a:rPr lang="en-US" sz="22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ru-RU" sz="22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≥ 3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652254"/>
                  </a:ext>
                </a:extLst>
              </a:tr>
              <a:tr h="327154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2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Языки типа </a:t>
                      </a:r>
                      <a:r>
                        <a:rPr lang="en-US" sz="22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</a:t>
                      </a:r>
                      <a:endParaRPr lang="ru-RU" sz="22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62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 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55240"/>
                  </a:ext>
                </a:extLst>
              </a:tr>
            </a:tbl>
          </a:graphicData>
        </a:graphic>
      </p:graphicFrame>
      <p:sp>
        <p:nvSpPr>
          <p:cNvPr id="13" name="Объект 12">
            <a:extLst>
              <a:ext uri="{FF2B5EF4-FFF2-40B4-BE49-F238E27FC236}">
                <a16:creationId xmlns:a16="http://schemas.microsoft.com/office/drawing/2014/main" id="{57AFF719-1DFF-4F1A-B12E-0840F9D22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63925"/>
            <a:ext cx="10515600" cy="16900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ru-RU" sz="24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9179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4">
            <a:extLst>
              <a:ext uri="{FF2B5EF4-FFF2-40B4-BE49-F238E27FC236}">
                <a16:creationId xmlns:a16="http://schemas.microsoft.com/office/drawing/2014/main" id="{1D53035B-0927-41A9-A2FE-A13D7853FE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1189398"/>
              </p:ext>
            </p:extLst>
          </p:nvPr>
        </p:nvGraphicFramePr>
        <p:xfrm>
          <a:off x="0" y="0"/>
          <a:ext cx="12192000" cy="812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2C0D1CE-53D4-443C-875F-A84148A120B4}"/>
              </a:ext>
            </a:extLst>
          </p:cNvPr>
          <p:cNvSpPr/>
          <p:nvPr/>
        </p:nvSpPr>
        <p:spPr>
          <a:xfrm>
            <a:off x="838200" y="360000"/>
            <a:ext cx="10515600" cy="12206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Распределение языков по типу кодирования полного охвата</a:t>
            </a:r>
          </a:p>
          <a:p>
            <a:pPr algn="ctr"/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5">
            <a:extLst>
              <a:ext uri="{FF2B5EF4-FFF2-40B4-BE49-F238E27FC236}">
                <a16:creationId xmlns:a16="http://schemas.microsoft.com/office/drawing/2014/main" id="{DEACC1AC-C049-4FD9-8B4C-746C555438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3988541"/>
              </p:ext>
            </p:extLst>
          </p:nvPr>
        </p:nvGraphicFramePr>
        <p:xfrm>
          <a:off x="838200" y="1800000"/>
          <a:ext cx="10515599" cy="2346960"/>
        </p:xfrm>
        <a:graphic>
          <a:graphicData uri="http://schemas.openxmlformats.org/drawingml/2006/table">
            <a:tbl>
              <a:tblPr firstRow="1" firstCol="1" bandRow="1">
                <a:tableStyleId>{775DCB02-9BB8-47FD-8907-85C794F793BA}</a:tableStyleId>
              </a:tblPr>
              <a:tblGrid>
                <a:gridCol w="2448340">
                  <a:extLst>
                    <a:ext uri="{9D8B030D-6E8A-4147-A177-3AD203B41FA5}">
                      <a16:colId xmlns:a16="http://schemas.microsoft.com/office/drawing/2014/main" val="3124947791"/>
                    </a:ext>
                  </a:extLst>
                </a:gridCol>
                <a:gridCol w="2025947">
                  <a:extLst>
                    <a:ext uri="{9D8B030D-6E8A-4147-A177-3AD203B41FA5}">
                      <a16:colId xmlns:a16="http://schemas.microsoft.com/office/drawing/2014/main" val="1578973582"/>
                    </a:ext>
                  </a:extLst>
                </a:gridCol>
                <a:gridCol w="3021193">
                  <a:extLst>
                    <a:ext uri="{9D8B030D-6E8A-4147-A177-3AD203B41FA5}">
                      <a16:colId xmlns:a16="http://schemas.microsoft.com/office/drawing/2014/main" val="3240627164"/>
                    </a:ext>
                  </a:extLst>
                </a:gridCol>
                <a:gridCol w="3020119">
                  <a:extLst>
                    <a:ext uri="{9D8B030D-6E8A-4147-A177-3AD203B41FA5}">
                      <a16:colId xmlns:a16="http://schemas.microsoft.com/office/drawing/2014/main" val="2220842405"/>
                    </a:ext>
                  </a:extLst>
                </a:gridCol>
              </a:tblGrid>
              <a:tr h="614551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Типы языков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языков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 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Супплетивная форма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 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Отдельный маркер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158789"/>
                  </a:ext>
                </a:extLst>
              </a:tr>
              <a:tr h="327154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2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Языки типа I</a:t>
                      </a:r>
                      <a:endParaRPr lang="ru-RU" sz="22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533400" algn="l"/>
                          <a:tab pos="657225" algn="ctr"/>
                        </a:tabLs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 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353653"/>
                  </a:ext>
                </a:extLst>
              </a:tr>
              <a:tr h="628136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2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Языки типа </a:t>
                      </a:r>
                      <a:r>
                        <a:rPr lang="en-US" sz="22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ru-RU" sz="22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2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 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827813"/>
                  </a:ext>
                </a:extLst>
              </a:tr>
              <a:tr h="314067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2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Языки типа </a:t>
                      </a:r>
                      <a:r>
                        <a:rPr lang="en-US" sz="22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ru-RU" sz="22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≥ 3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652254"/>
                  </a:ext>
                </a:extLst>
              </a:tr>
              <a:tr h="327154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2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Языки типа </a:t>
                      </a:r>
                      <a:r>
                        <a:rPr lang="en-US" sz="22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</a:t>
                      </a:r>
                      <a:endParaRPr lang="ru-RU" sz="22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62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 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55240"/>
                  </a:ext>
                </a:extLst>
              </a:tr>
            </a:tbl>
          </a:graphicData>
        </a:graphic>
      </p:graphicFrame>
      <p:sp>
        <p:nvSpPr>
          <p:cNvPr id="13" name="Объект 12">
            <a:extLst>
              <a:ext uri="{FF2B5EF4-FFF2-40B4-BE49-F238E27FC236}">
                <a16:creationId xmlns:a16="http://schemas.microsoft.com/office/drawing/2014/main" id="{57AFF719-1DFF-4F1A-B12E-0840F9D22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4305712"/>
            <a:ext cx="10515600" cy="16900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Языки типа </a:t>
            </a:r>
            <a:r>
              <a:rPr lang="en-US" sz="2200" b="1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I: </a:t>
            </a:r>
            <a:endParaRPr lang="ru-RU" sz="2200" b="1" dirty="0">
              <a:uFill>
                <a:solidFill>
                  <a:srgbClr val="000000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2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(5)	</a:t>
            </a:r>
            <a:r>
              <a:rPr lang="ru-RU" sz="2200" cap="small" dirty="0" err="1">
                <a:latin typeface="Arial" panose="020B0604020202020204" pitchFamily="34" charset="0"/>
                <a:cs typeface="Arial" panose="020B0604020202020204" pitchFamily="34" charset="0"/>
              </a:rPr>
              <a:t>деху</a:t>
            </a:r>
            <a:r>
              <a:rPr lang="ru-RU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Lenormand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1999: 367)</a:t>
            </a:r>
            <a:endParaRPr lang="ru-RU" sz="2200" dirty="0">
              <a:uFill>
                <a:solidFill>
                  <a:srgbClr val="000000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200" i="1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lue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‘два’ — </a:t>
            </a:r>
            <a:r>
              <a:rPr lang="ru-RU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nyido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‘оба’</a:t>
            </a:r>
            <a:endParaRPr lang="ru-RU" sz="2200" b="1" dirty="0">
              <a:uFill>
                <a:solidFill>
                  <a:srgbClr val="000000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4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7985FAAC-1ED5-4227-B6A6-EB85C207F35D}"/>
              </a:ext>
            </a:extLst>
          </p:cNvPr>
          <p:cNvSpPr/>
          <p:nvPr/>
        </p:nvSpPr>
        <p:spPr>
          <a:xfrm>
            <a:off x="838201" y="6183133"/>
            <a:ext cx="10387818" cy="67486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Lenormand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Maurice H. 1999.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Dictionnaire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drehu-français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la langue de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Lifou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îles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Loyalty.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Nouméa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Le Rocher-à-la-voile. 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8209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2C0D1CE-53D4-443C-875F-A84148A120B4}"/>
              </a:ext>
            </a:extLst>
          </p:cNvPr>
          <p:cNvSpPr/>
          <p:nvPr/>
        </p:nvSpPr>
        <p:spPr>
          <a:xfrm>
            <a:off x="838200" y="360000"/>
            <a:ext cx="10515600" cy="12206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Распределение языков по типу кодирования полного охвата</a:t>
            </a:r>
          </a:p>
          <a:p>
            <a:pPr algn="ctr"/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5">
            <a:extLst>
              <a:ext uri="{FF2B5EF4-FFF2-40B4-BE49-F238E27FC236}">
                <a16:creationId xmlns:a16="http://schemas.microsoft.com/office/drawing/2014/main" id="{DEACC1AC-C049-4FD9-8B4C-746C555438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3516292"/>
              </p:ext>
            </p:extLst>
          </p:nvPr>
        </p:nvGraphicFramePr>
        <p:xfrm>
          <a:off x="838200" y="1800000"/>
          <a:ext cx="10515599" cy="2346960"/>
        </p:xfrm>
        <a:graphic>
          <a:graphicData uri="http://schemas.openxmlformats.org/drawingml/2006/table">
            <a:tbl>
              <a:tblPr firstRow="1" firstCol="1" bandRow="1">
                <a:tableStyleId>{775DCB02-9BB8-47FD-8907-85C794F793BA}</a:tableStyleId>
              </a:tblPr>
              <a:tblGrid>
                <a:gridCol w="2448340">
                  <a:extLst>
                    <a:ext uri="{9D8B030D-6E8A-4147-A177-3AD203B41FA5}">
                      <a16:colId xmlns:a16="http://schemas.microsoft.com/office/drawing/2014/main" val="3124947791"/>
                    </a:ext>
                  </a:extLst>
                </a:gridCol>
                <a:gridCol w="2025947">
                  <a:extLst>
                    <a:ext uri="{9D8B030D-6E8A-4147-A177-3AD203B41FA5}">
                      <a16:colId xmlns:a16="http://schemas.microsoft.com/office/drawing/2014/main" val="1578973582"/>
                    </a:ext>
                  </a:extLst>
                </a:gridCol>
                <a:gridCol w="3021193">
                  <a:extLst>
                    <a:ext uri="{9D8B030D-6E8A-4147-A177-3AD203B41FA5}">
                      <a16:colId xmlns:a16="http://schemas.microsoft.com/office/drawing/2014/main" val="3240627164"/>
                    </a:ext>
                  </a:extLst>
                </a:gridCol>
                <a:gridCol w="3020119">
                  <a:extLst>
                    <a:ext uri="{9D8B030D-6E8A-4147-A177-3AD203B41FA5}">
                      <a16:colId xmlns:a16="http://schemas.microsoft.com/office/drawing/2014/main" val="2220842405"/>
                    </a:ext>
                  </a:extLst>
                </a:gridCol>
              </a:tblGrid>
              <a:tr h="614551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Типы языков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языков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 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Супплетивная форма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 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Отдельный маркер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158789"/>
                  </a:ext>
                </a:extLst>
              </a:tr>
              <a:tr h="327154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2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Языки типа I</a:t>
                      </a:r>
                      <a:endParaRPr lang="ru-RU" sz="22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533400" algn="l"/>
                          <a:tab pos="657225" algn="ctr"/>
                        </a:tabLs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 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353653"/>
                  </a:ext>
                </a:extLst>
              </a:tr>
              <a:tr h="628136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2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Языки типа </a:t>
                      </a:r>
                      <a:r>
                        <a:rPr lang="en-US" sz="22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ru-RU" sz="22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2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 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827813"/>
                  </a:ext>
                </a:extLst>
              </a:tr>
              <a:tr h="314067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2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Языки типа </a:t>
                      </a:r>
                      <a:r>
                        <a:rPr lang="en-US" sz="22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ru-RU" sz="22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≥ 3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652254"/>
                  </a:ext>
                </a:extLst>
              </a:tr>
              <a:tr h="327154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2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Языки типа </a:t>
                      </a:r>
                      <a:r>
                        <a:rPr lang="en-US" sz="22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</a:t>
                      </a:r>
                      <a:endParaRPr lang="ru-RU" sz="22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62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 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55240"/>
                  </a:ext>
                </a:extLst>
              </a:tr>
            </a:tbl>
          </a:graphicData>
        </a:graphic>
      </p:graphicFrame>
      <p:sp>
        <p:nvSpPr>
          <p:cNvPr id="13" name="Объект 12">
            <a:extLst>
              <a:ext uri="{FF2B5EF4-FFF2-40B4-BE49-F238E27FC236}">
                <a16:creationId xmlns:a16="http://schemas.microsoft.com/office/drawing/2014/main" id="{57AFF719-1DFF-4F1A-B12E-0840F9D22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20000"/>
            <a:ext cx="10515600" cy="169009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8800" b="1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Языки типа </a:t>
            </a:r>
            <a:r>
              <a:rPr lang="en-US" sz="8800" b="1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endParaRPr lang="ru-RU" sz="8800" b="1" dirty="0">
              <a:uFill>
                <a:solidFill>
                  <a:srgbClr val="000000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8800" cap="small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8800" cap="small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8800" cap="small" dirty="0">
                <a:latin typeface="Arial" panose="020B0604020202020204" pitchFamily="34" charset="0"/>
                <a:cs typeface="Arial" panose="020B0604020202020204" pitchFamily="34" charset="0"/>
              </a:rPr>
              <a:t>)	карибский</a:t>
            </a:r>
            <a:r>
              <a:rPr lang="ru-RU" sz="8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Courtz</a:t>
            </a:r>
            <a:r>
              <a:rPr lang="ru-RU" sz="8800" dirty="0">
                <a:latin typeface="Arial" panose="020B0604020202020204" pitchFamily="34" charset="0"/>
                <a:cs typeface="Arial" panose="020B0604020202020204" pitchFamily="34" charset="0"/>
              </a:rPr>
              <a:t> 2008: 108)</a:t>
            </a:r>
          </a:p>
          <a:p>
            <a:pPr marL="0" indent="0">
              <a:buNone/>
            </a:pPr>
            <a:r>
              <a:rPr lang="ru-RU" sz="88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8800" i="1" dirty="0">
                <a:latin typeface="Arial" panose="020B0604020202020204" pitchFamily="34" charset="0"/>
                <a:cs typeface="Arial" panose="020B0604020202020204" pitchFamily="34" charset="0"/>
              </a:rPr>
              <a:t>oko</a:t>
            </a:r>
            <a:r>
              <a:rPr lang="ru-RU" sz="8800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8800" i="1" dirty="0">
                <a:latin typeface="Arial" panose="020B0604020202020204" pitchFamily="34" charset="0"/>
                <a:cs typeface="Arial" panose="020B0604020202020204" pitchFamily="34" charset="0"/>
              </a:rPr>
              <a:t>roro</a:t>
            </a:r>
            <a:endParaRPr lang="ru-RU" sz="8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8800" dirty="0">
                <a:latin typeface="Arial" panose="020B0604020202020204" pitchFamily="34" charset="0"/>
                <a:cs typeface="Arial" panose="020B0604020202020204" pitchFamily="34" charset="0"/>
              </a:rPr>
              <a:t>	два-</a:t>
            </a:r>
            <a:r>
              <a:rPr lang="en-US" sz="8800" cap="small" dirty="0">
                <a:latin typeface="Arial" panose="020B0604020202020204" pitchFamily="34" charset="0"/>
                <a:cs typeface="Arial" panose="020B0604020202020204" pitchFamily="34" charset="0"/>
              </a:rPr>
              <a:t>coll</a:t>
            </a:r>
            <a:endParaRPr lang="ru-RU" sz="8800" cap="sm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8800" cap="small" dirty="0">
                <a:latin typeface="Arial" panose="020B0604020202020204" pitchFamily="34" charset="0"/>
                <a:cs typeface="Arial" panose="020B0604020202020204" pitchFamily="34" charset="0"/>
              </a:rPr>
              <a:t>	‘О</a:t>
            </a:r>
            <a:r>
              <a:rPr lang="ru-RU" sz="8800" dirty="0">
                <a:latin typeface="Arial" panose="020B0604020202020204" pitchFamily="34" charset="0"/>
                <a:cs typeface="Arial" panose="020B0604020202020204" pitchFamily="34" charset="0"/>
              </a:rPr>
              <a:t>ба’.</a:t>
            </a:r>
          </a:p>
          <a:p>
            <a:pPr marL="0" indent="0">
              <a:buNone/>
            </a:pPr>
            <a:r>
              <a:rPr lang="ru-RU" sz="2400" b="1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ru-RU" sz="24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46482C08-73B8-4269-99F2-873018C3D05E}"/>
              </a:ext>
            </a:extLst>
          </p:cNvPr>
          <p:cNvSpPr/>
          <p:nvPr/>
        </p:nvSpPr>
        <p:spPr>
          <a:xfrm>
            <a:off x="838200" y="6183134"/>
            <a:ext cx="10515599" cy="67486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Courtz, H. 2008. A Carib Grammar and Dictionary. Toronto: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Magoria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Books.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8493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2C0D1CE-53D4-443C-875F-A84148A120B4}"/>
              </a:ext>
            </a:extLst>
          </p:cNvPr>
          <p:cNvSpPr/>
          <p:nvPr/>
        </p:nvSpPr>
        <p:spPr>
          <a:xfrm>
            <a:off x="838200" y="360000"/>
            <a:ext cx="10515600" cy="12206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Распределение языков по типу кодирования полного охвата</a:t>
            </a:r>
          </a:p>
          <a:p>
            <a:pPr algn="ctr"/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5">
            <a:extLst>
              <a:ext uri="{FF2B5EF4-FFF2-40B4-BE49-F238E27FC236}">
                <a16:creationId xmlns:a16="http://schemas.microsoft.com/office/drawing/2014/main" id="{DEACC1AC-C049-4FD9-8B4C-746C555438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9545451"/>
              </p:ext>
            </p:extLst>
          </p:nvPr>
        </p:nvGraphicFramePr>
        <p:xfrm>
          <a:off x="838200" y="1800000"/>
          <a:ext cx="10515599" cy="2346960"/>
        </p:xfrm>
        <a:graphic>
          <a:graphicData uri="http://schemas.openxmlformats.org/drawingml/2006/table">
            <a:tbl>
              <a:tblPr firstRow="1" firstCol="1" bandRow="1">
                <a:tableStyleId>{775DCB02-9BB8-47FD-8907-85C794F793BA}</a:tableStyleId>
              </a:tblPr>
              <a:tblGrid>
                <a:gridCol w="2448340">
                  <a:extLst>
                    <a:ext uri="{9D8B030D-6E8A-4147-A177-3AD203B41FA5}">
                      <a16:colId xmlns:a16="http://schemas.microsoft.com/office/drawing/2014/main" val="3124947791"/>
                    </a:ext>
                  </a:extLst>
                </a:gridCol>
                <a:gridCol w="2025947">
                  <a:extLst>
                    <a:ext uri="{9D8B030D-6E8A-4147-A177-3AD203B41FA5}">
                      <a16:colId xmlns:a16="http://schemas.microsoft.com/office/drawing/2014/main" val="1578973582"/>
                    </a:ext>
                  </a:extLst>
                </a:gridCol>
                <a:gridCol w="3021193">
                  <a:extLst>
                    <a:ext uri="{9D8B030D-6E8A-4147-A177-3AD203B41FA5}">
                      <a16:colId xmlns:a16="http://schemas.microsoft.com/office/drawing/2014/main" val="3240627164"/>
                    </a:ext>
                  </a:extLst>
                </a:gridCol>
                <a:gridCol w="3020119">
                  <a:extLst>
                    <a:ext uri="{9D8B030D-6E8A-4147-A177-3AD203B41FA5}">
                      <a16:colId xmlns:a16="http://schemas.microsoft.com/office/drawing/2014/main" val="2220842405"/>
                    </a:ext>
                  </a:extLst>
                </a:gridCol>
              </a:tblGrid>
              <a:tr h="614551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Типы языков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языков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 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Супплетивная форма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 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Отдельный маркер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158789"/>
                  </a:ext>
                </a:extLst>
              </a:tr>
              <a:tr h="327154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2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Языки типа I</a:t>
                      </a:r>
                      <a:endParaRPr lang="ru-RU" sz="22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533400" algn="l"/>
                          <a:tab pos="657225" algn="ctr"/>
                        </a:tabLs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 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353653"/>
                  </a:ext>
                </a:extLst>
              </a:tr>
              <a:tr h="628136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2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Языки типа </a:t>
                      </a:r>
                      <a:r>
                        <a:rPr lang="en-US" sz="22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ru-RU" sz="22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2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 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827813"/>
                  </a:ext>
                </a:extLst>
              </a:tr>
              <a:tr h="314067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2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Языки типа </a:t>
                      </a:r>
                      <a:r>
                        <a:rPr lang="en-US" sz="22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ru-RU" sz="22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≥ 3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652254"/>
                  </a:ext>
                </a:extLst>
              </a:tr>
              <a:tr h="327154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2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Языки типа </a:t>
                      </a:r>
                      <a:r>
                        <a:rPr lang="en-US" sz="22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</a:t>
                      </a:r>
                      <a:endParaRPr lang="ru-RU" sz="22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62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 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55240"/>
                  </a:ext>
                </a:extLst>
              </a:tr>
            </a:tbl>
          </a:graphicData>
        </a:graphic>
      </p:graphicFrame>
      <p:sp>
        <p:nvSpPr>
          <p:cNvPr id="13" name="Объект 12">
            <a:extLst>
              <a:ext uri="{FF2B5EF4-FFF2-40B4-BE49-F238E27FC236}">
                <a16:creationId xmlns:a16="http://schemas.microsoft.com/office/drawing/2014/main" id="{57AFF719-1DFF-4F1A-B12E-0840F9D22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20000"/>
            <a:ext cx="10515600" cy="208073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8800" b="1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Языки типа </a:t>
            </a:r>
            <a:r>
              <a:rPr lang="en-US" sz="8800" b="1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endParaRPr lang="ru-RU" sz="8800" b="1" dirty="0">
              <a:uFill>
                <a:solidFill>
                  <a:srgbClr val="000000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88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(7)</a:t>
            </a:r>
            <a:r>
              <a:rPr lang="en-US" sz="8800" b="1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8800" cap="small" dirty="0">
                <a:latin typeface="Arial" panose="020B0604020202020204" pitchFamily="34" charset="0"/>
                <a:cs typeface="Arial" panose="020B0604020202020204" pitchFamily="34" charset="0"/>
              </a:rPr>
              <a:t>грузинский</a:t>
            </a:r>
            <a:r>
              <a:rPr lang="ru-RU" sz="8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8800" dirty="0" err="1">
                <a:latin typeface="Arial" panose="020B0604020202020204" pitchFamily="34" charset="0"/>
                <a:cs typeface="Arial" panose="020B0604020202020204" pitchFamily="34" charset="0"/>
              </a:rPr>
              <a:t>Aronson</a:t>
            </a:r>
            <a:r>
              <a:rPr lang="ru-RU" sz="8800" dirty="0">
                <a:latin typeface="Arial" panose="020B0604020202020204" pitchFamily="34" charset="0"/>
                <a:cs typeface="Arial" panose="020B0604020202020204" pitchFamily="34" charset="0"/>
              </a:rPr>
              <a:t> 1982: 281)</a:t>
            </a:r>
            <a:b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	a.</a:t>
            </a:r>
            <a:r>
              <a:rPr lang="en-US" sz="8800" i="1" dirty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n-US" sz="8800" i="1" dirty="0" err="1">
                <a:latin typeface="Arial" panose="020B0604020202020204" pitchFamily="34" charset="0"/>
                <a:cs typeface="Arial" panose="020B0604020202020204" pitchFamily="34" charset="0"/>
              </a:rPr>
              <a:t>orive</a:t>
            </a:r>
            <a:r>
              <a:rPr lang="en-US" sz="8800" i="1" dirty="0">
                <a:latin typeface="Arial" panose="020B0604020202020204" pitchFamily="34" charset="0"/>
                <a:cs typeface="Arial" panose="020B0604020202020204" pitchFamily="34" charset="0"/>
              </a:rPr>
              <a:t>		vs. 	</a:t>
            </a:r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b.	</a:t>
            </a:r>
            <a:r>
              <a:rPr lang="en-US" sz="8800" i="1" dirty="0" err="1">
                <a:latin typeface="Arial" panose="020B0604020202020204" pitchFamily="34" charset="0"/>
                <a:cs typeface="Arial" panose="020B0604020202020204" pitchFamily="34" charset="0"/>
              </a:rPr>
              <a:t>samive</a:t>
            </a:r>
            <a:br>
              <a:rPr lang="en-US" sz="8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800" i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ru-RU" sz="8800" dirty="0">
                <a:latin typeface="Arial" panose="020B0604020202020204" pitchFamily="34" charset="0"/>
                <a:cs typeface="Arial" panose="020B0604020202020204" pitchFamily="34" charset="0"/>
              </a:rPr>
              <a:t>два</a:t>
            </a:r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8800" cap="small" dirty="0" err="1">
                <a:latin typeface="Arial" panose="020B0604020202020204" pitchFamily="34" charset="0"/>
                <a:cs typeface="Arial" panose="020B0604020202020204" pitchFamily="34" charset="0"/>
              </a:rPr>
              <a:t>emph</a:t>
            </a:r>
            <a:r>
              <a:rPr lang="en-US" sz="8800" cap="small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ru-RU" sz="8800" dirty="0">
                <a:latin typeface="Arial" panose="020B0604020202020204" pitchFamily="34" charset="0"/>
                <a:cs typeface="Arial" panose="020B0604020202020204" pitchFamily="34" charset="0"/>
              </a:rPr>
              <a:t>три</a:t>
            </a:r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8800" cap="small" dirty="0" err="1">
                <a:latin typeface="Arial" panose="020B0604020202020204" pitchFamily="34" charset="0"/>
                <a:cs typeface="Arial" panose="020B0604020202020204" pitchFamily="34" charset="0"/>
              </a:rPr>
              <a:t>emph</a:t>
            </a:r>
            <a:br>
              <a:rPr lang="en-US" sz="8800" cap="smal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800" cap="small" dirty="0">
                <a:latin typeface="Arial" panose="020B0604020202020204" pitchFamily="34" charset="0"/>
                <a:cs typeface="Arial" panose="020B0604020202020204" pitchFamily="34" charset="0"/>
              </a:rPr>
              <a:t>		‘</a:t>
            </a:r>
            <a:r>
              <a:rPr lang="ru-RU" sz="8800" dirty="0">
                <a:latin typeface="Arial" panose="020B0604020202020204" pitchFamily="34" charset="0"/>
                <a:cs typeface="Arial" panose="020B0604020202020204" pitchFamily="34" charset="0"/>
              </a:rPr>
              <a:t>Оба</a:t>
            </a:r>
            <a:r>
              <a:rPr lang="en-US" sz="8800" cap="small" dirty="0">
                <a:latin typeface="Arial" panose="020B0604020202020204" pitchFamily="34" charset="0"/>
                <a:cs typeface="Arial" panose="020B0604020202020204" pitchFamily="34" charset="0"/>
              </a:rPr>
              <a:t>’				</a:t>
            </a:r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8800" dirty="0">
                <a:latin typeface="Arial" panose="020B0604020202020204" pitchFamily="34" charset="0"/>
                <a:cs typeface="Arial" panose="020B0604020202020204" pitchFamily="34" charset="0"/>
              </a:rPr>
              <a:t>Все три</a:t>
            </a:r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endParaRPr lang="ru-RU" sz="8800" b="1" dirty="0">
              <a:uFill>
                <a:solidFill>
                  <a:srgbClr val="000000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br>
              <a:rPr lang="en-US" sz="8800" cap="smal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uFill>
                <a:solidFill>
                  <a:srgbClr val="000000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4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219ED9EB-D9E8-43FE-93E8-C6D218351723}"/>
              </a:ext>
            </a:extLst>
          </p:cNvPr>
          <p:cNvSpPr/>
          <p:nvPr/>
        </p:nvSpPr>
        <p:spPr>
          <a:xfrm>
            <a:off x="838200" y="6272214"/>
            <a:ext cx="10515599" cy="58578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/>
              </a:solidFill>
            </a:endParaRPr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Aronson, H. J. 1982. Georgian - A reading Grammar. Columbus, Ohio: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Slavica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5882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2C0D1CE-53D4-443C-875F-A84148A120B4}"/>
              </a:ext>
            </a:extLst>
          </p:cNvPr>
          <p:cNvSpPr/>
          <p:nvPr/>
        </p:nvSpPr>
        <p:spPr>
          <a:xfrm>
            <a:off x="838200" y="360000"/>
            <a:ext cx="10515600" cy="12206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Распределение языков по типу кодирования полного охвата</a:t>
            </a:r>
          </a:p>
          <a:p>
            <a:pPr algn="ctr"/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5">
            <a:extLst>
              <a:ext uri="{FF2B5EF4-FFF2-40B4-BE49-F238E27FC236}">
                <a16:creationId xmlns:a16="http://schemas.microsoft.com/office/drawing/2014/main" id="{DEACC1AC-C049-4FD9-8B4C-746C555438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125722"/>
              </p:ext>
            </p:extLst>
          </p:nvPr>
        </p:nvGraphicFramePr>
        <p:xfrm>
          <a:off x="838199" y="1800000"/>
          <a:ext cx="10515599" cy="2346960"/>
        </p:xfrm>
        <a:graphic>
          <a:graphicData uri="http://schemas.openxmlformats.org/drawingml/2006/table">
            <a:tbl>
              <a:tblPr firstRow="1" firstCol="1" bandRow="1">
                <a:tableStyleId>{775DCB02-9BB8-47FD-8907-85C794F793BA}</a:tableStyleId>
              </a:tblPr>
              <a:tblGrid>
                <a:gridCol w="2448340">
                  <a:extLst>
                    <a:ext uri="{9D8B030D-6E8A-4147-A177-3AD203B41FA5}">
                      <a16:colId xmlns:a16="http://schemas.microsoft.com/office/drawing/2014/main" val="3124947791"/>
                    </a:ext>
                  </a:extLst>
                </a:gridCol>
                <a:gridCol w="2025947">
                  <a:extLst>
                    <a:ext uri="{9D8B030D-6E8A-4147-A177-3AD203B41FA5}">
                      <a16:colId xmlns:a16="http://schemas.microsoft.com/office/drawing/2014/main" val="1578973582"/>
                    </a:ext>
                  </a:extLst>
                </a:gridCol>
                <a:gridCol w="3021193">
                  <a:extLst>
                    <a:ext uri="{9D8B030D-6E8A-4147-A177-3AD203B41FA5}">
                      <a16:colId xmlns:a16="http://schemas.microsoft.com/office/drawing/2014/main" val="3240627164"/>
                    </a:ext>
                  </a:extLst>
                </a:gridCol>
                <a:gridCol w="3020119">
                  <a:extLst>
                    <a:ext uri="{9D8B030D-6E8A-4147-A177-3AD203B41FA5}">
                      <a16:colId xmlns:a16="http://schemas.microsoft.com/office/drawing/2014/main" val="2220842405"/>
                    </a:ext>
                  </a:extLst>
                </a:gridCol>
              </a:tblGrid>
              <a:tr h="614551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Типы языков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языков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 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Супплетивная форма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 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Отдельный маркер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158789"/>
                  </a:ext>
                </a:extLst>
              </a:tr>
              <a:tr h="327154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2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Языки типа I</a:t>
                      </a:r>
                      <a:endParaRPr lang="ru-RU" sz="22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533400" algn="l"/>
                          <a:tab pos="657225" algn="ctr"/>
                        </a:tabLs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 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353653"/>
                  </a:ext>
                </a:extLst>
              </a:tr>
              <a:tr h="628136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2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Языки типа </a:t>
                      </a:r>
                      <a:r>
                        <a:rPr lang="en-US" sz="22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ru-RU" sz="22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2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 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827813"/>
                  </a:ext>
                </a:extLst>
              </a:tr>
              <a:tr h="314067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2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Языки типа </a:t>
                      </a:r>
                      <a:r>
                        <a:rPr lang="en-US" sz="22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ru-RU" sz="22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≥ 3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652254"/>
                  </a:ext>
                </a:extLst>
              </a:tr>
              <a:tr h="327154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2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Языки типа </a:t>
                      </a:r>
                      <a:r>
                        <a:rPr lang="en-US" sz="22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</a:t>
                      </a:r>
                      <a:endParaRPr lang="ru-RU" sz="22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62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 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endParaRPr lang="ru-RU" sz="2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6449" marR="116449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55240"/>
                  </a:ext>
                </a:extLst>
              </a:tr>
            </a:tbl>
          </a:graphicData>
        </a:graphic>
      </p:graphicFrame>
      <p:sp>
        <p:nvSpPr>
          <p:cNvPr id="13" name="Объект 12">
            <a:extLst>
              <a:ext uri="{FF2B5EF4-FFF2-40B4-BE49-F238E27FC236}">
                <a16:creationId xmlns:a16="http://schemas.microsoft.com/office/drawing/2014/main" id="{57AFF719-1DFF-4F1A-B12E-0840F9D22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63925"/>
            <a:ext cx="10515600" cy="1690093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ru-RU" sz="24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uFill>
                <a:solidFill>
                  <a:srgbClr val="000000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2C38DA-B4D1-4A43-9CBD-64A0D32D2187}"/>
              </a:ext>
            </a:extLst>
          </p:cNvPr>
          <p:cNvSpPr txBox="1"/>
          <p:nvPr/>
        </p:nvSpPr>
        <p:spPr>
          <a:xfrm>
            <a:off x="838199" y="4320000"/>
            <a:ext cx="1051559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Языки типа </a:t>
            </a:r>
            <a:r>
              <a:rPr lang="en-US" sz="2200" b="1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br>
              <a:rPr lang="ru-RU" sz="22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(8)	</a:t>
            </a:r>
            <a:r>
              <a:rPr lang="ru-RU" sz="2200" cap="small" dirty="0" err="1">
                <a:latin typeface="Arial" panose="020B0604020202020204" pitchFamily="34" charset="0"/>
                <a:cs typeface="Arial" panose="020B0604020202020204" pitchFamily="34" charset="0"/>
              </a:rPr>
              <a:t>вегнерский</a:t>
            </a:r>
            <a:r>
              <a:rPr lang="ru-RU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Сабо 1989</a:t>
            </a:r>
            <a:r>
              <a:rPr lang="ru-RU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: 258)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	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mind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kis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fi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ú</a:t>
            </a:r>
          </a:p>
          <a:p>
            <a:r>
              <a:rPr lang="ru-RU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cap="small" dirty="0" err="1">
                <a:latin typeface="Arial" panose="020B0604020202020204" pitchFamily="34" charset="0"/>
                <a:cs typeface="Arial" panose="020B0604020202020204" pitchFamily="34" charset="0"/>
              </a:rPr>
              <a:t>uq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-два		маленький-мальчик</a:t>
            </a:r>
          </a:p>
          <a:p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Оба мальчика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’.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41315849-9800-4F5A-A0C0-750C2D55DD24}"/>
              </a:ext>
            </a:extLst>
          </p:cNvPr>
          <p:cNvSpPr/>
          <p:nvPr/>
        </p:nvSpPr>
        <p:spPr>
          <a:xfrm>
            <a:off x="838200" y="6278144"/>
            <a:ext cx="10515599" cy="57985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/>
              </a:solidFill>
            </a:endParaRPr>
          </a:p>
          <a:p>
            <a:endParaRPr lang="en-US" dirty="0"/>
          </a:p>
          <a:p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Сабо, М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198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Русско-венгерский карманный словарь.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Будапешт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Academiai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Kiado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078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5" descr="Изображение выглядит как текст, карта&#10;&#10;Автоматически созданное описание">
            <a:extLst>
              <a:ext uri="{FF2B5EF4-FFF2-40B4-BE49-F238E27FC236}">
                <a16:creationId xmlns:a16="http://schemas.microsoft.com/office/drawing/2014/main" id="{CA0B2025-BCDC-4381-B248-C1156A5A33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84" y="0"/>
            <a:ext cx="10624316" cy="616095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7F0CA9B-90CB-4870-AAD6-73406A0E8BF1}"/>
              </a:ext>
            </a:extLst>
          </p:cNvPr>
          <p:cNvSpPr txBox="1"/>
          <p:nvPr/>
        </p:nvSpPr>
        <p:spPr>
          <a:xfrm>
            <a:off x="729484" y="6132821"/>
            <a:ext cx="10733033" cy="615553"/>
          </a:xfrm>
          <a:prstGeom prst="rect">
            <a:avLst/>
          </a:prstGeom>
          <a:solidFill>
            <a:schemeClr val="bg1">
              <a:alpha val="99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Типологическая карта типов кодирования полного охвата с числительными</a:t>
            </a:r>
          </a:p>
          <a:p>
            <a:endParaRPr lang="ru-RU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C8CC26E3-3E48-4E6F-9A19-191DF7D88475}"/>
              </a:ext>
            </a:extLst>
          </p:cNvPr>
          <p:cNvSpPr/>
          <p:nvPr/>
        </p:nvSpPr>
        <p:spPr>
          <a:xfrm>
            <a:off x="729484" y="6527409"/>
            <a:ext cx="10624316" cy="33059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Moroz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G. 2017.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lingtypology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easy mapping for Linguistic</a:t>
            </a:r>
            <a:r>
              <a:rPr lang="en-US" dirty="0"/>
              <a:t>. </a:t>
            </a:r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14936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F0075AC-6070-48C4-AEFF-44C4E494C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0741" y="1800000"/>
            <a:ext cx="10515600" cy="4082881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Под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неспециализированными средствами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понимаются такие аффиксы и несегментные средства или синтаксические модели, для которых обнаруживаются синхронные омонимичные соответствия, имеющие другие функции помимо кодирования полного охвата.</a:t>
            </a:r>
          </a:p>
          <a:p>
            <a:pPr algn="just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Специализированные маркеры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кодирующие полный охват, не имеют смежных функций; </a:t>
            </a:r>
          </a:p>
          <a:p>
            <a:pPr marL="0" indent="0" algn="just">
              <a:buNone/>
            </a:pP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2C0D1CE-53D4-443C-875F-A84148A120B4}"/>
              </a:ext>
            </a:extLst>
          </p:cNvPr>
          <p:cNvSpPr/>
          <p:nvPr/>
        </p:nvSpPr>
        <p:spPr>
          <a:xfrm>
            <a:off x="838200" y="360000"/>
            <a:ext cx="10515600" cy="12206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Стратегия С:</a:t>
            </a:r>
            <a:b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специализированные и неспециализированные средства кодирования полного охвата</a:t>
            </a:r>
          </a:p>
        </p:txBody>
      </p:sp>
    </p:spTree>
    <p:extLst>
      <p:ext uri="{BB962C8B-B14F-4D97-AF65-F5344CB8AC3E}">
        <p14:creationId xmlns:p14="http://schemas.microsoft.com/office/powerpoint/2010/main" val="3108261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67415D35-957D-48E4-8E0F-C312D4F571F2}"/>
              </a:ext>
            </a:extLst>
          </p:cNvPr>
          <p:cNvSpPr/>
          <p:nvPr/>
        </p:nvSpPr>
        <p:spPr>
          <a:xfrm>
            <a:off x="838198" y="5289453"/>
            <a:ext cx="10515600" cy="150798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1">
            <a:extLst>
              <a:ext uri="{FF2B5EF4-FFF2-40B4-BE49-F238E27FC236}">
                <a16:creationId xmlns:a16="http://schemas.microsoft.com/office/drawing/2014/main" id="{C54966AE-ECD9-4228-A5EA-8C75A03AB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0000"/>
            <a:ext cx="10515600" cy="1325563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0075AC-6070-48C4-AEFF-44C4E494C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0000"/>
            <a:ext cx="10515600" cy="4351338"/>
          </a:xfrm>
        </p:spPr>
        <p:txBody>
          <a:bodyPr/>
          <a:lstStyle/>
          <a:p>
            <a:r>
              <a:rPr lang="ru-RU" dirty="0"/>
              <a:t>Числительные со значением полного охвата: к определению</a:t>
            </a:r>
          </a:p>
          <a:p>
            <a:r>
              <a:rPr lang="ru-RU" dirty="0"/>
              <a:t>Методология исследования</a:t>
            </a:r>
          </a:p>
          <a:p>
            <a:r>
              <a:rPr lang="ru-RU" dirty="0"/>
              <a:t>Стратегии кодирования полного охвата в типологической перспективе</a:t>
            </a:r>
          </a:p>
          <a:p>
            <a:r>
              <a:rPr lang="ru-RU" dirty="0"/>
              <a:t>Специализированные </a:t>
            </a:r>
            <a:r>
              <a:rPr lang="en-US" dirty="0"/>
              <a:t>vs.</a:t>
            </a:r>
            <a:r>
              <a:rPr lang="ru-RU" dirty="0"/>
              <a:t> неспециализированные способы кодирования полного охвата</a:t>
            </a:r>
          </a:p>
          <a:p>
            <a:r>
              <a:rPr lang="ru-RU" dirty="0"/>
              <a:t>Выводы 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2C0D1CE-53D4-443C-875F-A84148A120B4}"/>
              </a:ext>
            </a:extLst>
          </p:cNvPr>
          <p:cNvSpPr/>
          <p:nvPr/>
        </p:nvSpPr>
        <p:spPr>
          <a:xfrm>
            <a:off x="838198" y="404925"/>
            <a:ext cx="10515600" cy="12206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Содержание доклада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7DF151-97F4-4072-A6D3-4485ABE5A393}"/>
              </a:ext>
            </a:extLst>
          </p:cNvPr>
          <p:cNvSpPr txBox="1"/>
          <p:nvPr/>
        </p:nvSpPr>
        <p:spPr>
          <a:xfrm>
            <a:off x="838199" y="5330660"/>
            <a:ext cx="105155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Я выражаю искреннюю признательность за содержательные комментарии М. А.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Холодиловой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 М. А. Даниэлю, а также благодарю за консультации по языкам и помощь в получении данных следующих исследователей:  Д. Герасимова — парагвайский гуарани, Е. Забелину — хинди, Н. Заику — баскский, М. Морозову — албанский, С. Оскольскую — эвенкийский, А.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Шлуинского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 Самсона Доджи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Фенуку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--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эве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7774100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F0075AC-6070-48C4-AEFF-44C4E494C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0741" y="1800000"/>
            <a:ext cx="10515600" cy="4082881"/>
          </a:xfrm>
        </p:spPr>
        <p:txBody>
          <a:bodyPr>
            <a:noAutofit/>
          </a:bodyPr>
          <a:lstStyle/>
          <a:p>
            <a:pPr algn="just"/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Под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неспециализированными средствами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понимаются такие аффиксы и несегментные средства или синтаксические модели, для которых обнаруживаются синхронные омонимичные соответствия, имеющие другие функции помимо кодирования полного охвата.</a:t>
            </a:r>
          </a:p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	</a:t>
            </a:r>
            <a:r>
              <a:rPr lang="ru-RU" sz="2400" cap="small" dirty="0" err="1">
                <a:latin typeface="Arial" panose="020B0604020202020204" pitchFamily="34" charset="0"/>
                <a:cs typeface="Arial" panose="020B0604020202020204" pitchFamily="34" charset="0"/>
              </a:rPr>
              <a:t>гурунг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Glover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Gurung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1979: 121)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Ngxi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' 	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ngxi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'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	Два-</a:t>
            </a:r>
            <a:r>
              <a:rPr lang="en-US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coll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	два-</a:t>
            </a:r>
            <a:r>
              <a:rPr lang="en-US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coll</a:t>
            </a:r>
            <a:b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‘Оба’.</a:t>
            </a:r>
          </a:p>
          <a:p>
            <a:pPr marL="0" indent="0">
              <a:buNone/>
            </a:pPr>
            <a:r>
              <a:rPr lang="en-US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(10)	</a:t>
            </a:r>
            <a:r>
              <a:rPr lang="ru-RU" sz="2400" cap="small" dirty="0" err="1">
                <a:latin typeface="Arial" panose="020B0604020202020204" pitchFamily="34" charset="0"/>
                <a:cs typeface="Arial" panose="020B0604020202020204" pitchFamily="34" charset="0"/>
              </a:rPr>
              <a:t>гурунг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Glover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Gurung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1979: 122)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Pxra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’	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pxra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	гулять-</a:t>
            </a:r>
            <a:r>
              <a:rPr lang="en-US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coll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	гулять-</a:t>
            </a:r>
            <a:r>
              <a:rPr lang="en-US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coll</a:t>
            </a:r>
            <a:b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	 ‘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Долго гулять</a:t>
            </a: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’.</a:t>
            </a:r>
          </a:p>
          <a:p>
            <a:pPr marL="0" indent="0">
              <a:buNone/>
            </a:pP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2C0D1CE-53D4-443C-875F-A84148A120B4}"/>
              </a:ext>
            </a:extLst>
          </p:cNvPr>
          <p:cNvSpPr/>
          <p:nvPr/>
        </p:nvSpPr>
        <p:spPr>
          <a:xfrm>
            <a:off x="838200" y="360000"/>
            <a:ext cx="10515600" cy="12206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Стратегия С:</a:t>
            </a:r>
            <a:b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специализированные и неспециализированные средства кодирования полного охвата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70AFE50D-56E9-483C-A2A0-DEDA9ED508EC}"/>
              </a:ext>
            </a:extLst>
          </p:cNvPr>
          <p:cNvSpPr/>
          <p:nvPr/>
        </p:nvSpPr>
        <p:spPr>
          <a:xfrm>
            <a:off x="838200" y="6102242"/>
            <a:ext cx="10515599" cy="75575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/>
              </a:solidFill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Glover, J, Gurung, D. 1979. Conversational Gurung. Pacific Linguistics: The Australian National University.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58346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F0075AC-6070-48C4-AEFF-44C4E494C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0741" y="1800000"/>
            <a:ext cx="10515600" cy="4082881"/>
          </a:xfrm>
        </p:spPr>
        <p:txBody>
          <a:bodyPr>
            <a:noAutofit/>
          </a:bodyPr>
          <a:lstStyle/>
          <a:p>
            <a:pPr algn="just"/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Специализированные маркеры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кодирующие полный охват, не имеют смежных функций; </a:t>
            </a:r>
          </a:p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	</a:t>
            </a: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карибский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Courtz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2008: 108)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oko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roro</a:t>
            </a:r>
            <a:b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два-</a:t>
            </a:r>
            <a:r>
              <a:rPr lang="en-US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coll</a:t>
            </a:r>
            <a:b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	‘О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ба’.</a:t>
            </a:r>
          </a:p>
          <a:p>
            <a:pPr marL="0" indent="0" algn="just">
              <a:buNone/>
            </a:pP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2C0D1CE-53D4-443C-875F-A84148A120B4}"/>
              </a:ext>
            </a:extLst>
          </p:cNvPr>
          <p:cNvSpPr/>
          <p:nvPr/>
        </p:nvSpPr>
        <p:spPr>
          <a:xfrm>
            <a:off x="838200" y="360000"/>
            <a:ext cx="10515600" cy="12206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Стратегия С:</a:t>
            </a:r>
            <a:b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специализированные и неспециализированные средства кодирования полного охвата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3CF57C06-2490-4AE4-A895-599C513284A6}"/>
              </a:ext>
            </a:extLst>
          </p:cNvPr>
          <p:cNvSpPr/>
          <p:nvPr/>
        </p:nvSpPr>
        <p:spPr>
          <a:xfrm>
            <a:off x="838200" y="6102242"/>
            <a:ext cx="10515599" cy="75575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Courtz, H. 2008. A Carib Grammar and Dictionary. Toronto: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Magoria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Books.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94288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F0075AC-6070-48C4-AEFF-44C4E494C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0000"/>
            <a:ext cx="10515600" cy="4564966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Показатели, кодирующие значение полного охвата, обычно прибавляются к количественному числительному; </a:t>
            </a:r>
          </a:p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Однако в индонезийском в тех случаях, когда числительное модифицирует существительное, конструкции со значением полного охвата образуются с помощью порядкового числительного: </a:t>
            </a:r>
          </a:p>
          <a:p>
            <a:pPr marL="0" indent="0"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(12)	</a:t>
            </a:r>
            <a:r>
              <a:rPr lang="ru-RU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индонезийский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(Sneddon 2010: 137)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-lima	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anaknya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pandai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cap="small" dirty="0" err="1">
                <a:latin typeface="Arial" panose="020B0604020202020204" pitchFamily="34" charset="0"/>
                <a:cs typeface="Arial" panose="020B0604020202020204" pitchFamily="34" charset="0"/>
              </a:rPr>
              <a:t>ord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-пять	ребенок.</a:t>
            </a:r>
            <a:r>
              <a:rPr lang="en-US" sz="2200" cap="small" dirty="0" err="1">
                <a:latin typeface="Arial" panose="020B0604020202020204" pitchFamily="34" charset="0"/>
                <a:cs typeface="Arial" panose="020B0604020202020204" pitchFamily="34" charset="0"/>
              </a:rPr>
              <a:t>poss</a:t>
            </a:r>
            <a:r>
              <a:rPr lang="ru-RU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умный</a:t>
            </a:r>
          </a:p>
          <a:p>
            <a:pPr marL="0" indent="0"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	‘Все пять детей умные’.</a:t>
            </a:r>
          </a:p>
          <a:p>
            <a:r>
              <a:rPr lang="ru-RU" sz="2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В индонезийском кодирование полного охвата с порядковым числительным происходит с помощью инверсии. 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2C0D1CE-53D4-443C-875F-A84148A120B4}"/>
              </a:ext>
            </a:extLst>
          </p:cNvPr>
          <p:cNvSpPr/>
          <p:nvPr/>
        </p:nvSpPr>
        <p:spPr>
          <a:xfrm>
            <a:off x="838200" y="360000"/>
            <a:ext cx="10515600" cy="12206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Стратегия  С: образование значение полного охвата от порядкового числительного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5C76D5DB-FE88-4553-8FD9-1F7C60349242}"/>
              </a:ext>
            </a:extLst>
          </p:cNvPr>
          <p:cNvSpPr/>
          <p:nvPr/>
        </p:nvSpPr>
        <p:spPr>
          <a:xfrm>
            <a:off x="838200" y="6200776"/>
            <a:ext cx="10515599" cy="65722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Sneddon, J. N,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Adelaar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Djenar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D. N, Ewing M. C. 2010. Indonesian Reference Grammar. Allen &amp; Unwin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85688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F0075AC-6070-48C4-AEFF-44C4E494C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0000"/>
            <a:ext cx="10515600" cy="434691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языках с определенностью помимо маркера/синтаксической модели, кодирующей полный охват, обычно необходимо также добавить показатель определенности: </a:t>
            </a:r>
          </a:p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(13)	</a:t>
            </a: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чувашский</a:t>
            </a:r>
            <a:r>
              <a:rPr lang="en-US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400" cap="small" dirty="0" err="1">
                <a:latin typeface="Arial" panose="020B0604020202020204" pitchFamily="34" charset="0"/>
                <a:cs typeface="Arial" panose="020B0604020202020204" pitchFamily="34" charset="0"/>
              </a:rPr>
              <a:t>малокарачкинский</a:t>
            </a: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 говор)</a:t>
            </a:r>
            <a:b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i="1" cap="small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gë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oml-i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=de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	/	*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omla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=da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xërlë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	два	яблоко-</a:t>
            </a:r>
            <a:r>
              <a:rPr lang="en-US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_3=</a:t>
            </a:r>
            <a:r>
              <a:rPr lang="en-US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яблоко</a:t>
            </a: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	красный</a:t>
            </a:r>
          </a:p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	‘Оба яблока красные’.</a:t>
            </a:r>
          </a:p>
          <a:p>
            <a:pPr marL="0" indent="0">
              <a:buNone/>
            </a:pPr>
            <a:r>
              <a:rPr lang="en-US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(14)	</a:t>
            </a: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греческий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Holton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1997: 194)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και	τα	</a:t>
            </a:r>
            <a:r>
              <a:rPr lang="ru-RU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δύο</a:t>
            </a:r>
            <a:b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	два</a:t>
            </a:r>
          </a:p>
          <a:p>
            <a:pPr marL="4572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‘Оба’. </a:t>
            </a:r>
            <a:br>
              <a:rPr lang="ru-RU" sz="2000" cap="smal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2C0D1CE-53D4-443C-875F-A84148A120B4}"/>
              </a:ext>
            </a:extLst>
          </p:cNvPr>
          <p:cNvSpPr/>
          <p:nvPr/>
        </p:nvSpPr>
        <p:spPr>
          <a:xfrm>
            <a:off x="838200" y="360000"/>
            <a:ext cx="10515600" cy="12206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Стратегия С: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маркер определенности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A28D0EB9-8073-4A6B-A746-A215C5759EA6}"/>
              </a:ext>
            </a:extLst>
          </p:cNvPr>
          <p:cNvSpPr/>
          <p:nvPr/>
        </p:nvSpPr>
        <p:spPr>
          <a:xfrm>
            <a:off x="838200" y="6146917"/>
            <a:ext cx="10515599" cy="71108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Holton, David and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Mackridge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Peter and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Philippaki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-Warburton, Irene. 1997. Greek: A Comprehensive Reference Grammar of the Modern Language. London: Routledge.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27512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2C0D1CE-53D4-443C-875F-A84148A120B4}"/>
              </a:ext>
            </a:extLst>
          </p:cNvPr>
          <p:cNvSpPr/>
          <p:nvPr/>
        </p:nvSpPr>
        <p:spPr>
          <a:xfrm>
            <a:off x="838200" y="360000"/>
            <a:ext cx="10515600" cy="12206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Стратегия С:</a:t>
            </a:r>
            <a:b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специализированные и неспециализированные средства кодирования полного охвата</a:t>
            </a:r>
          </a:p>
          <a:p>
            <a:pPr algn="ctr"/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Объект 5">
            <a:extLst>
              <a:ext uri="{FF2B5EF4-FFF2-40B4-BE49-F238E27FC236}">
                <a16:creationId xmlns:a16="http://schemas.microsoft.com/office/drawing/2014/main" id="{37AAC91B-41D8-4102-9BD6-99DFAE4CA1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9526169"/>
              </p:ext>
            </p:extLst>
          </p:nvPr>
        </p:nvGraphicFramePr>
        <p:xfrm>
          <a:off x="838200" y="1800000"/>
          <a:ext cx="10492409" cy="4291658"/>
        </p:xfrm>
        <a:graphic>
          <a:graphicData uri="http://schemas.openxmlformats.org/drawingml/2006/table">
            <a:tbl>
              <a:tblPr firstRow="1" firstCol="1" bandRow="1"/>
              <a:tblGrid>
                <a:gridCol w="4807226">
                  <a:extLst>
                    <a:ext uri="{9D8B030D-6E8A-4147-A177-3AD203B41FA5}">
                      <a16:colId xmlns:a16="http://schemas.microsoft.com/office/drawing/2014/main" val="1393870869"/>
                    </a:ext>
                  </a:extLst>
                </a:gridCol>
                <a:gridCol w="5685183">
                  <a:extLst>
                    <a:ext uri="{9D8B030D-6E8A-4147-A177-3AD203B41FA5}">
                      <a16:colId xmlns:a16="http://schemas.microsoft.com/office/drawing/2014/main" val="3409498772"/>
                    </a:ext>
                  </a:extLst>
                </a:gridCol>
              </a:tblGrid>
              <a:tr h="301214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 Показатели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8886" marR="11888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Количество языков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8886" marR="11888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27682"/>
                  </a:ext>
                </a:extLst>
              </a:tr>
              <a:tr h="634058">
                <a:tc rowSpan="7"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Неспециализированные показатели</a:t>
                      </a:r>
                      <a:endParaRPr lang="ru-RU" sz="24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ru-RU" sz="2200" b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Аддитивный маркер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Маркер собирательной / дистрибутивной множественности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Редупликация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err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Адвербиализатор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ru-RU" sz="2200" b="0" dirty="0" err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Кванторная</a:t>
                      </a:r>
                      <a:r>
                        <a:rPr lang="ru-RU" sz="2200" b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 частица</a:t>
                      </a:r>
                    </a:p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ru-RU" sz="2200" b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Эмфатическая частица</a:t>
                      </a:r>
                    </a:p>
                  </a:txBody>
                  <a:tcPr marL="118886" marR="11888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Всего: 1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5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8886" marR="11888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964226"/>
                  </a:ext>
                </a:extLst>
              </a:tr>
              <a:tr h="317029">
                <a:tc vMerge="1"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endParaRPr lang="ru-RU" sz="21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118886" marR="11888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8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8886" marR="11888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508464"/>
                  </a:ext>
                </a:extLst>
              </a:tr>
              <a:tr h="297261">
                <a:tc vMerge="1"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endParaRPr lang="ru-RU" sz="21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118886" marR="11888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2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  <a:p>
                      <a:pPr indent="0" algn="l"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8886" marR="11888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02073"/>
                  </a:ext>
                </a:extLst>
              </a:tr>
              <a:tr h="317029">
                <a:tc vMerge="1"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endParaRPr lang="ru-RU" sz="21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118886" marR="11888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118886" marR="11888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065494"/>
                  </a:ext>
                </a:extLst>
              </a:tr>
              <a:tr h="350014">
                <a:tc vMerge="1"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endParaRPr lang="ru-RU" sz="21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118886" marR="11888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18886" marR="11888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265077"/>
                  </a:ext>
                </a:extLst>
              </a:tr>
              <a:tr h="317029">
                <a:tc vMerge="1"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endParaRPr lang="ru-RU" sz="21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118886" marR="11888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18886" marR="11888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990796"/>
                  </a:ext>
                </a:extLst>
              </a:tr>
              <a:tr h="317029">
                <a:tc vMerge="1"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endParaRPr lang="ru-RU" sz="21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Arial Unicode MS"/>
                      </a:endParaRPr>
                    </a:p>
                  </a:txBody>
                  <a:tcPr marL="118886" marR="11888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18886" marR="11888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672228"/>
                  </a:ext>
                </a:extLst>
              </a:tr>
              <a:tr h="634058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Специализированные показатели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8886" marR="11888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Всего: 7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18886" marR="11888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895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59570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F0075AC-6070-48C4-AEFF-44C4E494C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0000"/>
            <a:ext cx="10515600" cy="3883928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Аддитивные маркеры имеют ряд характерных функций, которые подробно рассматриваются в типологической статье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Forker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2016).</a:t>
            </a:r>
          </a:p>
          <a:p>
            <a:pPr marL="0" indent="0" algn="just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2C0D1CE-53D4-443C-875F-A84148A120B4}"/>
              </a:ext>
            </a:extLst>
          </p:cNvPr>
          <p:cNvSpPr/>
          <p:nvPr/>
        </p:nvSpPr>
        <p:spPr>
          <a:xfrm>
            <a:off x="838200" y="360000"/>
            <a:ext cx="10515600" cy="12206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Аддитивный маркер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Абхазский, амхарский, греческий, лезгинский, парагвайский гуарани,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тлингитский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турецкий, чувашский</a:t>
            </a:r>
          </a:p>
          <a:p>
            <a:pPr algn="ctr"/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5B01479-C648-4660-B6BD-B5C9E34517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691415"/>
            <a:ext cx="6744286" cy="308477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345E98D-C388-44AF-AC9A-88437AAED07D}"/>
              </a:ext>
            </a:extLst>
          </p:cNvPr>
          <p:cNvSpPr txBox="1"/>
          <p:nvPr/>
        </p:nvSpPr>
        <p:spPr>
          <a:xfrm>
            <a:off x="6987540" y="2736310"/>
            <a:ext cx="4961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(15)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cap="small" dirty="0">
                <a:latin typeface="Arial" panose="020B0604020202020204" pitchFamily="34" charset="0"/>
                <a:cs typeface="Arial" panose="020B0604020202020204" pitchFamily="34" charset="0"/>
              </a:rPr>
              <a:t>чувашский</a:t>
            </a:r>
            <a:endParaRPr 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ʂ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gil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ze</a:t>
            </a:r>
            <a:b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Маша=</a:t>
            </a:r>
            <a:r>
              <a:rPr lang="en-US" sz="2000" cap="small" dirty="0"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ru-RU" sz="2000" cap="small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прийти-</a:t>
            </a:r>
            <a:r>
              <a:rPr lang="en-US" sz="2000" cap="small" dirty="0">
                <a:latin typeface="Arial" panose="020B0604020202020204" pitchFamily="34" charset="0"/>
                <a:cs typeface="Arial" panose="020B0604020202020204" pitchFamily="34" charset="0"/>
              </a:rPr>
              <a:t>cv</a:t>
            </a:r>
            <a:r>
              <a:rPr lang="ru-RU" sz="2000" cap="small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cap="small" dirty="0">
                <a:latin typeface="Arial" panose="020B0604020202020204" pitchFamily="34" charset="0"/>
                <a:cs typeface="Arial" panose="020B0604020202020204" pitchFamily="34" charset="0"/>
              </a:rPr>
              <a:t>sim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cap="small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‘Маша тоже пришла’.	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6685E63A-D444-43F3-AAC7-0AC024954DA9}"/>
              </a:ext>
            </a:extLst>
          </p:cNvPr>
          <p:cNvSpPr/>
          <p:nvPr/>
        </p:nvSpPr>
        <p:spPr>
          <a:xfrm>
            <a:off x="838200" y="6416114"/>
            <a:ext cx="10515599" cy="44188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Forker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D. 2016. Toward a typology for additive markers. Lingua. Volume 180</a:t>
            </a:r>
            <a:r>
              <a:rPr lang="en-US" dirty="0">
                <a:solidFill>
                  <a:schemeClr val="tx1"/>
                </a:solidFill>
              </a:rPr>
              <a:t>.  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75276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F0075AC-6070-48C4-AEFF-44C4E494C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0000"/>
            <a:ext cx="10515600" cy="3883928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(16)	</a:t>
            </a: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лезгинский (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Haspelmath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1993</a:t>
            </a: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: 234)</a:t>
            </a:r>
            <a:b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pud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mas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̌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	три	машина-</a:t>
            </a:r>
            <a:r>
              <a:rPr lang="en-US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b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	‘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все три машины</a:t>
            </a: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2C0D1CE-53D4-443C-875F-A84148A120B4}"/>
              </a:ext>
            </a:extLst>
          </p:cNvPr>
          <p:cNvSpPr/>
          <p:nvPr/>
        </p:nvSpPr>
        <p:spPr>
          <a:xfrm>
            <a:off x="838200" y="360000"/>
            <a:ext cx="10515600" cy="12206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Аддитивный маркер</a:t>
            </a:r>
          </a:p>
          <a:p>
            <a:pPr algn="ctr"/>
            <a:r>
              <a:rPr lang="ru-RU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Лезгинский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8414B886-3A83-44EE-9F1F-E17B1E114F81}"/>
              </a:ext>
            </a:extLst>
          </p:cNvPr>
          <p:cNvSpPr/>
          <p:nvPr/>
        </p:nvSpPr>
        <p:spPr>
          <a:xfrm>
            <a:off x="838200" y="6215062"/>
            <a:ext cx="10515599" cy="64293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  <a:p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Haspelmath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Martin. 1993. A Grammar of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Lezgian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(Mouton Grammar Library, 9.) Berlin: Mouton de Gruyter.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83613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F0075AC-6070-48C4-AEFF-44C4E494C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0000"/>
            <a:ext cx="10515600" cy="46980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	</a:t>
            </a: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лезгинский (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Haspelmath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1993</a:t>
            </a: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: 141)</a:t>
            </a:r>
            <a:b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Gzaf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q'in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q'a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-j-</a:t>
            </a:r>
            <a:r>
              <a:rPr lang="ru-R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 		</a:t>
            </a:r>
            <a:r>
              <a:rPr lang="ru-R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gzaf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tab-</a:t>
            </a:r>
            <a:r>
              <a:rPr lang="ru-RU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ru-R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iji-da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	[много	клятв	дать-</a:t>
            </a:r>
            <a:r>
              <a:rPr lang="en-US" sz="2400" cap="small" dirty="0" err="1">
                <a:latin typeface="Arial" panose="020B0604020202020204" pitchFamily="34" charset="0"/>
                <a:cs typeface="Arial" panose="020B0604020202020204" pitchFamily="34" charset="0"/>
              </a:rPr>
              <a:t>fut</a:t>
            </a: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cap="small" dirty="0" err="1">
                <a:latin typeface="Arial" panose="020B0604020202020204" pitchFamily="34" charset="0"/>
                <a:cs typeface="Arial" panose="020B0604020202020204" pitchFamily="34" charset="0"/>
              </a:rPr>
              <a:t>ptp</a:t>
            </a: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]	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много	лгать-</a:t>
            </a:r>
            <a:r>
              <a:rPr lang="en-US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	делать-</a:t>
            </a:r>
            <a:r>
              <a:rPr lang="en-US" sz="2400" cap="small" dirty="0" err="1">
                <a:latin typeface="Arial" panose="020B0604020202020204" pitchFamily="34" charset="0"/>
                <a:cs typeface="Arial" panose="020B0604020202020204" pitchFamily="34" charset="0"/>
              </a:rPr>
              <a:t>fut</a:t>
            </a:r>
            <a:b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	‘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Он, который много клянется, и много врет тоже</a:t>
            </a: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’.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(1</a:t>
            </a:r>
            <a:r>
              <a:rPr lang="en-US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)	лезгинский (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Haspelmath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1993</a:t>
            </a: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: 135)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i="1" cap="small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eq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'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iji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	убить-</a:t>
            </a:r>
            <a:r>
              <a:rPr lang="en-US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per</a:t>
            </a: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делать-</a:t>
            </a:r>
            <a:r>
              <a:rPr lang="en-US" sz="2400" cap="small" dirty="0" err="1">
                <a:latin typeface="Arial" panose="020B0604020202020204" pitchFamily="34" charset="0"/>
                <a:cs typeface="Arial" panose="020B0604020202020204" pitchFamily="34" charset="0"/>
              </a:rPr>
              <a:t>fut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	я.</a:t>
            </a:r>
            <a:r>
              <a:rPr lang="en-US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erg</a:t>
            </a:r>
            <a:b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	‘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Я даже убью</a:t>
            </a: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’.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(1</a:t>
            </a:r>
            <a:r>
              <a:rPr lang="en-US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)	лезгинский (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Haspelmath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1993</a:t>
            </a: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: 90)</a:t>
            </a:r>
            <a:b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Nasir</a:t>
            </a: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Sajida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	Назир-</a:t>
            </a:r>
            <a:r>
              <a:rPr lang="en-US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	Саида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	‘Назир и Саида’	</a:t>
            </a:r>
          </a:p>
          <a:p>
            <a:pPr marL="0" indent="0">
              <a:buNone/>
            </a:pPr>
            <a:endParaRPr lang="ru-RU" sz="2200" cap="sm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2C0D1CE-53D4-443C-875F-A84148A120B4}"/>
              </a:ext>
            </a:extLst>
          </p:cNvPr>
          <p:cNvSpPr/>
          <p:nvPr/>
        </p:nvSpPr>
        <p:spPr>
          <a:xfrm>
            <a:off x="838200" y="360000"/>
            <a:ext cx="10515600" cy="12206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Аддитивный маркер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Лезгинский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7FD6A2F5-C48C-4C82-8A46-451F79B42886}"/>
              </a:ext>
            </a:extLst>
          </p:cNvPr>
          <p:cNvSpPr/>
          <p:nvPr/>
        </p:nvSpPr>
        <p:spPr>
          <a:xfrm>
            <a:off x="838200" y="6215062"/>
            <a:ext cx="10515599" cy="64293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  <a:p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Haspelmath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Martin. 1993. A Grammar of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Lezgian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(Mouton Grammar Library, 9.) Berlin: Mouton de Gruyter.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9454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F0075AC-6070-48C4-AEFF-44C4E494C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0000"/>
            <a:ext cx="11353800" cy="41359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)	лезгинский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Haspelmath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1993</a:t>
            </a: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: 305)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Abur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irid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jis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ida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laj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wilik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ewlenmis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̌	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̂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ji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bur 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	[они	семь	год	этот-</a:t>
            </a:r>
            <a:r>
              <a:rPr lang="en-US" sz="2400" cap="small" dirty="0" err="1">
                <a:latin typeface="Arial" panose="020B0604020202020204" pitchFamily="34" charset="0"/>
                <a:cs typeface="Arial" panose="020B0604020202020204" pitchFamily="34" charset="0"/>
              </a:rPr>
              <a:t>spel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	до	свадьба	</a:t>
            </a:r>
            <a:r>
              <a:rPr lang="en-US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antic</a:t>
            </a: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cap="small" dirty="0" err="1">
                <a:latin typeface="Arial" panose="020B0604020202020204" pitchFamily="34" charset="0"/>
                <a:cs typeface="Arial" panose="020B0604020202020204" pitchFamily="34" charset="0"/>
              </a:rPr>
              <a:t>aop</a:t>
            </a: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cap="small" dirty="0" err="1">
                <a:latin typeface="Arial" panose="020B0604020202020204" pitchFamily="34" charset="0"/>
                <a:cs typeface="Arial" panose="020B0604020202020204" pitchFamily="34" charset="0"/>
              </a:rPr>
              <a:t>sbst</a:t>
            </a: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pl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tir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'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 		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abur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400" i="1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ajal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 		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awa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̌-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cop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400" cap="small" dirty="0" err="1">
                <a:latin typeface="Arial" panose="020B0604020202020204" pitchFamily="34" charset="0"/>
                <a:cs typeface="Arial" panose="020B0604020202020204" pitchFamily="34" charset="0"/>
              </a:rPr>
              <a:t>pst</a:t>
            </a: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cap="small" dirty="0" err="1">
                <a:latin typeface="Arial" panose="020B0604020202020204" pitchFamily="34" charset="0"/>
                <a:cs typeface="Arial" panose="020B0604020202020204" pitchFamily="34" charset="0"/>
              </a:rPr>
              <a:t>cnd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]-</a:t>
            </a:r>
            <a:r>
              <a:rPr lang="en-US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add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	они-</a:t>
            </a:r>
            <a:r>
              <a:rPr lang="en-US" sz="2400" cap="small" dirty="0" err="1">
                <a:latin typeface="Arial" panose="020B0604020202020204" pitchFamily="34" charset="0"/>
                <a:cs typeface="Arial" panose="020B0604020202020204" pitchFamily="34" charset="0"/>
              </a:rPr>
              <a:t>poess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	ребенок	быть-</a:t>
            </a:r>
            <a:r>
              <a:rPr lang="en-US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neg</a:t>
            </a: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cap="small" dirty="0" err="1">
                <a:latin typeface="Arial" panose="020B0604020202020204" pitchFamily="34" charset="0"/>
                <a:cs typeface="Arial" panose="020B0604020202020204" pitchFamily="34" charset="0"/>
              </a:rPr>
              <a:t>pst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	‘Хотя они поженились семь лет назад, у них не было ребенка’. </a:t>
            </a:r>
          </a:p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	</a:t>
            </a: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лезгинский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Haspelmath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1993</a:t>
            </a: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: 194)</a:t>
            </a:r>
            <a:b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sana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b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где.то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	‘Нигде’.</a:t>
            </a: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2C0D1CE-53D4-443C-875F-A84148A120B4}"/>
              </a:ext>
            </a:extLst>
          </p:cNvPr>
          <p:cNvSpPr/>
          <p:nvPr/>
        </p:nvSpPr>
        <p:spPr>
          <a:xfrm>
            <a:off x="838200" y="360000"/>
            <a:ext cx="10515600" cy="12206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Аддитивный маркер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Лезгинский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8AACFDF1-0181-43BC-BA39-B096BF6FDD21}"/>
              </a:ext>
            </a:extLst>
          </p:cNvPr>
          <p:cNvSpPr/>
          <p:nvPr/>
        </p:nvSpPr>
        <p:spPr>
          <a:xfrm>
            <a:off x="838200" y="6215062"/>
            <a:ext cx="10515599" cy="64293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  <a:p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Haspelmath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Martin. 1993. A Grammar of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Lezgian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(Mouton Grammar Library, 9.) Berlin: Mouton de Gruyter.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15050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2C0D1CE-53D4-443C-875F-A84148A120B4}"/>
              </a:ext>
            </a:extLst>
          </p:cNvPr>
          <p:cNvSpPr/>
          <p:nvPr/>
        </p:nvSpPr>
        <p:spPr>
          <a:xfrm>
            <a:off x="838200" y="360000"/>
            <a:ext cx="10515600" cy="12206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Аддитивный маркер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Абхазский, амхарский, греческий, лезгинский, парагвайский гуарани,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тлингитский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турецкий, чувашский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6557F5C-D876-4225-A7A5-CF6B5AA6F6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652"/>
          <a:stretch/>
        </p:blipFill>
        <p:spPr>
          <a:xfrm>
            <a:off x="1218613" y="1800000"/>
            <a:ext cx="9754773" cy="4453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36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F0075AC-6070-48C4-AEFF-44C4E494C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0000"/>
            <a:ext cx="10515600" cy="4093698"/>
          </a:xfrm>
        </p:spPr>
        <p:txBody>
          <a:bodyPr/>
          <a:lstStyle/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Под числительными со значением полного охвата понимаются такие случаи, когда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квантифицируемая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группа выражает выбор N предметов из множества N.</a:t>
            </a:r>
          </a:p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Например, р</a:t>
            </a:r>
            <a:r>
              <a:rPr lang="ru-RU" dirty="0"/>
              <a:t>ус. </a:t>
            </a:r>
            <a:r>
              <a:rPr lang="ru-RU" b="1" i="1" dirty="0"/>
              <a:t>оба</a:t>
            </a:r>
            <a:r>
              <a:rPr lang="ru-RU" dirty="0"/>
              <a:t>, фр. </a:t>
            </a:r>
            <a:r>
              <a:rPr lang="en-US" b="1" i="1" dirty="0" err="1"/>
              <a:t>tous</a:t>
            </a:r>
            <a:r>
              <a:rPr lang="en-US" b="1" i="1" dirty="0"/>
              <a:t> les trois</a:t>
            </a:r>
            <a:r>
              <a:rPr lang="en-US" i="1" dirty="0"/>
              <a:t> </a:t>
            </a:r>
            <a:r>
              <a:rPr lang="ru-RU" dirty="0"/>
              <a:t>‘все три’ и чуваш. </a:t>
            </a:r>
            <a:r>
              <a:rPr lang="en-US" b="1" i="1" dirty="0" err="1"/>
              <a:t>ik</a:t>
            </a:r>
            <a:r>
              <a:rPr lang="en-US" b="1" i="1" dirty="0"/>
              <a:t> </a:t>
            </a:r>
            <a:r>
              <a:rPr lang="en-US" b="1" i="1" dirty="0" err="1"/>
              <a:t>aʨ-i</a:t>
            </a:r>
            <a:r>
              <a:rPr lang="ru-RU" b="1" i="1" dirty="0"/>
              <a:t>=</a:t>
            </a:r>
            <a:r>
              <a:rPr lang="en-US" b="1" i="1" dirty="0"/>
              <a:t>de </a:t>
            </a:r>
            <a:r>
              <a:rPr lang="ru-RU" dirty="0"/>
              <a:t>[два ребенок-</a:t>
            </a:r>
            <a:r>
              <a:rPr lang="en-US" cap="small" dirty="0"/>
              <a:t>p</a:t>
            </a:r>
            <a:r>
              <a:rPr lang="ru-RU" cap="small" dirty="0"/>
              <a:t>_3</a:t>
            </a:r>
            <a:r>
              <a:rPr lang="ru-RU" dirty="0"/>
              <a:t>=</a:t>
            </a:r>
            <a:r>
              <a:rPr lang="en-US" cap="small" dirty="0"/>
              <a:t>add</a:t>
            </a:r>
            <a:r>
              <a:rPr lang="ru-RU" dirty="0"/>
              <a:t>] ‘оба ребенка’.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	(1)	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РУССКИЙ (НКРЯ)</a:t>
            </a:r>
          </a:p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ru-RU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Оба нововведения 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породили оживлённую общественную 			дискуссию.</a:t>
            </a:r>
          </a:p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	{Всего было два нововведения.}</a:t>
            </a:r>
          </a:p>
          <a:p>
            <a:pPr marL="0" indent="0"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		*{Всего было три нововведения.}</a:t>
            </a:r>
          </a:p>
          <a:p>
            <a:endParaRPr lang="ru-RU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2C0D1CE-53D4-443C-875F-A84148A120B4}"/>
              </a:ext>
            </a:extLst>
          </p:cNvPr>
          <p:cNvSpPr/>
          <p:nvPr/>
        </p:nvSpPr>
        <p:spPr>
          <a:xfrm>
            <a:off x="838200" y="360000"/>
            <a:ext cx="10515600" cy="12206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Числительные со значением полного охвата: </a:t>
            </a:r>
            <a:b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определению</a:t>
            </a:r>
          </a:p>
        </p:txBody>
      </p:sp>
    </p:spTree>
    <p:extLst>
      <p:ext uri="{BB962C8B-B14F-4D97-AF65-F5344CB8AC3E}">
        <p14:creationId xmlns:p14="http://schemas.microsoft.com/office/powerpoint/2010/main" val="16128368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F0075AC-6070-48C4-AEFF-44C4E494C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0000"/>
            <a:ext cx="10515600" cy="3883928"/>
          </a:xfrm>
        </p:spPr>
        <p:txBody>
          <a:bodyPr/>
          <a:lstStyle/>
          <a:p>
            <a:r>
              <a:rPr lang="en-US" dirty="0"/>
              <a:t>“Cross-linguistically, it is quite common for universal quantifiers to be formally related to conjunctions and/or additive focus markers” (Gil 2004: 389).</a:t>
            </a:r>
          </a:p>
          <a:p>
            <a:r>
              <a:rPr lang="en-US" dirty="0"/>
              <a:t>There are quite a few languages where the universal distributive determiner 'every' is synchronically or etymologically derived from the </a:t>
            </a:r>
            <a:r>
              <a:rPr lang="en-US" dirty="0" err="1"/>
              <a:t>wh</a:t>
            </a:r>
            <a:r>
              <a:rPr lang="en-US" dirty="0"/>
              <a:t>-determiner 'which' by means of a special particle (originally meaning '</a:t>
            </a:r>
            <a:r>
              <a:rPr lang="en-US" b="1" dirty="0"/>
              <a:t>also</a:t>
            </a:r>
            <a:r>
              <a:rPr lang="en-US" dirty="0"/>
              <a:t>', '</a:t>
            </a:r>
            <a:r>
              <a:rPr lang="en-US" b="1" dirty="0"/>
              <a:t>even</a:t>
            </a:r>
            <a:r>
              <a:rPr lang="en-US" dirty="0"/>
              <a:t>', '</a:t>
            </a:r>
            <a:r>
              <a:rPr lang="en-US" b="1" dirty="0"/>
              <a:t>or</a:t>
            </a:r>
            <a:r>
              <a:rPr lang="en-US" dirty="0"/>
              <a:t>', 'it may be’, </a:t>
            </a:r>
            <a:r>
              <a:rPr lang="en-US" dirty="0" err="1"/>
              <a:t>ect</a:t>
            </a:r>
            <a:r>
              <a:rPr lang="en-US" dirty="0"/>
              <a:t>). (</a:t>
            </a:r>
            <a:r>
              <a:rPr lang="en-US" dirty="0" err="1"/>
              <a:t>Haspelmath</a:t>
            </a:r>
            <a:r>
              <a:rPr lang="en-US" dirty="0"/>
              <a:t> 1995: 369).</a:t>
            </a:r>
            <a:endParaRPr lang="ru-RU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2C0D1CE-53D4-443C-875F-A84148A120B4}"/>
              </a:ext>
            </a:extLst>
          </p:cNvPr>
          <p:cNvSpPr/>
          <p:nvPr/>
        </p:nvSpPr>
        <p:spPr>
          <a:xfrm>
            <a:off x="838200" y="360000"/>
            <a:ext cx="10515600" cy="12206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Универсальная квантификация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5A1B9F62-3008-4A4A-BEB3-283AC4B11DBA}"/>
              </a:ext>
            </a:extLst>
          </p:cNvPr>
          <p:cNvSpPr/>
          <p:nvPr/>
        </p:nvSpPr>
        <p:spPr>
          <a:xfrm>
            <a:off x="838200" y="5683928"/>
            <a:ext cx="10515599" cy="117407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Gil, David. 2004. Riau Indonesian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Explorations in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macrofunctionality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In: Coordinating Constructions. Amsterdam/Philadelphia: John Benjamins Publishing Company. 371-427. </a:t>
            </a:r>
          </a:p>
          <a:p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Haspelmath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Martin. 1995. Diachronic sources of 'all' and 'every’. In: Quantification in Natural Language.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Springer-Science+Business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Media, B.V. 363-383.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82388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F0075AC-6070-48C4-AEFF-44C4E494C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0000"/>
            <a:ext cx="10515600" cy="3883928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2C0D1CE-53D4-443C-875F-A84148A120B4}"/>
              </a:ext>
            </a:extLst>
          </p:cNvPr>
          <p:cNvSpPr/>
          <p:nvPr/>
        </p:nvSpPr>
        <p:spPr>
          <a:xfrm>
            <a:off x="838200" y="360000"/>
            <a:ext cx="10515600" cy="12206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Универсальная квантификация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4E6A35C-D940-41E8-85DA-62D1B572A8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898653"/>
            <a:ext cx="7059465" cy="3883928"/>
          </a:xfrm>
          <a:prstGeom prst="rect">
            <a:avLst/>
          </a:prstGeom>
        </p:spPr>
      </p:pic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CD676A2A-215A-489F-B157-9274AE7BE4E3}"/>
              </a:ext>
            </a:extLst>
          </p:cNvPr>
          <p:cNvSpPr/>
          <p:nvPr/>
        </p:nvSpPr>
        <p:spPr>
          <a:xfrm>
            <a:off x="838200" y="6215063"/>
            <a:ext cx="10515599" cy="64293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Haspelmath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Martin. 1995. Diachronic sources of 'all' and 'every’. In: Quantification in Natural Language.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Springer-Science+Business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Media, B.V. 363-383.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0087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2C0D1CE-53D4-443C-875F-A84148A120B4}"/>
              </a:ext>
            </a:extLst>
          </p:cNvPr>
          <p:cNvSpPr/>
          <p:nvPr/>
        </p:nvSpPr>
        <p:spPr>
          <a:xfrm>
            <a:off x="838200" y="360000"/>
            <a:ext cx="10515600" cy="12206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Аддитивный маркер и полный охват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8613217-EE5D-437E-BF6E-E1576E1C75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761" y="1771425"/>
            <a:ext cx="4995863" cy="44194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CD27B8E-BEDB-4163-B279-2E65BFBA1F41}"/>
              </a:ext>
            </a:extLst>
          </p:cNvPr>
          <p:cNvSpPr txBox="1"/>
          <p:nvPr/>
        </p:nvSpPr>
        <p:spPr>
          <a:xfrm>
            <a:off x="2119310" y="5225858"/>
            <a:ext cx="3228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cap="small" dirty="0"/>
              <a:t>collective meaning </a:t>
            </a:r>
            <a:endParaRPr lang="ru-RU" sz="24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BC9C1B2-E4E3-47A2-9960-B74D0EF3A7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428886">
            <a:off x="4441779" y="5028447"/>
            <a:ext cx="1117677" cy="10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246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F0075AC-6070-48C4-AEFF-44C4E494C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0000"/>
            <a:ext cx="10306050" cy="441725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(22)	</a:t>
            </a: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фиджийский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spc="300" dirty="0">
                <a:latin typeface="Arial" panose="020B0604020202020204" pitchFamily="34" charset="0"/>
                <a:cs typeface="Arial" panose="020B0604020202020204" pitchFamily="34" charset="0"/>
              </a:rPr>
              <a:t>Churchward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1973:44)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a.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kauta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̄	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rua</a:t>
            </a: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rua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принести	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	</a:t>
            </a:r>
            <a:r>
              <a:rPr lang="en-US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вещь	два-два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‘Принести обе вещи’.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b.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tolu</a:t>
            </a: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tolu</a:t>
            </a: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sagavulu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три-три-десять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‘Все тридцать’.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(23)	</a:t>
            </a:r>
            <a:r>
              <a:rPr lang="ru-RU" sz="2400" cap="small" dirty="0" err="1">
                <a:latin typeface="Arial" panose="020B0604020202020204" pitchFamily="34" charset="0"/>
                <a:cs typeface="Arial" panose="020B0604020202020204" pitchFamily="34" charset="0"/>
              </a:rPr>
              <a:t>гаро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(Burling 1961: 13) 	</a:t>
            </a:r>
          </a:p>
          <a:p>
            <a:pPr marL="0" lvl="0" indent="0" fontAlgn="base">
              <a:lnSpc>
                <a:spcPct val="110000"/>
              </a:lnSpc>
              <a:buNone/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Gni</a:t>
            </a: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b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Два-</a:t>
            </a:r>
            <a:r>
              <a:rPr lang="en-US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coll</a:t>
            </a:r>
            <a:br>
              <a:rPr lang="en-US" sz="2400" cap="smal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	‘</a:t>
            </a:r>
            <a:r>
              <a:rPr lang="ru-RU" sz="2400" cap="small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ба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’.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2C0D1CE-53D4-443C-875F-A84148A120B4}"/>
              </a:ext>
            </a:extLst>
          </p:cNvPr>
          <p:cNvSpPr/>
          <p:nvPr/>
        </p:nvSpPr>
        <p:spPr>
          <a:xfrm>
            <a:off x="838200" y="360000"/>
            <a:ext cx="10515600" cy="12206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 показателя и сочетаемость с числительными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389D32A1-812A-4849-B2C7-5623789749E1}"/>
              </a:ext>
            </a:extLst>
          </p:cNvPr>
          <p:cNvSpPr/>
          <p:nvPr/>
        </p:nvSpPr>
        <p:spPr>
          <a:xfrm>
            <a:off x="838200" y="6217255"/>
            <a:ext cx="10515599" cy="61287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Churchward, C. Maxwell. 1973. A New Fijian Grammar. Suva, Fiji: Government Press.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8549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3">
            <a:extLst>
              <a:ext uri="{FF2B5EF4-FFF2-40B4-BE49-F238E27FC236}">
                <a16:creationId xmlns:a16="http://schemas.microsoft.com/office/drawing/2014/main" id="{0199186D-E62D-4C9E-9367-F3F033C531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9221751"/>
              </p:ext>
            </p:extLst>
          </p:nvPr>
        </p:nvGraphicFramePr>
        <p:xfrm>
          <a:off x="838199" y="1800000"/>
          <a:ext cx="10515597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5154">
                  <a:extLst>
                    <a:ext uri="{9D8B030D-6E8A-4147-A177-3AD203B41FA5}">
                      <a16:colId xmlns:a16="http://schemas.microsoft.com/office/drawing/2014/main" val="3523608009"/>
                    </a:ext>
                  </a:extLst>
                </a:gridCol>
                <a:gridCol w="2995244">
                  <a:extLst>
                    <a:ext uri="{9D8B030D-6E8A-4147-A177-3AD203B41FA5}">
                      <a16:colId xmlns:a16="http://schemas.microsoft.com/office/drawing/2014/main" val="1172451338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42431186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Тип показателя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≥ 3</a:t>
                      </a:r>
                      <a:endParaRPr lang="ru-RU" sz="28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1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Неспециализированный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833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Специализированный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463156"/>
                  </a:ext>
                </a:extLst>
              </a:tr>
            </a:tbl>
          </a:graphicData>
        </a:graphic>
      </p:graphicFrame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2C0D1CE-53D4-443C-875F-A84148A120B4}"/>
              </a:ext>
            </a:extLst>
          </p:cNvPr>
          <p:cNvSpPr/>
          <p:nvPr/>
        </p:nvSpPr>
        <p:spPr>
          <a:xfrm>
            <a:off x="838200" y="360000"/>
            <a:ext cx="10515600" cy="12206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 показателя и сочетаемость с числительными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B36B41-1D6F-4404-BF37-C7CD7154CC49}"/>
              </a:ext>
            </a:extLst>
          </p:cNvPr>
          <p:cNvSpPr txBox="1"/>
          <p:nvPr/>
        </p:nvSpPr>
        <p:spPr>
          <a:xfrm>
            <a:off x="838200" y="3960000"/>
            <a:ext cx="105155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Для неспециализированных показателей характерно использование с числительным ‘два’ и выше;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Специализированные средства кодирования полного охвата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чаще встречаются только с числительным ‘два’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8500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F0075AC-6070-48C4-AEFF-44C4E494C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0000"/>
            <a:ext cx="10515600" cy="4459458"/>
          </a:xfrm>
        </p:spPr>
        <p:txBody>
          <a:bodyPr/>
          <a:lstStyle/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Было отмечено три стратегии образования конструкций со значением полного охвата; </a:t>
            </a:r>
          </a:p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Стратегия А может быть как единственной стратегий в языке, кодирующей полный охват с числительными, так и совмещаться со стратегиями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 С; </a:t>
            </a:r>
          </a:p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Стратегии В и С находятся в дополнительной дистрибуции; </a:t>
            </a:r>
          </a:p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Стратегия С включает в себя специализированные и неспециализированные средства кодирования полного охвата</a:t>
            </a:r>
            <a:r>
              <a:rPr lang="ru-RU" dirty="0">
                <a:cs typeface="Arial" panose="020B0604020202020204" pitchFamily="34" charset="0"/>
              </a:rPr>
              <a:t>. </a:t>
            </a: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2C0D1CE-53D4-443C-875F-A84148A120B4}"/>
              </a:ext>
            </a:extLst>
          </p:cNvPr>
          <p:cNvSpPr/>
          <p:nvPr/>
        </p:nvSpPr>
        <p:spPr>
          <a:xfrm>
            <a:off x="838200" y="360000"/>
            <a:ext cx="10515600" cy="12206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Выводы</a:t>
            </a:r>
          </a:p>
        </p:txBody>
      </p:sp>
    </p:spTree>
    <p:extLst>
      <p:ext uri="{BB962C8B-B14F-4D97-AF65-F5344CB8AC3E}">
        <p14:creationId xmlns:p14="http://schemas.microsoft.com/office/powerpoint/2010/main" val="6355683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4">
            <a:extLst>
              <a:ext uri="{FF2B5EF4-FFF2-40B4-BE49-F238E27FC236}">
                <a16:creationId xmlns:a16="http://schemas.microsoft.com/office/drawing/2014/main" id="{1D53035B-0927-41A9-A2FE-A13D7853FE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2936024"/>
              </p:ext>
            </p:extLst>
          </p:nvPr>
        </p:nvGraphicFramePr>
        <p:xfrm>
          <a:off x="0" y="0"/>
          <a:ext cx="12192000" cy="812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2C0D1CE-53D4-443C-875F-A84148A120B4}"/>
              </a:ext>
            </a:extLst>
          </p:cNvPr>
          <p:cNvSpPr/>
          <p:nvPr/>
        </p:nvSpPr>
        <p:spPr>
          <a:xfrm>
            <a:off x="838200" y="1477108"/>
            <a:ext cx="10515600" cy="309489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 </a:t>
            </a:r>
          </a:p>
        </p:txBody>
      </p:sp>
    </p:spTree>
    <p:extLst>
      <p:ext uri="{BB962C8B-B14F-4D97-AF65-F5344CB8AC3E}">
        <p14:creationId xmlns:p14="http://schemas.microsoft.com/office/powerpoint/2010/main" val="9025242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F0075AC-6070-48C4-AEFF-44C4E494C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0000"/>
            <a:ext cx="10515600" cy="3883928"/>
          </a:xfrm>
        </p:spPr>
        <p:txBody>
          <a:bodyPr/>
          <a:lstStyle/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2C0D1CE-53D4-443C-875F-A84148A120B4}"/>
              </a:ext>
            </a:extLst>
          </p:cNvPr>
          <p:cNvSpPr/>
          <p:nvPr/>
        </p:nvSpPr>
        <p:spPr>
          <a:xfrm>
            <a:off x="838200" y="360000"/>
            <a:ext cx="10515600" cy="12206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515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2E145E8A-2022-4D9E-A67A-350D12498CAC}"/>
              </a:ext>
            </a:extLst>
          </p:cNvPr>
          <p:cNvSpPr/>
          <p:nvPr/>
        </p:nvSpPr>
        <p:spPr>
          <a:xfrm>
            <a:off x="838201" y="6386953"/>
            <a:ext cx="10387818" cy="48533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Landman, F. 2004. Indefinites and the type of sets. Oxford: Blackwell.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0075AC-6070-48C4-AEFF-44C4E494C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0000"/>
            <a:ext cx="10515600" cy="4051495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Числительные со значением полного охвата заведомо могут использоваться в дистрибутивных контекстах, однако не всегда совместимы с коллективными контекстами. </a:t>
            </a:r>
          </a:p>
          <a:p>
            <a:pPr marL="0" indent="0"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r>
              <a:rPr lang="ru-RU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	английский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Landman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2004: 78)</a:t>
            </a:r>
          </a:p>
          <a:p>
            <a:pPr marL="0" indent="0"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	*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Both boys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met in the park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Ожид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 значение: ‘Два (оба) мальчика встретились в парке’. </a:t>
            </a:r>
          </a:p>
          <a:p>
            <a:pPr marL="0" indent="0"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(3)	</a:t>
            </a:r>
            <a:r>
              <a:rPr lang="ru-RU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голландский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(Landman 2004: 78)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(De)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beide</a:t>
            </a:r>
            <a:r>
              <a:rPr lang="ru-RU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jongens</a:t>
            </a:r>
            <a:r>
              <a:rPr lang="ru-RU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kwamen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samen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het 	park.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		Оба	мальчик.</a:t>
            </a:r>
            <a:r>
              <a:rPr lang="en-US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pl</a:t>
            </a:r>
            <a:r>
              <a:rPr lang="ru-RU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прийти.</a:t>
            </a:r>
            <a:r>
              <a:rPr lang="en-US" sz="2200" cap="small" dirty="0" err="1">
                <a:latin typeface="Arial" panose="020B0604020202020204" pitchFamily="34" charset="0"/>
                <a:cs typeface="Arial" panose="020B0604020202020204" pitchFamily="34" charset="0"/>
              </a:rPr>
              <a:t>psr</a:t>
            </a:r>
            <a:r>
              <a:rPr lang="ru-RU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.3</a:t>
            </a:r>
            <a:r>
              <a:rPr lang="en-US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pl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вместе   в     </a:t>
            </a:r>
            <a:r>
              <a:rPr lang="en-US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lang="ru-RU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парк</a:t>
            </a:r>
          </a:p>
          <a:p>
            <a:pPr marL="0" indent="0"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	‘Два (оба) мальчика встретились в парке’. 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2C0D1CE-53D4-443C-875F-A84148A120B4}"/>
              </a:ext>
            </a:extLst>
          </p:cNvPr>
          <p:cNvSpPr/>
          <p:nvPr/>
        </p:nvSpPr>
        <p:spPr>
          <a:xfrm>
            <a:off x="838200" y="360000"/>
            <a:ext cx="10515600" cy="12206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Дистрибутивная 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коллективная интерпретация</a:t>
            </a:r>
          </a:p>
        </p:txBody>
      </p:sp>
    </p:spTree>
    <p:extLst>
      <p:ext uri="{BB962C8B-B14F-4D97-AF65-F5344CB8AC3E}">
        <p14:creationId xmlns:p14="http://schemas.microsoft.com/office/powerpoint/2010/main" val="819951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F0075AC-6070-48C4-AEFF-44C4E494C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0000"/>
            <a:ext cx="10515600" cy="4564967"/>
          </a:xfrm>
        </p:spPr>
        <p:txBody>
          <a:bodyPr>
            <a:normAutofit/>
          </a:bodyPr>
          <a:lstStyle/>
          <a:p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В некоторых языках числительные со значением полного охвата не могут использоваться с УК: рус. *</a:t>
            </a:r>
            <a:r>
              <a:rPr lang="ru-RU" sz="2600" i="1" dirty="0">
                <a:latin typeface="Arial" panose="020B0604020202020204" pitchFamily="34" charset="0"/>
                <a:cs typeface="Arial" panose="020B0604020202020204" pitchFamily="34" charset="0"/>
              </a:rPr>
              <a:t>все оба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в НКРЯ не было найдено примеров использования УК и 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оба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Однако в других языках это возможно: </a:t>
            </a:r>
          </a:p>
          <a:p>
            <a:pPr marL="0" indent="0">
              <a:buNone/>
            </a:pPr>
            <a:r>
              <a:rPr lang="ru-RU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(4)	чувашский (</a:t>
            </a:r>
            <a:r>
              <a:rPr lang="ru-RU" sz="2200" cap="small" dirty="0" err="1">
                <a:latin typeface="Arial" panose="020B0604020202020204" pitchFamily="34" charset="0"/>
                <a:cs typeface="Arial" panose="020B0604020202020204" pitchFamily="34" charset="0"/>
              </a:rPr>
              <a:t>малокарачкинский</a:t>
            </a:r>
            <a:r>
              <a:rPr lang="ru-RU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 говор)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	a.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Pillek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aʨ-i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=de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gil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-ze </a:t>
            </a:r>
            <a:endParaRPr lang="ru-RU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пять		ребенок-</a:t>
            </a:r>
            <a:r>
              <a:rPr lang="en-US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u-RU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_3=</a:t>
            </a:r>
            <a:r>
              <a:rPr lang="en-US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	прийти-</a:t>
            </a:r>
            <a:r>
              <a:rPr lang="en-US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cv</a:t>
            </a:r>
            <a:r>
              <a:rPr lang="ru-RU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en-US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sim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	b. 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Por 	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pillek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aʨi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=de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gil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-ze 	</a:t>
            </a:r>
          </a:p>
          <a:p>
            <a:pPr marL="0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cap="small" dirty="0" err="1">
                <a:latin typeface="Arial" panose="020B0604020202020204" pitchFamily="34" charset="0"/>
                <a:cs typeface="Arial" panose="020B0604020202020204" pitchFamily="34" charset="0"/>
              </a:rPr>
              <a:t>uq</a:t>
            </a:r>
            <a:r>
              <a:rPr lang="en-US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	пять	ребенок-</a:t>
            </a:r>
            <a:r>
              <a:rPr lang="en-US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u-RU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_3=</a:t>
            </a:r>
            <a:r>
              <a:rPr lang="en-US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	прийти-</a:t>
            </a:r>
            <a:r>
              <a:rPr lang="en-US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cv</a:t>
            </a:r>
            <a:r>
              <a:rPr lang="ru-RU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en-US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sim</a:t>
            </a:r>
          </a:p>
          <a:p>
            <a:pPr marL="0" indent="0">
              <a:buNone/>
            </a:pPr>
            <a:r>
              <a:rPr lang="en-US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	‘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Все пять детей пришли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’.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2C0D1CE-53D4-443C-875F-A84148A120B4}"/>
              </a:ext>
            </a:extLst>
          </p:cNvPr>
          <p:cNvSpPr/>
          <p:nvPr/>
        </p:nvSpPr>
        <p:spPr>
          <a:xfrm>
            <a:off x="838200" y="360000"/>
            <a:ext cx="10515600" cy="12206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 числительных со значением полного охвата с универсальными кванторами (УК)</a:t>
            </a:r>
          </a:p>
        </p:txBody>
      </p:sp>
    </p:spTree>
    <p:extLst>
      <p:ext uri="{BB962C8B-B14F-4D97-AF65-F5344CB8AC3E}">
        <p14:creationId xmlns:p14="http://schemas.microsoft.com/office/powerpoint/2010/main" val="657527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F0075AC-6070-48C4-AEFF-44C4E494C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0000"/>
            <a:ext cx="10515600" cy="4065563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Для некоторых языков </a:t>
            </a:r>
            <a:r>
              <a:rPr lang="ru-RU" dirty="0"/>
              <a:t>указывается, что в качестве кодирования полного охвата с числительными могут использоваться те же показатели или модели, которые употребляются для выражения определенности; </a:t>
            </a:r>
          </a:p>
          <a:p>
            <a:pPr algn="just"/>
            <a:r>
              <a:rPr lang="ru-RU" dirty="0"/>
              <a:t>В настоящей работе </a:t>
            </a:r>
            <a:r>
              <a:rPr lang="ru-RU" b="1" dirty="0"/>
              <a:t>использование определенного артикля с числительными не будет рассматриваться </a:t>
            </a:r>
            <a:r>
              <a:rPr lang="ru-RU" dirty="0"/>
              <a:t>наравне с другими способами кодирования полного охвата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2C0D1CE-53D4-443C-875F-A84148A120B4}"/>
              </a:ext>
            </a:extLst>
          </p:cNvPr>
          <p:cNvSpPr/>
          <p:nvPr/>
        </p:nvSpPr>
        <p:spPr>
          <a:xfrm>
            <a:off x="838200" y="360000"/>
            <a:ext cx="10515600" cy="12206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Определенность и полный охват</a:t>
            </a:r>
          </a:p>
        </p:txBody>
      </p:sp>
    </p:spTree>
    <p:extLst>
      <p:ext uri="{BB962C8B-B14F-4D97-AF65-F5344CB8AC3E}">
        <p14:creationId xmlns:p14="http://schemas.microsoft.com/office/powerpoint/2010/main" val="3955619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F0075AC-6070-48C4-AEFF-44C4E494C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0000"/>
            <a:ext cx="10515600" cy="388392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Исследование проводилось по словарям и грамматикам;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Использовалась выборка WALS из главы «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Numeral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Bases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», включающая 191 язык;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Языки, для которых было найдено менее двух доступных источников, исключались из выборки;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исследовании рассматривается 106 языков из 191, представленных в выборке изначально. 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2C0D1CE-53D4-443C-875F-A84148A120B4}"/>
              </a:ext>
            </a:extLst>
          </p:cNvPr>
          <p:cNvSpPr/>
          <p:nvPr/>
        </p:nvSpPr>
        <p:spPr>
          <a:xfrm>
            <a:off x="838200" y="360000"/>
            <a:ext cx="10515600" cy="12206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Методология исследования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74B55752-F728-45EA-A419-3C4BD2EF4FF6}"/>
              </a:ext>
            </a:extLst>
          </p:cNvPr>
          <p:cNvSpPr/>
          <p:nvPr/>
        </p:nvSpPr>
        <p:spPr>
          <a:xfrm>
            <a:off x="838201" y="6015037"/>
            <a:ext cx="10387818" cy="84296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Bernard Comrie. 2013. Numeral Bases. In: Dryer, Matthew S. &amp;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Haspelmath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Martin (eds.)The World Atlas of Language Structures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Online.Leipzig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Max Planck Institute for Evolutionary Anthropology.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569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2C0D1CE-53D4-443C-875F-A84148A120B4}"/>
              </a:ext>
            </a:extLst>
          </p:cNvPr>
          <p:cNvSpPr/>
          <p:nvPr/>
        </p:nvSpPr>
        <p:spPr>
          <a:xfrm>
            <a:off x="838200" y="360000"/>
            <a:ext cx="10515600" cy="12206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Методология исследования: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дерево решений для каждого языка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EBF7C2-C87B-4EFB-8376-8E2E51C6F6DE}"/>
              </a:ext>
            </a:extLst>
          </p:cNvPr>
          <p:cNvSpPr txBox="1"/>
          <p:nvPr/>
        </p:nvSpPr>
        <p:spPr>
          <a:xfrm>
            <a:off x="651677" y="3553085"/>
            <a:ext cx="2398643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Язык исключается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37AFEF1-0649-4545-9949-666AFCC5613B}"/>
              </a:ext>
            </a:extLst>
          </p:cNvPr>
          <p:cNvSpPr txBox="1"/>
          <p:nvPr/>
        </p:nvSpPr>
        <p:spPr>
          <a:xfrm>
            <a:off x="121915" y="3012460"/>
            <a:ext cx="345816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Найдено менее 2 источников</a:t>
            </a:r>
          </a:p>
        </p:txBody>
      </p: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52662992-4B70-4AA3-8BC7-91285777DE08}"/>
              </a:ext>
            </a:extLst>
          </p:cNvPr>
          <p:cNvCxnSpPr>
            <a:stCxn id="17" idx="2"/>
            <a:endCxn id="10" idx="0"/>
          </p:cNvCxnSpPr>
          <p:nvPr/>
        </p:nvCxnSpPr>
        <p:spPr>
          <a:xfrm>
            <a:off x="1850999" y="3381792"/>
            <a:ext cx="0" cy="1712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1" name="Группа 60">
            <a:extLst>
              <a:ext uri="{FF2B5EF4-FFF2-40B4-BE49-F238E27FC236}">
                <a16:creationId xmlns:a16="http://schemas.microsoft.com/office/drawing/2014/main" id="{DAAD7945-0949-4362-88F9-BBFDB09D3884}"/>
              </a:ext>
            </a:extLst>
          </p:cNvPr>
          <p:cNvGrpSpPr/>
          <p:nvPr/>
        </p:nvGrpSpPr>
        <p:grpSpPr>
          <a:xfrm>
            <a:off x="1963886" y="3015845"/>
            <a:ext cx="10095567" cy="3690001"/>
            <a:chOff x="2357781" y="2607882"/>
            <a:chExt cx="10095567" cy="3690001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CC7CAA6-CA35-496E-B331-FF07EC074B4C}"/>
                </a:ext>
              </a:extLst>
            </p:cNvPr>
            <p:cNvSpPr txBox="1"/>
            <p:nvPr/>
          </p:nvSpPr>
          <p:spPr>
            <a:xfrm>
              <a:off x="5829924" y="3145370"/>
              <a:ext cx="3204353" cy="36933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Язык рассматривается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A538D93-04B4-4A83-B455-57FBA078C99F}"/>
                </a:ext>
              </a:extLst>
            </p:cNvPr>
            <p:cNvSpPr txBox="1"/>
            <p:nvPr/>
          </p:nvSpPr>
          <p:spPr>
            <a:xfrm>
              <a:off x="7614844" y="3902557"/>
              <a:ext cx="4759899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Arial" panose="020B0604020202020204" pitchFamily="34" charset="0"/>
                  <a:cs typeface="Arial" panose="020B0604020202020204" pitchFamily="34" charset="0"/>
                </a:rPr>
                <a:t>Для языка описаны способы образования</a:t>
              </a: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dirty="0">
                  <a:latin typeface="Arial" panose="020B0604020202020204" pitchFamily="34" charset="0"/>
                  <a:cs typeface="Arial" panose="020B0604020202020204" pitchFamily="34" charset="0"/>
                </a:rPr>
                <a:t>конструкции со значением полного охвата 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01230B4-B568-4A47-BAC1-A6FD1AB802E7}"/>
                </a:ext>
              </a:extLst>
            </p:cNvPr>
            <p:cNvSpPr txBox="1"/>
            <p:nvPr/>
          </p:nvSpPr>
          <p:spPr>
            <a:xfrm>
              <a:off x="2514990" y="3902557"/>
              <a:ext cx="4611902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Arial" panose="020B0604020202020204" pitchFamily="34" charset="0"/>
                  <a:cs typeface="Arial" panose="020B0604020202020204" pitchFamily="34" charset="0"/>
                </a:rPr>
                <a:t>Для языка не описаны способы образования значения полного охвата 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534D7F5-B0BB-425C-8549-EE8409E8BB8A}"/>
                </a:ext>
              </a:extLst>
            </p:cNvPr>
            <p:cNvSpPr txBox="1"/>
            <p:nvPr/>
          </p:nvSpPr>
          <p:spPr>
            <a:xfrm>
              <a:off x="5444698" y="2607882"/>
              <a:ext cx="3974806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Arial" panose="020B0604020202020204" pitchFamily="34" charset="0"/>
                  <a:cs typeface="Arial" panose="020B0604020202020204" pitchFamily="34" charset="0"/>
                </a:rPr>
                <a:t>Найдено 2 или более источников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FD85AF0-DD6C-48CB-80AF-715B4171AFD0}"/>
                </a:ext>
              </a:extLst>
            </p:cNvPr>
            <p:cNvSpPr txBox="1"/>
            <p:nvPr/>
          </p:nvSpPr>
          <p:spPr>
            <a:xfrm>
              <a:off x="2357781" y="4820555"/>
              <a:ext cx="4917110" cy="92333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Конструкции со значением полного охвата образуются с помощью прибавления УК; 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D996094-159B-45E3-A246-45D6CBD47FF4}"/>
                </a:ext>
              </a:extLst>
            </p:cNvPr>
            <p:cNvSpPr txBox="1"/>
            <p:nvPr/>
          </p:nvSpPr>
          <p:spPr>
            <a:xfrm>
              <a:off x="7536238" y="4820555"/>
              <a:ext cx="4917110" cy="147732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Рассматриваются: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Стратегии образования конструкции;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Набор числительных, с которыми возможно использование этой стратегии; </a:t>
              </a:r>
            </a:p>
          </p:txBody>
        </p:sp>
        <p:cxnSp>
          <p:nvCxnSpPr>
            <p:cNvPr id="28" name="Прямая со стрелкой 27">
              <a:extLst>
                <a:ext uri="{FF2B5EF4-FFF2-40B4-BE49-F238E27FC236}">
                  <a16:creationId xmlns:a16="http://schemas.microsoft.com/office/drawing/2014/main" id="{1280A628-0960-4596-A296-8E6E45DCE9BB}"/>
                </a:ext>
              </a:extLst>
            </p:cNvPr>
            <p:cNvCxnSpPr>
              <a:cxnSpLocks/>
              <a:stCxn id="16" idx="2"/>
              <a:endCxn id="11" idx="0"/>
            </p:cNvCxnSpPr>
            <p:nvPr/>
          </p:nvCxnSpPr>
          <p:spPr>
            <a:xfrm>
              <a:off x="7432101" y="2977214"/>
              <a:ext cx="0" cy="16815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>
              <a:extLst>
                <a:ext uri="{FF2B5EF4-FFF2-40B4-BE49-F238E27FC236}">
                  <a16:creationId xmlns:a16="http://schemas.microsoft.com/office/drawing/2014/main" id="{EBE00322-7AE0-434C-B93F-87189B059638}"/>
                </a:ext>
              </a:extLst>
            </p:cNvPr>
            <p:cNvCxnSpPr>
              <a:cxnSpLocks/>
              <a:stCxn id="11" idx="2"/>
              <a:endCxn id="15" idx="0"/>
            </p:cNvCxnSpPr>
            <p:nvPr/>
          </p:nvCxnSpPr>
          <p:spPr>
            <a:xfrm flipH="1">
              <a:off x="4820941" y="3514702"/>
              <a:ext cx="2611160" cy="3878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Прямая со стрелкой 35">
              <a:extLst>
                <a:ext uri="{FF2B5EF4-FFF2-40B4-BE49-F238E27FC236}">
                  <a16:creationId xmlns:a16="http://schemas.microsoft.com/office/drawing/2014/main" id="{8A7AD293-0327-4658-9329-2DDC39458938}"/>
                </a:ext>
              </a:extLst>
            </p:cNvPr>
            <p:cNvCxnSpPr>
              <a:cxnSpLocks/>
              <a:stCxn id="11" idx="2"/>
              <a:endCxn id="14" idx="0"/>
            </p:cNvCxnSpPr>
            <p:nvPr/>
          </p:nvCxnSpPr>
          <p:spPr>
            <a:xfrm>
              <a:off x="7432101" y="3514702"/>
              <a:ext cx="2562693" cy="3878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Прямая со стрелкой 38">
              <a:extLst>
                <a:ext uri="{FF2B5EF4-FFF2-40B4-BE49-F238E27FC236}">
                  <a16:creationId xmlns:a16="http://schemas.microsoft.com/office/drawing/2014/main" id="{6EE85854-E6A4-4677-A3C6-BBFB32EDA9C0}"/>
                </a:ext>
              </a:extLst>
            </p:cNvPr>
            <p:cNvCxnSpPr>
              <a:cxnSpLocks/>
              <a:stCxn id="15" idx="2"/>
              <a:endCxn id="18" idx="0"/>
            </p:cNvCxnSpPr>
            <p:nvPr/>
          </p:nvCxnSpPr>
          <p:spPr>
            <a:xfrm flipH="1">
              <a:off x="4816336" y="4548888"/>
              <a:ext cx="4605" cy="27166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Прямая со стрелкой 46">
              <a:extLst>
                <a:ext uri="{FF2B5EF4-FFF2-40B4-BE49-F238E27FC236}">
                  <a16:creationId xmlns:a16="http://schemas.microsoft.com/office/drawing/2014/main" id="{57168963-E81D-4ED8-8B3C-D5A981DB8CD2}"/>
                </a:ext>
              </a:extLst>
            </p:cNvPr>
            <p:cNvCxnSpPr>
              <a:cxnSpLocks/>
              <a:stCxn id="14" idx="2"/>
              <a:endCxn id="19" idx="0"/>
            </p:cNvCxnSpPr>
            <p:nvPr/>
          </p:nvCxnSpPr>
          <p:spPr>
            <a:xfrm flipH="1">
              <a:off x="9994793" y="4548888"/>
              <a:ext cx="1" cy="27166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6" name="Прямая со стрелкой 65">
            <a:extLst>
              <a:ext uri="{FF2B5EF4-FFF2-40B4-BE49-F238E27FC236}">
                <a16:creationId xmlns:a16="http://schemas.microsoft.com/office/drawing/2014/main" id="{AE9F0F8A-452D-4FC0-AD90-6E73409A57A8}"/>
              </a:ext>
            </a:extLst>
          </p:cNvPr>
          <p:cNvCxnSpPr>
            <a:cxnSpLocks/>
            <a:endCxn id="17" idx="0"/>
          </p:cNvCxnSpPr>
          <p:nvPr/>
        </p:nvCxnSpPr>
        <p:spPr>
          <a:xfrm flipH="1">
            <a:off x="1850999" y="2369029"/>
            <a:ext cx="2517376" cy="6434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 стрелкой 66">
            <a:extLst>
              <a:ext uri="{FF2B5EF4-FFF2-40B4-BE49-F238E27FC236}">
                <a16:creationId xmlns:a16="http://schemas.microsoft.com/office/drawing/2014/main" id="{00477E1A-E4A8-4A4B-ABFD-F23578E0CD20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4368375" y="2369029"/>
            <a:ext cx="2669831" cy="646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509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F0075AC-6070-48C4-AEFF-44C4E494C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0000"/>
            <a:ext cx="10515600" cy="4149969"/>
          </a:xfrm>
        </p:spPr>
        <p:txBody>
          <a:bodyPr>
            <a:normAutofit/>
          </a:bodyPr>
          <a:lstStyle/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Проведенное исследование позволяет выделить следующие три возможные стратегии кодирования полного охвата с числительным: </a:t>
            </a:r>
          </a:p>
          <a:p>
            <a:pPr marL="0" indent="0" algn="just">
              <a:buNone/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	Прибавление к числительному УК — ср. фр. 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tous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 les</a:t>
            </a:r>
            <a:r>
              <a:rPr lang="ru-RU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deux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	[</a:t>
            </a:r>
            <a:r>
              <a:rPr lang="en-US" sz="2600" cap="small" dirty="0" err="1">
                <a:latin typeface="Arial" panose="020B0604020202020204" pitchFamily="34" charset="0"/>
                <a:cs typeface="Arial" panose="020B0604020202020204" pitchFamily="34" charset="0"/>
              </a:rPr>
              <a:t>uq</a:t>
            </a:r>
            <a:r>
              <a:rPr lang="ru-RU" sz="2600" cap="small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600" cap="small" dirty="0"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lang="ru-RU" sz="2600" cap="small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600" cap="small" dirty="0">
                <a:latin typeface="Arial" panose="020B0604020202020204" pitchFamily="34" charset="0"/>
                <a:cs typeface="Arial" panose="020B0604020202020204" pitchFamily="34" charset="0"/>
              </a:rPr>
              <a:t>pl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два] ‘оба’; </a:t>
            </a:r>
          </a:p>
          <a:p>
            <a:pPr marL="0" indent="0">
              <a:buNone/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	Супплетивное — ср. нем. 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beide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‘оба’; </a:t>
            </a:r>
          </a:p>
          <a:p>
            <a:pPr marL="0" indent="0">
              <a:buNone/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	С помощью отдельного показателя или синтаксической 	конструкции, не привносящих значения универсальной 	квантификации вне сочетания с числительными, — ср. 	чуваш. 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ik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ru-RU" sz="2600" i="1" dirty="0">
                <a:latin typeface="Arial" panose="020B0604020202020204" pitchFamily="34" charset="0"/>
                <a:cs typeface="Arial" panose="020B0604020202020204" pitchFamily="34" charset="0"/>
              </a:rPr>
              <a:t>ʨ-</a:t>
            </a:r>
            <a:r>
              <a:rPr lang="en-US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2600" i="1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[два ребенок-</a:t>
            </a:r>
            <a:r>
              <a:rPr lang="en-US" sz="2600" cap="small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u-RU" sz="2600" cap="small" dirty="0">
                <a:latin typeface="Arial" panose="020B0604020202020204" pitchFamily="34" charset="0"/>
                <a:cs typeface="Arial" panose="020B0604020202020204" pitchFamily="34" charset="0"/>
              </a:rPr>
              <a:t>_3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600" cap="small" dirty="0"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] ‘оба ребенка’.</a:t>
            </a: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2C0D1CE-53D4-443C-875F-A84148A120B4}"/>
              </a:ext>
            </a:extLst>
          </p:cNvPr>
          <p:cNvSpPr/>
          <p:nvPr/>
        </p:nvSpPr>
        <p:spPr>
          <a:xfrm>
            <a:off x="838200" y="360000"/>
            <a:ext cx="10515600" cy="12206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Стратегии кодирования значения полного охвата</a:t>
            </a:r>
          </a:p>
        </p:txBody>
      </p:sp>
    </p:spTree>
    <p:extLst>
      <p:ext uri="{BB962C8B-B14F-4D97-AF65-F5344CB8AC3E}">
        <p14:creationId xmlns:p14="http://schemas.microsoft.com/office/powerpoint/2010/main" val="34572432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4001</TotalTime>
  <Words>2957</Words>
  <Application>Microsoft Office PowerPoint</Application>
  <PresentationFormat>Широкоэкранный</PresentationFormat>
  <Paragraphs>384</Paragraphs>
  <Slides>37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Alina Russkikh</dc:creator>
  <cp:lastModifiedBy>Alina Russkikh</cp:lastModifiedBy>
  <cp:revision>74</cp:revision>
  <dcterms:created xsi:type="dcterms:W3CDTF">2019-11-17T15:15:33Z</dcterms:created>
  <dcterms:modified xsi:type="dcterms:W3CDTF">2019-11-20T20:40:56Z</dcterms:modified>
</cp:coreProperties>
</file>