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72" r:id="rId11"/>
    <p:sldId id="270" r:id="rId12"/>
    <p:sldId id="271" r:id="rId13"/>
    <p:sldId id="274" r:id="rId14"/>
    <p:sldId id="27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CC0000"/>
    <a:srgbClr val="FF3399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evak.kozlov@yandex.ru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93" b="96772" l="567" r="97836">
                        <a14:foregroundMark x1="1808" y1="58632" x2="7279" y2="67687"/>
                        <a14:foregroundMark x1="4104" y1="84625" x2="96532" y2="96808"/>
                        <a14:foregroundMark x1="71617" y1="83127" x2="92721" y2="88730"/>
                        <a14:foregroundMark x1="76453" y1="66450" x2="78652" y2="66906"/>
                        <a14:foregroundMark x1="94529" y1="80195" x2="97851" y2="93876"/>
                        <a14:foregroundMark x1="71519" y1="54397" x2="71617" y2="49121"/>
                        <a14:foregroundMark x1="71715" y1="47296" x2="71715" y2="47296"/>
                        <a14:foregroundMark x1="61749" y1="54332" x2="61749" y2="54332"/>
                        <a14:foregroundMark x1="64631" y1="53811" x2="64631" y2="53811"/>
                        <a14:foregroundMark x1="32926" y1="49511" x2="32829" y2="38436"/>
                        <a14:foregroundMark x1="32438" y1="49511" x2="32438" y2="49511"/>
                        <a14:foregroundMark x1="33282" y1="39492" x2="33282" y2="39492"/>
                        <a14:foregroundMark x1="31994" y1="45467" x2="31994" y2="45467"/>
                        <a14:backgroundMark x1="3349" y1="53915" x2="3349" y2="53915"/>
                        <a14:backgroundMark x1="3452" y1="54533" x2="3452" y2="54533"/>
                        <a14:backgroundMark x1="3194" y1="53503" x2="3194" y2="53503"/>
                        <a14:backgroundMark x1="2782" y1="52198" x2="2782" y2="52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05" b="6477"/>
          <a:stretch/>
        </p:blipFill>
        <p:spPr bwMode="auto">
          <a:xfrm>
            <a:off x="0" y="-114406"/>
            <a:ext cx="9144000" cy="419147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75" b="70375" l="10000" r="90000">
                        <a14:foregroundMark x1="42167" y1="53750" x2="45500" y2="47750"/>
                        <a14:foregroundMark x1="47667" y1="39250" x2="52000" y2="41500"/>
                        <a14:foregroundMark x1="47167" y1="61375" x2="51917" y2="5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27500" r="34540" b="27125"/>
          <a:stretch/>
        </p:blipFill>
        <p:spPr bwMode="auto">
          <a:xfrm>
            <a:off x="323528" y="4892346"/>
            <a:ext cx="1704975" cy="170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77072"/>
            <a:ext cx="9144000" cy="6309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506834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конкуренция направительных падежей в мокшанском языке</a:t>
            </a:r>
            <a:endParaRPr lang="ru-RU" sz="3600" i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880"/>
            <a:ext cx="9180512" cy="4077072"/>
          </a:xfrm>
          <a:prstGeom prst="rect">
            <a:avLst/>
          </a:prstGeom>
          <a:gradFill>
            <a:gsLst>
              <a:gs pos="2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2564904"/>
            <a:ext cx="6084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Латив</a:t>
            </a:r>
            <a:r>
              <a:rPr lang="ru-RU" sz="4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44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иллатив</a:t>
            </a:r>
            <a:r>
              <a:rPr lang="ru-RU" sz="4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определённый датив:</a:t>
            </a:r>
            <a:endParaRPr lang="ru-RU" sz="4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472" y="90498"/>
            <a:ext cx="4860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Лёва Козлов</a:t>
            </a:r>
            <a:r>
              <a:rPr lang="en-A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ОТиПЛ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МГУ</a:t>
            </a:r>
          </a:p>
          <a:p>
            <a:pPr algn="r"/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levak.kozlov@yandex.ru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XII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Конференция по типологии и грамматике для молодых исследователей,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ИЛИ РАН, 20.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XI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.2015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1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+mj-lt"/>
              </a:rPr>
              <a:t>Референциальный</a:t>
            </a:r>
            <a:r>
              <a:rPr lang="ru-RU" sz="4000" dirty="0" smtClean="0">
                <a:latin typeface="+mj-lt"/>
              </a:rPr>
              <a:t> статус ИГ</a:t>
            </a:r>
            <a:endParaRPr lang="ru-RU" sz="4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60665"/>
            <a:ext cx="81369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200"/>
            </a:pPr>
            <a:r>
              <a:rPr lang="es-ES" sz="2000" dirty="0">
                <a:latin typeface="Charis SIL"/>
                <a:ea typeface="Times New Roman"/>
                <a:cs typeface="Times New Roman"/>
              </a:rPr>
              <a:t>son tu-s</a:t>
            </a:r>
            <a:r>
              <a:rPr lang="es-ES" sz="2000" dirty="0" smtClean="0">
                <a:latin typeface="Charis SIL"/>
                <a:ea typeface="Times New Roman"/>
                <a:cs typeface="Times New Roman"/>
              </a:rPr>
              <a:t>’	</a:t>
            </a:r>
            <a:r>
              <a:rPr lang="es-ES" sz="2000" b="1" dirty="0" smtClean="0">
                <a:latin typeface="Charis SIL"/>
                <a:ea typeface="Times New Roman"/>
                <a:cs typeface="Times New Roman"/>
              </a:rPr>
              <a:t>armija-v</a:t>
            </a:r>
            <a:r>
              <a:rPr lang="es-ES" sz="2000" b="1" dirty="0">
                <a:latin typeface="Charis SIL"/>
                <a:ea typeface="Times New Roman"/>
                <a:cs typeface="Times New Roman"/>
              </a:rPr>
              <a:t>/	</a:t>
            </a:r>
            <a:r>
              <a:rPr lang="es-ES" sz="2000" b="1" dirty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*</a:t>
            </a:r>
            <a:r>
              <a:rPr lang="es-ES" sz="2000" b="1" dirty="0" smtClean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armij</a:t>
            </a:r>
            <a:r>
              <a:rPr lang="en-AU" sz="2000" b="1" dirty="0" smtClean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ɛ</a:t>
            </a:r>
            <a:r>
              <a:rPr lang="es-ES" sz="2000" b="1" dirty="0" smtClean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-t’i</a:t>
            </a:r>
            <a:r>
              <a:rPr lang="es-ES" sz="2000" b="1" dirty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/	*</a:t>
            </a:r>
            <a:r>
              <a:rPr lang="es-ES" sz="2000" b="1" dirty="0" smtClean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armija-s</a:t>
            </a:r>
            <a:endParaRPr lang="ru-RU" sz="2000" b="1" dirty="0" smtClean="0">
              <a:solidFill>
                <a:srgbClr val="C00000"/>
              </a:solidFill>
              <a:latin typeface="Charis SIL"/>
              <a:ea typeface="Times New Roman"/>
              <a:cs typeface="Times New Roman"/>
            </a:endParaRPr>
          </a:p>
          <a:p>
            <a:pPr marL="1348740">
              <a:spcAft>
                <a:spcPts val="0"/>
              </a:spcAft>
            </a:pPr>
            <a:r>
              <a:rPr lang="es-ES" sz="2000" b="1" dirty="0" smtClean="0">
                <a:latin typeface="Charis SIL"/>
                <a:ea typeface="Calibri"/>
                <a:cs typeface="Times New Roman"/>
              </a:rPr>
              <a:t>	jug-u/		</a:t>
            </a:r>
            <a:r>
              <a:rPr lang="es-ES" sz="2000" b="1" dirty="0" smtClean="0">
                <a:solidFill>
                  <a:srgbClr val="C00000"/>
                </a:solidFill>
                <a:latin typeface="Charis SIL"/>
                <a:ea typeface="Calibri"/>
                <a:cs typeface="Times New Roman"/>
              </a:rPr>
              <a:t>*jug-t’i/	*jug-s</a:t>
            </a:r>
            <a:endParaRPr lang="ru-RU" sz="2000" b="1" dirty="0" smtClean="0">
              <a:solidFill>
                <a:srgbClr val="C00000"/>
              </a:solidFill>
              <a:latin typeface="Charis SIL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s-ES" sz="2000" b="1" i="1" dirty="0">
                <a:latin typeface="Charis SIL"/>
                <a:ea typeface="Times New Roman"/>
                <a:cs typeface="Times New Roman"/>
              </a:rPr>
              <a:t>		</a:t>
            </a:r>
            <a:r>
              <a:rPr lang="es-ES" sz="2000" b="1" dirty="0" smtClean="0">
                <a:latin typeface="Charis SIL"/>
                <a:ea typeface="Times New Roman"/>
                <a:cs typeface="Times New Roman"/>
              </a:rPr>
              <a:t>par’iž-u</a:t>
            </a:r>
            <a:r>
              <a:rPr lang="es-ES" sz="2000" b="1" dirty="0">
                <a:latin typeface="Charis SIL"/>
                <a:ea typeface="Times New Roman"/>
                <a:cs typeface="Times New Roman"/>
              </a:rPr>
              <a:t>/	</a:t>
            </a:r>
            <a:r>
              <a:rPr lang="es-ES" sz="2000" b="1" dirty="0" smtClean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*</a:t>
            </a:r>
            <a:r>
              <a:rPr lang="es-ES" sz="2000" b="1" dirty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par’iž-t’i/	*</a:t>
            </a:r>
            <a:r>
              <a:rPr lang="es-ES" sz="2000" b="1" dirty="0" smtClean="0">
                <a:solidFill>
                  <a:srgbClr val="C00000"/>
                </a:solidFill>
                <a:latin typeface="Charis SIL"/>
                <a:ea typeface="Times New Roman"/>
                <a:cs typeface="Times New Roman"/>
              </a:rPr>
              <a:t>par’iž-s</a:t>
            </a:r>
            <a:endParaRPr lang="ru-RU" sz="2000" b="1" dirty="0" smtClean="0">
              <a:solidFill>
                <a:srgbClr val="C00000"/>
              </a:solidFill>
              <a:latin typeface="Charis SIL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ru-RU" sz="2000" i="1" dirty="0" smtClean="0">
                <a:effectLst/>
                <a:ea typeface="Times New Roman"/>
                <a:cs typeface="Times New Roman"/>
              </a:rPr>
              <a:t>Он ушёл/уехал 	в армию// на юг// в Париж</a:t>
            </a:r>
            <a:endParaRPr lang="ru-RU" sz="2000" i="1" dirty="0">
              <a:effectLst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41277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♦</a:t>
            </a:r>
            <a:r>
              <a:rPr lang="ru-RU" sz="2000" dirty="0" smtClean="0">
                <a:latin typeface="+mj-lt"/>
              </a:rPr>
              <a:t> Топонимы, а также другие</a:t>
            </a:r>
            <a:r>
              <a:rPr lang="en-AU" sz="2000" dirty="0" smtClean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„</a:t>
            </a:r>
            <a:r>
              <a:rPr lang="ru-RU" sz="2000" dirty="0" smtClean="0">
                <a:latin typeface="+mj-lt"/>
              </a:rPr>
              <a:t>уникальные объекты</a:t>
            </a:r>
            <a:r>
              <a:rPr lang="hu-HU" sz="2000" dirty="0" smtClean="0">
                <a:latin typeface="+mj-lt"/>
              </a:rPr>
              <a:t>” </a:t>
            </a:r>
            <a:r>
              <a:rPr lang="ru-RU" sz="2000" dirty="0" smtClean="0">
                <a:latin typeface="+mj-lt"/>
              </a:rPr>
              <a:t>оформляются только </a:t>
            </a:r>
            <a:r>
              <a:rPr lang="ru-RU" sz="2000" dirty="0" err="1" smtClean="0">
                <a:latin typeface="+mj-lt"/>
              </a:rPr>
              <a:t>лативом</a:t>
            </a:r>
            <a:r>
              <a:rPr lang="ru-RU" sz="2000" dirty="0" smtClean="0"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9328" y="2566276"/>
            <a:ext cx="0" cy="119053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532673"/>
            <a:ext cx="7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A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0)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" name="Picture 4" descr="&amp;Mcy;&amp;ocy;&amp;rcy;&amp;dcy;&amp;ocy;&amp;vcy;&amp;scy;&amp;kcy;&amp;icy;&amp;iecy; &amp;ucy;&amp;zcy;&amp;ocy;&amp;rcy;&amp;ycy; &amp;vcy;&amp;ycy;&amp;shcy;&amp;icy;&amp;vcy;&amp;kcy;&amp;acy; &amp;scy;&amp;khcy;&amp;iecy;&amp;mcy;&amp;ycy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45366" b="37015"/>
          <a:stretch/>
        </p:blipFill>
        <p:spPr bwMode="auto">
          <a:xfrm>
            <a:off x="3344912" y="5013176"/>
            <a:ext cx="2454176" cy="9700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44824"/>
            <a:ext cx="83529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 err="1" smtClean="0">
                <a:latin typeface="+mj-lt"/>
              </a:rPr>
              <a:t>sumka-z’ə</a:t>
            </a:r>
            <a:r>
              <a:rPr lang="en-AU" dirty="0" smtClean="0">
                <a:latin typeface="+mj-lt"/>
              </a:rPr>
              <a:t>	</a:t>
            </a:r>
            <a:r>
              <a:rPr lang="en-AU" dirty="0" err="1" smtClean="0">
                <a:latin typeface="+mj-lt"/>
              </a:rPr>
              <a:t>pra</a:t>
            </a:r>
            <a:r>
              <a:rPr lang="en-AU" dirty="0" smtClean="0">
                <a:latin typeface="+mj-lt"/>
              </a:rPr>
              <a:t>-s’		</a:t>
            </a:r>
            <a:r>
              <a:rPr lang="en-AU" b="1" dirty="0" err="1" smtClean="0">
                <a:latin typeface="+mj-lt"/>
              </a:rPr>
              <a:t>urdaz-t’i</a:t>
            </a:r>
            <a:r>
              <a:rPr lang="en-AU" b="1" dirty="0" smtClean="0">
                <a:latin typeface="+mj-lt"/>
              </a:rPr>
              <a:t>/	</a:t>
            </a:r>
            <a:r>
              <a:rPr lang="en-AU" b="1" dirty="0" err="1" smtClean="0">
                <a:latin typeface="+mj-lt"/>
              </a:rPr>
              <a:t>urdaz</a:t>
            </a:r>
            <a:r>
              <a:rPr lang="en-AU" b="1" dirty="0" smtClean="0">
                <a:latin typeface="+mj-lt"/>
              </a:rPr>
              <a:t>-s</a:t>
            </a:r>
            <a:r>
              <a:rPr lang="en-AU" dirty="0" smtClean="0">
                <a:latin typeface="+mj-lt"/>
              </a:rPr>
              <a:t>/	</a:t>
            </a:r>
            <a:r>
              <a:rPr lang="en-AU" b="1" dirty="0" smtClean="0">
                <a:solidFill>
                  <a:srgbClr val="C00000"/>
                </a:solidFill>
                <a:latin typeface="+mj-lt"/>
              </a:rPr>
              <a:t>*</a:t>
            </a:r>
            <a:r>
              <a:rPr lang="en-AU" b="1" dirty="0" err="1" smtClean="0">
                <a:solidFill>
                  <a:srgbClr val="C00000"/>
                </a:solidFill>
                <a:latin typeface="+mj-lt"/>
              </a:rPr>
              <a:t>urdaz</a:t>
            </a:r>
            <a:r>
              <a:rPr lang="en-AU" b="1" dirty="0" smtClean="0">
                <a:solidFill>
                  <a:srgbClr val="C00000"/>
                </a:solidFill>
                <a:latin typeface="+mj-lt"/>
              </a:rPr>
              <a:t>-u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c</a:t>
            </a:r>
            <a:r>
              <a:rPr lang="ru-RU" dirty="0" smtClean="0"/>
              <a:t>умка-</a:t>
            </a:r>
            <a:r>
              <a:rPr lang="ru-RU" cap="small" dirty="0" smtClean="0"/>
              <a:t>1</a:t>
            </a:r>
            <a:r>
              <a:rPr lang="en-AU" cap="small" dirty="0" err="1" smtClean="0"/>
              <a:t>sg.poss</a:t>
            </a:r>
            <a:r>
              <a:rPr lang="en-AU" dirty="0" smtClean="0"/>
              <a:t>	</a:t>
            </a:r>
            <a:r>
              <a:rPr lang="ru-RU" dirty="0" smtClean="0"/>
              <a:t>упасть-</a:t>
            </a:r>
            <a:r>
              <a:rPr lang="en-AU" cap="small" dirty="0" smtClean="0"/>
              <a:t>pst.3:sg</a:t>
            </a:r>
            <a:r>
              <a:rPr lang="ru-RU" cap="small" dirty="0" smtClean="0"/>
              <a:t> 	</a:t>
            </a:r>
            <a:r>
              <a:rPr lang="ru-RU" dirty="0" smtClean="0"/>
              <a:t>грязь-</a:t>
            </a:r>
            <a:r>
              <a:rPr lang="en-AU" cap="small" dirty="0" smtClean="0"/>
              <a:t>def.dat </a:t>
            </a:r>
            <a:r>
              <a:rPr lang="en-AU" dirty="0" smtClean="0"/>
              <a:t>	</a:t>
            </a:r>
            <a:r>
              <a:rPr lang="ru-RU" dirty="0" smtClean="0"/>
              <a:t>грязь-</a:t>
            </a:r>
            <a:r>
              <a:rPr lang="en-AU" cap="small" dirty="0" smtClean="0"/>
              <a:t>ill</a:t>
            </a:r>
            <a:r>
              <a:rPr lang="en-AU" dirty="0" smtClean="0"/>
              <a:t> 	</a:t>
            </a:r>
            <a:r>
              <a:rPr lang="ru-RU" dirty="0" smtClean="0"/>
              <a:t>грязь</a:t>
            </a:r>
            <a:r>
              <a:rPr lang="en-AU" cap="small" dirty="0" smtClean="0"/>
              <a:t>-</a:t>
            </a:r>
            <a:r>
              <a:rPr lang="en-AU" cap="small" dirty="0" err="1" smtClean="0"/>
              <a:t>lat</a:t>
            </a:r>
            <a:endParaRPr lang="ru-RU" cap="small" dirty="0"/>
          </a:p>
          <a:p>
            <a:pPr lvl="0">
              <a:spcAft>
                <a:spcPts val="600"/>
              </a:spcAft>
            </a:pPr>
            <a:r>
              <a:rPr lang="ru-RU" i="1" dirty="0" smtClean="0">
                <a:latin typeface="+mj-lt"/>
              </a:rPr>
              <a:t>Моя сумка упала в грязь.</a:t>
            </a:r>
            <a:endParaRPr lang="ru-RU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Ограничения на тип Ориентира</a:t>
            </a:r>
            <a:endParaRPr lang="ru-RU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781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	</a:t>
            </a:r>
            <a:r>
              <a:rPr lang="ru-RU" sz="2000" dirty="0" err="1" smtClean="0">
                <a:latin typeface="+mj-lt"/>
              </a:rPr>
              <a:t>Латив</a:t>
            </a:r>
            <a:r>
              <a:rPr lang="ru-RU" sz="2000" dirty="0" smtClean="0">
                <a:latin typeface="+mj-lt"/>
              </a:rPr>
              <a:t> недопустим с названиями субстанций:</a:t>
            </a:r>
            <a:endParaRPr lang="ru-RU" dirty="0">
              <a:latin typeface="+mj-lt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206458" y="1444104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1916832"/>
            <a:ext cx="0" cy="9012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12" y="1852375"/>
            <a:ext cx="71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</a:rPr>
              <a:t>(1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890952"/>
            <a:ext cx="83529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latin typeface="+mj-lt"/>
              </a:rPr>
              <a:t>Pet’ɛ</a:t>
            </a:r>
            <a:r>
              <a:rPr lang="en-US" b="1" dirty="0" smtClean="0">
                <a:latin typeface="+mj-lt"/>
              </a:rPr>
              <a:t>-n’ 	</a:t>
            </a:r>
            <a:r>
              <a:rPr lang="en-US" b="1" dirty="0" err="1" smtClean="0">
                <a:latin typeface="+mj-lt"/>
              </a:rPr>
              <a:t>potmə</a:t>
            </a:r>
            <a:r>
              <a:rPr lang="en-US" b="1" dirty="0" smtClean="0">
                <a:latin typeface="+mj-lt"/>
              </a:rPr>
              <a:t>-s/</a:t>
            </a:r>
            <a:r>
              <a:rPr lang="en-US" b="1" dirty="0" err="1" smtClean="0">
                <a:latin typeface="+mj-lt"/>
              </a:rPr>
              <a:t>Pet’ɛ-n’d’i</a:t>
            </a:r>
            <a:r>
              <a:rPr lang="en-US" b="1" dirty="0" smtClean="0">
                <a:latin typeface="+mj-lt"/>
              </a:rPr>
              <a:t>/</a:t>
            </a:r>
            <a:r>
              <a:rPr lang="ru-RU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Pet’ɛ-t’i</a:t>
            </a:r>
            <a:r>
              <a:rPr lang="ru-RU" b="1" dirty="0" smtClean="0">
                <a:latin typeface="+mj-lt"/>
              </a:rPr>
              <a:t>/</a:t>
            </a:r>
            <a:r>
              <a:rPr lang="ru-RU" dirty="0" smtClean="0">
                <a:latin typeface="+mj-lt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*</a:t>
            </a:r>
            <a:r>
              <a:rPr lang="en-AU" b="1" dirty="0" err="1" smtClean="0">
                <a:solidFill>
                  <a:srgbClr val="C00000"/>
                </a:solidFill>
                <a:latin typeface="+mj-lt"/>
              </a:rPr>
              <a:t>Pet’a</a:t>
            </a:r>
            <a:r>
              <a:rPr lang="en-AU" b="1" dirty="0" smtClean="0">
                <a:solidFill>
                  <a:srgbClr val="C00000"/>
                </a:solidFill>
                <a:latin typeface="+mj-lt"/>
              </a:rPr>
              <a:t>-v/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en-AU" b="1" dirty="0" smtClean="0">
                <a:solidFill>
                  <a:srgbClr val="C00000"/>
                </a:solidFill>
                <a:latin typeface="+mj-lt"/>
              </a:rPr>
              <a:t>*</a:t>
            </a:r>
            <a:r>
              <a:rPr lang="en-AU" b="1" dirty="0" err="1" smtClean="0">
                <a:solidFill>
                  <a:srgbClr val="C00000"/>
                </a:solidFill>
                <a:latin typeface="+mj-lt"/>
              </a:rPr>
              <a:t>Pet’a</a:t>
            </a:r>
            <a:r>
              <a:rPr lang="en-AU" b="1" dirty="0" smtClean="0">
                <a:solidFill>
                  <a:srgbClr val="C00000"/>
                </a:solidFill>
                <a:latin typeface="+mj-lt"/>
              </a:rPr>
              <a:t>-s</a:t>
            </a:r>
            <a:r>
              <a:rPr lang="en-US" dirty="0" smtClean="0">
                <a:latin typeface="+mj-lt"/>
              </a:rPr>
              <a:t>	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 smtClean="0"/>
              <a:t>Петя-</a:t>
            </a:r>
            <a:r>
              <a:rPr lang="en-AU" cap="small" dirty="0" smtClean="0"/>
              <a:t>gen</a:t>
            </a:r>
            <a:r>
              <a:rPr lang="en-AU" dirty="0" smtClean="0"/>
              <a:t>	</a:t>
            </a:r>
            <a:r>
              <a:rPr lang="ru-RU" dirty="0" smtClean="0"/>
              <a:t>внутри-</a:t>
            </a:r>
            <a:r>
              <a:rPr lang="en-AU" cap="small" dirty="0" smtClean="0"/>
              <a:t>ill</a:t>
            </a:r>
            <a:r>
              <a:rPr lang="ru-RU" cap="small" dirty="0" smtClean="0"/>
              <a:t> </a:t>
            </a:r>
            <a:r>
              <a:rPr lang="ru-RU" dirty="0" smtClean="0"/>
              <a:t>Петя-</a:t>
            </a:r>
            <a:r>
              <a:rPr lang="en-AU" cap="small" dirty="0" err="1" smtClean="0"/>
              <a:t>dat</a:t>
            </a:r>
            <a:r>
              <a:rPr lang="ru-RU" dirty="0" smtClean="0"/>
              <a:t>       Петя-</a:t>
            </a:r>
            <a:r>
              <a:rPr lang="en-AU" cap="small" dirty="0" smtClean="0"/>
              <a:t>def.dat</a:t>
            </a:r>
            <a:r>
              <a:rPr lang="en-AU" dirty="0" smtClean="0"/>
              <a:t> </a:t>
            </a:r>
            <a:r>
              <a:rPr lang="ru-RU" dirty="0" smtClean="0"/>
              <a:t>	Петя</a:t>
            </a:r>
            <a:r>
              <a:rPr lang="en-AU" cap="small" dirty="0" smtClean="0"/>
              <a:t>-</a:t>
            </a:r>
            <a:r>
              <a:rPr lang="en-AU" cap="small" dirty="0" err="1" smtClean="0"/>
              <a:t>lat</a:t>
            </a:r>
            <a:r>
              <a:rPr lang="en-AU" cap="small" dirty="0" smtClean="0"/>
              <a:t> </a:t>
            </a:r>
            <a:r>
              <a:rPr lang="ru-RU" cap="small" dirty="0" smtClean="0"/>
              <a:t>		</a:t>
            </a:r>
            <a:r>
              <a:rPr lang="ru-RU" dirty="0" smtClean="0"/>
              <a:t>Петя-</a:t>
            </a:r>
            <a:r>
              <a:rPr lang="en-AU" cap="small" dirty="0"/>
              <a:t>ill</a:t>
            </a:r>
            <a:r>
              <a:rPr lang="en-AU" dirty="0"/>
              <a:t> </a:t>
            </a:r>
            <a:endParaRPr lang="ru-RU" dirty="0" smtClean="0"/>
          </a:p>
          <a:p>
            <a:pPr lvl="0"/>
            <a:r>
              <a:rPr lang="en-US" dirty="0" err="1" smtClean="0">
                <a:latin typeface="+mj-lt"/>
              </a:rPr>
              <a:t>suva</a:t>
            </a:r>
            <a:r>
              <a:rPr lang="ru-RU" dirty="0">
                <a:latin typeface="+mj-lt"/>
              </a:rPr>
              <a:t>-</a:t>
            </a:r>
            <a:r>
              <a:rPr lang="en-US" dirty="0">
                <a:latin typeface="+mj-lt"/>
              </a:rPr>
              <a:t>s</a:t>
            </a:r>
            <a:r>
              <a:rPr lang="en-AU" dirty="0">
                <a:latin typeface="+mj-lt"/>
              </a:rPr>
              <a:t>’</a:t>
            </a:r>
            <a:r>
              <a:rPr lang="en-US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		</a:t>
            </a:r>
            <a:r>
              <a:rPr lang="en-US" dirty="0" err="1" smtClean="0">
                <a:latin typeface="+mj-lt"/>
              </a:rPr>
              <a:t>af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c’ebɛr</a:t>
            </a:r>
            <a:r>
              <a:rPr lang="en-US" dirty="0">
                <a:latin typeface="+mj-lt"/>
              </a:rPr>
              <a:t>’-s’</a:t>
            </a:r>
            <a:endParaRPr lang="en-AU" dirty="0"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lang="ru-RU" dirty="0" smtClean="0"/>
              <a:t>войти-</a:t>
            </a:r>
            <a:r>
              <a:rPr lang="en-AU" cap="small" dirty="0" smtClean="0"/>
              <a:t>pst.3:sg</a:t>
            </a:r>
            <a:r>
              <a:rPr lang="ru-RU" dirty="0" smtClean="0"/>
              <a:t> 	</a:t>
            </a:r>
            <a:r>
              <a:rPr lang="en-AU" dirty="0" err="1" smtClean="0"/>
              <a:t>neg</a:t>
            </a:r>
            <a:r>
              <a:rPr lang="en-AU" dirty="0" smtClean="0"/>
              <a:t> </a:t>
            </a:r>
            <a:r>
              <a:rPr lang="ru-RU" dirty="0" smtClean="0"/>
              <a:t>	хороший-</a:t>
            </a:r>
            <a:r>
              <a:rPr lang="en-AU" cap="small" dirty="0" err="1"/>
              <a:t>def</a:t>
            </a:r>
            <a:r>
              <a:rPr lang="ru-RU" cap="small" dirty="0"/>
              <a:t> </a:t>
            </a:r>
          </a:p>
          <a:p>
            <a:pPr>
              <a:spcAft>
                <a:spcPts val="600"/>
              </a:spcAft>
            </a:pPr>
            <a:r>
              <a:rPr lang="ru-RU" i="1" dirty="0" smtClean="0">
                <a:latin typeface="+mj-lt"/>
              </a:rPr>
              <a:t>В Петю вселился бес.</a:t>
            </a:r>
            <a:endParaRPr lang="ru-RU" i="1" dirty="0"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83568" y="3962960"/>
            <a:ext cx="0" cy="14822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12" y="3898503"/>
            <a:ext cx="71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</a:rPr>
              <a:t>(1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314888"/>
            <a:ext cx="781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	</a:t>
            </a:r>
            <a:r>
              <a:rPr lang="ru-RU" sz="2000" dirty="0" err="1" smtClean="0">
                <a:latin typeface="+mj-lt"/>
              </a:rPr>
              <a:t>Латив</a:t>
            </a:r>
            <a:r>
              <a:rPr lang="ru-RU" sz="2000" dirty="0" smtClean="0">
                <a:latin typeface="+mj-lt"/>
              </a:rPr>
              <a:t> и </a:t>
            </a:r>
            <a:r>
              <a:rPr lang="ru-RU" sz="2000" dirty="0" err="1" smtClean="0">
                <a:latin typeface="+mj-lt"/>
              </a:rPr>
              <a:t>иллатив</a:t>
            </a:r>
            <a:r>
              <a:rPr lang="ru-RU" sz="2000" dirty="0" smtClean="0">
                <a:latin typeface="+mj-lt"/>
              </a:rPr>
              <a:t> недопустимы с названиями людей:</a:t>
            </a:r>
            <a:endParaRPr lang="ru-RU" dirty="0">
              <a:latin typeface="+mj-lt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206458" y="3418224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08520" y="260648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Значения, смежные с направительными</a:t>
            </a:r>
            <a:endParaRPr lang="ru-RU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latin typeface="+mj-lt"/>
              </a:rPr>
              <a:t>Определённый датив: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♦</a:t>
            </a:r>
            <a:r>
              <a:rPr lang="ru-RU" sz="2000" dirty="0" smtClean="0">
                <a:latin typeface="+mj-lt"/>
              </a:rPr>
              <a:t> Реципиент, Адресат, </a:t>
            </a:r>
            <a:r>
              <a:rPr lang="ru-RU" sz="2000" dirty="0" err="1" smtClean="0">
                <a:latin typeface="+mj-lt"/>
              </a:rPr>
              <a:t>Бенефактив</a:t>
            </a:r>
            <a:endParaRPr lang="ru-RU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ru-RU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2400" b="1" dirty="0" err="1" smtClean="0">
                <a:latin typeface="+mj-lt"/>
              </a:rPr>
              <a:t>Иллатив</a:t>
            </a:r>
            <a:r>
              <a:rPr lang="ru-RU" sz="2400" b="1" dirty="0" smtClean="0">
                <a:latin typeface="+mj-lt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♦</a:t>
            </a:r>
            <a:r>
              <a:rPr lang="ru-RU" sz="2000" dirty="0" smtClean="0">
                <a:latin typeface="+mj-lt"/>
              </a:rPr>
              <a:t> Цель движения</a:t>
            </a:r>
          </a:p>
          <a:p>
            <a:r>
              <a:rPr lang="en-AU" sz="2000" dirty="0">
                <a:latin typeface="+mj-lt"/>
              </a:rPr>
              <a:t>vas</a:t>
            </a:r>
            <a:r>
              <a:rPr lang="ru-RU" sz="2000" dirty="0" smtClean="0">
                <a:latin typeface="+mj-lt"/>
              </a:rPr>
              <a:t>’ɛ</a:t>
            </a:r>
            <a:r>
              <a:rPr lang="en-AU" sz="2000" dirty="0" smtClean="0">
                <a:latin typeface="+mj-lt"/>
              </a:rPr>
              <a:t>	mar</a:t>
            </a:r>
            <a:r>
              <a:rPr lang="ru-RU" sz="2000" dirty="0">
                <a:latin typeface="+mj-lt"/>
              </a:rPr>
              <a:t>̥</a:t>
            </a:r>
            <a:r>
              <a:rPr lang="en-AU" sz="2000" dirty="0">
                <a:latin typeface="+mj-lt"/>
              </a:rPr>
              <a:t>t</a:t>
            </a:r>
            <a:r>
              <a:rPr lang="ru-RU" sz="2000" dirty="0">
                <a:latin typeface="+mj-lt"/>
              </a:rPr>
              <a:t>ə </a:t>
            </a:r>
            <a:r>
              <a:rPr lang="en-AU" sz="2000" dirty="0" smtClean="0">
                <a:latin typeface="+mj-lt"/>
              </a:rPr>
              <a:t>	ma</a:t>
            </a:r>
            <a:r>
              <a:rPr lang="ru-RU" sz="2000" dirty="0">
                <a:latin typeface="+mj-lt"/>
              </a:rPr>
              <a:t>š</a:t>
            </a:r>
            <a:r>
              <a:rPr lang="en-AU" sz="2000" dirty="0">
                <a:latin typeface="+mj-lt"/>
              </a:rPr>
              <a:t>a </a:t>
            </a:r>
            <a:r>
              <a:rPr lang="en-AU" sz="2000" dirty="0" smtClean="0">
                <a:latin typeface="+mj-lt"/>
              </a:rPr>
              <a:t>	</a:t>
            </a:r>
            <a:r>
              <a:rPr lang="en-AU" sz="2000" dirty="0" err="1" smtClean="0">
                <a:latin typeface="+mj-lt"/>
              </a:rPr>
              <a:t>tu</a:t>
            </a:r>
            <a:r>
              <a:rPr lang="ru-RU" sz="2000" dirty="0" smtClean="0">
                <a:latin typeface="+mj-lt"/>
              </a:rPr>
              <a:t>-</a:t>
            </a:r>
            <a:r>
              <a:rPr lang="en-AU" sz="2000" dirty="0" smtClean="0">
                <a:latin typeface="+mj-lt"/>
              </a:rPr>
              <a:t>s</a:t>
            </a:r>
            <a:r>
              <a:rPr lang="ru-RU" sz="2000" dirty="0">
                <a:latin typeface="+mj-lt"/>
              </a:rPr>
              <a:t>’</a:t>
            </a:r>
            <a:r>
              <a:rPr lang="en-AU" sz="2000" dirty="0">
                <a:latin typeface="+mj-lt"/>
              </a:rPr>
              <a:t>t</a:t>
            </a:r>
            <a:r>
              <a:rPr lang="ru-RU" sz="2000" dirty="0">
                <a:latin typeface="+mj-lt"/>
              </a:rPr>
              <a:t>’ </a:t>
            </a:r>
            <a:r>
              <a:rPr lang="en-AU" sz="2000" dirty="0" smtClean="0">
                <a:latin typeface="+mj-lt"/>
              </a:rPr>
              <a:t>		</a:t>
            </a:r>
            <a:r>
              <a:rPr lang="en-AU" sz="2000" b="1" dirty="0" err="1" smtClean="0">
                <a:latin typeface="+mj-lt"/>
              </a:rPr>
              <a:t>pank</a:t>
            </a:r>
            <a:r>
              <a:rPr lang="ru-RU" sz="2000" b="1" dirty="0" smtClean="0">
                <a:latin typeface="+mj-lt"/>
              </a:rPr>
              <a:t>-</a:t>
            </a:r>
            <a:r>
              <a:rPr lang="en-AU" sz="2000" b="1" dirty="0" smtClean="0">
                <a:latin typeface="+mj-lt"/>
              </a:rPr>
              <a:t>s </a:t>
            </a:r>
            <a:endParaRPr lang="ru-RU" sz="2000" b="1" dirty="0" smtClean="0">
              <a:latin typeface="+mj-lt"/>
            </a:endParaRPr>
          </a:p>
          <a:p>
            <a:r>
              <a:rPr lang="ru-RU" sz="2000" dirty="0" smtClean="0"/>
              <a:t>Вася </a:t>
            </a:r>
            <a:r>
              <a:rPr lang="en-AU" sz="2000" dirty="0" smtClean="0"/>
              <a:t>	</a:t>
            </a:r>
            <a:r>
              <a:rPr lang="ru-RU" sz="2000" dirty="0" smtClean="0"/>
              <a:t>с </a:t>
            </a:r>
            <a:r>
              <a:rPr lang="en-AU" sz="2000" dirty="0" smtClean="0"/>
              <a:t>	</a:t>
            </a:r>
            <a:r>
              <a:rPr lang="ru-RU" sz="2000" dirty="0" smtClean="0"/>
              <a:t>Маша </a:t>
            </a:r>
            <a:r>
              <a:rPr lang="en-AU" sz="2000" dirty="0" smtClean="0"/>
              <a:t>	</a:t>
            </a:r>
            <a:r>
              <a:rPr lang="ru-RU" sz="2000" dirty="0" smtClean="0"/>
              <a:t>уйти-</a:t>
            </a:r>
            <a:r>
              <a:rPr lang="en-AU" sz="2000" cap="small" dirty="0" smtClean="0"/>
              <a:t>pst.3:pl</a:t>
            </a:r>
            <a:r>
              <a:rPr lang="en-AU" sz="2000" dirty="0" smtClean="0"/>
              <a:t> 	</a:t>
            </a:r>
            <a:r>
              <a:rPr lang="ru-RU" sz="2000" dirty="0" smtClean="0"/>
              <a:t>гриб-</a:t>
            </a:r>
            <a:r>
              <a:rPr lang="en-AU" sz="2000" cap="small" dirty="0" smtClean="0"/>
              <a:t>ill</a:t>
            </a:r>
          </a:p>
          <a:p>
            <a:pPr>
              <a:spcAft>
                <a:spcPts val="600"/>
              </a:spcAft>
            </a:pPr>
            <a:r>
              <a:rPr lang="ru-RU" sz="2000" i="1" dirty="0" smtClean="0"/>
              <a:t>Вася с Машей пошли за грибами.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FF0000"/>
                </a:solidFill>
                <a:latin typeface="Charis SIL"/>
                <a:ea typeface="Charis SIL"/>
                <a:cs typeface="Charis SIL"/>
              </a:rPr>
              <a:t>♦</a:t>
            </a:r>
            <a:r>
              <a:rPr lang="ru-RU" sz="2000" dirty="0" smtClean="0">
                <a:latin typeface="Charis SIL"/>
                <a:ea typeface="Charis SIL"/>
                <a:cs typeface="Charis SIL"/>
              </a:rPr>
              <a:t> „Временной терминатив“</a:t>
            </a:r>
          </a:p>
          <a:p>
            <a:r>
              <a:rPr lang="en-BZ" sz="2000" dirty="0" smtClean="0">
                <a:latin typeface="Charis SIL"/>
                <a:ea typeface="Calibri"/>
              </a:rPr>
              <a:t>min</a:t>
            </a:r>
            <a:r>
              <a:rPr lang="ru-RU" sz="2000" dirty="0">
                <a:latin typeface="Charis SIL"/>
                <a:ea typeface="Calibri"/>
              </a:rPr>
              <a:t>’ </a:t>
            </a:r>
            <a:r>
              <a:rPr lang="en-AU" sz="2000" dirty="0" smtClean="0">
                <a:latin typeface="Charis SIL"/>
                <a:ea typeface="Calibri"/>
              </a:rPr>
              <a:t>	</a:t>
            </a:r>
            <a:r>
              <a:rPr lang="en-BZ" sz="2000" dirty="0" err="1" smtClean="0">
                <a:latin typeface="Charis SIL"/>
                <a:ea typeface="Calibri"/>
              </a:rPr>
              <a:t>mor</a:t>
            </a:r>
            <a:r>
              <a:rPr lang="en-BZ" sz="2000" dirty="0" smtClean="0">
                <a:latin typeface="Charis SIL"/>
                <a:ea typeface="Calibri"/>
              </a:rPr>
              <a:t>-s</a:t>
            </a:r>
            <a:r>
              <a:rPr lang="ru-RU" sz="2000" dirty="0" smtClean="0">
                <a:latin typeface="Charis SIL"/>
                <a:ea typeface="Calibri"/>
              </a:rPr>
              <a:t>’</a:t>
            </a:r>
            <a:r>
              <a:rPr lang="en-AU" sz="2000" dirty="0" smtClean="0">
                <a:latin typeface="Charis SIL"/>
                <a:ea typeface="Calibri"/>
              </a:rPr>
              <a:t>-</a:t>
            </a:r>
            <a:r>
              <a:rPr lang="ru-RU" sz="2000" dirty="0" smtClean="0">
                <a:latin typeface="Charis SIL"/>
                <a:ea typeface="Calibri"/>
              </a:rPr>
              <a:t>ə</a:t>
            </a:r>
            <a:r>
              <a:rPr lang="en-BZ" sz="2000" dirty="0">
                <a:latin typeface="Charis SIL"/>
                <a:ea typeface="Calibri"/>
              </a:rPr>
              <a:t>m</a:t>
            </a:r>
            <a:r>
              <a:rPr lang="ru-RU" sz="2000" dirty="0">
                <a:latin typeface="Charis SIL"/>
                <a:ea typeface="Calibri"/>
              </a:rPr>
              <a:t>ə </a:t>
            </a:r>
            <a:r>
              <a:rPr lang="en-AU" sz="2000" dirty="0" smtClean="0">
                <a:latin typeface="Charis SIL"/>
                <a:ea typeface="Calibri"/>
              </a:rPr>
              <a:t>	</a:t>
            </a:r>
            <a:r>
              <a:rPr lang="en-BZ" sz="2000" dirty="0" err="1" smtClean="0">
                <a:latin typeface="Charis SIL"/>
                <a:ea typeface="Calibri"/>
              </a:rPr>
              <a:t>mor</a:t>
            </a:r>
            <a:r>
              <a:rPr lang="en-AU" sz="2000" dirty="0" smtClean="0">
                <a:latin typeface="Charis SIL"/>
                <a:ea typeface="Calibri"/>
              </a:rPr>
              <a:t>ə-</a:t>
            </a:r>
            <a:r>
              <a:rPr lang="en-BZ" sz="2000" dirty="0" smtClean="0">
                <a:latin typeface="Charis SIL"/>
                <a:ea typeface="Calibri"/>
              </a:rPr>
              <a:t>t</a:t>
            </a:r>
            <a:r>
              <a:rPr lang="ru-RU" sz="2000" dirty="0" smtClean="0">
                <a:latin typeface="Charis SIL"/>
                <a:ea typeface="Calibri"/>
              </a:rPr>
              <a:t> </a:t>
            </a:r>
            <a:r>
              <a:rPr lang="en-AU" sz="2000" dirty="0" smtClean="0">
                <a:latin typeface="Charis SIL"/>
                <a:ea typeface="Calibri"/>
              </a:rPr>
              <a:t>		</a:t>
            </a:r>
            <a:r>
              <a:rPr lang="ru-RU" sz="2000" b="1" dirty="0" smtClean="0">
                <a:latin typeface="Charis SIL"/>
                <a:ea typeface="Calibri"/>
              </a:rPr>
              <a:t>š</a:t>
            </a:r>
            <a:r>
              <a:rPr lang="en-BZ" sz="2000" b="1" dirty="0" err="1" smtClean="0">
                <a:latin typeface="Charis SIL"/>
                <a:ea typeface="Calibri"/>
              </a:rPr>
              <a:t>obdava</a:t>
            </a:r>
            <a:r>
              <a:rPr lang="ru-RU" sz="2000" b="1" dirty="0" smtClean="0">
                <a:latin typeface="Charis SIL"/>
                <a:ea typeface="Calibri"/>
              </a:rPr>
              <a:t>-</a:t>
            </a:r>
            <a:r>
              <a:rPr lang="en-BZ" sz="2000" b="1" dirty="0" smtClean="0">
                <a:latin typeface="Charis SIL"/>
                <a:ea typeface="Calibri"/>
              </a:rPr>
              <a:t>s</a:t>
            </a:r>
          </a:p>
          <a:p>
            <a:r>
              <a:rPr lang="ru-RU" sz="2000" dirty="0" smtClean="0">
                <a:ea typeface="Charis SIL"/>
                <a:cs typeface="Charis SIL"/>
              </a:rPr>
              <a:t>мы	петь-</a:t>
            </a:r>
            <a:r>
              <a:rPr lang="en-AU" sz="2000" cap="small" dirty="0" smtClean="0">
                <a:ea typeface="Charis SIL"/>
                <a:cs typeface="Charis SIL"/>
              </a:rPr>
              <a:t>ipfv-pst.1pl</a:t>
            </a:r>
            <a:r>
              <a:rPr lang="en-AU" sz="2000" dirty="0" smtClean="0">
                <a:ea typeface="Charis SIL"/>
                <a:cs typeface="Charis SIL"/>
              </a:rPr>
              <a:t>	</a:t>
            </a:r>
            <a:r>
              <a:rPr lang="ru-RU" sz="2000" dirty="0" smtClean="0">
                <a:ea typeface="Charis SIL"/>
                <a:cs typeface="Charis SIL"/>
              </a:rPr>
              <a:t>песня-</a:t>
            </a:r>
            <a:r>
              <a:rPr lang="en-AU" sz="2000" cap="small" dirty="0" err="1" smtClean="0">
                <a:ea typeface="Charis SIL"/>
                <a:cs typeface="Charis SIL"/>
              </a:rPr>
              <a:t>pl</a:t>
            </a:r>
            <a:r>
              <a:rPr lang="en-AU" sz="2000" dirty="0" smtClean="0">
                <a:ea typeface="Charis SIL"/>
                <a:cs typeface="Charis SIL"/>
              </a:rPr>
              <a:t>	</a:t>
            </a:r>
            <a:r>
              <a:rPr lang="ru-RU" sz="2000" dirty="0" smtClean="0">
                <a:ea typeface="Charis SIL"/>
                <a:cs typeface="Charis SIL"/>
              </a:rPr>
              <a:t>утро-</a:t>
            </a:r>
            <a:r>
              <a:rPr lang="en-AU" sz="2000" cap="small" dirty="0" smtClean="0">
                <a:ea typeface="Charis SIL"/>
                <a:cs typeface="Charis SIL"/>
              </a:rPr>
              <a:t>ill</a:t>
            </a:r>
          </a:p>
          <a:p>
            <a:pPr>
              <a:spcAft>
                <a:spcPts val="600"/>
              </a:spcAft>
            </a:pPr>
            <a:r>
              <a:rPr lang="ru-RU" sz="2000" i="1" dirty="0" smtClean="0">
                <a:ea typeface="Charis SIL"/>
                <a:cs typeface="Charis SIL"/>
              </a:rPr>
              <a:t>Мы пели песни до самого утра.</a:t>
            </a:r>
            <a:endParaRPr lang="ru-RU" sz="2000" i="1" dirty="0">
              <a:ea typeface="Charis SIL"/>
              <a:cs typeface="Charis SIL"/>
            </a:endParaRPr>
          </a:p>
          <a:p>
            <a:pPr marL="285750" indent="-285750">
              <a:buFontTx/>
              <a:buChar char="-"/>
            </a:pPr>
            <a:endParaRPr lang="ru-RU" sz="200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5981" y="5009190"/>
            <a:ext cx="0" cy="7960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4793166"/>
            <a:ext cx="77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A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4)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1" y="3573016"/>
            <a:ext cx="0" cy="8640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776" y="3501008"/>
            <a:ext cx="7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A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3)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Основные выводы</a:t>
            </a:r>
            <a:endParaRPr lang="ru-RU" sz="4000" dirty="0">
              <a:latin typeface="+mj-lt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899592" y="1371292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899592" y="2297460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872306" y="3816464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268760"/>
            <a:ext cx="684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+mj-lt"/>
              </a:rPr>
              <a:t>Лативный</a:t>
            </a:r>
            <a:r>
              <a:rPr lang="ru-RU" sz="2000" dirty="0" smtClean="0">
                <a:latin typeface="+mj-lt"/>
              </a:rPr>
              <a:t> и </a:t>
            </a:r>
            <a:r>
              <a:rPr lang="ru-RU" sz="2000" dirty="0" err="1" smtClean="0">
                <a:latin typeface="+mj-lt"/>
              </a:rPr>
              <a:t>иллативный</a:t>
            </a:r>
            <a:r>
              <a:rPr lang="ru-RU" sz="2000" dirty="0" smtClean="0">
                <a:latin typeface="+mj-lt"/>
              </a:rPr>
              <a:t> аффиксы безусловно следует рассматривать как показатели двух разных падежей.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Опр. датив в направительной функции проблематично рассматривать как определённый эквивалент иллатива из-за того, что опр. датив не покрывает всех функций иллатива.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В целом направительные падежные показатели обнаруживают </a:t>
            </a:r>
            <a:r>
              <a:rPr lang="ru-RU" sz="2000" dirty="0" err="1" smtClean="0">
                <a:latin typeface="+mj-lt"/>
              </a:rPr>
              <a:t>неодкратные</a:t>
            </a:r>
            <a:r>
              <a:rPr lang="ru-RU" sz="2000" dirty="0" smtClean="0">
                <a:latin typeface="+mj-lt"/>
              </a:rPr>
              <a:t> нарушения схемы «определённое </a:t>
            </a:r>
            <a:r>
              <a:rPr lang="en-AU" sz="2000" dirty="0" smtClean="0">
                <a:latin typeface="+mj-lt"/>
              </a:rPr>
              <a:t>vs.</a:t>
            </a:r>
            <a:r>
              <a:rPr lang="hu-H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неопределённое склонение».</a:t>
            </a: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pic>
        <p:nvPicPr>
          <p:cNvPr id="11" name="Picture 4" descr="&amp;Mcy;&amp;ocy;&amp;rcy;&amp;dcy;&amp;ocy;&amp;vcy;&amp;scy;&amp;kcy;&amp;icy;&amp;iecy; &amp;ucy;&amp;zcy;&amp;ocy;&amp;rcy;&amp;ycy; &amp;vcy;&amp;ycy;&amp;shcy;&amp;icy;&amp;vcy;&amp;kcy;&amp;acy; &amp;scy;&amp;khcy;&amp;iecy;&amp;mcy;&amp;ycy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45366" b="37015"/>
          <a:stretch/>
        </p:blipFill>
        <p:spPr bwMode="auto">
          <a:xfrm>
            <a:off x="3131840" y="5301208"/>
            <a:ext cx="2454176" cy="9700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Литература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92567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[</a:t>
            </a:r>
            <a:r>
              <a:rPr lang="ru-RU" dirty="0" err="1" smtClean="0"/>
              <a:t>Колядёнков</a:t>
            </a:r>
            <a:r>
              <a:rPr lang="ru-RU" dirty="0" smtClean="0"/>
              <a:t> </a:t>
            </a:r>
            <a:r>
              <a:rPr lang="ru-RU" dirty="0"/>
              <a:t>1962]: </a:t>
            </a:r>
            <a:r>
              <a:rPr lang="ru-RU" i="1" dirty="0" err="1"/>
              <a:t>Коляденков</a:t>
            </a:r>
            <a:r>
              <a:rPr lang="ru-RU" i="1" dirty="0"/>
              <a:t> М. Н., </a:t>
            </a:r>
            <a:r>
              <a:rPr lang="ru-RU" i="1" dirty="0" err="1"/>
              <a:t>Заводова</a:t>
            </a:r>
            <a:r>
              <a:rPr lang="ru-RU" i="1" dirty="0"/>
              <a:t> Р. А.</a:t>
            </a:r>
            <a:r>
              <a:rPr lang="ru-RU" dirty="0"/>
              <a:t> (ред.). Грамматика мордовских (</a:t>
            </a:r>
            <a:r>
              <a:rPr lang="ru-RU" dirty="0" err="1"/>
              <a:t>мокшанского</a:t>
            </a:r>
            <a:r>
              <a:rPr lang="ru-RU" dirty="0"/>
              <a:t> и эрзянского) языков. Ч. I. Фонетика и морфология. Саранск: Мордовское книжное издательство, 1962.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3272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[</a:t>
            </a:r>
            <a:r>
              <a:rPr lang="ru-RU" dirty="0" err="1" smtClean="0"/>
              <a:t>Цыганкин</a:t>
            </a:r>
            <a:r>
              <a:rPr lang="ru-RU" dirty="0" smtClean="0"/>
              <a:t> </a:t>
            </a:r>
            <a:r>
              <a:rPr lang="ru-RU" dirty="0"/>
              <a:t>1980]: </a:t>
            </a:r>
            <a:r>
              <a:rPr lang="ru-RU" i="1" dirty="0" err="1"/>
              <a:t>Цыганкин</a:t>
            </a:r>
            <a:r>
              <a:rPr lang="ru-RU" i="1" dirty="0"/>
              <a:t> Д. В.</a:t>
            </a:r>
            <a:r>
              <a:rPr lang="ru-RU" dirty="0"/>
              <a:t> (ред.). Грамматика мордовских языков. Фонетика. Графика. Орфография. Морфология. Учебник для национальных отделений вузов. Саранск: Мордовский государственный университет, 1980.</a:t>
            </a:r>
          </a:p>
        </p:txBody>
      </p:sp>
    </p:spTree>
    <p:extLst>
      <p:ext uri="{BB962C8B-B14F-4D97-AF65-F5344CB8AC3E}">
        <p14:creationId xmlns:p14="http://schemas.microsoft.com/office/powerpoint/2010/main" val="429341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0" t="14150" b="76250"/>
          <a:stretch/>
        </p:blipFill>
        <p:spPr bwMode="auto">
          <a:xfrm rot="-60000">
            <a:off x="-160677" y="4660245"/>
            <a:ext cx="9537515" cy="23581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69255"/>
            <a:ext cx="9144000" cy="6715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9888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СПАСИБО ЗА ВНИМАНИЕ!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9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60648"/>
            <a:ext cx="8229600" cy="82497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/>
              <a:t>Мокшанское</a:t>
            </a:r>
            <a:r>
              <a:rPr lang="ru-RU" sz="4000" dirty="0" smtClean="0"/>
              <a:t> склонение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58441"/>
              </p:ext>
            </p:extLst>
          </p:nvPr>
        </p:nvGraphicFramePr>
        <p:xfrm>
          <a:off x="611560" y="1099612"/>
          <a:ext cx="5184576" cy="5497748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1944216"/>
                <a:gridCol w="1944216"/>
              </a:tblGrid>
              <a:tr h="64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Основное склонение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Определённое склонение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NOM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-∅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’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GEN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n’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-t’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DAT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n’d’i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-t’i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ABL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də</a:t>
                      </a: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/-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tə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INESS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sə</a:t>
                      </a: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/-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cə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EL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stə</a:t>
                      </a: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/-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ctə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LAT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-v/-u/-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i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ILL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-s/-c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PROL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va</a:t>
                      </a: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/-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/-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ka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CMPR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škə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TRANSL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2000" i="1" dirty="0" err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ks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CAUS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-nksə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CAR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-ftəmə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TMPR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-n’ɛ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VOC</a:t>
                      </a:r>
                      <a:endParaRPr lang="ru-RU" sz="20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>
                          <a:effectLst/>
                          <a:latin typeface="Charis SIL"/>
                          <a:ea typeface="Calibri"/>
                          <a:cs typeface="Times New Roman"/>
                        </a:rPr>
                        <a:t>-j</a:t>
                      </a:r>
                      <a:endParaRPr lang="ru-RU" sz="240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haris SI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Нашивка 8"/>
          <p:cNvSpPr/>
          <p:nvPr/>
        </p:nvSpPr>
        <p:spPr>
          <a:xfrm>
            <a:off x="2375756" y="4108411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212216" y="3789040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427730" y="2492896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0800000">
            <a:off x="3203849" y="4109967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5076056" y="2492896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10800000">
            <a:off x="3373506" y="3789040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6664" y="1126485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+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Посессивное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склонение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790964" y="2708920"/>
            <a:ext cx="28906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87228"/>
              </p:ext>
            </p:extLst>
          </p:nvPr>
        </p:nvGraphicFramePr>
        <p:xfrm>
          <a:off x="1115616" y="4126055"/>
          <a:ext cx="6696743" cy="2111256"/>
        </p:xfrm>
        <a:graphic>
          <a:graphicData uri="http://schemas.openxmlformats.org/drawingml/2006/table">
            <a:tbl>
              <a:tblPr firstRow="1" firstCol="1" bandRow="1"/>
              <a:tblGrid>
                <a:gridCol w="2257903"/>
                <a:gridCol w="4438840"/>
              </a:tblGrid>
              <a:tr h="71551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Падежная конструкция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Послеложная конструкция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hu-HU" sz="2000" b="1" spc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hu-HU" sz="2000" b="1" spc="-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hu-HU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Case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hu-HU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AU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600" b="1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hu-H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DEF.GEN</a:t>
                      </a: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hu-H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GEN</a:t>
                      </a: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hu-H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hu-HU" sz="2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Postp</a:t>
                      </a:r>
                      <a:r>
                        <a:rPr lang="hu-HU" sz="2000" b="1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hu-HU" sz="2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Case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575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AU" sz="20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morkš-sə</a:t>
                      </a:r>
                      <a:endParaRPr lang="en-AU" sz="2000" b="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A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‘</a:t>
                      </a:r>
                      <a:r>
                        <a:rPr lang="ru-R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0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столе (неопр.)</a:t>
                      </a:r>
                      <a:r>
                        <a:rPr lang="en-A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’</a:t>
                      </a:r>
                      <a:endParaRPr lang="ru-RU" sz="2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AU" sz="20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morkš</a:t>
                      </a:r>
                      <a:r>
                        <a:rPr lang="en-A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-t’ </a:t>
                      </a:r>
                      <a:r>
                        <a:rPr lang="en-AU" sz="20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esə</a:t>
                      </a:r>
                      <a:r>
                        <a:rPr lang="en-A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2000" b="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A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‘</a:t>
                      </a:r>
                      <a:r>
                        <a:rPr lang="ru-R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столе (опр.)</a:t>
                      </a:r>
                      <a:r>
                        <a:rPr lang="en-AU" sz="2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’</a:t>
                      </a:r>
                      <a:endParaRPr lang="ru-RU" sz="2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6064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+mj-lt"/>
              </a:rPr>
              <a:t>Локативные</a:t>
            </a:r>
            <a:r>
              <a:rPr lang="ru-RU" sz="4000" dirty="0" smtClean="0">
                <a:latin typeface="+mj-lt"/>
              </a:rPr>
              <a:t> конструкции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5224"/>
              </p:ext>
            </p:extLst>
          </p:nvPr>
        </p:nvGraphicFramePr>
        <p:xfrm>
          <a:off x="256667" y="1412776"/>
          <a:ext cx="8640960" cy="135710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+mj-lt"/>
                        </a:rPr>
                        <a:t>Локативные</a:t>
                      </a:r>
                      <a:r>
                        <a:rPr lang="ru-RU" sz="2400" b="1" baseline="0" dirty="0" smtClean="0">
                          <a:latin typeface="+mj-lt"/>
                        </a:rPr>
                        <a:t> падежи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ИНЕССИВ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ЭЛАТИВ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ИЛЛАТИВ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ЛАТИВ</a:t>
                      </a:r>
                      <a:r>
                        <a:rPr lang="en-A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ПРОЛАТИВ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AU" sz="20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sə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AU" sz="20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stə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-s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-u/-v/-</a:t>
                      </a:r>
                      <a:r>
                        <a:rPr lang="en-AU" sz="20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AU" sz="20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</a:t>
                      </a:r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/-</a:t>
                      </a:r>
                      <a:r>
                        <a:rPr lang="en-AU" sz="20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</a:t>
                      </a:r>
                      <a:r>
                        <a:rPr lang="en-AU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/-</a:t>
                      </a:r>
                      <a:r>
                        <a:rPr lang="en-AU" sz="20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793122"/>
            <a:ext cx="871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Показатели могут присоединяться к существительным или к послелогам.</a:t>
            </a:r>
          </a:p>
          <a:p>
            <a:r>
              <a:rPr lang="ru-RU" sz="2000" dirty="0" smtClean="0"/>
              <a:t>В данном докладе рассматриваются только формы существительных.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84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26064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Данные грамматик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03669"/>
              </p:ext>
            </p:extLst>
          </p:nvPr>
        </p:nvGraphicFramePr>
        <p:xfrm>
          <a:off x="971600" y="1844824"/>
          <a:ext cx="6228424" cy="2623764"/>
        </p:xfrm>
        <a:graphic>
          <a:graphicData uri="http://schemas.openxmlformats.org/drawingml/2006/table">
            <a:tbl>
              <a:tblPr firstRow="1" firstCol="1" bandRow="1"/>
              <a:tblGrid>
                <a:gridCol w="2412000"/>
                <a:gridCol w="1728192"/>
                <a:gridCol w="2088232"/>
              </a:tblGrid>
              <a:tr h="824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Основное склонение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Определённое склонение</a:t>
                      </a:r>
                      <a:endParaRPr lang="ru-RU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Местонахождение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en-AU" sz="2000" i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sə</a:t>
                      </a:r>
                      <a:r>
                        <a:rPr lang="en-A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t’ esə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Цель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en-AU" sz="2000" b="1" i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AU" sz="2000" b="1" i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AU" sz="2000" b="1" i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b="1" i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u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strike="noStrike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b="1" i="1" strike="noStrike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t’ </a:t>
                      </a:r>
                      <a:r>
                        <a:rPr lang="hu-HU" sz="2000" b="1" i="1" strike="noStrike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AU" sz="2000" b="1" i="1" strike="noStrike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AU" sz="2000" b="1" i="1" strike="noStrike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t’i</a:t>
                      </a:r>
                      <a:r>
                        <a:rPr lang="en-AU" sz="2000" b="1" i="1" strike="noStrike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?</a:t>
                      </a:r>
                      <a:endParaRPr lang="ru-RU" sz="2000" strike="noStrik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Источник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stə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t’ ezdə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Маршрут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ga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hu-HU" sz="20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t’ ezga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2474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Грамматики </a:t>
            </a:r>
            <a:r>
              <a:rPr lang="en-AU" sz="2000" dirty="0" smtClean="0"/>
              <a:t>[</a:t>
            </a:r>
            <a:r>
              <a:rPr lang="ru-RU" sz="2000" dirty="0" err="1" smtClean="0"/>
              <a:t>Колядёнков</a:t>
            </a:r>
            <a:r>
              <a:rPr lang="ru-RU" sz="2000" dirty="0" smtClean="0"/>
              <a:t> 1962</a:t>
            </a:r>
            <a:r>
              <a:rPr lang="en-AU" sz="2000" dirty="0" smtClean="0"/>
              <a:t>]</a:t>
            </a:r>
            <a:r>
              <a:rPr lang="ru-RU" sz="2000" dirty="0" smtClean="0"/>
              <a:t>, </a:t>
            </a:r>
            <a:r>
              <a:rPr lang="en-AU" sz="2000" dirty="0" smtClean="0"/>
              <a:t>[</a:t>
            </a:r>
            <a:r>
              <a:rPr lang="ru-RU" sz="2000" dirty="0" err="1" smtClean="0"/>
              <a:t>Цыганкин</a:t>
            </a:r>
            <a:r>
              <a:rPr lang="ru-RU" sz="2000" dirty="0" smtClean="0"/>
              <a:t> 1980</a:t>
            </a:r>
            <a:r>
              <a:rPr lang="en-AU" sz="2000" dirty="0" smtClean="0"/>
              <a:t>] </a:t>
            </a:r>
            <a:r>
              <a:rPr lang="ru-RU" sz="2000" dirty="0" smtClean="0"/>
              <a:t>рисуют примерно следующую картину (для </a:t>
            </a:r>
            <a:r>
              <a:rPr lang="ru-RU" sz="2000" dirty="0" err="1" smtClean="0"/>
              <a:t>лок</a:t>
            </a:r>
            <a:r>
              <a:rPr lang="ru-RU" sz="2000" dirty="0" smtClean="0"/>
              <a:t>. </a:t>
            </a:r>
            <a:r>
              <a:rPr lang="en-AU" sz="2000" dirty="0" smtClean="0"/>
              <a:t>IN)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5708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других локализаций в основном используются послелоги.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509681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Неясно различие в употреблении </a:t>
            </a:r>
            <a:r>
              <a:rPr lang="ru-RU" sz="2000" dirty="0" err="1" smtClean="0">
                <a:solidFill>
                  <a:srgbClr val="FF0000"/>
                </a:solidFill>
              </a:rPr>
              <a:t>латива</a:t>
            </a:r>
            <a:r>
              <a:rPr lang="ru-RU" sz="2000" dirty="0" smtClean="0">
                <a:solidFill>
                  <a:srgbClr val="FF0000"/>
                </a:solidFill>
              </a:rPr>
              <a:t> и иллатива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нашем говоре нет послелога </a:t>
            </a:r>
            <a:r>
              <a:rPr lang="en-AU" sz="2000" b="1" i="1" dirty="0" err="1" smtClean="0">
                <a:solidFill>
                  <a:srgbClr val="FF0000"/>
                </a:solidFill>
              </a:rPr>
              <a:t>es</a:t>
            </a:r>
            <a:endParaRPr lang="en-AU" sz="2000" b="1" i="1" dirty="0" smtClean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rgbClr val="FF0000"/>
                </a:solidFill>
              </a:rPr>
              <a:t>пр. датив </a:t>
            </a:r>
            <a:r>
              <a:rPr lang="ru-RU" sz="2000" i="1" dirty="0" smtClean="0">
                <a:solidFill>
                  <a:srgbClr val="FF0000"/>
                </a:solidFill>
              </a:rPr>
              <a:t>(</a:t>
            </a:r>
            <a:r>
              <a:rPr lang="en-AU" sz="2000" i="1" dirty="0" smtClean="0">
                <a:solidFill>
                  <a:srgbClr val="FF0000"/>
                </a:solidFill>
              </a:rPr>
              <a:t>-</a:t>
            </a:r>
            <a:r>
              <a:rPr lang="en-AU" sz="2000" i="1" dirty="0" err="1" smtClean="0">
                <a:solidFill>
                  <a:srgbClr val="FF0000"/>
                </a:solidFill>
              </a:rPr>
              <a:t>t’i</a:t>
            </a:r>
            <a:r>
              <a:rPr lang="en-AU" sz="2000" i="1" dirty="0" smtClean="0">
                <a:solidFill>
                  <a:srgbClr val="FF0000"/>
                </a:solidFill>
              </a:rPr>
              <a:t>)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употребляется в </a:t>
            </a:r>
            <a:r>
              <a:rPr lang="ru-RU" sz="2000" dirty="0" err="1" smtClean="0">
                <a:solidFill>
                  <a:srgbClr val="FF0000"/>
                </a:solidFill>
              </a:rPr>
              <a:t>иллативном</a:t>
            </a:r>
            <a:r>
              <a:rPr lang="ru-RU" sz="2000" dirty="0" smtClean="0">
                <a:solidFill>
                  <a:srgbClr val="FF0000"/>
                </a:solidFill>
              </a:rPr>
              <a:t> значении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27584" y="5675823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827584" y="5963855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27584" y="6260271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48064" y="328498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+mj-lt"/>
              </a:rPr>
              <a:t>Латив</a:t>
            </a:r>
            <a:r>
              <a:rPr lang="ru-RU" sz="4000" dirty="0" smtClean="0">
                <a:latin typeface="+mj-lt"/>
              </a:rPr>
              <a:t>,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иллатив</a:t>
            </a:r>
            <a:r>
              <a:rPr lang="ru-RU" sz="4000" dirty="0" smtClean="0">
                <a:latin typeface="+mj-lt"/>
              </a:rPr>
              <a:t>,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определённый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датив</a:t>
            </a:r>
            <a:endParaRPr lang="ru-RU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064" y="1196751"/>
            <a:ext cx="860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♦</a:t>
            </a:r>
            <a:r>
              <a:rPr lang="ru-RU" sz="2200" dirty="0" smtClean="0"/>
              <a:t>  Все три показателя могут выражать движение внутрь ориентира.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7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♦</a:t>
            </a:r>
            <a:r>
              <a:rPr lang="ru-RU" sz="2200" dirty="0" smtClean="0"/>
              <a:t>  Бывают </a:t>
            </a:r>
            <a:r>
              <a:rPr lang="ru-RU" sz="2200" dirty="0" err="1" smtClean="0"/>
              <a:t>взаимозаменимы</a:t>
            </a:r>
            <a:r>
              <a:rPr lang="ru-RU" sz="2200" dirty="0" smtClean="0"/>
              <a:t>, но далеко не всегда.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40000">
              <a:spcAft>
                <a:spcPts val="600"/>
              </a:spcAft>
            </a:pPr>
            <a:r>
              <a:rPr lang="en-US" sz="2000" dirty="0">
                <a:latin typeface="+mj-lt"/>
              </a:rPr>
              <a:t>min</a:t>
            </a:r>
            <a:r>
              <a:rPr lang="ru-RU" sz="2000" dirty="0" smtClean="0">
                <a:latin typeface="+mj-lt"/>
              </a:rPr>
              <a:t>’</a:t>
            </a:r>
            <a:r>
              <a:rPr lang="ru-RU" sz="2000" dirty="0">
                <a:latin typeface="+mj-lt"/>
              </a:rPr>
              <a:t>	 </a:t>
            </a:r>
            <a:r>
              <a:rPr lang="ru-RU" sz="2000" dirty="0" smtClean="0">
                <a:latin typeface="+mj-lt"/>
              </a:rPr>
              <a:t>     </a:t>
            </a:r>
            <a:r>
              <a:rPr lang="en-US" sz="2000" dirty="0" smtClean="0">
                <a:latin typeface="+mj-lt"/>
              </a:rPr>
              <a:t>s</a:t>
            </a:r>
            <a:r>
              <a:rPr lang="ru-RU" sz="2000" dirty="0">
                <a:latin typeface="+mj-lt"/>
              </a:rPr>
              <a:t>’</a:t>
            </a:r>
            <a:r>
              <a:rPr lang="en-US" sz="2000" dirty="0" err="1">
                <a:latin typeface="+mj-lt"/>
              </a:rPr>
              <a:t>ora</a:t>
            </a:r>
            <a:r>
              <a:rPr lang="ru-RU" sz="2000" dirty="0">
                <a:latin typeface="+mj-lt"/>
              </a:rPr>
              <a:t>-</a:t>
            </a:r>
            <a:r>
              <a:rPr lang="en-US" sz="2000" dirty="0">
                <a:latin typeface="+mj-lt"/>
              </a:rPr>
              <a:t>n</a:t>
            </a:r>
            <a:r>
              <a:rPr lang="ru-RU" sz="2000" dirty="0">
                <a:latin typeface="+mj-lt"/>
              </a:rPr>
              <a:t>’ə</a:t>
            </a:r>
            <a:r>
              <a:rPr lang="en-BZ" sz="2000" dirty="0">
                <a:latin typeface="+mj-lt"/>
              </a:rPr>
              <a:t>k</a:t>
            </a:r>
            <a:r>
              <a:rPr lang="ru-RU" sz="2000" dirty="0" smtClean="0">
                <a:latin typeface="+mj-lt"/>
              </a:rPr>
              <a:t>ə		 </a:t>
            </a:r>
            <a:r>
              <a:rPr lang="en-BZ" sz="2000" dirty="0" err="1" smtClean="0">
                <a:latin typeface="+mj-lt"/>
              </a:rPr>
              <a:t>jaka</a:t>
            </a:r>
            <a:r>
              <a:rPr lang="ru-RU" sz="2000" dirty="0">
                <a:latin typeface="+mj-lt"/>
              </a:rPr>
              <a:t>-</a:t>
            </a:r>
            <a:r>
              <a:rPr lang="en-BZ" sz="2000" dirty="0" smtClean="0">
                <a:latin typeface="+mj-lt"/>
              </a:rPr>
              <a:t>s</a:t>
            </a:r>
            <a:r>
              <a:rPr lang="en-AU" sz="2000" dirty="0" smtClean="0">
                <a:latin typeface="+mj-lt"/>
              </a:rPr>
              <a:t>’</a:t>
            </a:r>
            <a:r>
              <a:rPr lang="ru-RU" sz="2000" dirty="0" smtClean="0">
                <a:latin typeface="+mj-lt"/>
              </a:rPr>
              <a:t>	</a:t>
            </a:r>
            <a:r>
              <a:rPr lang="en-AU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 </a:t>
            </a:r>
            <a:r>
              <a:rPr lang="en-AU" sz="2000" dirty="0" err="1" smtClean="0">
                <a:latin typeface="+mj-lt"/>
              </a:rPr>
              <a:t>kemən</a:t>
            </a:r>
            <a:r>
              <a:rPr lang="en-AU" sz="2000" dirty="0" smtClean="0">
                <a:latin typeface="+mj-lt"/>
              </a:rPr>
              <a:t>’</a:t>
            </a:r>
            <a:r>
              <a:rPr lang="ru-RU" sz="2000" dirty="0" smtClean="0">
                <a:latin typeface="+mj-lt"/>
              </a:rPr>
              <a:t>-</a:t>
            </a:r>
            <a:r>
              <a:rPr lang="en-BZ" sz="2000" dirty="0">
                <a:latin typeface="+mj-lt"/>
              </a:rPr>
              <a:t>c</a:t>
            </a:r>
            <a:r>
              <a:rPr lang="ru-RU" sz="2000" dirty="0" smtClean="0">
                <a:latin typeface="+mj-lt"/>
              </a:rPr>
              <a:t>’ə	  </a:t>
            </a:r>
            <a:r>
              <a:rPr lang="ru-RU" sz="2000" b="1" dirty="0" smtClean="0">
                <a:latin typeface="+mj-lt"/>
              </a:rPr>
              <a:t>š</a:t>
            </a:r>
            <a:r>
              <a:rPr lang="en-BZ" sz="2000" b="1" dirty="0">
                <a:latin typeface="+mj-lt"/>
              </a:rPr>
              <a:t>kola</a:t>
            </a:r>
            <a:r>
              <a:rPr lang="ru-RU" sz="2000" b="1" dirty="0">
                <a:latin typeface="+mj-lt"/>
              </a:rPr>
              <a:t>-</a:t>
            </a:r>
            <a:r>
              <a:rPr lang="en-BZ" sz="2000" b="1" dirty="0">
                <a:latin typeface="+mj-lt"/>
              </a:rPr>
              <a:t>t</a:t>
            </a:r>
            <a:r>
              <a:rPr lang="ru-RU" sz="2000" b="1" dirty="0">
                <a:latin typeface="+mj-lt"/>
              </a:rPr>
              <a:t>’</a:t>
            </a:r>
            <a:r>
              <a:rPr lang="en-BZ" sz="2000" b="1" dirty="0" err="1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/</a:t>
            </a:r>
            <a:r>
              <a:rPr lang="en-AU" dirty="0" smtClean="0">
                <a:latin typeface="+mj-lt"/>
              </a:rPr>
              <a:t>	</a:t>
            </a:r>
            <a:endParaRPr lang="ru-RU" dirty="0"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lang="ru-RU" dirty="0" smtClean="0"/>
              <a:t>мы</a:t>
            </a:r>
            <a:r>
              <a:rPr lang="ru-RU" cap="small" dirty="0" smtClean="0"/>
              <a:t>.</a:t>
            </a:r>
            <a:r>
              <a:rPr lang="en-BZ" cap="small" dirty="0" err="1"/>
              <a:t>obl</a:t>
            </a:r>
            <a:r>
              <a:rPr lang="ru-RU" dirty="0"/>
              <a:t> </a:t>
            </a:r>
            <a:r>
              <a:rPr lang="en-AU" dirty="0" smtClean="0"/>
              <a:t>	</a:t>
            </a:r>
            <a:r>
              <a:rPr lang="ru-RU" dirty="0" smtClean="0"/>
              <a:t>  парень-</a:t>
            </a:r>
            <a:r>
              <a:rPr lang="ru-RU" cap="small" dirty="0" smtClean="0"/>
              <a:t>1</a:t>
            </a:r>
            <a:r>
              <a:rPr lang="en-BZ" cap="small" dirty="0" err="1"/>
              <a:t>pl</a:t>
            </a:r>
            <a:r>
              <a:rPr lang="ru-RU" cap="small" dirty="0"/>
              <a:t>.</a:t>
            </a:r>
            <a:r>
              <a:rPr lang="en-BZ" cap="small" dirty="0" err="1" smtClean="0"/>
              <a:t>poss</a:t>
            </a:r>
            <a:r>
              <a:rPr lang="ru-RU" dirty="0"/>
              <a:t>	 </a:t>
            </a:r>
            <a:r>
              <a:rPr lang="ru-RU" dirty="0" smtClean="0"/>
              <a:t>           ходить-</a:t>
            </a:r>
            <a:r>
              <a:rPr lang="en-BZ" cap="small" dirty="0" err="1"/>
              <a:t>pst</a:t>
            </a:r>
            <a:r>
              <a:rPr lang="ru-RU" dirty="0" smtClean="0"/>
              <a:t>.3:</a:t>
            </a:r>
            <a:r>
              <a:rPr lang="en-BZ" cap="small" dirty="0" err="1" smtClean="0"/>
              <a:t>sg</a:t>
            </a:r>
            <a:r>
              <a:rPr lang="ru-RU" dirty="0" smtClean="0"/>
              <a:t>   десять-</a:t>
            </a:r>
            <a:r>
              <a:rPr lang="en-BZ" cap="small" dirty="0" err="1"/>
              <a:t>ord</a:t>
            </a:r>
            <a:r>
              <a:rPr lang="ru-RU" dirty="0"/>
              <a:t> </a:t>
            </a:r>
            <a:r>
              <a:rPr lang="ru-RU" dirty="0" smtClean="0"/>
              <a:t>            школа</a:t>
            </a:r>
            <a:r>
              <a:rPr lang="ru-RU" cap="small" dirty="0" smtClean="0"/>
              <a:t>-</a:t>
            </a:r>
            <a:r>
              <a:rPr lang="en-BZ" cap="small" dirty="0" err="1"/>
              <a:t>def</a:t>
            </a:r>
            <a:r>
              <a:rPr lang="ru-RU" cap="small" dirty="0"/>
              <a:t>.</a:t>
            </a:r>
            <a:r>
              <a:rPr lang="en-BZ" cap="small" dirty="0" err="1" smtClean="0"/>
              <a:t>dat</a:t>
            </a:r>
            <a:r>
              <a:rPr lang="ru-RU" dirty="0" smtClean="0"/>
              <a:t> </a:t>
            </a:r>
          </a:p>
          <a:p>
            <a:pPr lvl="0">
              <a:spcAft>
                <a:spcPts val="600"/>
              </a:spcAft>
            </a:pPr>
            <a:r>
              <a:rPr lang="ru-RU" sz="2000" b="1" dirty="0">
                <a:latin typeface="+mj-lt"/>
              </a:rPr>
              <a:t>š</a:t>
            </a:r>
            <a:r>
              <a:rPr lang="en-BZ" sz="2000" b="1" dirty="0">
                <a:latin typeface="+mj-lt"/>
              </a:rPr>
              <a:t>kola</a:t>
            </a:r>
            <a:r>
              <a:rPr lang="ru-RU" sz="2000" b="1" dirty="0">
                <a:latin typeface="+mj-lt"/>
              </a:rPr>
              <a:t>-</a:t>
            </a:r>
            <a:r>
              <a:rPr lang="en-BZ" sz="2000" b="1" dirty="0">
                <a:latin typeface="+mj-lt"/>
              </a:rPr>
              <a:t>v</a:t>
            </a:r>
            <a:r>
              <a:rPr lang="ru-RU" sz="2000" dirty="0">
                <a:latin typeface="+mj-lt"/>
              </a:rPr>
              <a:t>/   </a:t>
            </a:r>
            <a:r>
              <a:rPr lang="en-AU" sz="2000" dirty="0">
                <a:latin typeface="+mj-lt"/>
              </a:rPr>
              <a:t>	</a:t>
            </a:r>
            <a:r>
              <a:rPr lang="ru-RU" sz="2000" b="1" dirty="0">
                <a:solidFill>
                  <a:srgbClr val="CC0000"/>
                </a:solidFill>
                <a:latin typeface="+mj-lt"/>
              </a:rPr>
              <a:t>*š</a:t>
            </a:r>
            <a:r>
              <a:rPr lang="en-BZ" sz="2000" b="1" dirty="0">
                <a:solidFill>
                  <a:srgbClr val="CC0000"/>
                </a:solidFill>
                <a:latin typeface="+mj-lt"/>
              </a:rPr>
              <a:t>kola</a:t>
            </a:r>
            <a:r>
              <a:rPr lang="ru-RU" sz="2000" b="1" dirty="0">
                <a:solidFill>
                  <a:srgbClr val="CC0000"/>
                </a:solidFill>
                <a:latin typeface="+mj-lt"/>
              </a:rPr>
              <a:t>-</a:t>
            </a:r>
            <a:r>
              <a:rPr lang="en-BZ" sz="2000" b="1" dirty="0" smtClean="0">
                <a:solidFill>
                  <a:srgbClr val="CC0000"/>
                </a:solidFill>
                <a:latin typeface="+mj-lt"/>
              </a:rPr>
              <a:t>s</a:t>
            </a:r>
            <a:r>
              <a:rPr lang="ru-RU" sz="2000" dirty="0" smtClean="0"/>
              <a:t>	</a:t>
            </a:r>
            <a:r>
              <a:rPr lang="ru-RU" dirty="0" smtClean="0"/>
              <a:t>	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школа</a:t>
            </a:r>
            <a:r>
              <a:rPr lang="ru-RU" cap="small" dirty="0" smtClean="0"/>
              <a:t>-</a:t>
            </a:r>
            <a:r>
              <a:rPr lang="en-BZ" cap="small" dirty="0" err="1"/>
              <a:t>lat</a:t>
            </a:r>
            <a:r>
              <a:rPr lang="ru-RU" dirty="0"/>
              <a:t> </a:t>
            </a:r>
            <a:r>
              <a:rPr lang="en-AU" dirty="0" smtClean="0"/>
              <a:t>	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C0000"/>
                </a:solidFill>
              </a:rPr>
              <a:t>школа-</a:t>
            </a:r>
            <a:r>
              <a:rPr lang="en-BZ" cap="small" dirty="0" smtClean="0">
                <a:solidFill>
                  <a:srgbClr val="CC0000"/>
                </a:solidFill>
              </a:rPr>
              <a:t>ill</a:t>
            </a:r>
            <a:endParaRPr lang="ru-RU" dirty="0">
              <a:solidFill>
                <a:srgbClr val="CC0000"/>
              </a:solidFill>
            </a:endParaRPr>
          </a:p>
          <a:p>
            <a:r>
              <a:rPr lang="ru-RU" i="1" dirty="0"/>
              <a:t>Наш сын ходил в школу номер десять.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768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+mj-lt"/>
              </a:rPr>
              <a:t>son </a:t>
            </a:r>
            <a:r>
              <a:rPr lang="en-US" sz="2000" dirty="0" err="1">
                <a:latin typeface="+mj-lt"/>
              </a:rPr>
              <a:t>jaka</a:t>
            </a:r>
            <a:r>
              <a:rPr lang="en-BZ" sz="2000" dirty="0">
                <a:latin typeface="+mj-lt"/>
              </a:rPr>
              <a:t>-</a:t>
            </a:r>
            <a:r>
              <a:rPr lang="en-US" sz="2000" dirty="0">
                <a:latin typeface="+mj-lt"/>
              </a:rPr>
              <a:t>j </a:t>
            </a:r>
            <a:r>
              <a:rPr lang="en-BZ" sz="2000" dirty="0">
                <a:latin typeface="+mj-lt"/>
              </a:rPr>
              <a:t>		</a:t>
            </a:r>
            <a:r>
              <a:rPr lang="en-US" sz="2000" dirty="0" err="1">
                <a:latin typeface="+mj-lt"/>
              </a:rPr>
              <a:t>kodam</a:t>
            </a:r>
            <a:r>
              <a:rPr lang="en-BZ" sz="2000" dirty="0">
                <a:latin typeface="+mj-lt"/>
              </a:rPr>
              <a:t>ə </a:t>
            </a:r>
            <a:r>
              <a:rPr lang="en-US" sz="2000" dirty="0">
                <a:latin typeface="+mj-lt"/>
              </a:rPr>
              <a:t>b</a:t>
            </a:r>
            <a:r>
              <a:rPr lang="en-BZ" sz="2000" dirty="0">
                <a:latin typeface="+mj-lt"/>
              </a:rPr>
              <a:t>ə</a:t>
            </a:r>
            <a:r>
              <a:rPr lang="en-US" sz="2000" dirty="0">
                <a:latin typeface="+mj-lt"/>
              </a:rPr>
              <a:t>d</a:t>
            </a:r>
            <a:r>
              <a:rPr lang="en-BZ" sz="2000" dirty="0">
                <a:latin typeface="+mj-lt"/>
              </a:rPr>
              <a:t>’ə 	</a:t>
            </a:r>
            <a:r>
              <a:rPr lang="en-US" sz="2000" b="1" dirty="0" err="1" smtClean="0">
                <a:latin typeface="+mj-lt"/>
              </a:rPr>
              <a:t>klub</a:t>
            </a:r>
            <a:r>
              <a:rPr lang="en-BZ" sz="2000" b="1" dirty="0">
                <a:latin typeface="+mj-lt"/>
              </a:rPr>
              <a:t>-</a:t>
            </a:r>
            <a:r>
              <a:rPr lang="en-US" sz="2000" b="1" dirty="0">
                <a:latin typeface="+mj-lt"/>
              </a:rPr>
              <a:t>s</a:t>
            </a:r>
            <a:r>
              <a:rPr lang="en-BZ" sz="2000" b="1" dirty="0">
                <a:latin typeface="+mj-lt"/>
              </a:rPr>
              <a:t> </a:t>
            </a:r>
            <a:r>
              <a:rPr lang="en-BZ" sz="2000" dirty="0">
                <a:latin typeface="+mj-lt"/>
              </a:rPr>
              <a:t>/ 	</a:t>
            </a:r>
            <a:r>
              <a:rPr lang="en-US" sz="2000" b="1" dirty="0" err="1" smtClean="0">
                <a:latin typeface="+mj-lt"/>
              </a:rPr>
              <a:t>klub</a:t>
            </a:r>
            <a:r>
              <a:rPr lang="en-BZ" sz="2000" b="1" dirty="0">
                <a:latin typeface="+mj-lt"/>
              </a:rPr>
              <a:t>-</a:t>
            </a:r>
            <a:r>
              <a:rPr lang="en-US" sz="2000" b="1" dirty="0">
                <a:latin typeface="+mj-lt"/>
              </a:rPr>
              <a:t>t</a:t>
            </a:r>
            <a:r>
              <a:rPr lang="en-BZ" sz="2000" b="1" dirty="0">
                <a:latin typeface="+mj-lt"/>
              </a:rPr>
              <a:t>’</a:t>
            </a:r>
            <a:r>
              <a:rPr lang="en-US" sz="2000" b="1" dirty="0" err="1">
                <a:latin typeface="+mj-lt"/>
              </a:rPr>
              <a:t>i</a:t>
            </a:r>
            <a:endParaRPr lang="ru-RU" sz="2000" b="1" dirty="0">
              <a:latin typeface="+mj-lt"/>
            </a:endParaRPr>
          </a:p>
          <a:p>
            <a:r>
              <a:rPr lang="ru-RU" dirty="0"/>
              <a:t>он </a:t>
            </a:r>
            <a:r>
              <a:rPr lang="ru-RU" dirty="0" smtClean="0"/>
              <a:t>   ходить</a:t>
            </a:r>
            <a:r>
              <a:rPr lang="en-BZ" dirty="0"/>
              <a:t>-</a:t>
            </a:r>
            <a:r>
              <a:rPr lang="en-BZ" cap="small" dirty="0"/>
              <a:t>npst</a:t>
            </a:r>
            <a:r>
              <a:rPr lang="en-BZ" dirty="0"/>
              <a:t>.3</a:t>
            </a:r>
            <a:r>
              <a:rPr lang="en-BZ" cap="small" dirty="0"/>
              <a:t>sg</a:t>
            </a:r>
            <a:r>
              <a:rPr lang="en-BZ" dirty="0"/>
              <a:t> 	</a:t>
            </a:r>
            <a:r>
              <a:rPr lang="ru-RU" dirty="0"/>
              <a:t>какой </a:t>
            </a:r>
            <a:r>
              <a:rPr lang="ru-RU" dirty="0" smtClean="0"/>
              <a:t>	 -то</a:t>
            </a:r>
            <a:r>
              <a:rPr lang="en-BZ" dirty="0" smtClean="0"/>
              <a:t> </a:t>
            </a:r>
            <a:r>
              <a:rPr lang="en-BZ" dirty="0"/>
              <a:t>	</a:t>
            </a:r>
            <a:r>
              <a:rPr lang="ru-RU" dirty="0" smtClean="0"/>
              <a:t>клуб</a:t>
            </a:r>
            <a:r>
              <a:rPr lang="en-BZ" cap="small" dirty="0"/>
              <a:t>-ill</a:t>
            </a:r>
            <a:r>
              <a:rPr lang="en-BZ" dirty="0"/>
              <a:t> 	</a:t>
            </a:r>
            <a:r>
              <a:rPr lang="ru-RU" dirty="0" smtClean="0"/>
              <a:t>	клуб</a:t>
            </a:r>
            <a:r>
              <a:rPr lang="en-BZ" cap="small" dirty="0"/>
              <a:t>-def.dat</a:t>
            </a:r>
            <a:endParaRPr lang="ru-RU" dirty="0"/>
          </a:p>
          <a:p>
            <a:r>
              <a:rPr lang="ru-RU" i="1" dirty="0"/>
              <a:t>Он ходит в какой-то клуб.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3429000"/>
            <a:ext cx="0" cy="1728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544" y="2366737"/>
            <a:ext cx="0" cy="743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3020" y="5157192"/>
            <a:ext cx="726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♦</a:t>
            </a:r>
            <a:r>
              <a:rPr lang="ru-RU" sz="2000" dirty="0" smtClean="0"/>
              <a:t>  В </a:t>
            </a:r>
            <a:r>
              <a:rPr lang="ru-RU" sz="2000" dirty="0" err="1" smtClean="0"/>
              <a:t>посессивном</a:t>
            </a:r>
            <a:r>
              <a:rPr lang="ru-RU" sz="2000" dirty="0" smtClean="0"/>
              <a:t> склонении – только датив и </a:t>
            </a:r>
            <a:r>
              <a:rPr lang="ru-RU" sz="2000" dirty="0" err="1" smtClean="0"/>
              <a:t>иллатив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6612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latin typeface="+mj-lt"/>
              </a:rPr>
              <a:t>son </a:t>
            </a:r>
            <a:r>
              <a:rPr lang="es-ES" sz="2000" dirty="0" smtClean="0">
                <a:latin typeface="+mj-lt"/>
              </a:rPr>
              <a:t>mol</a:t>
            </a:r>
            <a:r>
              <a:rPr lang="es-ES" sz="2000" dirty="0">
                <a:latin typeface="+mj-lt"/>
              </a:rPr>
              <a:t>’-i 	</a:t>
            </a:r>
            <a:r>
              <a:rPr lang="ru-RU" sz="2000" dirty="0" smtClean="0">
                <a:latin typeface="+mj-lt"/>
              </a:rPr>
              <a:t>  </a:t>
            </a:r>
            <a:r>
              <a:rPr lang="es-ES" sz="2000" dirty="0" smtClean="0">
                <a:latin typeface="+mj-lt"/>
              </a:rPr>
              <a:t>es</a:t>
            </a:r>
            <a:r>
              <a:rPr lang="es-ES" sz="2000" dirty="0">
                <a:latin typeface="+mj-lt"/>
              </a:rPr>
              <a:t>’ 	</a:t>
            </a:r>
            <a:r>
              <a:rPr lang="es-ES" sz="2000" b="1" dirty="0">
                <a:latin typeface="+mj-lt"/>
              </a:rPr>
              <a:t>škola-zə-nzə</a:t>
            </a:r>
            <a:r>
              <a:rPr lang="es-ES" sz="2000" dirty="0">
                <a:latin typeface="+mj-lt"/>
              </a:rPr>
              <a:t>/ 	</a:t>
            </a:r>
            <a:r>
              <a:rPr lang="ru-RU" sz="2000" dirty="0" smtClean="0">
                <a:latin typeface="+mj-lt"/>
              </a:rPr>
              <a:t>	</a:t>
            </a:r>
            <a:r>
              <a:rPr lang="es-ES" sz="2000" b="1" dirty="0" smtClean="0">
                <a:latin typeface="+mj-lt"/>
              </a:rPr>
              <a:t>škola-ncti</a:t>
            </a:r>
            <a:endParaRPr lang="ru-RU" sz="2000" b="1" dirty="0">
              <a:latin typeface="+mj-lt"/>
            </a:endParaRPr>
          </a:p>
          <a:p>
            <a:r>
              <a:rPr lang="ru-RU" dirty="0" smtClean="0"/>
              <a:t>он    идти</a:t>
            </a:r>
            <a:r>
              <a:rPr lang="es-ES" dirty="0" smtClean="0"/>
              <a:t>-</a:t>
            </a:r>
            <a:r>
              <a:rPr lang="es-ES" cap="small" dirty="0" smtClean="0"/>
              <a:t>npst</a:t>
            </a:r>
            <a:r>
              <a:rPr lang="es-ES" dirty="0" smtClean="0"/>
              <a:t>.3:</a:t>
            </a:r>
            <a:r>
              <a:rPr lang="es-ES" cap="small" dirty="0" smtClean="0"/>
              <a:t>sg</a:t>
            </a:r>
            <a:r>
              <a:rPr lang="ru-RU" dirty="0"/>
              <a:t> </a:t>
            </a:r>
            <a:r>
              <a:rPr lang="ru-RU" dirty="0" smtClean="0"/>
              <a:t>  свой</a:t>
            </a:r>
            <a:r>
              <a:rPr lang="es-ES" dirty="0" smtClean="0"/>
              <a:t> </a:t>
            </a:r>
            <a:r>
              <a:rPr lang="es-ES" dirty="0"/>
              <a:t>	</a:t>
            </a:r>
            <a:r>
              <a:rPr lang="ru-RU" dirty="0"/>
              <a:t>школа</a:t>
            </a:r>
            <a:r>
              <a:rPr lang="es-ES" cap="small" dirty="0"/>
              <a:t>-ill</a:t>
            </a:r>
            <a:r>
              <a:rPr lang="es-ES" dirty="0"/>
              <a:t>-3</a:t>
            </a:r>
            <a:r>
              <a:rPr lang="es-ES" cap="small" dirty="0"/>
              <a:t>sg</a:t>
            </a:r>
            <a:r>
              <a:rPr lang="es-ES" dirty="0"/>
              <a:t>.</a:t>
            </a:r>
            <a:r>
              <a:rPr lang="es-ES" cap="small" dirty="0"/>
              <a:t>poss.sg</a:t>
            </a:r>
            <a:r>
              <a:rPr lang="es-ES" dirty="0"/>
              <a:t> 	</a:t>
            </a:r>
            <a:r>
              <a:rPr lang="ru-RU" dirty="0"/>
              <a:t>школа</a:t>
            </a:r>
            <a:r>
              <a:rPr lang="es-ES" dirty="0"/>
              <a:t>-</a:t>
            </a:r>
            <a:r>
              <a:rPr lang="es-ES" cap="small" dirty="0"/>
              <a:t>3sg.poss.sg.dat</a:t>
            </a:r>
            <a:endParaRPr lang="ru-RU" dirty="0"/>
          </a:p>
          <a:p>
            <a:r>
              <a:rPr lang="ru-RU" i="1" dirty="0"/>
              <a:t>Он идёт в свою школу.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7544" y="5661248"/>
            <a:ext cx="0" cy="9541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76872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(1)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27375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(2)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57302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(3)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Локализация</a:t>
            </a:r>
            <a:endParaRPr lang="ru-RU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dirty="0" smtClean="0">
                <a:latin typeface="+mj-lt"/>
              </a:rPr>
              <a:t>IN: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dirty="0" err="1" smtClean="0"/>
              <a:t>латив</a:t>
            </a:r>
            <a:r>
              <a:rPr lang="ru-RU" sz="2400" dirty="0" smtClean="0"/>
              <a:t>, </a:t>
            </a:r>
            <a:r>
              <a:rPr lang="ru-RU" sz="2400" dirty="0" err="1" smtClean="0"/>
              <a:t>иллатив</a:t>
            </a:r>
            <a:r>
              <a:rPr lang="en-A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опр</a:t>
            </a:r>
            <a:r>
              <a:rPr lang="ru-RU" sz="2400" dirty="0" smtClean="0"/>
              <a:t>. датив </a:t>
            </a:r>
            <a:r>
              <a:rPr lang="ru-RU" sz="2400" i="1" dirty="0" smtClean="0">
                <a:solidFill>
                  <a:srgbClr val="002060"/>
                </a:solidFill>
              </a:rPr>
              <a:t>(положить книгу в коробку)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AU" sz="2400" b="1" dirty="0" smtClean="0">
                <a:latin typeface="+mj-lt"/>
              </a:rPr>
              <a:t>CONT: </a:t>
            </a:r>
            <a:r>
              <a:rPr lang="ru-RU" sz="2400" dirty="0" err="1"/>
              <a:t>латив</a:t>
            </a:r>
            <a:r>
              <a:rPr lang="ru-RU" sz="2400" dirty="0"/>
              <a:t>, </a:t>
            </a:r>
            <a:r>
              <a:rPr lang="ru-RU" sz="2400" dirty="0" err="1"/>
              <a:t>иллатив</a:t>
            </a:r>
            <a:r>
              <a:rPr lang="en-AU" sz="2400" dirty="0"/>
              <a:t>,</a:t>
            </a:r>
            <a:r>
              <a:rPr lang="ru-RU" sz="2400" dirty="0"/>
              <a:t> опр. </a:t>
            </a:r>
            <a:r>
              <a:rPr lang="ru-RU" sz="2400" dirty="0" smtClean="0"/>
              <a:t>датив</a:t>
            </a:r>
            <a:r>
              <a:rPr lang="en-AU" sz="2400" dirty="0" smtClean="0"/>
              <a:t>, </a:t>
            </a:r>
            <a:r>
              <a:rPr lang="ru-RU" sz="2400" dirty="0" smtClean="0"/>
              <a:t>послелог </a:t>
            </a:r>
            <a:r>
              <a:rPr lang="en-AU" sz="2400" i="1" dirty="0" err="1" smtClean="0"/>
              <a:t>langs</a:t>
            </a:r>
            <a:r>
              <a:rPr lang="en-AU" sz="2400" i="1" dirty="0"/>
              <a:t> </a:t>
            </a:r>
            <a:r>
              <a:rPr lang="en-AU" sz="2400" dirty="0" smtClean="0"/>
              <a:t>[</a:t>
            </a:r>
            <a:r>
              <a:rPr lang="ru-RU" sz="2400" dirty="0" smtClean="0"/>
              <a:t>на-</a:t>
            </a:r>
            <a:r>
              <a:rPr lang="en-AU" sz="2400" dirty="0" smtClean="0"/>
              <a:t>ill]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(повесить картину на стену)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AU" sz="2400" b="1" dirty="0" smtClean="0">
                <a:latin typeface="+mj-lt"/>
              </a:rPr>
              <a:t>SUPER: </a:t>
            </a:r>
            <a:r>
              <a:rPr lang="ru-RU" sz="2400" dirty="0"/>
              <a:t>(</a:t>
            </a:r>
            <a:r>
              <a:rPr lang="ru-RU" sz="2400" baseline="30000" dirty="0"/>
              <a:t>?</a:t>
            </a:r>
            <a:r>
              <a:rPr lang="ru-RU" sz="2400" dirty="0" err="1"/>
              <a:t>латив</a:t>
            </a:r>
            <a:r>
              <a:rPr lang="ru-RU" sz="2400" dirty="0" smtClean="0"/>
              <a:t>),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/>
              <a:t>иллатив</a:t>
            </a:r>
            <a:r>
              <a:rPr lang="ru-RU" sz="2400" dirty="0"/>
              <a:t>, </a:t>
            </a:r>
            <a:r>
              <a:rPr lang="ru-RU" sz="2400" dirty="0" smtClean="0"/>
              <a:t>опр</a:t>
            </a:r>
            <a:r>
              <a:rPr lang="ru-RU" sz="2400" dirty="0"/>
              <a:t>. датив, </a:t>
            </a:r>
            <a:r>
              <a:rPr lang="ru-RU" sz="2400" dirty="0" smtClean="0"/>
              <a:t>послелог </a:t>
            </a:r>
            <a:r>
              <a:rPr lang="en-AU" sz="2400" i="1" dirty="0" err="1" smtClean="0"/>
              <a:t>langs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>
                <a:solidFill>
                  <a:srgbClr val="002060"/>
                </a:solidFill>
              </a:rPr>
              <a:t>положить книгу на </a:t>
            </a:r>
            <a:r>
              <a:rPr lang="ru-RU" sz="2400" i="1" dirty="0" smtClean="0">
                <a:solidFill>
                  <a:srgbClr val="002060"/>
                </a:solidFill>
              </a:rPr>
              <a:t>стол)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+mj-lt"/>
              </a:rPr>
              <a:t>Прочие локализации: </a:t>
            </a:r>
            <a:r>
              <a:rPr lang="ru-RU" sz="2400" dirty="0" smtClean="0"/>
              <a:t>пространственные послелоги</a:t>
            </a:r>
            <a:endParaRPr lang="ru-RU" sz="2400" b="1" dirty="0">
              <a:latin typeface="+mj-lt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827584" y="5373216"/>
            <a:ext cx="180020" cy="1440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604" y="5241394"/>
            <a:ext cx="694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целом </a:t>
            </a:r>
            <a:r>
              <a:rPr lang="ru-RU" sz="2000" dirty="0" err="1" smtClean="0"/>
              <a:t>латив</a:t>
            </a:r>
            <a:r>
              <a:rPr lang="ru-RU" sz="2000" dirty="0" smtClean="0"/>
              <a:t>, </a:t>
            </a:r>
            <a:r>
              <a:rPr lang="ru-RU" sz="2000" dirty="0" err="1" smtClean="0"/>
              <a:t>иллатив</a:t>
            </a:r>
            <a:r>
              <a:rPr lang="ru-RU" sz="2000" dirty="0" smtClean="0"/>
              <a:t> и опр. датив употребляются для описания одних и тех же локативных ситуаций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11560" y="4988208"/>
            <a:ext cx="78488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+mj-lt"/>
              </a:rPr>
              <a:t>Референциальный</a:t>
            </a:r>
            <a:r>
              <a:rPr lang="ru-RU" sz="4000" dirty="0" smtClean="0">
                <a:latin typeface="+mj-lt"/>
              </a:rPr>
              <a:t> статус ИГ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141277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latin typeface="+mj-lt"/>
              </a:rPr>
              <a:t>ma</a:t>
            </a:r>
            <a:r>
              <a:rPr lang="ru-RU" dirty="0">
                <a:latin typeface="+mj-lt"/>
              </a:rPr>
              <a:t>š</a:t>
            </a:r>
            <a:r>
              <a:rPr lang="en-US" dirty="0">
                <a:latin typeface="+mj-lt"/>
              </a:rPr>
              <a:t>in</a:t>
            </a:r>
            <a:r>
              <a:rPr lang="es-ES" dirty="0">
                <a:latin typeface="+mj-lt"/>
              </a:rPr>
              <a:t>a</a:t>
            </a:r>
            <a:r>
              <a:rPr lang="ru-RU" dirty="0">
                <a:latin typeface="+mj-lt"/>
              </a:rPr>
              <a:t>-</a:t>
            </a:r>
            <a:r>
              <a:rPr lang="es-ES" dirty="0">
                <a:latin typeface="+mj-lt"/>
              </a:rPr>
              <a:t>s</a:t>
            </a:r>
            <a:r>
              <a:rPr lang="ru-RU" dirty="0">
                <a:latin typeface="+mj-lt"/>
              </a:rPr>
              <a:t>’ 	</a:t>
            </a:r>
            <a:r>
              <a:rPr lang="es-ES" dirty="0" smtClean="0">
                <a:latin typeface="+mj-lt"/>
              </a:rPr>
              <a:t>tu</a:t>
            </a:r>
            <a:r>
              <a:rPr lang="ru-RU" dirty="0">
                <a:latin typeface="+mj-lt"/>
              </a:rPr>
              <a:t>-</a:t>
            </a:r>
            <a:r>
              <a:rPr lang="es-ES" dirty="0">
                <a:latin typeface="+mj-lt"/>
              </a:rPr>
              <a:t>s</a:t>
            </a:r>
            <a:r>
              <a:rPr lang="ru-RU" dirty="0">
                <a:latin typeface="+mj-lt"/>
              </a:rPr>
              <a:t>’ 		</a:t>
            </a:r>
            <a:r>
              <a:rPr lang="es-ES" b="1" dirty="0">
                <a:latin typeface="+mj-lt"/>
              </a:rPr>
              <a:t>gara</a:t>
            </a:r>
            <a:r>
              <a:rPr lang="ru-RU" b="1" dirty="0">
                <a:latin typeface="+mj-lt"/>
              </a:rPr>
              <a:t>ž-</a:t>
            </a:r>
            <a:r>
              <a:rPr lang="es-ES" b="1" dirty="0">
                <a:latin typeface="+mj-lt"/>
              </a:rPr>
              <a:t>u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/</a:t>
            </a:r>
            <a:r>
              <a:rPr lang="ru-RU" baseline="30000" dirty="0">
                <a:latin typeface="+mj-lt"/>
              </a:rPr>
              <a:t> 	</a:t>
            </a:r>
            <a:r>
              <a:rPr lang="es-ES" baseline="30000" dirty="0" smtClean="0">
                <a:latin typeface="+mj-lt"/>
              </a:rPr>
              <a:t>OK</a:t>
            </a:r>
            <a:r>
              <a:rPr lang="es-ES" b="1" dirty="0" smtClean="0">
                <a:latin typeface="+mj-lt"/>
              </a:rPr>
              <a:t>gara</a:t>
            </a:r>
            <a:r>
              <a:rPr lang="ru-RU" b="1" dirty="0">
                <a:latin typeface="+mj-lt"/>
              </a:rPr>
              <a:t>ž-</a:t>
            </a:r>
            <a:r>
              <a:rPr lang="es-ES" b="1" dirty="0">
                <a:latin typeface="+mj-lt"/>
              </a:rPr>
              <a:t>s </a:t>
            </a:r>
            <a:endParaRPr lang="ru-RU" b="1" dirty="0">
              <a:latin typeface="+mj-lt"/>
            </a:endParaRPr>
          </a:p>
          <a:p>
            <a:r>
              <a:rPr lang="ru-RU" dirty="0"/>
              <a:t>машина-</a:t>
            </a:r>
            <a:r>
              <a:rPr lang="en-AU" cap="small" dirty="0" err="1"/>
              <a:t>def</a:t>
            </a:r>
            <a:r>
              <a:rPr lang="ru-RU" dirty="0"/>
              <a:t> 	уйти-</a:t>
            </a:r>
            <a:r>
              <a:rPr lang="en-AU" cap="small" dirty="0" err="1"/>
              <a:t>pst</a:t>
            </a:r>
            <a:r>
              <a:rPr lang="ru-RU" dirty="0"/>
              <a:t>.3</a:t>
            </a:r>
            <a:r>
              <a:rPr lang="en-AU" cap="small" dirty="0"/>
              <a:t>sg</a:t>
            </a:r>
            <a:r>
              <a:rPr lang="en-AU" dirty="0"/>
              <a:t> </a:t>
            </a:r>
            <a:r>
              <a:rPr lang="ru-RU" dirty="0"/>
              <a:t>	гараж</a:t>
            </a:r>
            <a:r>
              <a:rPr lang="ru-RU" cap="small" dirty="0"/>
              <a:t>-</a:t>
            </a:r>
            <a:r>
              <a:rPr lang="en-AU" cap="small" dirty="0" err="1"/>
              <a:t>lat</a:t>
            </a:r>
            <a:r>
              <a:rPr lang="en-AU" dirty="0"/>
              <a:t> </a:t>
            </a:r>
            <a:r>
              <a:rPr lang="ru-RU" dirty="0"/>
              <a:t>	гараж</a:t>
            </a:r>
            <a:r>
              <a:rPr lang="ru-RU" cap="small" dirty="0"/>
              <a:t>-</a:t>
            </a:r>
            <a:r>
              <a:rPr lang="en-AU" cap="small" dirty="0"/>
              <a:t>ill</a:t>
            </a:r>
            <a:endParaRPr lang="ru-RU" dirty="0"/>
          </a:p>
          <a:p>
            <a:r>
              <a:rPr lang="ru-RU" i="1" dirty="0"/>
              <a:t>Машина уехала в гараж. </a:t>
            </a:r>
          </a:p>
          <a:p>
            <a:r>
              <a:rPr lang="ru-RU" dirty="0"/>
              <a:t>Комментарий информанта</a:t>
            </a:r>
            <a:r>
              <a:rPr lang="ru-RU" dirty="0" smtClean="0"/>
              <a:t>:</a:t>
            </a:r>
          </a:p>
          <a:p>
            <a:r>
              <a:rPr lang="en-US" b="1" dirty="0" err="1" smtClean="0">
                <a:latin typeface="+mj-lt"/>
              </a:rPr>
              <a:t>gara</a:t>
            </a:r>
            <a:r>
              <a:rPr lang="ru-RU" b="1" dirty="0">
                <a:latin typeface="+mj-lt"/>
              </a:rPr>
              <a:t>ž</a:t>
            </a:r>
            <a:r>
              <a:rPr lang="en-US" b="1" dirty="0">
                <a:latin typeface="+mj-lt"/>
              </a:rPr>
              <a:t>u</a:t>
            </a:r>
            <a:r>
              <a:rPr lang="ru-RU" b="1" dirty="0">
                <a:latin typeface="+mj-lt"/>
              </a:rPr>
              <a:t> </a:t>
            </a:r>
            <a:r>
              <a:rPr lang="ru-RU" b="1" dirty="0"/>
              <a:t>– «в твой, ты знаешь в какой»; </a:t>
            </a:r>
            <a:r>
              <a:rPr lang="en-US" b="1" dirty="0" err="1">
                <a:latin typeface="+mj-lt"/>
              </a:rPr>
              <a:t>gara</a:t>
            </a:r>
            <a:r>
              <a:rPr lang="ru-RU" b="1" dirty="0">
                <a:latin typeface="+mj-lt"/>
              </a:rPr>
              <a:t>ž</a:t>
            </a:r>
            <a:r>
              <a:rPr lang="en-US" b="1" dirty="0">
                <a:latin typeface="+mj-lt"/>
              </a:rPr>
              <a:t>s</a:t>
            </a:r>
            <a:r>
              <a:rPr lang="ru-RU" b="1" dirty="0">
                <a:latin typeface="+mj-lt"/>
              </a:rPr>
              <a:t> </a:t>
            </a:r>
            <a:r>
              <a:rPr lang="ru-RU" b="1" dirty="0"/>
              <a:t>– «неизвестно в какой».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6064" y="1484784"/>
            <a:ext cx="0" cy="12961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8072" y="2996952"/>
            <a:ext cx="7884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+mj-lt"/>
              </a:rPr>
              <a:t>son put</a:t>
            </a:r>
            <a:r>
              <a:rPr lang="ru-RU" dirty="0">
                <a:latin typeface="+mj-lt"/>
              </a:rPr>
              <a:t>-ə</a:t>
            </a:r>
            <a:r>
              <a:rPr lang="en-US" dirty="0">
                <a:latin typeface="+mj-lt"/>
              </a:rPr>
              <a:t>z</a:t>
            </a:r>
            <a:r>
              <a:rPr lang="ru-RU" dirty="0">
                <a:latin typeface="+mj-lt"/>
              </a:rPr>
              <a:t>’ə 	</a:t>
            </a:r>
            <a:r>
              <a:rPr lang="ru-RU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jarmak</a:t>
            </a:r>
            <a:r>
              <a:rPr lang="ru-RU" dirty="0">
                <a:latin typeface="+mj-lt"/>
              </a:rPr>
              <a:t>-ə</a:t>
            </a:r>
            <a:r>
              <a:rPr lang="en-US" dirty="0" err="1">
                <a:latin typeface="+mj-lt"/>
              </a:rPr>
              <a:t>nc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	     </a:t>
            </a:r>
            <a:r>
              <a:rPr lang="en-US" dirty="0" err="1" smtClean="0">
                <a:latin typeface="+mj-lt"/>
              </a:rPr>
              <a:t>kodam</a:t>
            </a:r>
            <a:r>
              <a:rPr lang="ru-RU" dirty="0">
                <a:latin typeface="+mj-lt"/>
              </a:rPr>
              <a:t>ə </a:t>
            </a:r>
            <a:r>
              <a:rPr lang="en-US" dirty="0">
                <a:latin typeface="+mj-lt"/>
              </a:rPr>
              <a:t>b</a:t>
            </a:r>
            <a:r>
              <a:rPr lang="ru-RU" dirty="0">
                <a:latin typeface="+mj-lt"/>
              </a:rPr>
              <a:t>ə</a:t>
            </a:r>
            <a:r>
              <a:rPr lang="en-US" dirty="0">
                <a:latin typeface="+mj-lt"/>
              </a:rPr>
              <a:t>d</a:t>
            </a:r>
            <a:r>
              <a:rPr lang="ru-RU" dirty="0">
                <a:latin typeface="+mj-lt"/>
              </a:rPr>
              <a:t>’ə </a:t>
            </a:r>
            <a:r>
              <a:rPr lang="ru-RU" b="1" dirty="0" smtClean="0">
                <a:latin typeface="+mj-lt"/>
              </a:rPr>
              <a:t>	</a:t>
            </a:r>
            <a:r>
              <a:rPr lang="en-US" b="1" dirty="0" err="1" smtClean="0">
                <a:latin typeface="+mj-lt"/>
              </a:rPr>
              <a:t>ja</a:t>
            </a:r>
            <a:r>
              <a:rPr lang="ru-RU" b="1" dirty="0" err="1">
                <a:latin typeface="+mj-lt"/>
              </a:rPr>
              <a:t>šč</a:t>
            </a:r>
            <a:r>
              <a:rPr lang="en-US" b="1" dirty="0" err="1">
                <a:latin typeface="+mj-lt"/>
              </a:rPr>
              <a:t>ik</a:t>
            </a:r>
            <a:r>
              <a:rPr lang="ru-RU" b="1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s</a:t>
            </a:r>
            <a:r>
              <a:rPr lang="ru-RU" dirty="0">
                <a:latin typeface="+mj-lt"/>
              </a:rPr>
              <a:t>/ </a:t>
            </a:r>
          </a:p>
          <a:p>
            <a:r>
              <a:rPr lang="ru-RU" dirty="0"/>
              <a:t>он  </a:t>
            </a:r>
            <a:r>
              <a:rPr lang="ru-RU" dirty="0" smtClean="0"/>
              <a:t> класть-</a:t>
            </a:r>
            <a:r>
              <a:rPr lang="en-BZ" cap="small" spc="-100" dirty="0" err="1"/>
              <a:t>pst</a:t>
            </a:r>
            <a:r>
              <a:rPr lang="ru-RU" spc="-100" dirty="0"/>
              <a:t>:3</a:t>
            </a:r>
            <a:r>
              <a:rPr lang="en-BZ" cap="small" spc="-100" dirty="0" err="1"/>
              <a:t>sg</a:t>
            </a:r>
            <a:r>
              <a:rPr lang="ru-RU" cap="small" spc="-100" dirty="0"/>
              <a:t>.</a:t>
            </a:r>
            <a:r>
              <a:rPr lang="en-BZ" cap="small" spc="-100" dirty="0"/>
              <a:t>s</a:t>
            </a:r>
            <a:r>
              <a:rPr lang="ru-RU" spc="-100" dirty="0"/>
              <a:t>:3</a:t>
            </a:r>
            <a:r>
              <a:rPr lang="en-BZ" cap="small" spc="-100" dirty="0" err="1"/>
              <a:t>sg</a:t>
            </a:r>
            <a:r>
              <a:rPr lang="ru-RU" cap="small" spc="-100" dirty="0"/>
              <a:t>.</a:t>
            </a:r>
            <a:r>
              <a:rPr lang="en-BZ" cap="small" spc="-100" dirty="0" smtClean="0"/>
              <a:t>o</a:t>
            </a:r>
            <a:r>
              <a:rPr lang="ru-RU" spc="-100" dirty="0"/>
              <a:t>	</a:t>
            </a:r>
            <a:r>
              <a:rPr lang="ru-RU" dirty="0" smtClean="0"/>
              <a:t>деньги-</a:t>
            </a:r>
            <a:r>
              <a:rPr lang="ru-RU" spc="-100" dirty="0" smtClean="0"/>
              <a:t>3</a:t>
            </a:r>
            <a:r>
              <a:rPr lang="en-BZ" cap="small" spc="-100" dirty="0" err="1"/>
              <a:t>sg</a:t>
            </a:r>
            <a:r>
              <a:rPr lang="ru-RU" spc="-100" dirty="0"/>
              <a:t>.</a:t>
            </a:r>
            <a:r>
              <a:rPr lang="en-BZ" cap="small" spc="-100" dirty="0" err="1"/>
              <a:t>poss</a:t>
            </a:r>
            <a:r>
              <a:rPr lang="ru-RU" cap="small" spc="-100" dirty="0"/>
              <a:t>.</a:t>
            </a:r>
            <a:r>
              <a:rPr lang="en-BZ" cap="small" spc="-100" dirty="0" err="1"/>
              <a:t>sg</a:t>
            </a:r>
            <a:r>
              <a:rPr lang="ru-RU" spc="-100" dirty="0"/>
              <a:t>.</a:t>
            </a:r>
            <a:r>
              <a:rPr lang="en-BZ" cap="small" spc="-100" dirty="0"/>
              <a:t>gen</a:t>
            </a:r>
            <a:r>
              <a:rPr lang="ru-RU" spc="-100" dirty="0"/>
              <a:t> </a:t>
            </a:r>
            <a:r>
              <a:rPr lang="ru-RU" dirty="0" smtClean="0"/>
              <a:t>какой      -то </a:t>
            </a:r>
            <a:r>
              <a:rPr lang="ru-RU" dirty="0"/>
              <a:t>	ящик</a:t>
            </a:r>
            <a:r>
              <a:rPr lang="ru-RU" cap="small" dirty="0"/>
              <a:t>-</a:t>
            </a:r>
            <a:r>
              <a:rPr lang="en-BZ" cap="small" dirty="0"/>
              <a:t>ill</a:t>
            </a:r>
            <a:r>
              <a:rPr lang="en-BZ" dirty="0"/>
              <a:t>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aseline="30000" dirty="0">
                <a:latin typeface="+mj-lt"/>
              </a:rPr>
              <a:t> </a:t>
            </a:r>
            <a:r>
              <a:rPr lang="en-US" baseline="30000" dirty="0" err="1" smtClean="0">
                <a:latin typeface="+mj-lt"/>
              </a:rPr>
              <a:t>OK</a:t>
            </a:r>
            <a:r>
              <a:rPr lang="en-US" b="1" dirty="0" err="1" smtClean="0">
                <a:latin typeface="+mj-lt"/>
              </a:rPr>
              <a:t>ja</a:t>
            </a:r>
            <a:r>
              <a:rPr lang="ru-RU" b="1" dirty="0" err="1">
                <a:latin typeface="+mj-lt"/>
              </a:rPr>
              <a:t>šč</a:t>
            </a:r>
            <a:r>
              <a:rPr lang="en-US" b="1" dirty="0" err="1">
                <a:latin typeface="+mj-lt"/>
              </a:rPr>
              <a:t>ik</a:t>
            </a:r>
            <a:r>
              <a:rPr lang="ru-RU" b="1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t</a:t>
            </a:r>
            <a:r>
              <a:rPr lang="ru-RU" b="1" dirty="0">
                <a:latin typeface="+mj-lt"/>
              </a:rPr>
              <a:t>’</a:t>
            </a:r>
            <a:r>
              <a:rPr lang="en-US" b="1" dirty="0" err="1">
                <a:latin typeface="+mj-lt"/>
              </a:rPr>
              <a:t>i</a:t>
            </a:r>
            <a:r>
              <a:rPr lang="ru-RU" dirty="0">
                <a:latin typeface="+mj-lt"/>
              </a:rPr>
              <a:t>/ 		</a:t>
            </a:r>
            <a:r>
              <a:rPr lang="en-US" baseline="30000" dirty="0" err="1" smtClean="0">
                <a:latin typeface="+mj-lt"/>
              </a:rPr>
              <a:t>OK</a:t>
            </a:r>
            <a:r>
              <a:rPr lang="en-US" b="1" dirty="0" err="1" smtClean="0">
                <a:latin typeface="+mj-lt"/>
              </a:rPr>
              <a:t>ja</a:t>
            </a:r>
            <a:r>
              <a:rPr lang="ru-RU" b="1" dirty="0" err="1">
                <a:latin typeface="+mj-lt"/>
              </a:rPr>
              <a:t>šč</a:t>
            </a:r>
            <a:r>
              <a:rPr lang="en-US" b="1" dirty="0" err="1">
                <a:latin typeface="+mj-lt"/>
              </a:rPr>
              <a:t>ik</a:t>
            </a:r>
            <a:r>
              <a:rPr lang="ru-RU" b="1" dirty="0">
                <a:latin typeface="+mj-lt"/>
              </a:rPr>
              <a:t>-</a:t>
            </a:r>
            <a:r>
              <a:rPr lang="en-US" b="1" dirty="0" smtClean="0">
                <a:latin typeface="+mj-lt"/>
              </a:rPr>
              <a:t>u</a:t>
            </a:r>
            <a:endParaRPr lang="ru-RU" b="1" dirty="0">
              <a:latin typeface="+mj-lt"/>
            </a:endParaRPr>
          </a:p>
          <a:p>
            <a:r>
              <a:rPr lang="ru-RU" dirty="0"/>
              <a:t>ящик</a:t>
            </a:r>
            <a:r>
              <a:rPr lang="ru-RU" cap="small" dirty="0"/>
              <a:t>-</a:t>
            </a:r>
            <a:r>
              <a:rPr lang="en-BZ" cap="small" dirty="0" err="1"/>
              <a:t>def</a:t>
            </a:r>
            <a:r>
              <a:rPr lang="ru-RU" cap="small" dirty="0"/>
              <a:t>.</a:t>
            </a:r>
            <a:r>
              <a:rPr lang="en-BZ" cap="small" dirty="0" err="1"/>
              <a:t>dat</a:t>
            </a:r>
            <a:r>
              <a:rPr lang="ru-RU" cap="small" dirty="0"/>
              <a:t> 		</a:t>
            </a:r>
            <a:r>
              <a:rPr lang="ru-RU" dirty="0"/>
              <a:t>ящик</a:t>
            </a:r>
            <a:r>
              <a:rPr lang="ru-RU" cap="small" dirty="0"/>
              <a:t>-</a:t>
            </a:r>
            <a:r>
              <a:rPr lang="en-BZ" cap="small" dirty="0" err="1"/>
              <a:t>lat</a:t>
            </a:r>
            <a:r>
              <a:rPr lang="ru-RU" dirty="0"/>
              <a:t> </a:t>
            </a:r>
            <a:r>
              <a:rPr lang="ru-RU" dirty="0">
                <a:latin typeface="+mj-lt"/>
              </a:rPr>
              <a:t>	</a:t>
            </a:r>
            <a:endParaRPr lang="ru-RU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i="1" dirty="0" smtClean="0"/>
              <a:t>Он </a:t>
            </a:r>
            <a:r>
              <a:rPr lang="ru-RU" i="1" dirty="0"/>
              <a:t>положил деньги в какой-то ящик.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6064" y="3068960"/>
            <a:ext cx="0" cy="15841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8072" y="4953942"/>
            <a:ext cx="8495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mar</a:t>
            </a:r>
            <a:r>
              <a:rPr lang="ru-RU" dirty="0" smtClean="0">
                <a:latin typeface="+mj-lt"/>
              </a:rPr>
              <a:t>’-</a:t>
            </a:r>
            <a:r>
              <a:rPr lang="en-AU" dirty="0" smtClean="0">
                <a:latin typeface="+mj-lt"/>
              </a:rPr>
              <a:t>n</a:t>
            </a:r>
            <a:r>
              <a:rPr lang="ru-RU" dirty="0">
                <a:latin typeface="+mj-lt"/>
              </a:rPr>
              <a:t>’ə </a:t>
            </a:r>
            <a:r>
              <a:rPr lang="ru-RU" dirty="0" smtClean="0">
                <a:latin typeface="+mj-lt"/>
              </a:rPr>
              <a:t>		</a:t>
            </a:r>
            <a:r>
              <a:rPr lang="en-AU" dirty="0" smtClean="0">
                <a:latin typeface="+mj-lt"/>
              </a:rPr>
              <a:t>put</a:t>
            </a:r>
            <a:r>
              <a:rPr lang="ru-RU" dirty="0" smtClean="0">
                <a:latin typeface="+mj-lt"/>
              </a:rPr>
              <a:t>-</a:t>
            </a:r>
            <a:r>
              <a:rPr lang="en-AU" dirty="0" smtClean="0">
                <a:latin typeface="+mj-lt"/>
              </a:rPr>
              <a:t>in</a:t>
            </a:r>
            <a:r>
              <a:rPr lang="ru-RU" dirty="0">
                <a:latin typeface="+mj-lt"/>
              </a:rPr>
              <a:t>’ə </a:t>
            </a:r>
            <a:r>
              <a:rPr lang="ru-RU" dirty="0" smtClean="0">
                <a:latin typeface="+mj-lt"/>
              </a:rPr>
              <a:t>		</a:t>
            </a:r>
            <a:r>
              <a:rPr lang="en-AU" dirty="0" smtClean="0">
                <a:latin typeface="+mj-lt"/>
              </a:rPr>
              <a:t>t</a:t>
            </a:r>
            <a:r>
              <a:rPr lang="ru-RU" dirty="0">
                <a:latin typeface="+mj-lt"/>
              </a:rPr>
              <a:t>’ɛ  </a:t>
            </a:r>
            <a:r>
              <a:rPr lang="ru-RU" dirty="0" smtClean="0">
                <a:latin typeface="+mj-lt"/>
              </a:rPr>
              <a:t> </a:t>
            </a:r>
            <a:r>
              <a:rPr lang="en-AU" b="1" dirty="0" err="1" smtClean="0">
                <a:latin typeface="+mj-lt"/>
              </a:rPr>
              <a:t>karobka</a:t>
            </a:r>
            <a:r>
              <a:rPr lang="ru-RU" b="1" dirty="0" smtClean="0">
                <a:latin typeface="+mj-lt"/>
              </a:rPr>
              <a:t>-</a:t>
            </a:r>
            <a:r>
              <a:rPr lang="en-AU" b="1" dirty="0" smtClean="0">
                <a:latin typeface="+mj-lt"/>
              </a:rPr>
              <a:t>t</a:t>
            </a:r>
            <a:r>
              <a:rPr lang="ru-RU" b="1" dirty="0">
                <a:latin typeface="+mj-lt"/>
              </a:rPr>
              <a:t>’</a:t>
            </a:r>
            <a:r>
              <a:rPr lang="en-AU" b="1" dirty="0" err="1">
                <a:latin typeface="+mj-lt"/>
              </a:rPr>
              <a:t>i</a:t>
            </a:r>
            <a:r>
              <a:rPr lang="ru-RU" dirty="0">
                <a:latin typeface="+mj-lt"/>
              </a:rPr>
              <a:t>/ </a:t>
            </a:r>
            <a:r>
              <a:rPr lang="ru-RU" dirty="0" smtClean="0">
                <a:latin typeface="+mj-lt"/>
              </a:rPr>
              <a:t>  </a:t>
            </a:r>
            <a:r>
              <a:rPr lang="ru-RU" b="1" baseline="30000" dirty="0" smtClean="0">
                <a:solidFill>
                  <a:srgbClr val="CC0000"/>
                </a:solidFill>
                <a:latin typeface="+mj-lt"/>
              </a:rPr>
              <a:t>??</a:t>
            </a:r>
            <a:r>
              <a:rPr lang="en-AU" b="1" dirty="0" err="1" smtClean="0">
                <a:solidFill>
                  <a:srgbClr val="CC0000"/>
                </a:solidFill>
                <a:latin typeface="+mj-lt"/>
              </a:rPr>
              <a:t>karobka</a:t>
            </a:r>
            <a:r>
              <a:rPr lang="ru-RU" b="1" dirty="0" smtClean="0">
                <a:solidFill>
                  <a:srgbClr val="CC0000"/>
                </a:solidFill>
                <a:latin typeface="+mj-lt"/>
              </a:rPr>
              <a:t>-</a:t>
            </a:r>
            <a:r>
              <a:rPr lang="en-AU" b="1" dirty="0" smtClean="0">
                <a:solidFill>
                  <a:srgbClr val="CC0000"/>
                </a:solidFill>
                <a:latin typeface="+mj-lt"/>
              </a:rPr>
              <a:t>s</a:t>
            </a:r>
            <a:r>
              <a:rPr lang="ru-RU" dirty="0" smtClean="0">
                <a:latin typeface="+mj-lt"/>
              </a:rPr>
              <a:t>/</a:t>
            </a:r>
            <a:r>
              <a:rPr lang="ru-RU" b="1" baseline="30000" dirty="0" smtClean="0">
                <a:solidFill>
                  <a:srgbClr val="CC0000"/>
                </a:solidFill>
                <a:latin typeface="+mj-lt"/>
              </a:rPr>
              <a:t>??</a:t>
            </a:r>
            <a:r>
              <a:rPr lang="en-AU" b="1" dirty="0" err="1" smtClean="0">
                <a:solidFill>
                  <a:srgbClr val="CC0000"/>
                </a:solidFill>
                <a:latin typeface="+mj-lt"/>
              </a:rPr>
              <a:t>karobka</a:t>
            </a:r>
            <a:r>
              <a:rPr lang="en-AU" b="1" dirty="0" smtClean="0">
                <a:solidFill>
                  <a:srgbClr val="CC0000"/>
                </a:solidFill>
                <a:latin typeface="+mj-lt"/>
              </a:rPr>
              <a:t>-v</a:t>
            </a:r>
          </a:p>
          <a:p>
            <a:r>
              <a:rPr lang="ru-RU" dirty="0" smtClean="0"/>
              <a:t>яблоко-</a:t>
            </a:r>
            <a:r>
              <a:rPr lang="ru-RU" cap="small" spc="-100" dirty="0" smtClean="0"/>
              <a:t>1</a:t>
            </a:r>
            <a:r>
              <a:rPr lang="en-AU" cap="small" spc="-100" dirty="0" smtClean="0"/>
              <a:t>sg.poss.pl</a:t>
            </a:r>
            <a:r>
              <a:rPr lang="en-AU" cap="small" dirty="0" smtClean="0"/>
              <a:t> </a:t>
            </a:r>
            <a:r>
              <a:rPr lang="ru-RU" dirty="0" smtClean="0"/>
              <a:t>класть</a:t>
            </a:r>
            <a:r>
              <a:rPr lang="en-AU" cap="small" dirty="0" smtClean="0"/>
              <a:t>-</a:t>
            </a:r>
            <a:r>
              <a:rPr lang="en-AU" cap="small" spc="-100" dirty="0" smtClean="0"/>
              <a:t>pst:1sg.s:3.o</a:t>
            </a:r>
            <a:r>
              <a:rPr lang="en-AU" cap="small" dirty="0" smtClean="0"/>
              <a:t> </a:t>
            </a:r>
            <a:r>
              <a:rPr lang="ru-RU" dirty="0" smtClean="0"/>
              <a:t>этот коробка</a:t>
            </a:r>
            <a:r>
              <a:rPr lang="en-AU" cap="small" dirty="0" smtClean="0"/>
              <a:t>-def.dat </a:t>
            </a:r>
            <a:r>
              <a:rPr lang="ru-RU" dirty="0" smtClean="0"/>
              <a:t>коробка</a:t>
            </a:r>
            <a:r>
              <a:rPr lang="en-AU" cap="small" dirty="0" smtClean="0"/>
              <a:t>-ill </a:t>
            </a:r>
            <a:r>
              <a:rPr lang="ru-RU" dirty="0" smtClean="0"/>
              <a:t>коробка</a:t>
            </a:r>
            <a:r>
              <a:rPr lang="en-AU" cap="small" dirty="0" smtClean="0"/>
              <a:t>-</a:t>
            </a:r>
            <a:r>
              <a:rPr lang="en-AU" cap="small" dirty="0" err="1" smtClean="0"/>
              <a:t>lat</a:t>
            </a:r>
            <a:endParaRPr lang="ru-RU" cap="small" dirty="0" smtClean="0"/>
          </a:p>
          <a:p>
            <a:r>
              <a:rPr lang="ru-RU" i="1" dirty="0" smtClean="0"/>
              <a:t>Я положила яблоки в эту коробку.</a:t>
            </a:r>
            <a:endParaRPr lang="ru-RU" i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75048" y="5027691"/>
            <a:ext cx="1016" cy="84958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008" y="2996952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(5)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1383159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(4)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494116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(6)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+mj-lt"/>
              </a:rPr>
              <a:t>Референциальный</a:t>
            </a:r>
            <a:r>
              <a:rPr lang="ru-RU" sz="4000" dirty="0" smtClean="0">
                <a:latin typeface="+mj-lt"/>
              </a:rPr>
              <a:t> статус ИГ</a:t>
            </a:r>
            <a:endParaRPr lang="ru-RU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49518"/>
            <a:ext cx="777686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+mj-lt"/>
              </a:rPr>
              <a:t>Основные тенденции: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♦  </a:t>
            </a:r>
            <a:r>
              <a:rPr lang="ru-RU" sz="2400" dirty="0" err="1" smtClean="0">
                <a:latin typeface="+mj-lt"/>
              </a:rPr>
              <a:t>Иллатив</a:t>
            </a:r>
            <a:r>
              <a:rPr lang="ru-RU" sz="2400" dirty="0" smtClean="0">
                <a:latin typeface="+mj-lt"/>
              </a:rPr>
              <a:t> оформляет неопределённые ИГ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♦  </a:t>
            </a:r>
            <a:r>
              <a:rPr lang="ru-RU" sz="2400" dirty="0" smtClean="0">
                <a:latin typeface="+mj-lt"/>
              </a:rPr>
              <a:t>Опр. датив оформляет определённые ИГ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♦  </a:t>
            </a:r>
            <a:r>
              <a:rPr lang="ru-RU" sz="2400" dirty="0" err="1" smtClean="0">
                <a:latin typeface="+mj-lt"/>
              </a:rPr>
              <a:t>Латив</a:t>
            </a:r>
            <a:r>
              <a:rPr lang="ru-RU" sz="2400" dirty="0" smtClean="0">
                <a:latin typeface="+mj-lt"/>
              </a:rPr>
              <a:t> менее чувствителен к </a:t>
            </a:r>
            <a:r>
              <a:rPr lang="ru-RU" sz="2400" dirty="0" err="1" smtClean="0">
                <a:latin typeface="+mj-lt"/>
              </a:rPr>
              <a:t>референциальному</a:t>
            </a:r>
            <a:r>
              <a:rPr lang="ru-RU" sz="2400" dirty="0" smtClean="0">
                <a:latin typeface="+mj-lt"/>
              </a:rPr>
              <a:t> статусу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Правила носят нестрогий характер, абсолютных запретов почти нет.</a:t>
            </a:r>
            <a:endParaRPr lang="ru-RU" sz="2000" dirty="0"/>
          </a:p>
        </p:txBody>
      </p:sp>
      <p:pic>
        <p:nvPicPr>
          <p:cNvPr id="10244" name="Picture 4" descr="&amp;Mcy;&amp;ocy;&amp;rcy;&amp;dcy;&amp;ocy;&amp;vcy;&amp;scy;&amp;kcy;&amp;icy;&amp;iecy; &amp;ucy;&amp;zcy;&amp;ocy;&amp;rcy;&amp;ycy; &amp;vcy;&amp;ycy;&amp;shcy;&amp;icy;&amp;vcy;&amp;kcy;&amp;acy; &amp;scy;&amp;khcy;&amp;iecy;&amp;mcy;&amp;ycy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45366" b="37015"/>
          <a:stretch/>
        </p:blipFill>
        <p:spPr bwMode="auto">
          <a:xfrm>
            <a:off x="3344912" y="5267305"/>
            <a:ext cx="2454176" cy="9700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12360" cy="118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+mj-lt"/>
              </a:rPr>
              <a:t>Референциальный</a:t>
            </a:r>
            <a:r>
              <a:rPr lang="ru-RU" sz="4000" dirty="0" smtClean="0">
                <a:latin typeface="+mj-lt"/>
              </a:rPr>
              <a:t> статус ИГ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08824"/>
            <a:ext cx="8496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Родовые ИГ</a:t>
            </a:r>
            <a:endParaRPr lang="ru-RU" sz="2000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in</a:t>
            </a:r>
            <a:r>
              <a:rPr lang="ru-RU" dirty="0">
                <a:latin typeface="+mj-lt"/>
              </a:rPr>
              <a:t>’-</a:t>
            </a:r>
            <a:r>
              <a:rPr lang="en-US" dirty="0">
                <a:latin typeface="+mj-lt"/>
              </a:rPr>
              <a:t>d</a:t>
            </a:r>
            <a:r>
              <a:rPr lang="ru-RU" dirty="0">
                <a:latin typeface="+mj-lt"/>
              </a:rPr>
              <a:t>’ə</a:t>
            </a:r>
            <a:r>
              <a:rPr lang="en-US" dirty="0">
                <a:latin typeface="+mj-lt"/>
              </a:rPr>
              <a:t>d</a:t>
            </a:r>
            <a:r>
              <a:rPr lang="ru-RU" dirty="0">
                <a:latin typeface="+mj-lt"/>
              </a:rPr>
              <a:t>ə 	</a:t>
            </a:r>
            <a:r>
              <a:rPr lang="en-US" dirty="0">
                <a:latin typeface="+mj-lt"/>
              </a:rPr>
              <a:t>p</a:t>
            </a:r>
            <a:r>
              <a:rPr lang="ru-RU" dirty="0">
                <a:latin typeface="+mj-lt"/>
              </a:rPr>
              <a:t>ɛ</a:t>
            </a:r>
            <a:r>
              <a:rPr lang="en-US" dirty="0">
                <a:latin typeface="+mj-lt"/>
              </a:rPr>
              <a:t>k</a:t>
            </a:r>
            <a:r>
              <a:rPr lang="ru-RU" dirty="0">
                <a:latin typeface="+mj-lt"/>
              </a:rPr>
              <a:t> 	</a:t>
            </a:r>
            <a:r>
              <a:rPr lang="en-US" dirty="0">
                <a:latin typeface="+mj-lt"/>
              </a:rPr>
              <a:t>son</a:t>
            </a:r>
            <a:r>
              <a:rPr lang="ru-RU" dirty="0">
                <a:latin typeface="+mj-lt"/>
              </a:rPr>
              <a:t> 	</a:t>
            </a:r>
            <a:r>
              <a:rPr lang="en-US" dirty="0" err="1">
                <a:latin typeface="+mj-lt"/>
              </a:rPr>
              <a:t>kel</a:t>
            </a:r>
            <a:r>
              <a:rPr lang="ru-RU" dirty="0">
                <a:latin typeface="+mj-lt"/>
              </a:rPr>
              <a:t>’</a:t>
            </a:r>
            <a:r>
              <a:rPr lang="en-US" dirty="0">
                <a:latin typeface="+mj-lt"/>
              </a:rPr>
              <a:t>k</a:t>
            </a:r>
            <a:r>
              <a:rPr lang="ru-RU" dirty="0">
                <a:latin typeface="+mj-lt"/>
              </a:rPr>
              <a:t>-</a:t>
            </a:r>
            <a:r>
              <a:rPr lang="en-US" dirty="0" err="1">
                <a:latin typeface="+mj-lt"/>
              </a:rPr>
              <a:t>si</a:t>
            </a:r>
            <a:r>
              <a:rPr lang="en-US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r>
              <a:rPr lang="ru-RU" dirty="0"/>
              <a:t>самый-</a:t>
            </a:r>
            <a:r>
              <a:rPr lang="en-AU" cap="small" dirty="0" err="1"/>
              <a:t>abl</a:t>
            </a:r>
            <a:r>
              <a:rPr lang="ru-RU" dirty="0"/>
              <a:t> 	очень 	он 	любить</a:t>
            </a:r>
            <a:r>
              <a:rPr lang="ru-RU" cap="small" dirty="0"/>
              <a:t>-</a:t>
            </a:r>
            <a:r>
              <a:rPr lang="en-US" cap="small" dirty="0" err="1"/>
              <a:t>npst</a:t>
            </a:r>
            <a:r>
              <a:rPr lang="ru-RU" cap="small" dirty="0"/>
              <a:t>.3</a:t>
            </a:r>
            <a:r>
              <a:rPr lang="en-US" cap="small" dirty="0" err="1"/>
              <a:t>sg</a:t>
            </a:r>
            <a:r>
              <a:rPr lang="ru-RU" cap="small" dirty="0"/>
              <a:t>.</a:t>
            </a:r>
            <a:r>
              <a:rPr lang="en-US" cap="small" dirty="0" smtClean="0"/>
              <a:t>s</a:t>
            </a:r>
            <a:r>
              <a:rPr lang="en-AU" cap="small" dirty="0"/>
              <a:t>:</a:t>
            </a:r>
            <a:r>
              <a:rPr lang="ru-RU" cap="small" dirty="0" smtClean="0"/>
              <a:t>3</a:t>
            </a:r>
            <a:r>
              <a:rPr lang="en-US" cap="small" dirty="0" err="1"/>
              <a:t>sg</a:t>
            </a:r>
            <a:r>
              <a:rPr lang="ru-RU" cap="small" dirty="0"/>
              <a:t>.</a:t>
            </a:r>
            <a:r>
              <a:rPr lang="en-US" cap="small" dirty="0"/>
              <a:t>o</a:t>
            </a:r>
            <a:r>
              <a:rPr lang="en-US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r>
              <a:rPr lang="en-US" b="1" dirty="0" err="1">
                <a:latin typeface="+mj-lt"/>
              </a:rPr>
              <a:t>lavka</a:t>
            </a:r>
            <a:r>
              <a:rPr lang="en-AU" b="1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v</a:t>
            </a:r>
            <a:r>
              <a:rPr lang="en-AU" dirty="0">
                <a:latin typeface="+mj-lt"/>
              </a:rPr>
              <a:t>/</a:t>
            </a:r>
            <a:r>
              <a:rPr lang="en-AU" baseline="30000" dirty="0">
                <a:latin typeface="+mj-lt"/>
              </a:rPr>
              <a:t> </a:t>
            </a:r>
            <a:r>
              <a:rPr lang="ru-RU" baseline="30000" dirty="0" smtClean="0">
                <a:latin typeface="+mj-lt"/>
              </a:rPr>
              <a:t>	</a:t>
            </a:r>
            <a:r>
              <a:rPr lang="en-US" b="1" dirty="0" err="1" smtClean="0">
                <a:latin typeface="+mj-lt"/>
              </a:rPr>
              <a:t>lavka</a:t>
            </a:r>
            <a:r>
              <a:rPr lang="en-AU" b="1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t</a:t>
            </a:r>
            <a:r>
              <a:rPr lang="en-AU" b="1" dirty="0">
                <a:latin typeface="+mj-lt"/>
              </a:rPr>
              <a:t>’</a:t>
            </a:r>
            <a:r>
              <a:rPr lang="en-US" b="1" dirty="0" err="1">
                <a:latin typeface="+mj-lt"/>
              </a:rPr>
              <a:t>i</a:t>
            </a:r>
            <a:r>
              <a:rPr lang="en-AU" dirty="0">
                <a:latin typeface="+mj-lt"/>
              </a:rPr>
              <a:t>/ 	</a:t>
            </a:r>
            <a:r>
              <a:rPr lang="en-AU" b="1" baseline="30000" dirty="0" smtClean="0">
                <a:latin typeface="+mj-lt"/>
              </a:rPr>
              <a:t>?</a:t>
            </a:r>
            <a:r>
              <a:rPr lang="en-BZ" b="1" dirty="0" err="1">
                <a:latin typeface="+mj-lt"/>
              </a:rPr>
              <a:t>lavka</a:t>
            </a:r>
            <a:r>
              <a:rPr lang="en-AU" b="1" dirty="0">
                <a:latin typeface="+mj-lt"/>
              </a:rPr>
              <a:t>-</a:t>
            </a:r>
            <a:r>
              <a:rPr lang="en-BZ" b="1" dirty="0">
                <a:latin typeface="+mj-lt"/>
              </a:rPr>
              <a:t>s</a:t>
            </a:r>
            <a:r>
              <a:rPr lang="en-AU" b="1" dirty="0">
                <a:latin typeface="+mj-lt"/>
              </a:rPr>
              <a:t> </a:t>
            </a:r>
            <a:r>
              <a:rPr lang="en-AU" dirty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jaka</a:t>
            </a:r>
            <a:r>
              <a:rPr lang="en-AU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m</a:t>
            </a:r>
            <a:r>
              <a:rPr lang="en-AU" dirty="0">
                <a:latin typeface="+mj-lt"/>
              </a:rPr>
              <a:t>ə</a:t>
            </a:r>
            <a:r>
              <a:rPr lang="en-AU" dirty="0" smtClean="0">
                <a:latin typeface="+mj-lt"/>
              </a:rPr>
              <a:t>-</a:t>
            </a:r>
            <a:r>
              <a:rPr lang="en-US" dirty="0" err="1">
                <a:latin typeface="+mj-lt"/>
              </a:rPr>
              <a:t>nc</a:t>
            </a:r>
            <a:endParaRPr lang="ru-RU" dirty="0">
              <a:latin typeface="+mj-lt"/>
            </a:endParaRPr>
          </a:p>
          <a:p>
            <a:r>
              <a:rPr lang="ru-RU" dirty="0"/>
              <a:t>магазин</a:t>
            </a:r>
            <a:r>
              <a:rPr lang="en-AU" cap="small" dirty="0"/>
              <a:t>-</a:t>
            </a:r>
            <a:r>
              <a:rPr lang="en-AU" cap="small" dirty="0" err="1"/>
              <a:t>lat</a:t>
            </a:r>
            <a:r>
              <a:rPr lang="en-AU" dirty="0"/>
              <a:t> </a:t>
            </a:r>
            <a:r>
              <a:rPr lang="ru-RU" dirty="0" smtClean="0"/>
              <a:t>	магазин</a:t>
            </a:r>
            <a:r>
              <a:rPr lang="en-AU" cap="small" dirty="0"/>
              <a:t>-</a:t>
            </a:r>
            <a:r>
              <a:rPr lang="en-BZ" cap="small" dirty="0" err="1"/>
              <a:t>def</a:t>
            </a:r>
            <a:r>
              <a:rPr lang="en-AU" cap="small" dirty="0"/>
              <a:t>.</a:t>
            </a:r>
            <a:r>
              <a:rPr lang="en-BZ" cap="small" dirty="0" err="1"/>
              <a:t>dat</a:t>
            </a:r>
            <a:r>
              <a:rPr lang="en-AU" dirty="0"/>
              <a:t> 	</a:t>
            </a:r>
            <a:r>
              <a:rPr lang="ru-RU" dirty="0"/>
              <a:t>магазин</a:t>
            </a:r>
            <a:r>
              <a:rPr lang="en-AU" cap="small" dirty="0"/>
              <a:t>-</a:t>
            </a:r>
            <a:r>
              <a:rPr lang="en-BZ" cap="small" dirty="0"/>
              <a:t>ill</a:t>
            </a:r>
            <a:r>
              <a:rPr lang="en-BZ" dirty="0"/>
              <a:t> </a:t>
            </a:r>
            <a:r>
              <a:rPr lang="en-AU" dirty="0"/>
              <a:t>	</a:t>
            </a:r>
            <a:r>
              <a:rPr lang="ru-RU" dirty="0"/>
              <a:t>ходить</a:t>
            </a:r>
            <a:r>
              <a:rPr lang="en-AU" dirty="0" smtClean="0"/>
              <a:t>-</a:t>
            </a:r>
            <a:r>
              <a:rPr lang="en-AU" cap="small" dirty="0" smtClean="0"/>
              <a:t>inf</a:t>
            </a:r>
            <a:r>
              <a:rPr lang="en-AU" dirty="0" smtClean="0"/>
              <a:t>-3</a:t>
            </a:r>
            <a:r>
              <a:rPr lang="en-AU" cap="small" dirty="0" smtClean="0"/>
              <a:t>sg</a:t>
            </a:r>
            <a:r>
              <a:rPr lang="en-AU" dirty="0" smtClean="0"/>
              <a:t>.</a:t>
            </a:r>
            <a:r>
              <a:rPr lang="en-AU" cap="small" dirty="0" smtClean="0"/>
              <a:t>poss.</a:t>
            </a:r>
            <a:r>
              <a:rPr lang="en-BZ" cap="small" dirty="0" err="1"/>
              <a:t>sg</a:t>
            </a:r>
            <a:r>
              <a:rPr lang="en-AU" cap="small" dirty="0"/>
              <a:t>.gen</a:t>
            </a:r>
            <a:r>
              <a:rPr lang="en-AU" dirty="0"/>
              <a:t> </a:t>
            </a:r>
            <a:endParaRPr lang="ru-RU" dirty="0"/>
          </a:p>
          <a:p>
            <a:r>
              <a:rPr lang="ru-RU" i="1" dirty="0"/>
              <a:t>Больше всего на свете она любит ходить в магазин.</a:t>
            </a:r>
          </a:p>
          <a:p>
            <a:endParaRPr lang="en-AU" b="1" i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latin typeface="+mj-lt"/>
              </a:rPr>
              <a:t>Экзистенциальные ИГ</a:t>
            </a:r>
            <a:endParaRPr lang="ru-RU" sz="2000" b="1" dirty="0">
              <a:latin typeface="+mj-lt"/>
            </a:endParaRPr>
          </a:p>
          <a:p>
            <a:pPr lvl="0"/>
            <a:r>
              <a:rPr lang="en-US" dirty="0" err="1">
                <a:latin typeface="+mj-lt"/>
              </a:rPr>
              <a:t>vandi</a:t>
            </a:r>
            <a:r>
              <a:rPr lang="ru-RU" dirty="0">
                <a:latin typeface="+mj-lt"/>
              </a:rPr>
              <a:t>		</a:t>
            </a:r>
            <a:r>
              <a:rPr lang="en-US" dirty="0" err="1" smtClean="0">
                <a:latin typeface="+mj-lt"/>
              </a:rPr>
              <a:t>mo</a:t>
            </a:r>
            <a:r>
              <a:rPr lang="en-AU" dirty="0" smtClean="0">
                <a:latin typeface="+mj-lt"/>
              </a:rPr>
              <a:t>l̥</a:t>
            </a:r>
            <a:r>
              <a:rPr lang="ru-RU" dirty="0" smtClean="0">
                <a:latin typeface="+mj-lt"/>
              </a:rPr>
              <a:t>’-</a:t>
            </a:r>
            <a:r>
              <a:rPr lang="en-US" dirty="0">
                <a:latin typeface="+mj-lt"/>
              </a:rPr>
              <a:t>t</a:t>
            </a:r>
            <a:r>
              <a:rPr lang="ru-RU" dirty="0">
                <a:latin typeface="+mj-lt"/>
              </a:rPr>
              <a:t>’</a:t>
            </a:r>
            <a:r>
              <a:rPr lang="en-US" dirty="0">
                <a:latin typeface="+mj-lt"/>
              </a:rPr>
              <a:t>am</a:t>
            </a:r>
            <a:r>
              <a:rPr lang="ru-RU" dirty="0">
                <a:latin typeface="+mj-lt"/>
              </a:rPr>
              <a:t>ə	</a:t>
            </a:r>
            <a:r>
              <a:rPr lang="en-US" dirty="0" err="1" smtClean="0">
                <a:latin typeface="+mj-lt"/>
              </a:rPr>
              <a:t>kodam</a:t>
            </a:r>
            <a:r>
              <a:rPr lang="ru-RU" dirty="0">
                <a:latin typeface="+mj-lt"/>
              </a:rPr>
              <a:t>ə-</a:t>
            </a:r>
            <a:r>
              <a:rPr lang="en-US" dirty="0">
                <a:latin typeface="+mj-lt"/>
              </a:rPr>
              <a:t>v</a:t>
            </a:r>
            <a:r>
              <a:rPr lang="ru-RU" dirty="0">
                <a:latin typeface="+mj-lt"/>
              </a:rPr>
              <a:t>ə</a:t>
            </a:r>
            <a:r>
              <a:rPr lang="en-US" dirty="0">
                <a:latin typeface="+mj-lt"/>
              </a:rPr>
              <a:t>k</a:t>
            </a:r>
            <a:r>
              <a:rPr lang="ru-RU" dirty="0">
                <a:latin typeface="+mj-lt"/>
              </a:rPr>
              <a:t>	</a:t>
            </a:r>
            <a:r>
              <a:rPr lang="en-US" b="1" dirty="0" err="1">
                <a:latin typeface="+mj-lt"/>
              </a:rPr>
              <a:t>vel</a:t>
            </a:r>
            <a:r>
              <a:rPr lang="ru-RU" b="1" dirty="0">
                <a:latin typeface="+mj-lt"/>
              </a:rPr>
              <a:t>’ə-</a:t>
            </a:r>
            <a:r>
              <a:rPr lang="en-US" b="1" dirty="0">
                <a:latin typeface="+mj-lt"/>
              </a:rPr>
              <a:t>s</a:t>
            </a:r>
            <a:endParaRPr lang="ru-RU" b="1" dirty="0">
              <a:latin typeface="+mj-lt"/>
            </a:endParaRPr>
          </a:p>
          <a:p>
            <a:r>
              <a:rPr lang="ru-RU" dirty="0"/>
              <a:t>завтра		идти-</a:t>
            </a:r>
            <a:r>
              <a:rPr lang="en-AU" cap="small" dirty="0" err="1"/>
              <a:t>npst</a:t>
            </a:r>
            <a:r>
              <a:rPr lang="ru-RU" dirty="0"/>
              <a:t>.</a:t>
            </a:r>
            <a:r>
              <a:rPr lang="ru-RU" cap="small" dirty="0"/>
              <a:t>1</a:t>
            </a:r>
            <a:r>
              <a:rPr lang="en-AU" cap="small" dirty="0" err="1"/>
              <a:t>pl</a:t>
            </a:r>
            <a:r>
              <a:rPr lang="en-AU" cap="small" dirty="0"/>
              <a:t> </a:t>
            </a:r>
            <a:r>
              <a:rPr lang="ru-RU" dirty="0"/>
              <a:t>	какой-</a:t>
            </a:r>
            <a:r>
              <a:rPr lang="en-AU" cap="small" dirty="0"/>
              <a:t>add</a:t>
            </a:r>
            <a:r>
              <a:rPr lang="ru-RU" dirty="0"/>
              <a:t> 	село</a:t>
            </a:r>
            <a:r>
              <a:rPr lang="ru-RU" cap="small" dirty="0"/>
              <a:t>-</a:t>
            </a:r>
            <a:r>
              <a:rPr lang="en-AU" cap="small" dirty="0"/>
              <a:t>ill</a:t>
            </a:r>
            <a:endParaRPr lang="ru-RU" dirty="0"/>
          </a:p>
          <a:p>
            <a:r>
              <a:rPr lang="ru-RU" i="1" dirty="0"/>
              <a:t>Завтра поедем в какое-нибудь село.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3790781"/>
            <a:ext cx="0" cy="7183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1772816"/>
            <a:ext cx="0" cy="12961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1560" y="5219908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+mj-lt"/>
              </a:rPr>
              <a:t>šɛ</a:t>
            </a:r>
            <a:r>
              <a:rPr lang="en-AU" dirty="0">
                <a:latin typeface="+mj-lt"/>
              </a:rPr>
              <a:t>j</a:t>
            </a:r>
            <a:r>
              <a:rPr lang="ru-RU" dirty="0">
                <a:latin typeface="+mj-lt"/>
              </a:rPr>
              <a:t>ə</a:t>
            </a:r>
            <a:r>
              <a:rPr lang="en-AU" dirty="0">
                <a:latin typeface="+mj-lt"/>
              </a:rPr>
              <a:t>r</a:t>
            </a:r>
            <a:r>
              <a:rPr lang="ru-RU" dirty="0">
                <a:latin typeface="+mj-lt"/>
              </a:rPr>
              <a:t>̥</a:t>
            </a:r>
            <a:r>
              <a:rPr lang="ru-RU" dirty="0" smtClean="0">
                <a:latin typeface="+mj-lt"/>
              </a:rPr>
              <a:t>’</a:t>
            </a:r>
            <a:r>
              <a:rPr lang="en-AU" dirty="0" smtClean="0">
                <a:latin typeface="+mj-lt"/>
              </a:rPr>
              <a:t>-n</a:t>
            </a:r>
            <a:r>
              <a:rPr lang="ru-RU" dirty="0">
                <a:latin typeface="+mj-lt"/>
              </a:rPr>
              <a:t>’ə </a:t>
            </a:r>
            <a:r>
              <a:rPr lang="en-AU" dirty="0" smtClean="0">
                <a:latin typeface="+mj-lt"/>
              </a:rPr>
              <a:t>	l</a:t>
            </a:r>
            <a:r>
              <a:rPr lang="ru-RU" dirty="0">
                <a:latin typeface="+mj-lt"/>
              </a:rPr>
              <a:t>’</a:t>
            </a:r>
            <a:r>
              <a:rPr lang="en-AU" dirty="0" err="1">
                <a:latin typeface="+mj-lt"/>
              </a:rPr>
              <a:t>uboj</a:t>
            </a:r>
            <a:r>
              <a:rPr lang="en-AU" dirty="0">
                <a:latin typeface="+mj-lt"/>
              </a:rPr>
              <a:t> </a:t>
            </a:r>
            <a:r>
              <a:rPr lang="en-AU" dirty="0" smtClean="0">
                <a:latin typeface="+mj-lt"/>
              </a:rPr>
              <a:t>		</a:t>
            </a:r>
            <a:r>
              <a:rPr lang="en-AU" b="1" dirty="0" err="1" smtClean="0">
                <a:latin typeface="+mj-lt"/>
              </a:rPr>
              <a:t>karobka</a:t>
            </a:r>
            <a:r>
              <a:rPr lang="en-AU" b="1" dirty="0" smtClean="0">
                <a:latin typeface="+mj-lt"/>
              </a:rPr>
              <a:t>-t</a:t>
            </a:r>
            <a:r>
              <a:rPr lang="ru-RU" b="1" dirty="0">
                <a:latin typeface="+mj-lt"/>
              </a:rPr>
              <a:t>’</a:t>
            </a:r>
            <a:r>
              <a:rPr lang="en-AU" b="1" dirty="0" err="1">
                <a:latin typeface="+mj-lt"/>
              </a:rPr>
              <a:t>i</a:t>
            </a:r>
            <a:r>
              <a:rPr lang="en-AU" dirty="0">
                <a:latin typeface="+mj-lt"/>
              </a:rPr>
              <a:t> </a:t>
            </a:r>
            <a:r>
              <a:rPr lang="en-AU" dirty="0" smtClean="0">
                <a:latin typeface="+mj-lt"/>
              </a:rPr>
              <a:t>		j</a:t>
            </a:r>
            <a:r>
              <a:rPr lang="ru-RU" dirty="0">
                <a:latin typeface="+mj-lt"/>
              </a:rPr>
              <a:t>ɛ</a:t>
            </a:r>
            <a:r>
              <a:rPr lang="en-AU" dirty="0">
                <a:latin typeface="+mj-lt"/>
              </a:rPr>
              <a:t>c</a:t>
            </a:r>
            <a:r>
              <a:rPr lang="ru-RU" dirty="0" smtClean="0">
                <a:latin typeface="+mj-lt"/>
              </a:rPr>
              <a:t>’</a:t>
            </a:r>
            <a:r>
              <a:rPr lang="en-AU" dirty="0" smtClean="0">
                <a:latin typeface="+mj-lt"/>
              </a:rPr>
              <a:t>-</a:t>
            </a:r>
            <a:r>
              <a:rPr lang="en-AU" dirty="0" err="1" smtClean="0">
                <a:latin typeface="+mj-lt"/>
              </a:rPr>
              <a:t>ij̊t</a:t>
            </a:r>
            <a:r>
              <a:rPr lang="ru-RU" dirty="0" smtClean="0">
                <a:latin typeface="+mj-lt"/>
              </a:rPr>
              <a:t>’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50130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>
                <a:latin typeface="+mj-lt"/>
              </a:rPr>
              <a:t>šejər</a:t>
            </a:r>
            <a:r>
              <a:rPr lang="en-AU" dirty="0">
                <a:latin typeface="+mj-lt"/>
              </a:rPr>
              <a:t>̥</a:t>
            </a:r>
            <a:r>
              <a:rPr lang="en-AU" dirty="0" smtClean="0">
                <a:latin typeface="+mj-lt"/>
              </a:rPr>
              <a:t>’-</a:t>
            </a:r>
            <a:r>
              <a:rPr lang="en-AU" dirty="0" err="1" smtClean="0">
                <a:latin typeface="+mj-lt"/>
              </a:rPr>
              <a:t>n’ə</a:t>
            </a:r>
            <a:r>
              <a:rPr lang="en-AU" dirty="0" smtClean="0">
                <a:latin typeface="+mj-lt"/>
              </a:rPr>
              <a:t> 	</a:t>
            </a:r>
            <a:r>
              <a:rPr lang="en-AU" dirty="0" err="1" smtClean="0">
                <a:latin typeface="+mj-lt"/>
              </a:rPr>
              <a:t>s’akaj</a:t>
            </a:r>
            <a:r>
              <a:rPr lang="en-AU" dirty="0" smtClean="0">
                <a:latin typeface="+mj-lt"/>
              </a:rPr>
              <a:t> 		</a:t>
            </a:r>
            <a:r>
              <a:rPr lang="en-AU" b="1" dirty="0" err="1" smtClean="0">
                <a:latin typeface="+mj-lt"/>
              </a:rPr>
              <a:t>karobka</a:t>
            </a:r>
            <a:r>
              <a:rPr lang="en-AU" b="1" dirty="0" smtClean="0">
                <a:latin typeface="+mj-lt"/>
              </a:rPr>
              <a:t>-s</a:t>
            </a:r>
            <a:r>
              <a:rPr lang="en-AU" dirty="0" smtClean="0">
                <a:latin typeface="+mj-lt"/>
              </a:rPr>
              <a:t> 		</a:t>
            </a:r>
            <a:r>
              <a:rPr lang="en-AU" dirty="0" err="1" smtClean="0">
                <a:latin typeface="+mj-lt"/>
              </a:rPr>
              <a:t>jɛc</a:t>
            </a:r>
            <a:r>
              <a:rPr lang="en-AU" dirty="0" smtClean="0">
                <a:latin typeface="+mj-lt"/>
              </a:rPr>
              <a:t>’-</a:t>
            </a:r>
            <a:r>
              <a:rPr lang="en-AU" dirty="0" err="1" smtClean="0">
                <a:latin typeface="+mj-lt"/>
              </a:rPr>
              <a:t>ij̊t</a:t>
            </a:r>
            <a:r>
              <a:rPr lang="en-AU" dirty="0" smtClean="0">
                <a:latin typeface="+mj-lt"/>
              </a:rPr>
              <a:t>’</a:t>
            </a:r>
          </a:p>
          <a:p>
            <a:r>
              <a:rPr lang="ru-RU" dirty="0" smtClean="0"/>
              <a:t>мышь-</a:t>
            </a:r>
            <a:r>
              <a:rPr lang="en-AU" cap="small" dirty="0" smtClean="0"/>
              <a:t>def.pl</a:t>
            </a:r>
            <a:r>
              <a:rPr lang="en-AU" dirty="0" smtClean="0"/>
              <a:t> 	</a:t>
            </a:r>
            <a:r>
              <a:rPr lang="ru-RU" dirty="0" smtClean="0"/>
              <a:t>любой</a:t>
            </a:r>
            <a:r>
              <a:rPr lang="en-AU" dirty="0" smtClean="0"/>
              <a:t>//</a:t>
            </a:r>
            <a:r>
              <a:rPr lang="ru-RU" dirty="0" smtClean="0"/>
              <a:t>всякий </a:t>
            </a:r>
            <a:r>
              <a:rPr lang="en-AU" dirty="0" smtClean="0"/>
              <a:t>	</a:t>
            </a:r>
            <a:r>
              <a:rPr lang="ru-RU" dirty="0" smtClean="0"/>
              <a:t>коробка-</a:t>
            </a:r>
            <a:r>
              <a:rPr lang="en-AU" cap="small" dirty="0" smtClean="0"/>
              <a:t>def.dat</a:t>
            </a:r>
            <a:r>
              <a:rPr lang="ru-RU" cap="small" dirty="0" smtClean="0"/>
              <a:t>//</a:t>
            </a:r>
            <a:r>
              <a:rPr lang="en-AU" cap="small" dirty="0" smtClean="0"/>
              <a:t>ill </a:t>
            </a:r>
            <a:r>
              <a:rPr lang="en-AU" dirty="0" smtClean="0"/>
              <a:t>	</a:t>
            </a:r>
            <a:r>
              <a:rPr lang="ru-RU" dirty="0" smtClean="0"/>
              <a:t>залезть-</a:t>
            </a:r>
            <a:r>
              <a:rPr lang="en-AU" cap="small" dirty="0" smtClean="0"/>
              <a:t>npst.3:pl</a:t>
            </a:r>
          </a:p>
          <a:p>
            <a:r>
              <a:rPr lang="ru-RU" i="1" dirty="0" smtClean="0"/>
              <a:t>Мыши во всякую коробку залезут.</a:t>
            </a:r>
            <a:endParaRPr lang="ru-RU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5301208"/>
            <a:ext cx="0" cy="10801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4787805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Универсальные ИГ</a:t>
            </a:r>
            <a:endParaRPr lang="ru-RU" sz="20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60984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(7)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67605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(9)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790781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(8)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рдовия3">
      <a:majorFont>
        <a:latin typeface="Charis SI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10039</TotalTime>
  <Words>646</Words>
  <Application>Microsoft Office PowerPoint</Application>
  <PresentationFormat>Экран (4:3)</PresentationFormat>
  <Paragraphs>212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ion</dc:creator>
  <cp:keywords>мокш</cp:keywords>
  <cp:lastModifiedBy>ion</cp:lastModifiedBy>
  <cp:revision>83</cp:revision>
  <dcterms:created xsi:type="dcterms:W3CDTF">2015-03-31T17:01:27Z</dcterms:created>
  <dcterms:modified xsi:type="dcterms:W3CDTF">2015-11-26T20:44:04Z</dcterms:modified>
</cp:coreProperties>
</file>