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3" r:id="rId1"/>
  </p:sldMasterIdLst>
  <p:notesMasterIdLst>
    <p:notesMasterId r:id="rId16"/>
  </p:notesMasterIdLst>
  <p:sldIdLst>
    <p:sldId id="256" r:id="rId2"/>
    <p:sldId id="271" r:id="rId3"/>
    <p:sldId id="257" r:id="rId4"/>
    <p:sldId id="266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70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101" autoAdjust="0"/>
  </p:normalViewPr>
  <p:slideViewPr>
    <p:cSldViewPr snapToGrid="0">
      <p:cViewPr varScale="1">
        <p:scale>
          <a:sx n="96" d="100"/>
          <a:sy n="96" d="100"/>
        </p:scale>
        <p:origin x="420" y="-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568a18ae0_0_1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568a18ae0_0_1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Дата и вышка</a:t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568a18ae0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568a18ae0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Гипотеза</a:t>
            </a:r>
            <a:r>
              <a:rPr lang="ru-RU" baseline="0" dirty="0" smtClean="0"/>
              <a:t>: </a:t>
            </a:r>
            <a:r>
              <a:rPr lang="ru-RU" baseline="0" dirty="0" err="1" smtClean="0"/>
              <a:t>Результатив</a:t>
            </a:r>
            <a:r>
              <a:rPr lang="ru-RU" baseline="0" dirty="0" smtClean="0"/>
              <a:t> (точнее, его </a:t>
            </a:r>
            <a:r>
              <a:rPr lang="ru-RU" baseline="0" dirty="0" err="1" smtClean="0"/>
              <a:t>комплетивное</a:t>
            </a:r>
            <a:r>
              <a:rPr lang="ru-RU" baseline="0" dirty="0" smtClean="0"/>
              <a:t> значение) как бы смещает сферу действия процессуального значения </a:t>
            </a:r>
            <a:r>
              <a:rPr lang="ru-RU" baseline="0" dirty="0" err="1" smtClean="0"/>
              <a:t>прогрессива</a:t>
            </a:r>
            <a:r>
              <a:rPr lang="ru-RU" baseline="0" dirty="0" smtClean="0"/>
              <a:t> со срединной стадии ситуации на результирующую. Соответственно, вместе эти показатели обозначают результирующее состояние.</a:t>
            </a:r>
            <a:endParaRPr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568a18ae0_0_1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568a18ae0_0_1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Пример</a:t>
            </a:r>
            <a:r>
              <a:rPr lang="ru-RU" baseline="0" dirty="0" smtClean="0"/>
              <a:t> (16) без </a:t>
            </a:r>
            <a:r>
              <a:rPr lang="ru-RU" baseline="0" dirty="0" err="1" smtClean="0"/>
              <a:t>результатива</a:t>
            </a:r>
            <a:r>
              <a:rPr lang="ru-RU" baseline="0" dirty="0" smtClean="0"/>
              <a:t>, вероятно, значил бы </a:t>
            </a:r>
            <a:r>
              <a:rPr lang="en-US" baseline="0" dirty="0" smtClean="0"/>
              <a:t>‘</a:t>
            </a:r>
            <a:r>
              <a:rPr lang="ru-RU" baseline="0" dirty="0" smtClean="0"/>
              <a:t>Я учу детей русскому языку прямо сейчас/в данный момент</a:t>
            </a:r>
            <a:r>
              <a:rPr lang="en-US" baseline="0" dirty="0" smtClean="0"/>
              <a:t>’</a:t>
            </a:r>
            <a:r>
              <a:rPr lang="ru-RU" baseline="0" dirty="0" smtClean="0"/>
              <a:t>. Видимо, в данном случае </a:t>
            </a:r>
            <a:r>
              <a:rPr lang="ru-RU" baseline="0" dirty="0" err="1" smtClean="0"/>
              <a:t>результатив</a:t>
            </a:r>
            <a:r>
              <a:rPr lang="ru-RU" baseline="0" dirty="0" smtClean="0"/>
              <a:t> добавляет </a:t>
            </a:r>
            <a:r>
              <a:rPr lang="ru-RU" baseline="0" dirty="0" err="1" smtClean="0"/>
              <a:t>хабитуальное</a:t>
            </a:r>
            <a:r>
              <a:rPr lang="ru-RU" baseline="0" dirty="0" smtClean="0"/>
              <a:t> значение (часть того имперфективного значения, о котором говорил </a:t>
            </a:r>
            <a:r>
              <a:rPr lang="en-US" baseline="0" dirty="0" smtClean="0"/>
              <a:t>[</a:t>
            </a:r>
            <a:r>
              <a:rPr lang="en-US" baseline="0" dirty="0" err="1" smtClean="0"/>
              <a:t>Malchukov</a:t>
            </a:r>
            <a:r>
              <a:rPr lang="en-US" baseline="0" dirty="0" smtClean="0"/>
              <a:t> 1995]</a:t>
            </a:r>
            <a:r>
              <a:rPr lang="ru-RU" baseline="0" dirty="0" smtClean="0"/>
              <a:t>).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568a18ae0_1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568a18ae0_1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568a18ae0_0_1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568a18ae0_0_1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Соображение</a:t>
            </a:r>
            <a:r>
              <a:rPr lang="ru-RU" baseline="0" dirty="0" smtClean="0"/>
              <a:t> про прошедшее время: есть предположение, что показатель прошедшего времени с непредельными основами не охарактеризован </a:t>
            </a:r>
            <a:r>
              <a:rPr lang="ru-RU" baseline="0" dirty="0" err="1" smtClean="0"/>
              <a:t>аспектуально</a:t>
            </a:r>
            <a:r>
              <a:rPr lang="ru-RU" baseline="0" dirty="0" smtClean="0"/>
              <a:t> (т е обозначает непредельные процессы в прошлом), а с предельными – преобразует их в точку. Здесь (говоря о прошедшем времени) в отличие от </a:t>
            </a:r>
            <a:r>
              <a:rPr lang="ru-RU" baseline="0" dirty="0" err="1" smtClean="0"/>
              <a:t>небудущего</a:t>
            </a:r>
            <a:r>
              <a:rPr lang="ru-RU" baseline="0" dirty="0" smtClean="0"/>
              <a:t> времени, где предельность отождествляется с англоязычным термином </a:t>
            </a:r>
            <a:r>
              <a:rPr lang="ru-RU" baseline="0" dirty="0" err="1" smtClean="0"/>
              <a:t>теличности</a:t>
            </a:r>
            <a:r>
              <a:rPr lang="ru-RU" baseline="0" dirty="0" smtClean="0"/>
              <a:t>, мы понимаем предельность по </a:t>
            </a:r>
            <a:r>
              <a:rPr lang="ru-RU" baseline="0" dirty="0" err="1" smtClean="0"/>
              <a:t>Плунгяну</a:t>
            </a:r>
            <a:r>
              <a:rPr lang="ru-RU" baseline="0" dirty="0" smtClean="0"/>
              <a:t> 2011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973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875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  <a:tabLst/>
              <a:defRPr/>
            </a:pPr>
            <a:r>
              <a:rPr lang="ru-RU" dirty="0" smtClean="0"/>
              <a:t>Соображение про </a:t>
            </a:r>
            <a:r>
              <a:rPr lang="ru-RU" dirty="0" err="1" smtClean="0"/>
              <a:t>акциональные</a:t>
            </a:r>
            <a:r>
              <a:rPr lang="ru-RU" baseline="0" dirty="0" smtClean="0"/>
              <a:t> характеристики основы: по словам большинства исследователей (</a:t>
            </a:r>
            <a:r>
              <a:rPr lang="ru-RU" baseline="0" dirty="0" err="1" smtClean="0"/>
              <a:t>Цинциус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Роббек</a:t>
            </a:r>
            <a:r>
              <a:rPr lang="en-US" baseline="0" dirty="0" smtClean="0"/>
              <a:t>, </a:t>
            </a:r>
            <a:r>
              <a:rPr lang="ru-RU" baseline="0" dirty="0" err="1" smtClean="0"/>
              <a:t>Рамстедт</a:t>
            </a:r>
            <a:r>
              <a:rPr lang="ru-RU" baseline="0" dirty="0" smtClean="0"/>
              <a:t>, </a:t>
            </a:r>
            <a:r>
              <a:rPr lang="ru-RU" baseline="0" dirty="0" err="1" smtClean="0"/>
              <a:t>Бенцинг</a:t>
            </a:r>
            <a:r>
              <a:rPr lang="ru-RU" baseline="0" dirty="0" smtClean="0"/>
              <a:t>),</a:t>
            </a:r>
            <a:endParaRPr lang="ru-RU" dirty="0" smtClean="0"/>
          </a:p>
          <a:p>
            <a:pPr marL="158750" indent="0">
              <a:buNone/>
            </a:pPr>
            <a:r>
              <a:rPr lang="ru-RU" baseline="0" dirty="0" smtClean="0"/>
              <a:t>она в большинстве случаев перфективная/обозначает совершенный вид, но кажется, что это не так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936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7568a18ae0_0_1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7568a18ae0_0_1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7568a18ae0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7568a18ae0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Дополнительная</a:t>
            </a:r>
            <a:r>
              <a:rPr lang="ru-RU" baseline="0" dirty="0" smtClean="0"/>
              <a:t> проблема с примером (9): возможно, показатель </a:t>
            </a:r>
            <a:r>
              <a:rPr lang="ru-RU" baseline="0" dirty="0" err="1" smtClean="0"/>
              <a:t>конверба</a:t>
            </a:r>
            <a:r>
              <a:rPr lang="ru-RU" baseline="0" dirty="0" smtClean="0"/>
              <a:t> тоже имеет </a:t>
            </a:r>
            <a:r>
              <a:rPr lang="ru-RU" baseline="0" dirty="0" err="1" smtClean="0"/>
              <a:t>акциональную</a:t>
            </a:r>
            <a:r>
              <a:rPr lang="ru-RU" baseline="0" dirty="0" smtClean="0"/>
              <a:t> характеристику</a:t>
            </a:r>
            <a:endParaRPr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7568a18ae0_1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7568a18ae0_1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568a18ae0_0_1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568a18ae0_0_1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7568a18ae0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7568a18ae0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577850"/>
            <a:ext cx="8086725" cy="25146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6600" spc="-9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3155157"/>
            <a:ext cx="6921151" cy="123444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j-lt"/>
              </a:defRPr>
            </a:lvl1pPr>
            <a:lvl2pPr marL="342900" indent="0" algn="ctr">
              <a:buNone/>
              <a:defRPr sz="21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837895400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15146292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521494"/>
            <a:ext cx="1971675" cy="36004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535782"/>
            <a:ext cx="5800725" cy="405050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428977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0161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24274231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575564"/>
            <a:ext cx="8085582" cy="2516886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6600" b="0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3153157"/>
            <a:ext cx="6919722" cy="12344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5362092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498601"/>
            <a:ext cx="3497580" cy="282549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498" y="1498601"/>
            <a:ext cx="3497580" cy="282549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99505790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530350"/>
            <a:ext cx="3497580" cy="542550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064813"/>
            <a:ext cx="3497580" cy="24003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05706" y="1528826"/>
            <a:ext cx="3497580" cy="541782"/>
          </a:xfrm>
        </p:spPr>
        <p:txBody>
          <a:bodyPr anchor="ctr">
            <a:normAutofit/>
          </a:bodyPr>
          <a:lstStyle>
            <a:lvl1pPr marL="0" indent="0">
              <a:buNone/>
              <a:defRPr sz="165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05706" y="2063243"/>
            <a:ext cx="3497580" cy="24003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91546020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866842448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382520138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406712"/>
            <a:ext cx="2537460" cy="144018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0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571500"/>
            <a:ext cx="4572000" cy="342900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1883860"/>
            <a:ext cx="2548890" cy="2345240"/>
          </a:xfrm>
        </p:spPr>
        <p:txBody>
          <a:bodyPr>
            <a:normAutofit/>
          </a:bodyPr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3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10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50809426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4064001"/>
            <a:ext cx="8085582" cy="459962"/>
          </a:xfrm>
        </p:spPr>
        <p:txBody>
          <a:bodyPr anchor="b">
            <a:normAutofit/>
          </a:bodyPr>
          <a:lstStyle>
            <a:lvl1pPr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3998214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600"/>
              </a:spcBef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4432301"/>
            <a:ext cx="6922008" cy="40005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050">
                <a:solidFill>
                  <a:srgbClr val="26262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806704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374650"/>
            <a:ext cx="8079581" cy="1243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1508760"/>
            <a:ext cx="8065294" cy="2824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4809335"/>
            <a:ext cx="308610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4916023"/>
            <a:ext cx="3771900" cy="171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13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945" y="4407310"/>
            <a:ext cx="2194560" cy="104777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7725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575714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ftr="0" dt="0"/>
  <p:txStyles>
    <p:titleStyle>
      <a:lvl1pPr algn="l" defTabSz="685800" rtl="0" eaLnBrk="1" latinLnBrk="0" hangingPunct="1">
        <a:lnSpc>
          <a:spcPct val="85000"/>
        </a:lnSpc>
        <a:spcBef>
          <a:spcPct val="0"/>
        </a:spcBef>
        <a:buNone/>
        <a:defRPr sz="4050" kern="1200" spc="-9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85000"/>
        </a:lnSpc>
        <a:spcBef>
          <a:spcPts val="975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60604" indent="-257175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411480" indent="-41148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5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17220" indent="-61722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22960" indent="-82296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0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20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350000" indent="-171450" algn="l" defTabSz="685800" rtl="0" eaLnBrk="1" latinLnBrk="0" hangingPunct="1">
        <a:lnSpc>
          <a:spcPct val="85000"/>
        </a:lnSpc>
        <a:spcBef>
          <a:spcPts val="450"/>
        </a:spcBef>
        <a:buFont typeface="Arial" pitchFamily="34" charset="0"/>
        <a:buChar char=" 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archive.mpi.nl/islandora/object/lat:1839_00_0000_0000_000F_2DFE_0" TargetMode="Externa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mpi.nl/islandora/object/lat:1839_00_0000_0000_000F_2DFE_0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rchive.mpi.nl/islandora/object/lat:1839_00_0000_0000_000F_2DFE_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13032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Взаимодействие </a:t>
            </a:r>
            <a:r>
              <a:rPr lang="ru-RU" sz="3000" dirty="0" smtClean="0"/>
              <a:t>аспектуальных </a:t>
            </a:r>
            <a:r>
              <a:rPr lang="en" sz="3000" dirty="0" smtClean="0"/>
              <a:t>показателей </a:t>
            </a:r>
            <a:r>
              <a:rPr lang="ru-RU" sz="3000" dirty="0"/>
              <a:t/>
            </a:r>
            <a:br>
              <a:rPr lang="ru-RU" sz="3000" dirty="0"/>
            </a:br>
            <a:r>
              <a:rPr lang="ru-RU" sz="3000" dirty="0" err="1" smtClean="0"/>
              <a:t>прогрессива</a:t>
            </a:r>
            <a:r>
              <a:rPr lang="ru-RU" sz="3000" dirty="0" smtClean="0"/>
              <a:t> и </a:t>
            </a:r>
            <a:r>
              <a:rPr lang="ru-RU" sz="3000" dirty="0" err="1" smtClean="0"/>
              <a:t>результатива</a:t>
            </a:r>
            <a:endParaRPr sz="30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в </a:t>
            </a:r>
            <a:r>
              <a:rPr lang="en" sz="3000" dirty="0" smtClean="0"/>
              <a:t>быстринском</a:t>
            </a:r>
            <a:r>
              <a:rPr lang="ru-RU" sz="3000" dirty="0" smtClean="0"/>
              <a:t> говоре</a:t>
            </a:r>
            <a:r>
              <a:rPr lang="en" sz="3000" dirty="0" smtClean="0"/>
              <a:t> </a:t>
            </a:r>
            <a:r>
              <a:rPr lang="en" sz="3000" dirty="0"/>
              <a:t>эвенского языка</a:t>
            </a:r>
            <a:endParaRPr sz="30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4371600" y="287025"/>
            <a:ext cx="4460700" cy="529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Варвара Попова (НИУ ВШЭ, Москва</a:t>
            </a:r>
            <a:r>
              <a:rPr lang="en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)</a:t>
            </a:r>
            <a:endParaRPr lang="ru-RU" sz="1800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22.11.2019</a:t>
            </a:r>
            <a:endParaRPr sz="1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Результатив: значение</a:t>
            </a:r>
            <a:endParaRPr/>
          </a:p>
        </p:txBody>
      </p:sp>
      <p:sp>
        <p:nvSpPr>
          <p:cNvPr id="96" name="Google Shape;96;p1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Комплетивное значение </a:t>
            </a:r>
            <a:r>
              <a:rPr lang="en" sz="2400" i="1" dirty="0">
                <a:solidFill>
                  <a:srgbClr val="000000"/>
                </a:solidFill>
              </a:rPr>
              <a:t>одинокого </a:t>
            </a:r>
            <a:r>
              <a:rPr lang="en" sz="2400" dirty="0" smtClean="0">
                <a:solidFill>
                  <a:srgbClr val="000000"/>
                </a:solidFill>
              </a:rPr>
              <a:t>показателя (</a:t>
            </a:r>
            <a:r>
              <a:rPr lang="ru-RU" sz="2400" dirty="0" smtClean="0">
                <a:solidFill>
                  <a:srgbClr val="000000"/>
                </a:solidFill>
              </a:rPr>
              <a:t>вне сочетания с другими аспектуальными показателями встречается очень редко</a:t>
            </a:r>
            <a:r>
              <a:rPr lang="en" sz="2400" dirty="0" smtClean="0">
                <a:solidFill>
                  <a:srgbClr val="000000"/>
                </a:solidFill>
              </a:rPr>
              <a:t>)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400" dirty="0">
              <a:solidFill>
                <a:srgbClr val="000000"/>
              </a:solidFill>
            </a:endParaRPr>
          </a:p>
          <a:p>
            <a:pPr marL="457200" lvl="0" indent="0" algn="l" rtl="0">
              <a:spcAft>
                <a:spcPts val="600"/>
              </a:spcAft>
              <a:buNone/>
            </a:pPr>
            <a:r>
              <a:rPr lang="en" dirty="0" smtClean="0">
                <a:solidFill>
                  <a:srgbClr val="000000"/>
                </a:solidFill>
              </a:rPr>
              <a:t>(</a:t>
            </a:r>
            <a:r>
              <a:rPr lang="ru-RU" dirty="0" smtClean="0">
                <a:solidFill>
                  <a:srgbClr val="000000"/>
                </a:solidFill>
              </a:rPr>
              <a:t>12</a:t>
            </a:r>
            <a:r>
              <a:rPr lang="en" dirty="0" smtClean="0">
                <a:solidFill>
                  <a:srgbClr val="000000"/>
                </a:solidFill>
              </a:rPr>
              <a:t>)  </a:t>
            </a:r>
            <a:r>
              <a:rPr lang="en" i="1" dirty="0" smtClean="0">
                <a:solidFill>
                  <a:srgbClr val="000000"/>
                </a:solidFill>
              </a:rPr>
              <a:t>oron</a:t>
            </a:r>
            <a:r>
              <a:rPr lang="en" i="1" dirty="0">
                <a:solidFill>
                  <a:srgbClr val="000000"/>
                </a:solidFill>
              </a:rPr>
              <a:t>		n’oŋ-če-ri-n	</a:t>
            </a:r>
            <a:r>
              <a:rPr lang="en" dirty="0">
                <a:solidFill>
                  <a:srgbClr val="000000"/>
                </a:solidFill>
              </a:rPr>
              <a:t>	</a:t>
            </a:r>
            <a:endParaRPr dirty="0">
              <a:solidFill>
                <a:srgbClr val="000000"/>
              </a:solidFill>
            </a:endParaRPr>
          </a:p>
          <a:p>
            <a:pPr marL="457200" lvl="0" indent="457200" algn="l" rtl="0">
              <a:spcAft>
                <a:spcPts val="60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олень	</a:t>
            </a:r>
            <a:r>
              <a:rPr lang="en" dirty="0" smtClean="0">
                <a:solidFill>
                  <a:srgbClr val="000000"/>
                </a:solidFill>
              </a:rPr>
              <a:t>бежать-RES-PST-3SG</a:t>
            </a:r>
            <a:r>
              <a:rPr lang="en" dirty="0">
                <a:solidFill>
                  <a:srgbClr val="000000"/>
                </a:solidFill>
              </a:rPr>
              <a:t>		</a:t>
            </a:r>
            <a:endParaRPr dirty="0">
              <a:solidFill>
                <a:srgbClr val="000000"/>
              </a:solidFill>
            </a:endParaRPr>
          </a:p>
          <a:p>
            <a:pPr marL="457200" lvl="0" indent="457200" algn="l" rtl="0">
              <a:spcAft>
                <a:spcPts val="60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‘Олень прибежал’. 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97" name="Google Shape;97;p19"/>
          <p:cNvSpPr txBox="1">
            <a:spLocks noGrp="1"/>
          </p:cNvSpPr>
          <p:nvPr>
            <p:ph type="sldNum" idx="12"/>
          </p:nvPr>
        </p:nvSpPr>
        <p:spPr>
          <a:xfrm>
            <a:off x="7222067" y="3911600"/>
            <a:ext cx="1610233" cy="8682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1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dirty="0"/>
              <a:t>Сочетание </a:t>
            </a:r>
            <a:r>
              <a:rPr lang="en" dirty="0" smtClean="0"/>
              <a:t>показателей </a:t>
            </a:r>
            <a:r>
              <a:rPr lang="ru-RU" dirty="0" err="1" smtClean="0"/>
              <a:t>прогрессива</a:t>
            </a:r>
            <a:r>
              <a:rPr lang="en" dirty="0" smtClean="0"/>
              <a:t> </a:t>
            </a:r>
            <a:r>
              <a:rPr lang="en" dirty="0"/>
              <a:t>и результатива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03" name="Google Shape;103;p20"/>
          <p:cNvSpPr txBox="1">
            <a:spLocks noGrp="1"/>
          </p:cNvSpPr>
          <p:nvPr>
            <p:ph type="body" idx="1"/>
          </p:nvPr>
        </p:nvSpPr>
        <p:spPr>
          <a:xfrm>
            <a:off x="311700" y="1666625"/>
            <a:ext cx="8520600" cy="3122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(</a:t>
            </a:r>
            <a:r>
              <a:rPr lang="ru-RU" dirty="0" smtClean="0"/>
              <a:t>13</a:t>
            </a:r>
            <a:r>
              <a:rPr lang="en" dirty="0" smtClean="0"/>
              <a:t>)</a:t>
            </a:r>
            <a:r>
              <a:rPr lang="en" dirty="0"/>
              <a:t>	</a:t>
            </a:r>
            <a:r>
              <a:rPr lang="en" i="1" dirty="0"/>
              <a:t>bi	d’avɨ-če-d-de-m			</a:t>
            </a:r>
            <a:r>
              <a:rPr lang="en" i="1" dirty="0" smtClean="0"/>
              <a:t>erka-m</a:t>
            </a:r>
            <a:r>
              <a:rPr lang="en" i="1" dirty="0"/>
              <a:t>	</a:t>
            </a:r>
            <a:endParaRPr i="1" dirty="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en" dirty="0" smtClean="0"/>
              <a:t>я</a:t>
            </a:r>
            <a:r>
              <a:rPr lang="en" dirty="0"/>
              <a:t>	</a:t>
            </a:r>
            <a:r>
              <a:rPr lang="en" dirty="0" smtClean="0"/>
              <a:t>взять-</a:t>
            </a:r>
            <a:r>
              <a:rPr lang="en" sz="1600" dirty="0" smtClean="0"/>
              <a:t>RES-</a:t>
            </a:r>
            <a:r>
              <a:rPr lang="en-US" sz="1600" dirty="0" smtClean="0"/>
              <a:t>PROG</a:t>
            </a:r>
            <a:r>
              <a:rPr lang="en" sz="1600" dirty="0" smtClean="0"/>
              <a:t>-NFUT-1SG</a:t>
            </a:r>
            <a:r>
              <a:rPr lang="en" dirty="0"/>
              <a:t>		нож-</a:t>
            </a:r>
            <a:r>
              <a:rPr lang="en" sz="1600" dirty="0"/>
              <a:t>ACC</a:t>
            </a:r>
            <a:endParaRPr sz="1600" dirty="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en" dirty="0" smtClean="0"/>
              <a:t>‘</a:t>
            </a:r>
            <a:r>
              <a:rPr lang="en" dirty="0"/>
              <a:t>Я держу нож’.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dirty="0" smtClean="0"/>
              <a:t>(</a:t>
            </a:r>
            <a:r>
              <a:rPr lang="ru-RU" dirty="0" smtClean="0"/>
              <a:t>14</a:t>
            </a:r>
            <a:r>
              <a:rPr lang="en" dirty="0" smtClean="0"/>
              <a:t>) </a:t>
            </a:r>
            <a:r>
              <a:rPr lang="en" dirty="0"/>
              <a:t>	</a:t>
            </a:r>
            <a:r>
              <a:rPr lang="en" i="1" dirty="0"/>
              <a:t>bi	teхɨ-če-d-de-m</a:t>
            </a:r>
            <a:r>
              <a:rPr lang="en" dirty="0"/>
              <a:t>	</a:t>
            </a:r>
            <a:endParaRPr dirty="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-RU" dirty="0"/>
              <a:t>	</a:t>
            </a:r>
            <a:r>
              <a:rPr lang="en" dirty="0" smtClean="0"/>
              <a:t>я</a:t>
            </a:r>
            <a:r>
              <a:rPr lang="en" dirty="0"/>
              <a:t>	</a:t>
            </a:r>
            <a:r>
              <a:rPr lang="en" dirty="0" smtClean="0"/>
              <a:t>сесть-</a:t>
            </a:r>
            <a:r>
              <a:rPr lang="en" sz="1600" dirty="0" smtClean="0"/>
              <a:t>RES-PROG-NFUT-1SG </a:t>
            </a:r>
            <a:endParaRPr dirty="0"/>
          </a:p>
          <a:p>
            <a:pPr marL="0" lvl="0" indent="45720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en" dirty="0" smtClean="0"/>
              <a:t>‘</a:t>
            </a:r>
            <a:r>
              <a:rPr lang="en" dirty="0"/>
              <a:t>Я сижу’. 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04" name="Google Shape;104;p20"/>
          <p:cNvSpPr txBox="1">
            <a:spLocks noGrp="1"/>
          </p:cNvSpPr>
          <p:nvPr>
            <p:ph type="sldNum" idx="12"/>
          </p:nvPr>
        </p:nvSpPr>
        <p:spPr>
          <a:xfrm>
            <a:off x="7309222" y="4024775"/>
            <a:ext cx="1523078" cy="76395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111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Потеря результативной семантики</a:t>
            </a:r>
            <a:endParaRPr/>
          </a:p>
        </p:txBody>
      </p:sp>
      <p:sp>
        <p:nvSpPr>
          <p:cNvPr id="110" name="Google Shape;110;p21"/>
          <p:cNvSpPr txBox="1">
            <a:spLocks noGrp="1"/>
          </p:cNvSpPr>
          <p:nvPr>
            <p:ph type="body" idx="1"/>
          </p:nvPr>
        </p:nvSpPr>
        <p:spPr>
          <a:xfrm>
            <a:off x="311700" y="1485817"/>
            <a:ext cx="8832300" cy="274359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(</a:t>
            </a:r>
            <a:r>
              <a:rPr lang="ru-RU" dirty="0" smtClean="0"/>
              <a:t>15</a:t>
            </a:r>
            <a:r>
              <a:rPr lang="en" dirty="0" smtClean="0"/>
              <a:t>)</a:t>
            </a:r>
            <a:r>
              <a:rPr lang="en" dirty="0"/>
              <a:t>	</a:t>
            </a:r>
            <a:r>
              <a:rPr lang="en" i="1" dirty="0" smtClean="0"/>
              <a:t>beje</a:t>
            </a:r>
            <a:r>
              <a:rPr lang="ru-RU" i="1" dirty="0" smtClean="0"/>
              <a:t>=</a:t>
            </a:r>
            <a:r>
              <a:rPr lang="en" i="1" dirty="0" smtClean="0"/>
              <a:t>j</a:t>
            </a:r>
            <a:r>
              <a:rPr lang="en" i="1" dirty="0"/>
              <a:t>			o-če-d-de-n				</a:t>
            </a:r>
            <a:r>
              <a:rPr lang="en" i="1" dirty="0" smtClean="0"/>
              <a:t>d’u-w</a:t>
            </a:r>
            <a:endParaRPr i="1" dirty="0"/>
          </a:p>
          <a:p>
            <a:pPr marL="45720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en" dirty="0" smtClean="0"/>
              <a:t>мужчина</a:t>
            </a:r>
            <a:r>
              <a:rPr lang="ru-RU" dirty="0" smtClean="0"/>
              <a:t>=</a:t>
            </a:r>
            <a:r>
              <a:rPr lang="en" sz="1600" dirty="0" smtClean="0"/>
              <a:t>PTCL</a:t>
            </a:r>
            <a:r>
              <a:rPr lang="ru-RU" dirty="0" smtClean="0"/>
              <a:t>	</a:t>
            </a:r>
            <a:r>
              <a:rPr lang="en" dirty="0"/>
              <a:t>	</a:t>
            </a:r>
            <a:r>
              <a:rPr lang="en" dirty="0" smtClean="0"/>
              <a:t>строить-</a:t>
            </a:r>
            <a:r>
              <a:rPr lang="en" sz="1600" dirty="0" smtClean="0"/>
              <a:t>RES-PROG-NFUT-3SG</a:t>
            </a:r>
            <a:r>
              <a:rPr lang="en" dirty="0"/>
              <a:t>	</a:t>
            </a:r>
            <a:r>
              <a:rPr lang="ru-RU" dirty="0" smtClean="0"/>
              <a:t>	</a:t>
            </a:r>
            <a:r>
              <a:rPr lang="en" dirty="0" smtClean="0"/>
              <a:t>дом-</a:t>
            </a:r>
            <a:r>
              <a:rPr lang="en" sz="1600" dirty="0" smtClean="0"/>
              <a:t>AСС</a:t>
            </a:r>
            <a:endParaRPr sz="1600" dirty="0"/>
          </a:p>
          <a:p>
            <a:pPr marL="0" lvl="0" indent="4572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en" dirty="0" smtClean="0"/>
              <a:t>‘</a:t>
            </a:r>
            <a:r>
              <a:rPr lang="en" dirty="0"/>
              <a:t>Мужчина строит дом’. </a:t>
            </a:r>
            <a:endParaRPr lang="ru-RU" dirty="0" smtClean="0"/>
          </a:p>
          <a:p>
            <a:pPr marL="0" lvl="0" indent="45720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" dirty="0" smtClean="0"/>
              <a:t>(</a:t>
            </a:r>
            <a:r>
              <a:rPr lang="ru-RU" dirty="0" smtClean="0"/>
              <a:t>16</a:t>
            </a:r>
            <a:r>
              <a:rPr lang="en" dirty="0" smtClean="0"/>
              <a:t>) </a:t>
            </a:r>
            <a:r>
              <a:rPr lang="en" dirty="0"/>
              <a:t>	</a:t>
            </a:r>
            <a:r>
              <a:rPr lang="en" i="1" dirty="0"/>
              <a:t>bi </a:t>
            </a:r>
            <a:r>
              <a:rPr lang="ru-RU" i="1" dirty="0" smtClean="0"/>
              <a:t>	</a:t>
            </a:r>
            <a:r>
              <a:rPr lang="en" i="1" dirty="0" smtClean="0"/>
              <a:t>nuwče-d-d'i</a:t>
            </a:r>
            <a:r>
              <a:rPr lang="en" i="1" dirty="0"/>
              <a:t>		</a:t>
            </a:r>
            <a:r>
              <a:rPr lang="en" i="1" dirty="0" smtClean="0"/>
              <a:t>upku-če-d-dɨ-m </a:t>
            </a:r>
            <a:r>
              <a:rPr lang="en" i="1" dirty="0"/>
              <a:t>		</a:t>
            </a:r>
            <a:r>
              <a:rPr lang="en" i="1" dirty="0" smtClean="0"/>
              <a:t>kuŋa-l-bu</a:t>
            </a:r>
            <a:endParaRPr i="1" dirty="0"/>
          </a:p>
          <a:p>
            <a:pPr marL="0" lvl="0" indent="4572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en" dirty="0" smtClean="0"/>
              <a:t>я  </a:t>
            </a:r>
            <a:r>
              <a:rPr lang="ru-RU" dirty="0" smtClean="0"/>
              <a:t>	</a:t>
            </a:r>
            <a:r>
              <a:rPr lang="en" dirty="0" smtClean="0"/>
              <a:t>русский-</a:t>
            </a:r>
            <a:r>
              <a:rPr lang="en" sz="1600" dirty="0" smtClean="0"/>
              <a:t>ADJ.REL-INS</a:t>
            </a:r>
            <a:r>
              <a:rPr lang="en" dirty="0" smtClean="0"/>
              <a:t> </a:t>
            </a:r>
            <a:r>
              <a:rPr lang="en" dirty="0"/>
              <a:t>	</a:t>
            </a:r>
            <a:r>
              <a:rPr lang="en" dirty="0" smtClean="0"/>
              <a:t>научить-</a:t>
            </a:r>
            <a:r>
              <a:rPr lang="en" sz="1600" dirty="0" smtClean="0"/>
              <a:t>RES-PROG-NFUT-1SG</a:t>
            </a:r>
            <a:r>
              <a:rPr lang="en" dirty="0" smtClean="0"/>
              <a:t> </a:t>
            </a:r>
            <a:r>
              <a:rPr lang="en" dirty="0"/>
              <a:t>	ребенок-</a:t>
            </a:r>
            <a:r>
              <a:rPr lang="en" sz="1600" dirty="0"/>
              <a:t>PL-ACC</a:t>
            </a:r>
            <a:endParaRPr sz="1600" dirty="0"/>
          </a:p>
          <a:p>
            <a:pPr marL="0" lvl="0" indent="45720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ru-RU" dirty="0" smtClean="0"/>
              <a:t>	</a:t>
            </a:r>
            <a:r>
              <a:rPr lang="en" dirty="0" smtClean="0"/>
              <a:t>‘</a:t>
            </a:r>
            <a:r>
              <a:rPr lang="en" dirty="0"/>
              <a:t>Я учу русскому языку (детей).’ </a:t>
            </a:r>
            <a:endParaRPr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11" name="Google Shape;111;p21"/>
          <p:cNvSpPr txBox="1">
            <a:spLocks noGrp="1"/>
          </p:cNvSpPr>
          <p:nvPr>
            <p:ph type="sldNum" idx="12"/>
          </p:nvPr>
        </p:nvSpPr>
        <p:spPr>
          <a:xfrm>
            <a:off x="7199697" y="3975234"/>
            <a:ext cx="1523078" cy="7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Результатив: диахрония</a:t>
            </a:r>
            <a:endParaRPr/>
          </a:p>
        </p:txBody>
      </p:sp>
      <p:sp>
        <p:nvSpPr>
          <p:cNvPr id="117" name="Google Shape;117;p22"/>
          <p:cNvSpPr txBox="1">
            <a:spLocks noGrp="1"/>
          </p:cNvSpPr>
          <p:nvPr>
            <p:ph type="body" idx="1"/>
          </p:nvPr>
        </p:nvSpPr>
        <p:spPr>
          <a:xfrm>
            <a:off x="311700" y="1099900"/>
            <a:ext cx="8520600" cy="383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[</a:t>
            </a:r>
            <a:r>
              <a:rPr lang="en-US" sz="2400" dirty="0" err="1">
                <a:solidFill>
                  <a:srgbClr val="000000"/>
                </a:solidFill>
              </a:rPr>
              <a:t>Malchukov</a:t>
            </a:r>
            <a:r>
              <a:rPr lang="en-US" sz="2400" dirty="0">
                <a:solidFill>
                  <a:srgbClr val="000000"/>
                </a:solidFill>
              </a:rPr>
              <a:t> 1995</a:t>
            </a:r>
            <a:r>
              <a:rPr lang="en-US" sz="2400" dirty="0" smtClean="0">
                <a:solidFill>
                  <a:srgbClr val="000000"/>
                </a:solidFill>
              </a:rPr>
              <a:t>]</a:t>
            </a:r>
            <a:r>
              <a:rPr lang="ru-RU" sz="2400" dirty="0" smtClean="0">
                <a:solidFill>
                  <a:srgbClr val="000000"/>
                </a:solidFill>
              </a:rPr>
              <a:t> наряду с результативным указывает имперфективное значение.</a:t>
            </a:r>
            <a:endParaRPr lang="ru-RU"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 smtClean="0">
                <a:solidFill>
                  <a:srgbClr val="000000"/>
                </a:solidFill>
              </a:rPr>
              <a:t>Семантическая </a:t>
            </a:r>
            <a:r>
              <a:rPr lang="en" sz="2400" dirty="0">
                <a:solidFill>
                  <a:srgbClr val="000000"/>
                </a:solidFill>
              </a:rPr>
              <a:t>двойственность объясняется разными исследователями через диахронию - совпадение тунгусского процессива на -či-/-t- и формы состояния на -ča- [Мальчуков 2008], ссылаясь на [Недялков 1992] и [Benzing 1955]</a:t>
            </a:r>
            <a:endParaRPr sz="2400"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118" name="Google Shape;118;p22"/>
          <p:cNvSpPr txBox="1">
            <a:spLocks noGrp="1"/>
          </p:cNvSpPr>
          <p:nvPr>
            <p:ph type="sldNum" idx="12"/>
          </p:nvPr>
        </p:nvSpPr>
        <p:spPr>
          <a:xfrm>
            <a:off x="7463226" y="3975234"/>
            <a:ext cx="1369074" cy="725449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dirty="0" smtClean="0"/>
              <a:t>[</a:t>
            </a:r>
            <a:r>
              <a:rPr lang="ru-RU" dirty="0" smtClean="0"/>
              <a:t>Мальчуков 2008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ru-RU" dirty="0"/>
              <a:t>- Мальчуков А. Л. Синтаксис эвенского языка: структурные, семантические, коммуникативные аспекты. СПб.: Наука, </a:t>
            </a:r>
            <a:r>
              <a:rPr lang="ru-RU" dirty="0" smtClean="0"/>
              <a:t>2008</a:t>
            </a:r>
            <a:endParaRPr lang="en-US" dirty="0" smtClean="0"/>
          </a:p>
          <a:p>
            <a:pPr marL="114300" indent="0">
              <a:buNone/>
            </a:pPr>
            <a:r>
              <a:rPr lang="ru-RU" dirty="0"/>
              <a:t>[</a:t>
            </a:r>
            <a:r>
              <a:rPr lang="ru-RU" dirty="0" err="1"/>
              <a:t>Плунгян</a:t>
            </a:r>
            <a:r>
              <a:rPr lang="ru-RU" dirty="0"/>
              <a:t> 2011] — </a:t>
            </a:r>
            <a:r>
              <a:rPr lang="ru-RU" dirty="0" err="1"/>
              <a:t>Плунгян</a:t>
            </a:r>
            <a:r>
              <a:rPr lang="ru-RU" dirty="0"/>
              <a:t> В.А. Введение в грамматическую семантику. Грамматические значения и грамматические системы языков мира. М, 2011</a:t>
            </a:r>
            <a:endParaRPr lang="en-US" dirty="0" smtClean="0"/>
          </a:p>
          <a:p>
            <a:pPr marL="114300" indent="0">
              <a:buNone/>
            </a:pPr>
            <a:r>
              <a:rPr lang="ru-RU" dirty="0"/>
              <a:t>[</a:t>
            </a:r>
            <a:r>
              <a:rPr lang="ru-RU" dirty="0" err="1"/>
              <a:t>Роббек</a:t>
            </a:r>
            <a:r>
              <a:rPr lang="ru-RU" dirty="0"/>
              <a:t> 1982] — </a:t>
            </a:r>
            <a:r>
              <a:rPr lang="ru-RU" dirty="0" err="1"/>
              <a:t>Роббек</a:t>
            </a:r>
            <a:r>
              <a:rPr lang="ru-RU" dirty="0"/>
              <a:t> В. А. Виды глагола в эвенском языке. Л., 1982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en-US" dirty="0" smtClean="0"/>
              <a:t>[</a:t>
            </a:r>
            <a:r>
              <a:rPr lang="ru-RU" dirty="0" err="1" smtClean="0"/>
              <a:t>Цинциус</a:t>
            </a:r>
            <a:r>
              <a:rPr lang="ru-RU" dirty="0" smtClean="0"/>
              <a:t> 1947</a:t>
            </a:r>
            <a:r>
              <a:rPr lang="en-US" dirty="0" smtClean="0"/>
              <a:t>]</a:t>
            </a:r>
            <a:r>
              <a:rPr lang="ru-RU" dirty="0" smtClean="0"/>
              <a:t> </a:t>
            </a:r>
            <a:r>
              <a:rPr lang="ru-RU" dirty="0"/>
              <a:t>- </a:t>
            </a:r>
            <a:r>
              <a:rPr lang="ru-RU" dirty="0" err="1"/>
              <a:t>Цинциус</a:t>
            </a:r>
            <a:r>
              <a:rPr lang="ru-RU" dirty="0"/>
              <a:t> В. И. Очерк грамматики эвенского (ламутского) языка. Л.: </a:t>
            </a:r>
            <a:r>
              <a:rPr lang="ru-RU" dirty="0" err="1"/>
              <a:t>Учпедгиз</a:t>
            </a:r>
            <a:r>
              <a:rPr lang="ru-RU" dirty="0"/>
              <a:t> Ленинградское отделение, 1947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r>
              <a:rPr lang="en-US" dirty="0"/>
              <a:t>[</a:t>
            </a:r>
            <a:r>
              <a:rPr lang="en-US" dirty="0" err="1"/>
              <a:t>Benzing</a:t>
            </a:r>
            <a:r>
              <a:rPr lang="en-US" dirty="0"/>
              <a:t> 1955] — </a:t>
            </a:r>
            <a:r>
              <a:rPr lang="en-US" dirty="0" err="1"/>
              <a:t>Benzing</a:t>
            </a:r>
            <a:r>
              <a:rPr lang="en-US" dirty="0"/>
              <a:t> J. </a:t>
            </a:r>
            <a:r>
              <a:rPr lang="en-US" dirty="0" err="1"/>
              <a:t>Lamutische</a:t>
            </a:r>
            <a:r>
              <a:rPr lang="en-US" dirty="0"/>
              <a:t> Grammatik. Wiesbaden, 1955.</a:t>
            </a:r>
            <a:endParaRPr lang="ru-RU" dirty="0"/>
          </a:p>
          <a:p>
            <a:pPr marL="114300" indent="0">
              <a:buNone/>
            </a:pPr>
            <a:r>
              <a:rPr lang="en-US" dirty="0"/>
              <a:t>[</a:t>
            </a:r>
            <a:r>
              <a:rPr lang="en-US" dirty="0" err="1"/>
              <a:t>Malchukov</a:t>
            </a:r>
            <a:r>
              <a:rPr lang="en-US" dirty="0"/>
              <a:t> 1995] — </a:t>
            </a:r>
            <a:r>
              <a:rPr lang="en-US" dirty="0" err="1"/>
              <a:t>Malchukov</a:t>
            </a:r>
            <a:r>
              <a:rPr lang="en-US" dirty="0"/>
              <a:t> A. L. Even — Languages of the world — </a:t>
            </a:r>
            <a:r>
              <a:rPr lang="en-US" dirty="0" err="1"/>
              <a:t>Munchen</a:t>
            </a:r>
            <a:r>
              <a:rPr lang="en-US" dirty="0"/>
              <a:t>-Newcastle: </a:t>
            </a:r>
            <a:r>
              <a:rPr lang="en-US" dirty="0" err="1"/>
              <a:t>Lincom</a:t>
            </a:r>
            <a:r>
              <a:rPr lang="en-US" dirty="0"/>
              <a:t> Europa, 1995</a:t>
            </a:r>
            <a:r>
              <a:rPr lang="en-US" dirty="0" smtClean="0"/>
              <a:t>.</a:t>
            </a:r>
            <a:endParaRPr lang="ru-RU" dirty="0" smtClean="0"/>
          </a:p>
          <a:p>
            <a:pPr marL="114300" indent="0">
              <a:buNone/>
            </a:pPr>
            <a:r>
              <a:rPr lang="en-US" dirty="0"/>
              <a:t>B. </a:t>
            </a:r>
            <a:r>
              <a:rPr lang="en-US" dirty="0" err="1"/>
              <a:t>Packendorf</a:t>
            </a:r>
            <a:r>
              <a:rPr lang="en-US" dirty="0"/>
              <a:t>, field </a:t>
            </a:r>
            <a:r>
              <a:rPr lang="en-US" dirty="0" smtClean="0"/>
              <a:t>data</a:t>
            </a:r>
            <a:r>
              <a:rPr lang="ru-RU" dirty="0" smtClean="0"/>
              <a:t> </a:t>
            </a:r>
            <a:r>
              <a:rPr lang="ru-RU" sz="1200" dirty="0" smtClean="0"/>
              <a:t>(</a:t>
            </a:r>
            <a:r>
              <a:rPr lang="en-US" sz="1200" dirty="0">
                <a:hlinkClick r:id="rId2"/>
              </a:rPr>
              <a:t>https://archive.mpi.nl/islandora/object/lat%3A1839_00_0000_0000_000F_2DFE_0</a:t>
            </a:r>
            <a:r>
              <a:rPr lang="ru-RU" sz="1200" dirty="0"/>
              <a:t>)</a:t>
            </a:r>
          </a:p>
          <a:p>
            <a:pPr marL="114300" indent="0">
              <a:buNone/>
            </a:pPr>
            <a:endParaRPr lang="en-US" b="1" dirty="0"/>
          </a:p>
          <a:p>
            <a:pPr marL="11430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2"/>
          </p:nvPr>
        </p:nvSpPr>
        <p:spPr>
          <a:xfrm>
            <a:off x="7078133" y="4072466"/>
            <a:ext cx="1655158" cy="738817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588810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Аспект в эвенском языке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918" y="1397000"/>
            <a:ext cx="7880615" cy="355600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В докладе представлены данные </a:t>
            </a:r>
            <a:r>
              <a:rPr lang="ru-RU" sz="2400" dirty="0" err="1" smtClean="0"/>
              <a:t>быстринского</a:t>
            </a:r>
            <a:r>
              <a:rPr lang="ru-RU" sz="2400" dirty="0" smtClean="0"/>
              <a:t> говора эвенского языка (тунгусо-</a:t>
            </a:r>
            <a:r>
              <a:rPr lang="ru-RU" sz="2400" dirty="0" err="1" smtClean="0"/>
              <a:t>манчьжурская</a:t>
            </a:r>
            <a:r>
              <a:rPr lang="ru-RU" sz="2400" dirty="0" smtClean="0"/>
              <a:t> семья, северная ветвь)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 smtClean="0"/>
              <a:t>Данные собраны во время экспедиции в села Эссо и </a:t>
            </a:r>
            <a:r>
              <a:rPr lang="ru-RU" sz="2400" dirty="0" err="1" smtClean="0"/>
              <a:t>Анавгай</a:t>
            </a:r>
            <a:r>
              <a:rPr lang="ru-RU" sz="2400" dirty="0"/>
              <a:t> </a:t>
            </a:r>
            <a:r>
              <a:rPr lang="ru-RU" sz="2400" dirty="0" smtClean="0"/>
              <a:t>Камчатского края в июне-июле 2019 года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ru-RU" sz="2400" dirty="0"/>
              <a:t>В эвенском языке по оценкам разных исследователей от 13 [</a:t>
            </a:r>
            <a:r>
              <a:rPr lang="ru-RU" sz="2400" dirty="0" err="1"/>
              <a:t>Цинциус</a:t>
            </a:r>
            <a:r>
              <a:rPr lang="ru-RU" sz="2400" dirty="0"/>
              <a:t> 1947] до 23 [</a:t>
            </a:r>
            <a:r>
              <a:rPr lang="ru-RU" sz="2400" dirty="0" err="1"/>
              <a:t>Роббек</a:t>
            </a:r>
            <a:r>
              <a:rPr lang="ru-RU" sz="2400" dirty="0"/>
              <a:t> 1982] показателей </a:t>
            </a:r>
            <a:r>
              <a:rPr lang="ru-RU" sz="2400" dirty="0" smtClean="0"/>
              <a:t> аспектуальных значений. Мы рассмотрим взаимодействие двух из них – </a:t>
            </a:r>
            <a:r>
              <a:rPr lang="ru-RU" sz="2400" dirty="0" err="1" smtClean="0"/>
              <a:t>прогрессива</a:t>
            </a:r>
            <a:r>
              <a:rPr lang="ru-RU" sz="2400" dirty="0" smtClean="0"/>
              <a:t> и </a:t>
            </a:r>
            <a:r>
              <a:rPr lang="ru-RU" sz="2400" dirty="0" err="1" smtClean="0"/>
              <a:t>результатива</a:t>
            </a:r>
            <a:endParaRPr lang="ru-RU" sz="2400" dirty="0"/>
          </a:p>
          <a:p>
            <a:pPr lvl="1">
              <a:buFont typeface="Arial" panose="020B0604020202020204" pitchFamily="34" charset="0"/>
              <a:buChar char="•"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725345" y="4095721"/>
            <a:ext cx="2194560" cy="104777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2657144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415762" y="57643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Временные показатели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283600" y="4333574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1550"/>
              </p:ext>
            </p:extLst>
          </p:nvPr>
        </p:nvGraphicFramePr>
        <p:xfrm>
          <a:off x="6089159" y="2194345"/>
          <a:ext cx="2743141" cy="136345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9799">
                  <a:extLst>
                    <a:ext uri="{9D8B030D-6E8A-4147-A177-3AD203B41FA5}">
                      <a16:colId xmlns:a16="http://schemas.microsoft.com/office/drawing/2014/main" val="3678527131"/>
                    </a:ext>
                  </a:extLst>
                </a:gridCol>
                <a:gridCol w="1913342">
                  <a:extLst>
                    <a:ext uri="{9D8B030D-6E8A-4147-A177-3AD203B41FA5}">
                      <a16:colId xmlns:a16="http://schemas.microsoft.com/office/drawing/2014/main" val="4102803961"/>
                    </a:ext>
                  </a:extLst>
                </a:gridCol>
              </a:tblGrid>
              <a:tr h="40035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PST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</a:t>
                      </a:r>
                      <a:r>
                        <a:rPr lang="en-US" sz="1800" i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dɨ</a:t>
                      </a:r>
                      <a:r>
                        <a:rPr lang="ru-RU" sz="1800" i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i="1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-</a:t>
                      </a:r>
                      <a:r>
                        <a:rPr lang="en-US" sz="1800" i="1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tɨ</a:t>
                      </a:r>
                      <a:endParaRPr lang="ru-RU" sz="18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18451"/>
                  </a:ext>
                </a:extLst>
              </a:tr>
              <a:tr h="56273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NFUT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-a, -</a:t>
                      </a:r>
                      <a:r>
                        <a:rPr lang="ru-RU" sz="1800" i="1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ra</a:t>
                      </a:r>
                      <a:r>
                        <a:rPr lang="ru-RU" sz="1800" i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, -</a:t>
                      </a:r>
                      <a:r>
                        <a:rPr lang="ru-RU" sz="1800" i="1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sa</a:t>
                      </a:r>
                      <a:r>
                        <a:rPr lang="ru-RU" sz="1800" i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, -</a:t>
                      </a:r>
                      <a:r>
                        <a:rPr lang="ru-RU" sz="1800" i="1" dirty="0" err="1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da</a:t>
                      </a:r>
                      <a:r>
                        <a:rPr lang="en-US" sz="1800" i="1" dirty="0">
                          <a:effectLst/>
                          <a:latin typeface="Calibri Light" panose="020F0302020204030204" pitchFamily="34" charset="0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, -∅</a:t>
                      </a:r>
                      <a:endParaRPr lang="ru-RU" sz="1800" i="1" dirty="0">
                        <a:effectLst/>
                        <a:latin typeface="Calibri Light" panose="020F0302020204030204" pitchFamily="34" charset="0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2197799"/>
                  </a:ext>
                </a:extLst>
              </a:tr>
              <a:tr h="400359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FUT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d’i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-</a:t>
                      </a:r>
                      <a:r>
                        <a:rPr lang="ru-RU" sz="1800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či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330836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15762" y="1543158"/>
            <a:ext cx="57907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  <a:tabLst>
                <a:tab pos="810260" algn="l"/>
                <a:tab pos="2700655" algn="l"/>
              </a:tabLst>
            </a:pPr>
            <a:r>
              <a:rPr lang="en-U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bi	</a:t>
            </a:r>
            <a:r>
              <a:rPr lang="en-US" sz="1600" i="1" dirty="0" err="1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bu-ri-wu</a:t>
            </a:r>
            <a:r>
              <a:rPr lang="en-U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	</a:t>
            </a:r>
            <a:r>
              <a:rPr lang="en-US" sz="1600" i="1" dirty="0" err="1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kiniga</a:t>
            </a:r>
            <a:r>
              <a:rPr lang="en-U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-w		</a:t>
            </a:r>
            <a:r>
              <a:rPr lang="en-US" sz="1600" i="1" dirty="0" err="1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biblioteka-tki</a:t>
            </a:r>
            <a:endParaRPr lang="ru-RU" sz="1600" i="1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26695">
              <a:spcAft>
                <a:spcPts val="0"/>
              </a:spcAft>
              <a:tabLst>
                <a:tab pos="810260" algn="l"/>
              </a:tabLst>
            </a:pP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я	</a:t>
            </a:r>
            <a:r>
              <a:rPr lang="ru-RU" sz="16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отдать-</a:t>
            </a:r>
            <a:r>
              <a:rPr lang="en-US" sz="14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PST-1SG</a:t>
            </a: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	</a:t>
            </a:r>
            <a:r>
              <a:rPr lang="ru-RU" sz="16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книга-</a:t>
            </a:r>
            <a:r>
              <a:rPr lang="en-US" sz="1600" cap="small" dirty="0" err="1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acc</a:t>
            </a: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r>
              <a:rPr lang="ru-RU" sz="16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библиотека-</a:t>
            </a:r>
            <a:r>
              <a:rPr lang="en-US" sz="1600" cap="small" dirty="0" err="1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dir</a:t>
            </a:r>
            <a:endParaRPr lang="ru-RU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46990" indent="180340">
              <a:spcAft>
                <a:spcPts val="300"/>
              </a:spcAft>
            </a:pP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‘Я отдал книгу в библиотеку’.</a:t>
            </a:r>
            <a:endParaRPr lang="ru-RU" sz="16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5762" y="2641980"/>
            <a:ext cx="579071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  <a:tabLst>
                <a:tab pos="810260" algn="l"/>
                <a:tab pos="2700655" algn="l"/>
              </a:tabLst>
            </a:pPr>
            <a:r>
              <a:rPr lang="en-U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bi	</a:t>
            </a:r>
            <a:r>
              <a:rPr lang="en-US" sz="1600" i="1" dirty="0" err="1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bu</a:t>
            </a:r>
            <a:r>
              <a:rPr lang="en-US" sz="1600" i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1600" i="1" dirty="0" err="1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ra</a:t>
            </a:r>
            <a:r>
              <a:rPr lang="en-US" sz="1600" i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-m</a:t>
            </a:r>
            <a:r>
              <a:rPr lang="ru-RU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600" i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n-US" sz="1600" i="1" dirty="0" err="1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kniga</a:t>
            </a:r>
            <a:r>
              <a:rPr lang="en-US" sz="1600" i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-w</a:t>
            </a:r>
            <a:r>
              <a:rPr lang="en-U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	</a:t>
            </a:r>
            <a:r>
              <a:rPr lang="en-US" sz="1600" i="1" dirty="0" err="1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biblioteka-tki</a:t>
            </a:r>
            <a:r>
              <a:rPr lang="en-U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endParaRPr lang="ru-RU" sz="1600" i="1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26695">
              <a:spcAft>
                <a:spcPts val="0"/>
              </a:spcAft>
              <a:tabLst>
                <a:tab pos="810260" algn="l"/>
              </a:tabLst>
            </a:pP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я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отдать</a:t>
            </a:r>
            <a:r>
              <a:rPr lang="en-US" sz="14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-NFUT-1SG</a:t>
            </a:r>
            <a:r>
              <a:rPr lang="en-US" sz="1400" cap="small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4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r>
              <a:rPr lang="ru-RU" sz="16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книга</a:t>
            </a:r>
            <a:r>
              <a:rPr lang="en-US" sz="16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1600" cap="small" dirty="0" err="1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acc</a:t>
            </a:r>
            <a:r>
              <a:rPr lang="ru-RU" sz="16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600" cap="small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библиотека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1600" cap="small" dirty="0" err="1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dir</a:t>
            </a:r>
            <a:endParaRPr lang="ru-RU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46990" indent="180340">
              <a:spcAft>
                <a:spcPts val="300"/>
              </a:spcAft>
            </a:pP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‘Я отдаю </a:t>
            </a:r>
            <a:r>
              <a:rPr lang="ru-RU" sz="16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книгу </a:t>
            </a: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в библиотеку’.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15762" y="3740802"/>
            <a:ext cx="45298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>
              <a:spcAft>
                <a:spcPts val="0"/>
              </a:spcAft>
              <a:tabLst>
                <a:tab pos="810260" algn="l"/>
                <a:tab pos="2700655" algn="l"/>
              </a:tabLst>
            </a:pPr>
            <a:r>
              <a:rPr lang="es-E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t</a:t>
            </a:r>
            <a:r>
              <a:rPr lang="es-ES" sz="1600" i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ɨk	</a:t>
            </a:r>
            <a:r>
              <a:rPr lang="es-E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i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         </a:t>
            </a:r>
            <a:r>
              <a:rPr lang="ru-RU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 </a:t>
            </a:r>
            <a:r>
              <a:rPr lang="es-ES" sz="1600" i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em-d’i-r</a:t>
            </a:r>
            <a:r>
              <a:rPr lang="es-E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	</a:t>
            </a:r>
            <a:r>
              <a:rPr lang="ru-RU" sz="1600" i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r>
              <a:rPr lang="es-ES" sz="1600" i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orro-l</a:t>
            </a:r>
            <a:r>
              <a:rPr lang="es-E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endParaRPr lang="ru-RU" sz="1600" i="1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26695">
              <a:spcAft>
                <a:spcPts val="0"/>
              </a:spcAft>
              <a:tabLst>
                <a:tab pos="810260" algn="l"/>
              </a:tabLst>
            </a:pP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сейчас	</a:t>
            </a: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r>
              <a:rPr lang="ru-RU" sz="16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r>
              <a:rPr lang="ru-RU" sz="16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прийти-</a:t>
            </a:r>
            <a:r>
              <a:rPr lang="en-US" sz="1600" cap="small" dirty="0" err="1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fut</a:t>
            </a:r>
            <a:r>
              <a:rPr lang="ru-RU" sz="16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14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3</a:t>
            </a:r>
            <a:r>
              <a:rPr lang="en-US" sz="16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pl</a:t>
            </a:r>
            <a:r>
              <a:rPr lang="ru-RU" sz="1600" cap="small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	</a:t>
            </a: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олень</a:t>
            </a:r>
            <a:r>
              <a:rPr lang="ru-RU" sz="1600" cap="small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1600" cap="small" dirty="0" err="1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pl</a:t>
            </a:r>
            <a:r>
              <a:rPr lang="ru-RU" sz="1600" cap="small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</a:t>
            </a:r>
            <a:endParaRPr lang="ru-RU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46990" indent="180340">
              <a:spcAft>
                <a:spcPts val="300"/>
              </a:spcAft>
            </a:pP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‘Сейчас придут олени’.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09" y="1594106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(1)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91409" y="269140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(2)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91409" y="3720675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(3)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2919" y="374651"/>
            <a:ext cx="8246820" cy="1225550"/>
          </a:xfrm>
        </p:spPr>
        <p:txBody>
          <a:bodyPr/>
          <a:lstStyle/>
          <a:p>
            <a:r>
              <a:rPr lang="ru-RU" dirty="0" err="1" smtClean="0"/>
              <a:t>Небудущее</a:t>
            </a:r>
            <a:r>
              <a:rPr lang="ru-RU" dirty="0" smtClean="0"/>
              <a:t> время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492" y="1508760"/>
            <a:ext cx="8065294" cy="30743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В сочетании с предельными глагольными основами реализуется как прошедшее время, с непредельными – как настоящее. </a:t>
            </a:r>
            <a:r>
              <a:rPr lang="en-US" sz="2400" dirty="0" smtClean="0"/>
              <a:t>[</a:t>
            </a:r>
            <a:r>
              <a:rPr lang="en-US" sz="2400" dirty="0" err="1" smtClean="0"/>
              <a:t>Malchukov</a:t>
            </a:r>
            <a:r>
              <a:rPr lang="en-US" sz="2400" dirty="0" smtClean="0"/>
              <a:t> 1995]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678823" y="4059251"/>
            <a:ext cx="2194560" cy="104777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4</a:t>
            </a:fld>
            <a:endParaRPr lang="en" dirty="0"/>
          </a:p>
        </p:txBody>
      </p:sp>
      <p:sp>
        <p:nvSpPr>
          <p:cNvPr id="7" name="TextBox 6"/>
          <p:cNvSpPr txBox="1"/>
          <p:nvPr/>
        </p:nvSpPr>
        <p:spPr>
          <a:xfrm>
            <a:off x="5066591" y="2469443"/>
            <a:ext cx="322446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Однако мы не уверены, что в </a:t>
            </a:r>
            <a:r>
              <a:rPr lang="ru-RU" sz="2400" dirty="0" err="1" smtClean="0"/>
              <a:t>быстринском</a:t>
            </a:r>
            <a:r>
              <a:rPr lang="ru-RU" sz="2400" dirty="0" smtClean="0"/>
              <a:t> эвенском </a:t>
            </a:r>
            <a:r>
              <a:rPr lang="ru-RU" sz="2400" dirty="0" err="1" smtClean="0"/>
              <a:t>небудущее</a:t>
            </a:r>
            <a:r>
              <a:rPr lang="ru-RU" sz="2400" dirty="0" smtClean="0"/>
              <a:t> устроено именно так.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3317" y="2932411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(4)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62570" y="2932411"/>
            <a:ext cx="62568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ru-RU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600" i="1" dirty="0" err="1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-de-m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ru-RU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600" i="1" dirty="0" err="1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erka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-m</a:t>
            </a:r>
            <a:endParaRPr lang="en-US" sz="1600" i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я</a:t>
            </a:r>
            <a:r>
              <a:rPr lang="ru-RU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взять-</a:t>
            </a:r>
            <a:r>
              <a:rPr lang="en-US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NFUT-1SG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нож-</a:t>
            </a:r>
            <a:r>
              <a:rPr lang="en-US" sz="1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ACC</a:t>
            </a:r>
            <a:endParaRPr lang="en-US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’Я беру/взял </a:t>
            </a: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нож’ </a:t>
            </a:r>
            <a:endParaRPr lang="ru-RU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/>
            </a:r>
            <a:br>
              <a:rPr lang="ru-RU" sz="16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ru-RU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9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Небудущее</a:t>
            </a:r>
            <a:r>
              <a:rPr lang="ru-RU" dirty="0" smtClean="0"/>
              <a:t> время: примеры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30612" y="4026309"/>
            <a:ext cx="2194560" cy="1047779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36599" y="1681390"/>
            <a:ext cx="7340601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sz="16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ta,	 </a:t>
            </a:r>
            <a:r>
              <a:rPr lang="en-US" sz="1600" i="1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tara</a:t>
            </a:r>
            <a:r>
              <a:rPr lang="en-US" sz="16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6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her-re-p</a:t>
            </a:r>
            <a:r>
              <a:rPr lang="en-US" sz="16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 </a:t>
            </a:r>
            <a:r>
              <a:rPr lang="ru-RU" sz="16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tar</a:t>
            </a:r>
            <a:r>
              <a:rPr lang="en-US" sz="1600" i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	 </a:t>
            </a:r>
            <a:r>
              <a:rPr lang="en-US" sz="16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her-</a:t>
            </a:r>
            <a:r>
              <a:rPr lang="en-US" sz="1600" i="1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US" sz="16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i="1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d’ur</a:t>
            </a:r>
            <a:r>
              <a:rPr lang="ru-RU" sz="16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600" i="1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ga</a:t>
            </a:r>
            <a:r>
              <a:rPr lang="en-US" sz="16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i="1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1600" i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-p</a:t>
            </a:r>
            <a:endParaRPr lang="ru-RU" sz="16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тот </a:t>
            </a: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тот</a:t>
            </a: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идти</a:t>
            </a:r>
            <a:r>
              <a:rPr lang="en-US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cap="small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nfut-</a:t>
            </a:r>
            <a:r>
              <a:rPr lang="en-US" sz="1400" cap="small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cap="small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pl.inc</a:t>
            </a:r>
            <a:r>
              <a:rPr lang="en-US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тот </a:t>
            </a:r>
            <a:r>
              <a:rPr lang="en-US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идти</a:t>
            </a:r>
            <a:r>
              <a:rPr lang="en-US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1600" cap="small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ant.cvb-pl</a:t>
            </a:r>
            <a:r>
              <a:rPr lang="ru-RU" sz="16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взять-</a:t>
            </a:r>
            <a:r>
              <a:rPr lang="en-US" sz="1600" cap="small" dirty="0" err="1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nfut</a:t>
            </a:r>
            <a:r>
              <a:rPr lang="ru-RU" sz="1600" cap="small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1400" cap="small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600" cap="small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pl</a:t>
            </a:r>
            <a:r>
              <a:rPr lang="ru-RU" sz="1600" cap="small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cap="small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1600" cap="small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‘Вот пошли, </a:t>
            </a: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вот взяли</a:t>
            </a:r>
            <a:r>
              <a:rPr lang="ru-RU" sz="16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.’</a:t>
            </a:r>
            <a:endParaRPr lang="ru-RU" sz="16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36599" y="2811760"/>
            <a:ext cx="8143081" cy="14096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</a:t>
            </a:r>
            <a:r>
              <a:rPr lang="en-US" sz="1600" i="1" dirty="0" err="1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ɨk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	</a:t>
            </a:r>
            <a:r>
              <a:rPr lang="en-US" sz="1600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er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bi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mine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’</a:t>
            </a:r>
            <a:r>
              <a:rPr lang="en-US" sz="1600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l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’</a:t>
            </a:r>
            <a:r>
              <a:rPr lang="en-US" sz="1600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		</a:t>
            </a:r>
            <a:r>
              <a:rPr lang="ru-RU" sz="1600" i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</a:t>
            </a:r>
            <a:r>
              <a:rPr lang="en-US" sz="1600" i="1" dirty="0" err="1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irka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</a:t>
            </a:r>
            <a:r>
              <a:rPr lang="en-US" sz="1600" i="1" dirty="0" err="1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ga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da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m</a:t>
            </a:r>
            <a:r>
              <a:rPr lang="ru-RU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</a:t>
            </a: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</a:t>
            </a:r>
            <a:endParaRPr lang="ru-RU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сейчас	этот	я	резать-</a:t>
            </a:r>
            <a:r>
              <a:rPr lang="en-US" sz="1600" cap="small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prog</a:t>
            </a:r>
            <a:r>
              <a:rPr lang="ru-RU" sz="1600" cap="small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cap="small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inch</a:t>
            </a:r>
            <a:r>
              <a:rPr lang="ru-RU" sz="1600" cap="small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cap="small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fut</a:t>
            </a:r>
            <a:r>
              <a:rPr lang="ru-RU" sz="1600" cap="small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ru-RU" sz="1400" cap="small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</a:t>
            </a:r>
            <a:r>
              <a:rPr lang="en-US" sz="1600" cap="small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sg</a:t>
            </a: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нож-</a:t>
            </a:r>
            <a:r>
              <a:rPr lang="en-US" sz="1600" cap="small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acc</a:t>
            </a: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взять-</a:t>
            </a:r>
            <a:r>
              <a:rPr lang="en-US" sz="1600" cap="small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nfut</a:t>
            </a:r>
            <a:r>
              <a:rPr lang="ru-RU" sz="1600" cap="small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ru-RU" sz="1400" cap="small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1</a:t>
            </a:r>
            <a:r>
              <a:rPr lang="en-US" sz="1600" cap="small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sg</a:t>
            </a:r>
            <a:endParaRPr lang="ru-RU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dil-gida-gič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,		</a:t>
            </a:r>
            <a:r>
              <a:rPr lang="en-US" sz="1600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er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</a:t>
            </a:r>
            <a:r>
              <a:rPr lang="en-US" sz="1600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dil-gida</a:t>
            </a:r>
            <a:endParaRPr lang="ru-RU" sz="1600" i="1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голова-</a:t>
            </a:r>
            <a:r>
              <a:rPr lang="ru-RU" sz="1600" cap="small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side</a:t>
            </a:r>
            <a:r>
              <a:rPr lang="ru-RU" sz="1600" cap="small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ru-RU" sz="1600" cap="small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elat</a:t>
            </a: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</a:t>
            </a:r>
            <a:r>
              <a:rPr lang="ru-RU" sz="16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этот</a:t>
            </a: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голова-</a:t>
            </a:r>
            <a:r>
              <a:rPr lang="ru-RU" sz="1600" cap="small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side</a:t>
            </a:r>
            <a:endParaRPr lang="ru-RU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‘Сейчас я это разрежу, беру нож от головной части, этой головной части</a:t>
            </a:r>
            <a:r>
              <a:rPr lang="ru-RU" sz="16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’</a:t>
            </a:r>
            <a:endParaRPr lang="ru-RU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3317" y="1685092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en-US" dirty="0" smtClean="0"/>
              <a:t>5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03317" y="2859882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en-US" dirty="0" smtClean="0"/>
              <a:t>6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7637" y="4442124"/>
            <a:ext cx="73607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Примеры взяты из корпуса Б. </a:t>
            </a:r>
            <a:r>
              <a:rPr lang="ru-RU" sz="1050" dirty="0" err="1" smtClean="0"/>
              <a:t>Пакендорф</a:t>
            </a:r>
            <a:r>
              <a:rPr lang="ru-RU" sz="1050" dirty="0" smtClean="0"/>
              <a:t> (</a:t>
            </a:r>
            <a:r>
              <a:rPr lang="en-US" sz="1050" dirty="0" smtClean="0">
                <a:hlinkClick r:id="rId3"/>
              </a:rPr>
              <a:t>https://archive.mpi.nl/islandora/object/lat%3A1839_00_0000_0000_000F_2DFE_0</a:t>
            </a:r>
            <a:r>
              <a:rPr lang="ru-RU" sz="1050" dirty="0" smtClean="0"/>
              <a:t>)</a:t>
            </a:r>
            <a:endParaRPr lang="ru-RU" sz="1050" dirty="0"/>
          </a:p>
        </p:txBody>
      </p:sp>
    </p:spTree>
    <p:extLst>
      <p:ext uri="{BB962C8B-B14F-4D97-AF65-F5344CB8AC3E}">
        <p14:creationId xmlns:p14="http://schemas.microsoft.com/office/powerpoint/2010/main" val="2026625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311700" y="319897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 smtClean="0"/>
              <a:t>Прогрессив</a:t>
            </a:r>
            <a:r>
              <a:rPr lang="en" dirty="0" smtClean="0"/>
              <a:t>: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" dirty="0" smtClean="0"/>
              <a:t>предыдущие </a:t>
            </a:r>
            <a:r>
              <a:rPr lang="en" dirty="0"/>
              <a:t>исследования</a:t>
            </a:r>
            <a:endParaRPr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727100"/>
            <a:ext cx="8520600" cy="22776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19100"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Показатель </a:t>
            </a:r>
            <a:r>
              <a:rPr lang="en" sz="2400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-d-, -d’-, -d’id-, -d’i-, -ʐi-</a:t>
            </a:r>
            <a:endParaRPr sz="2400" i="1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19100"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  <a:r>
              <a:rPr lang="en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Указывает </a:t>
            </a:r>
            <a:r>
              <a:rPr lang="en"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 незаконченность действия, на действие в процессе его </a:t>
            </a:r>
            <a:r>
              <a:rPr lang="en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совершения</a:t>
            </a:r>
            <a:r>
              <a:rPr lang="ru-RU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  <a:r>
              <a:rPr lang="en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"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[Цинциус 1947]</a:t>
            </a:r>
            <a:endParaRPr sz="2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419100"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  <a:r>
              <a:rPr lang="en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Указание </a:t>
            </a:r>
            <a:r>
              <a:rPr lang="en"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на действие в его </a:t>
            </a:r>
            <a:r>
              <a:rPr lang="en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совершении</a:t>
            </a:r>
            <a:r>
              <a:rPr lang="ru-RU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  <a:r>
              <a:rPr lang="en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"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– процесс: монолитное длящееся действие (состояние) </a:t>
            </a:r>
            <a:r>
              <a:rPr lang="en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(7-9), </a:t>
            </a:r>
            <a:r>
              <a:rPr lang="en"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повторяющееся действие </a:t>
            </a:r>
            <a:r>
              <a:rPr lang="en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</a:t>
            </a:r>
            <a:r>
              <a:rPr lang="ru-RU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10, 11</a:t>
            </a:r>
            <a:r>
              <a:rPr lang="en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en"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[Роббек 1982]</a:t>
            </a:r>
            <a:endParaRPr sz="2400" dirty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sldNum" idx="12"/>
          </p:nvPr>
        </p:nvSpPr>
        <p:spPr>
          <a:xfrm>
            <a:off x="8187349" y="426774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err="1" smtClean="0"/>
              <a:t>Прогрессив</a:t>
            </a:r>
            <a:r>
              <a:rPr lang="en" dirty="0" smtClean="0"/>
              <a:t>: </a:t>
            </a:r>
            <a:r>
              <a:rPr lang="en" dirty="0"/>
              <a:t>значение</a:t>
            </a:r>
            <a:endParaRPr dirty="0"/>
          </a:p>
        </p:txBody>
      </p:sp>
      <p:sp>
        <p:nvSpPr>
          <p:cNvPr id="75" name="Google Shape;75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776200" cy="84860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000000"/>
                </a:solidFill>
              </a:rPr>
              <a:t>[Malchukov 1995] выделяет прогрессивное значение данного показателя</a:t>
            </a:r>
            <a:endParaRPr sz="2400" dirty="0">
              <a:solidFill>
                <a:srgbClr val="000000"/>
              </a:solidFill>
            </a:endParaRPr>
          </a:p>
          <a:p>
            <a:pPr marL="0" lvl="0" indent="45720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>
              <a:solidFill>
                <a:srgbClr val="000000"/>
              </a:solidFill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sldNum" idx="12"/>
          </p:nvPr>
        </p:nvSpPr>
        <p:spPr>
          <a:xfrm>
            <a:off x="8206597" y="427820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535708" y="2001078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>
              <a:spcAft>
                <a:spcPts val="0"/>
              </a:spcAft>
              <a:tabLst>
                <a:tab pos="810260" algn="l"/>
                <a:tab pos="2700655" algn="l"/>
              </a:tabLst>
            </a:pPr>
            <a:r>
              <a:rPr lang="es-E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bi	te</a:t>
            </a:r>
            <a:r>
              <a:rPr lang="en-U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х</a:t>
            </a:r>
            <a:r>
              <a:rPr lang="es-E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ɨ-če-d-de-m	</a:t>
            </a:r>
            <a:endParaRPr lang="ru-RU" sz="1600" i="1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26695">
              <a:spcAft>
                <a:spcPts val="0"/>
              </a:spcAft>
              <a:tabLst>
                <a:tab pos="810260" algn="l"/>
              </a:tabLst>
            </a:pP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я	сесть-</a:t>
            </a:r>
            <a:r>
              <a:rPr lang="en-US" sz="1600" cap="small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res</a:t>
            </a:r>
            <a:r>
              <a:rPr lang="ru-RU" sz="16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1600" cap="small" dirty="0" err="1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prog</a:t>
            </a:r>
            <a:r>
              <a:rPr lang="ru-RU" sz="16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1600" cap="small" dirty="0" err="1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nfut</a:t>
            </a:r>
            <a:r>
              <a:rPr lang="ru-RU" sz="16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14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1</a:t>
            </a:r>
            <a:r>
              <a:rPr lang="en-US" sz="16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sg</a:t>
            </a:r>
            <a:endParaRPr lang="ru-RU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46990" indent="180340">
              <a:spcAft>
                <a:spcPts val="300"/>
              </a:spcAft>
            </a:pP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‘Я сижу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’.</a:t>
            </a:r>
            <a:endParaRPr lang="ru-RU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45507" y="295296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>
              <a:spcAft>
                <a:spcPts val="0"/>
              </a:spcAft>
              <a:tabLst>
                <a:tab pos="810260" algn="l"/>
                <a:tab pos="2700655" algn="l"/>
              </a:tabLst>
            </a:pPr>
            <a:r>
              <a:rPr lang="es-ES" sz="1600" i="1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bi</a:t>
            </a:r>
            <a:r>
              <a:rPr lang="es-E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	te</a:t>
            </a:r>
            <a:r>
              <a:rPr lang="en-U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х</a:t>
            </a:r>
            <a:r>
              <a:rPr lang="es-ES" sz="1600" i="1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ɨ-d-de-m	</a:t>
            </a:r>
            <a:endParaRPr lang="ru-RU" sz="1600" i="1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226695">
              <a:spcAft>
                <a:spcPts val="0"/>
              </a:spcAft>
              <a:tabLst>
                <a:tab pos="810260" algn="l"/>
              </a:tabLst>
            </a:pP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я	</a:t>
            </a:r>
            <a:r>
              <a:rPr lang="ru-RU" sz="1600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сесть-</a:t>
            </a:r>
            <a:r>
              <a:rPr lang="en-US" sz="1600" cap="small" dirty="0" err="1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prog</a:t>
            </a:r>
            <a:r>
              <a:rPr lang="ru-RU" sz="16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1600" cap="small" dirty="0" err="1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nfut</a:t>
            </a:r>
            <a:r>
              <a:rPr lang="ru-RU" sz="16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-</a:t>
            </a:r>
            <a:r>
              <a:rPr lang="en-US" sz="14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1</a:t>
            </a:r>
            <a:r>
              <a:rPr lang="en-US" sz="1600" cap="small" dirty="0" smtClean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sg</a:t>
            </a:r>
            <a:endParaRPr lang="ru-RU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 marL="46990" indent="180340">
              <a:spcAft>
                <a:spcPts val="300"/>
              </a:spcAft>
            </a:pP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‘Я сажусь’.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18930" y="3901040"/>
            <a:ext cx="7706139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ru-RU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600" i="1" dirty="0" err="1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weri-ri-wu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600" i="1" dirty="0" err="1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d’en’ga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-mi 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ru-RU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</a:t>
            </a:r>
            <a:r>
              <a:rPr lang="en-US" sz="1600" i="1" dirty="0" err="1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ga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-d-mi				 </a:t>
            </a:r>
            <a:r>
              <a:rPr lang="en-US" sz="1600" i="1" dirty="0" err="1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orro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-m</a:t>
            </a:r>
            <a:endParaRPr lang="ru-RU" sz="1600" dirty="0" smtClean="0">
              <a:solidFill>
                <a:srgbClr val="00000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fontAlgn="base"/>
            <a:r>
              <a:rPr lang="ru-RU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я 	потерять-</a:t>
            </a:r>
            <a:r>
              <a:rPr lang="en-US" sz="1600" cap="small" dirty="0" smtClean="0"/>
              <a:t>pst-</a:t>
            </a:r>
            <a:r>
              <a:rPr lang="en-US" sz="1400" cap="small" dirty="0" smtClean="0"/>
              <a:t>1</a:t>
            </a:r>
            <a:r>
              <a:rPr lang="en-US" sz="1600" cap="small" dirty="0" smtClean="0"/>
              <a:t>sg</a:t>
            </a:r>
            <a:r>
              <a:rPr lang="en-US" sz="1600" dirty="0" smtClean="0"/>
              <a:t> </a:t>
            </a:r>
            <a:r>
              <a:rPr lang="en-US" dirty="0" smtClean="0"/>
              <a:t> </a:t>
            </a:r>
            <a:r>
              <a:rPr lang="en-US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деньги-</a:t>
            </a:r>
            <a:r>
              <a:rPr lang="en-US" sz="1600" cap="small" dirty="0"/>
              <a:t>refl.sg</a:t>
            </a:r>
            <a:r>
              <a:rPr lang="en-US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	</a:t>
            </a:r>
            <a:r>
              <a:rPr lang="ru-RU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взять-</a:t>
            </a:r>
            <a:r>
              <a:rPr lang="en-US" sz="1600" cap="small" dirty="0" smtClean="0"/>
              <a:t>prog-cond</a:t>
            </a:r>
            <a:r>
              <a:rPr lang="en-US" sz="1400" cap="small" dirty="0" smtClean="0"/>
              <a:t>2</a:t>
            </a:r>
            <a:r>
              <a:rPr lang="en-US" sz="1600" cap="small" dirty="0" smtClean="0"/>
              <a:t>.cvb</a:t>
            </a:r>
            <a:r>
              <a:rPr lang="en-US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		</a:t>
            </a:r>
            <a:r>
              <a:rPr lang="en-US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олень-</a:t>
            </a:r>
            <a:r>
              <a:rPr lang="en-US" sz="1600" cap="small" dirty="0" err="1"/>
              <a:t>acc</a:t>
            </a:r>
            <a:r>
              <a:rPr lang="en-US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fontAlgn="base"/>
            <a:r>
              <a:rPr lang="en-US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‘</a:t>
            </a:r>
            <a:r>
              <a:rPr lang="ru-RU" sz="16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Я </a:t>
            </a: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потерял деньги, пока покупал оленя’. </a:t>
            </a:r>
            <a:endParaRPr lang="ru-RU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61388" y="2001078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dirty="0"/>
              <a:t>7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311700" y="2993392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ru-RU" dirty="0"/>
              <a:t>8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11700" y="3985706"/>
            <a:ext cx="5486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en-US" dirty="0" smtClean="0"/>
              <a:t>9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dirty="0" err="1" smtClean="0"/>
              <a:t>Прогрессив</a:t>
            </a:r>
            <a:r>
              <a:rPr lang="en" dirty="0" smtClean="0"/>
              <a:t>: </a:t>
            </a:r>
            <a:r>
              <a:rPr lang="en" dirty="0"/>
              <a:t>значение</a:t>
            </a:r>
            <a:endParaRPr dirty="0"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1"/>
          </p:nvPr>
        </p:nvSpPr>
        <p:spPr>
          <a:xfrm>
            <a:off x="311700" y="12872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dirty="0" smtClean="0">
                <a:solidFill>
                  <a:schemeClr val="dk1"/>
                </a:solidFill>
              </a:rPr>
              <a:t>Предполагаемое </a:t>
            </a:r>
            <a:r>
              <a:rPr lang="ru-RU" sz="2400" dirty="0" err="1" smtClean="0">
                <a:solidFill>
                  <a:schemeClr val="dk1"/>
                </a:solidFill>
              </a:rPr>
              <a:t>хабитуальное</a:t>
            </a:r>
            <a:r>
              <a:rPr lang="ru-RU" sz="2400" dirty="0" smtClean="0">
                <a:solidFill>
                  <a:schemeClr val="dk1"/>
                </a:solidFill>
              </a:rPr>
              <a:t> значение</a:t>
            </a:r>
            <a:endParaRPr lang="ru-RU"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114300" indent="0">
              <a:buNone/>
            </a:pPr>
            <a:r>
              <a:rPr lang="en-US" i="1" dirty="0" smtClean="0"/>
              <a:t>	</a:t>
            </a:r>
          </a:p>
          <a:p>
            <a:pPr marL="114300" indent="0">
              <a:buNone/>
            </a:pPr>
            <a:r>
              <a:rPr lang="en-US" sz="1600" i="1" dirty="0"/>
              <a:t>	</a:t>
            </a:r>
            <a:r>
              <a:rPr lang="en-US" sz="1600" i="1" dirty="0" smtClean="0"/>
              <a:t>bi</a:t>
            </a:r>
            <a:r>
              <a:rPr lang="en-US" sz="1600" i="1" dirty="0"/>
              <a:t>	</a:t>
            </a:r>
            <a:r>
              <a:rPr lang="en-US" sz="1600" i="1" dirty="0" err="1"/>
              <a:t>ereγer</a:t>
            </a:r>
            <a:r>
              <a:rPr lang="en-US" sz="1600" i="1" dirty="0"/>
              <a:t>		</a:t>
            </a:r>
            <a:r>
              <a:rPr lang="en-US" sz="1600" i="1" dirty="0" err="1"/>
              <a:t>bu</a:t>
            </a:r>
            <a:r>
              <a:rPr lang="en-US" sz="1600" i="1" dirty="0"/>
              <a:t>-d-de-m			</a:t>
            </a:r>
            <a:r>
              <a:rPr lang="en-US" sz="1600" i="1" dirty="0" err="1" smtClean="0"/>
              <a:t>kiniga</a:t>
            </a:r>
            <a:r>
              <a:rPr lang="en-US" sz="1600" i="1" dirty="0" smtClean="0"/>
              <a:t>-m</a:t>
            </a:r>
            <a:r>
              <a:rPr lang="en-US" sz="1600" i="1" dirty="0"/>
              <a:t>	</a:t>
            </a:r>
            <a:endParaRPr lang="ru-RU" sz="1600" dirty="0"/>
          </a:p>
          <a:p>
            <a:pPr marL="114300" indent="0">
              <a:buNone/>
            </a:pPr>
            <a:r>
              <a:rPr lang="en-US" sz="1600" dirty="0" smtClean="0"/>
              <a:t>	</a:t>
            </a:r>
            <a:r>
              <a:rPr lang="ru-RU" sz="1600" dirty="0" smtClean="0"/>
              <a:t>я</a:t>
            </a:r>
            <a:r>
              <a:rPr lang="ru-RU" sz="1600" dirty="0"/>
              <a:t>	постоянно	отдавать-</a:t>
            </a:r>
            <a:r>
              <a:rPr lang="en-US" sz="1600" cap="small" dirty="0" err="1"/>
              <a:t>prog</a:t>
            </a:r>
            <a:r>
              <a:rPr lang="ru-RU" sz="1600" cap="small" dirty="0"/>
              <a:t>-</a:t>
            </a:r>
            <a:r>
              <a:rPr lang="en-US" sz="1600" cap="small" dirty="0" err="1"/>
              <a:t>nfut</a:t>
            </a:r>
            <a:r>
              <a:rPr lang="ru-RU" sz="1600" cap="small" dirty="0" smtClean="0"/>
              <a:t>-</a:t>
            </a:r>
            <a:r>
              <a:rPr lang="en-US" sz="1400" cap="small" dirty="0" smtClean="0"/>
              <a:t>1</a:t>
            </a:r>
            <a:r>
              <a:rPr lang="en-US" sz="1600" cap="small" dirty="0" smtClean="0"/>
              <a:t>sg</a:t>
            </a:r>
            <a:r>
              <a:rPr lang="ru-RU" sz="1600" dirty="0"/>
              <a:t>		книга-</a:t>
            </a:r>
            <a:r>
              <a:rPr lang="en-US" sz="1600" cap="small" dirty="0" err="1"/>
              <a:t>acc</a:t>
            </a:r>
            <a:endParaRPr lang="ru-RU" sz="1600" cap="small" dirty="0"/>
          </a:p>
          <a:p>
            <a:pPr marL="114300" indent="0">
              <a:buNone/>
            </a:pPr>
            <a:r>
              <a:rPr lang="en-US" sz="1600" dirty="0" smtClean="0"/>
              <a:t>	</a:t>
            </a:r>
            <a:r>
              <a:rPr lang="ru-RU" sz="1600" dirty="0" smtClean="0"/>
              <a:t>‘</a:t>
            </a:r>
            <a:r>
              <a:rPr lang="ru-RU" sz="1600" dirty="0"/>
              <a:t>Я отдаю книгу каждую неделю’. </a:t>
            </a: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4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8283600" y="4310025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 dirty="0"/>
          </a:p>
        </p:txBody>
      </p:sp>
      <p:sp>
        <p:nvSpPr>
          <p:cNvPr id="5" name="TextBox 4"/>
          <p:cNvSpPr txBox="1"/>
          <p:nvPr/>
        </p:nvSpPr>
        <p:spPr>
          <a:xfrm>
            <a:off x="311700" y="2141008"/>
            <a:ext cx="64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en-US" dirty="0" smtClean="0"/>
              <a:t>10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956733" y="3255815"/>
            <a:ext cx="6307666" cy="865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600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kapka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-r-</a:t>
            </a:r>
            <a:r>
              <a:rPr lang="en-US" sz="1600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bu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	</a:t>
            </a:r>
            <a:r>
              <a:rPr lang="en-US" sz="1600" i="1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oja</a:t>
            </a:r>
            <a:r>
              <a:rPr lang="en-US" sz="1600" i="1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	</a:t>
            </a:r>
            <a:r>
              <a:rPr lang="ru-RU" sz="1600" i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</a:t>
            </a:r>
            <a:r>
              <a:rPr lang="en-US" sz="1600" i="1" dirty="0" err="1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tul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-u-t-</a:t>
            </a:r>
            <a:r>
              <a:rPr lang="en-US" sz="1600" i="1" dirty="0" err="1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te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i="1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⊘</a:t>
            </a:r>
            <a:endParaRPr lang="ru-RU" sz="1600" i="1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капкан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cap="small" dirty="0" err="1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pl-acc</a:t>
            </a:r>
            <a:r>
              <a:rPr lang="en-US" sz="1600" cap="small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</a:t>
            </a: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много</a:t>
            </a:r>
            <a:r>
              <a:rPr lang="en-US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		</a:t>
            </a:r>
            <a:r>
              <a:rPr lang="ru-RU" sz="1600" dirty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поставить</a:t>
            </a:r>
            <a:r>
              <a:rPr lang="en-US" sz="1600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-</a:t>
            </a:r>
            <a:r>
              <a:rPr lang="en-US" sz="1600" cap="small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ad-prog-nfut-</a:t>
            </a:r>
            <a:r>
              <a:rPr lang="en-US" sz="1400" cap="small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3</a:t>
            </a:r>
            <a:r>
              <a:rPr lang="en-US" sz="1600" cap="small" dirty="0" smtClean="0">
                <a:solidFill>
                  <a:srgbClr val="000000"/>
                </a:solidFill>
                <a:latin typeface="Calibri Light" panose="020F0302020204030204" pitchFamily="34" charset="0"/>
                <a:ea typeface="Times New Roman" panose="02020603050405020304" pitchFamily="18" charset="0"/>
                <a:cs typeface="Calibri Light" panose="020F0302020204030204" pitchFamily="34" charset="0"/>
              </a:rPr>
              <a:t>pl</a:t>
            </a:r>
            <a:endParaRPr lang="ru-RU" sz="1600" dirty="0">
              <a:latin typeface="Calibri Light" panose="020F0302020204030204" pitchFamily="34" charset="0"/>
              <a:ea typeface="Calibri" panose="020F0502020204030204" pitchFamily="34" charset="0"/>
              <a:cs typeface="Calibri Light" panose="020F0302020204030204" pitchFamily="34" charset="0"/>
            </a:endParaRPr>
          </a:p>
          <a:p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‘</a:t>
            </a:r>
            <a:r>
              <a:rPr lang="ru-RU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Много капканов ставятся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Calibri Light" panose="020F0302020204030204" pitchFamily="34" charset="0"/>
              </a:rPr>
              <a:t>’</a:t>
            </a:r>
            <a:endParaRPr lang="ru-RU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1700" y="3291566"/>
            <a:ext cx="6450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(</a:t>
            </a:r>
            <a:r>
              <a:rPr lang="en-US" dirty="0" smtClean="0"/>
              <a:t>1</a:t>
            </a:r>
            <a:r>
              <a:rPr lang="ru-RU" dirty="0" smtClean="0"/>
              <a:t>1)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7637" y="4442124"/>
            <a:ext cx="736071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dirty="0" smtClean="0"/>
              <a:t>Пример (11) взят из корпуса Б. </a:t>
            </a:r>
            <a:r>
              <a:rPr lang="ru-RU" sz="1050" dirty="0" err="1" smtClean="0"/>
              <a:t>Пакендорф</a:t>
            </a:r>
            <a:r>
              <a:rPr lang="ru-RU" sz="1050" dirty="0" smtClean="0"/>
              <a:t> (</a:t>
            </a:r>
            <a:r>
              <a:rPr lang="en-US" sz="1050" dirty="0">
                <a:hlinkClick r:id="rId3"/>
              </a:rPr>
              <a:t>https://archive.mpi.nl/islandora/object/lat%3A1839_00_0000_0000_000F_2DFE_0</a:t>
            </a:r>
            <a:r>
              <a:rPr lang="ru-RU" sz="1050" dirty="0" smtClean="0"/>
              <a:t>)</a:t>
            </a:r>
            <a:endParaRPr lang="ru-RU" sz="105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Результатив: предыдущие исследования</a:t>
            </a:r>
            <a:endParaRPr/>
          </a:p>
        </p:txBody>
      </p:sp>
      <p:sp>
        <p:nvSpPr>
          <p:cNvPr id="89" name="Google Shape;89;p18"/>
          <p:cNvSpPr txBox="1">
            <a:spLocks noGrp="1"/>
          </p:cNvSpPr>
          <p:nvPr>
            <p:ph type="body" idx="1"/>
          </p:nvPr>
        </p:nvSpPr>
        <p:spPr>
          <a:xfrm>
            <a:off x="311700" y="1824800"/>
            <a:ext cx="8520600" cy="31959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19100"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en" sz="2400" dirty="0">
                <a:solidFill>
                  <a:srgbClr val="000000"/>
                </a:solidFill>
              </a:rPr>
              <a:t>Показатель -t-, -č-, -či-, -t’-</a:t>
            </a:r>
            <a:endParaRPr sz="2400" dirty="0">
              <a:solidFill>
                <a:srgbClr val="000000"/>
              </a:solidFill>
            </a:endParaRPr>
          </a:p>
          <a:p>
            <a:pPr marL="419100"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"Указывает на то, что д</a:t>
            </a:r>
            <a:r>
              <a:rPr lang="en" sz="2400" dirty="0" smtClean="0">
                <a:solidFill>
                  <a:srgbClr val="000000"/>
                </a:solidFill>
              </a:rPr>
              <a:t>ействие </a:t>
            </a:r>
            <a:r>
              <a:rPr lang="ru-RU" sz="2400" dirty="0" smtClean="0">
                <a:solidFill>
                  <a:srgbClr val="000000"/>
                </a:solidFill>
              </a:rPr>
              <a:t>как бы </a:t>
            </a:r>
            <a:r>
              <a:rPr lang="en" sz="2400" dirty="0" smtClean="0">
                <a:solidFill>
                  <a:srgbClr val="000000"/>
                </a:solidFill>
              </a:rPr>
              <a:t>стабилизировалось </a:t>
            </a:r>
            <a:r>
              <a:rPr lang="en" sz="2400" dirty="0">
                <a:solidFill>
                  <a:srgbClr val="000000"/>
                </a:solidFill>
              </a:rPr>
              <a:t>на завершенной стадии своего </a:t>
            </a:r>
            <a:r>
              <a:rPr lang="en" sz="2400" dirty="0" smtClean="0">
                <a:solidFill>
                  <a:srgbClr val="000000"/>
                </a:solidFill>
              </a:rPr>
              <a:t>развития</a:t>
            </a:r>
            <a:r>
              <a:rPr lang="ru-RU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"</a:t>
            </a:r>
            <a:r>
              <a:rPr lang="en" sz="2400" dirty="0" smtClean="0">
                <a:solidFill>
                  <a:srgbClr val="000000"/>
                </a:solidFill>
              </a:rPr>
              <a:t> </a:t>
            </a:r>
            <a:r>
              <a:rPr lang="en" sz="2400" dirty="0">
                <a:solidFill>
                  <a:srgbClr val="000000"/>
                </a:solidFill>
              </a:rPr>
              <a:t>[Цинциус 1947]</a:t>
            </a:r>
            <a:endParaRPr sz="2400" dirty="0">
              <a:solidFill>
                <a:srgbClr val="000000"/>
              </a:solidFill>
            </a:endParaRPr>
          </a:p>
          <a:p>
            <a:pPr marL="419100"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"</a:t>
            </a:r>
            <a:r>
              <a:rPr lang="en" sz="2400" dirty="0" smtClean="0">
                <a:solidFill>
                  <a:srgbClr val="000000"/>
                </a:solidFill>
              </a:rPr>
              <a:t>Обозначает </a:t>
            </a:r>
            <a:r>
              <a:rPr lang="en" sz="2400" dirty="0">
                <a:solidFill>
                  <a:srgbClr val="000000"/>
                </a:solidFill>
              </a:rPr>
              <a:t>состояние, </a:t>
            </a:r>
            <a:r>
              <a:rPr lang="en" sz="2400" dirty="0" smtClean="0">
                <a:solidFill>
                  <a:srgbClr val="000000"/>
                </a:solidFill>
              </a:rPr>
              <a:t>вызванное </a:t>
            </a:r>
            <a:r>
              <a:rPr lang="en" sz="2400" dirty="0">
                <a:solidFill>
                  <a:srgbClr val="000000"/>
                </a:solidFill>
              </a:rPr>
              <a:t>предшествующим этапом </a:t>
            </a:r>
            <a:r>
              <a:rPr lang="en" sz="2400" dirty="0" smtClean="0">
                <a:solidFill>
                  <a:srgbClr val="000000"/>
                </a:solidFill>
              </a:rPr>
              <a:t>действия</a:t>
            </a:r>
            <a:r>
              <a:rPr lang="ru-RU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" или</a:t>
            </a:r>
            <a:r>
              <a:rPr lang="ru-RU" sz="2400" dirty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"активное действие"</a:t>
            </a:r>
            <a:r>
              <a:rPr lang="en" sz="2400" dirty="0" smtClean="0">
                <a:solidFill>
                  <a:srgbClr val="B7B7B7"/>
                </a:solidFill>
              </a:rPr>
              <a:t> </a:t>
            </a:r>
            <a:r>
              <a:rPr lang="en" sz="2400" dirty="0">
                <a:solidFill>
                  <a:srgbClr val="000000"/>
                </a:solidFill>
              </a:rPr>
              <a:t>[Роббек 1982</a:t>
            </a:r>
            <a:r>
              <a:rPr lang="en" sz="2400" dirty="0" smtClean="0">
                <a:solidFill>
                  <a:srgbClr val="000000"/>
                </a:solidFill>
              </a:rPr>
              <a:t>]</a:t>
            </a:r>
            <a:endParaRPr lang="ru-RU" sz="2400" dirty="0" smtClean="0">
              <a:solidFill>
                <a:srgbClr val="000000"/>
              </a:solidFill>
            </a:endParaRPr>
          </a:p>
          <a:p>
            <a:pPr marL="419100"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Имеет результативное или реже имперфективное значение </a:t>
            </a:r>
            <a:r>
              <a:rPr lang="en-US" sz="2400" dirty="0" smtClean="0">
                <a:solidFill>
                  <a:srgbClr val="000000"/>
                </a:solidFill>
              </a:rPr>
              <a:t>[</a:t>
            </a:r>
            <a:r>
              <a:rPr lang="en-US" sz="2400" dirty="0" err="1" smtClean="0">
                <a:solidFill>
                  <a:srgbClr val="000000"/>
                </a:solidFill>
              </a:rPr>
              <a:t>Malchukov</a:t>
            </a:r>
            <a:r>
              <a:rPr lang="en-US" sz="2400" dirty="0" smtClean="0">
                <a:solidFill>
                  <a:srgbClr val="000000"/>
                </a:solidFill>
              </a:rPr>
              <a:t> 1995]</a:t>
            </a:r>
            <a:endParaRPr lang="ru-RU" sz="2400" dirty="0" smtClean="0">
              <a:solidFill>
                <a:srgbClr val="000000"/>
              </a:solidFill>
            </a:endParaRPr>
          </a:p>
          <a:p>
            <a:pPr marL="419100">
              <a:buClr>
                <a:srgbClr val="000000"/>
              </a:buClr>
              <a:buSzPts val="2400"/>
              <a:buFont typeface="Arial" panose="020B0604020202020204" pitchFamily="34" charset="0"/>
              <a:buChar char="•"/>
            </a:pPr>
            <a:endParaRPr sz="2400" dirty="0">
              <a:solidFill>
                <a:srgbClr val="000000"/>
              </a:solidFill>
            </a:endParaRPr>
          </a:p>
        </p:txBody>
      </p:sp>
      <p:sp>
        <p:nvSpPr>
          <p:cNvPr id="90" name="Google Shape;90;p18"/>
          <p:cNvSpPr txBox="1">
            <a:spLocks noGrp="1"/>
          </p:cNvSpPr>
          <p:nvPr>
            <p:ph type="sldNum" idx="12"/>
          </p:nvPr>
        </p:nvSpPr>
        <p:spPr>
          <a:xfrm>
            <a:off x="8283600" y="4290100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Метрополия">
  <a:themeElements>
    <a:clrScheme name="Метрополия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Метрополи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Метрополи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3ACF124-275F-44F2-8DE0-0A755069829B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Метрополия</Template>
  <TotalTime>6615</TotalTime>
  <Words>820</Words>
  <Application>Microsoft Office PowerPoint</Application>
  <PresentationFormat>Экран (16:9)</PresentationFormat>
  <Paragraphs>137</Paragraphs>
  <Slides>14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Метрополия</vt:lpstr>
      <vt:lpstr>Взаимодействие аспектуальных показателей  прогрессива и результатива в быстринском говоре эвенского языка</vt:lpstr>
      <vt:lpstr>Аспект в эвенском языке</vt:lpstr>
      <vt:lpstr>Временные показатели</vt:lpstr>
      <vt:lpstr>Небудущее время</vt:lpstr>
      <vt:lpstr>Небудущее время: примеры</vt:lpstr>
      <vt:lpstr>Прогрессив:  предыдущие исследования</vt:lpstr>
      <vt:lpstr>Прогрессив: значение</vt:lpstr>
      <vt:lpstr>Прогрессив: значение</vt:lpstr>
      <vt:lpstr>Результатив: предыдущие исследования</vt:lpstr>
      <vt:lpstr>Результатив: значение</vt:lpstr>
      <vt:lpstr>Сочетание показателей прогрессива и результатива </vt:lpstr>
      <vt:lpstr>Потеря результативной семантики</vt:lpstr>
      <vt:lpstr>Результатив: диахрония</vt:lpstr>
      <vt:lpstr>Список литературы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показателей  имперфектива и результатива  в быстринском говоре эвенского языка</dc:title>
  <dc:creator>user</dc:creator>
  <cp:lastModifiedBy>RePack by Diakov</cp:lastModifiedBy>
  <cp:revision>46</cp:revision>
  <dcterms:modified xsi:type="dcterms:W3CDTF">2019-11-25T20:45:18Z</dcterms:modified>
</cp:coreProperties>
</file>