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ia Motora" initials="" lastIdx="7" clrIdx="0"/>
  <p:cmAuthor id="1" name="Алексей Старченко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912C0B-CEA1-4D60-8AD1-99CF1F969442}">
  <a:tblStyle styleId="{D2912C0B-CEA1-4D60-8AD1-99CF1F9694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7c5b8dc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57c5b8dc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7c5b8dc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57c5b8dc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57c5b8dc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57c5b8dc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57c5b8dc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57c5b8dc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7c5b8dc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57c5b8dc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57c5b8dc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57c5b8dc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7c5b8dc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57c5b8dc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ba463a1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ba463a1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579ce073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579ce073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579ce0732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579ce0732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579ce073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579ce073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579ce073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579ce073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79ce073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79ce073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579ce073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579ce073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79ce073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579ce073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47200" y="444500"/>
            <a:ext cx="8520600" cy="336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/>
          </a:p>
        </p:txBody>
      </p:sp>
      <p:sp>
        <p:nvSpPr>
          <p:cNvPr id="55" name="Google Shape;55;p13"/>
          <p:cNvSpPr txBox="1"/>
          <p:nvPr/>
        </p:nvSpPr>
        <p:spPr>
          <a:xfrm>
            <a:off x="825500" y="-221450"/>
            <a:ext cx="38100" cy="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0"/>
            <a:ext cx="7715251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14450" y="1655698"/>
            <a:ext cx="77151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Kašəŋ in Kazym Khanty:</a:t>
            </a:r>
            <a:r>
              <a:rPr lang="ru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endParaRPr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free choice indefinite 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or universal quantificator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87600" y="4343400"/>
            <a:ext cx="60420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</a:rPr>
              <a:t>Daria Motora, Lomonosov MSU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101750" y="445025"/>
            <a:ext cx="898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Kašəŋ in free choice contexts: </a:t>
            </a:r>
            <a:r>
              <a:rPr lang="ru" sz="3000">
                <a:solidFill>
                  <a:srgbClr val="FFFFFF"/>
                </a:solidFill>
              </a:rPr>
              <a:t>case 4 (non-referent)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101750" y="1152475"/>
            <a:ext cx="898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{I can learn any song with these children, even a tough one}</a:t>
            </a: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(5)	</a:t>
            </a:r>
            <a:r>
              <a:rPr lang="ru" i="1">
                <a:solidFill>
                  <a:srgbClr val="FFFFFF"/>
                </a:solidFill>
              </a:rPr>
              <a:t>tăm 	 ńawrɛm-en		 piλa	kašən	ar	wɵnəλtə-ti		  păk-λ-əm</a:t>
            </a:r>
            <a:endParaRPr i="1">
              <a:solidFill>
                <a:srgbClr val="FFFFFF"/>
              </a:solidFill>
            </a:endParaRPr>
          </a:p>
          <a:p>
            <a:pPr marL="0" lvl="0" indent="4572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DEM child-POSS.2SG	 together	 every	song learn-NFIN.NPST can-NPST-1SG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</a:t>
            </a:r>
            <a:r>
              <a:rPr lang="ru">
                <a:solidFill>
                  <a:schemeClr val="dk1"/>
                </a:solidFill>
              </a:rPr>
              <a:t>I can learn any song with these children</a:t>
            </a:r>
            <a:r>
              <a:rPr lang="ru">
                <a:solidFill>
                  <a:srgbClr val="FFFFFF"/>
                </a:solidFill>
              </a:rPr>
              <a:t>.’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</a:t>
            </a:r>
            <a:r>
              <a:rPr lang="ru">
                <a:solidFill>
                  <a:schemeClr val="dk1"/>
                </a:solidFill>
              </a:rPr>
              <a:t>I can learn every existing song with these children.</a:t>
            </a:r>
            <a:r>
              <a:rPr lang="ru">
                <a:solidFill>
                  <a:srgbClr val="FFFFFF"/>
                </a:solidFill>
              </a:rPr>
              <a:t>’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/>
              <a:t>Kašəŋ in comparative contexts</a:t>
            </a:r>
            <a:endParaRPr sz="3600"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276825"/>
            <a:ext cx="8520600" cy="377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Generally speakers seem to face difficulties interpreting russian comparative sentences.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Possible reasons:</a:t>
            </a:r>
            <a:endParaRPr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unusual context (no need to compare non-referent items in real life)</a:t>
            </a:r>
            <a:endParaRPr sz="180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inappropriate context (I suggested bad examples)</a:t>
            </a:r>
            <a:endParaRPr sz="180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they do not use indefinites in comparative contexts, but something else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Possible strategies: </a:t>
            </a:r>
            <a:endParaRPr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transform comparative to superlative</a:t>
            </a:r>
            <a:endParaRPr sz="180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omit indefinite </a:t>
            </a:r>
            <a:endParaRPr sz="180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</a:pPr>
            <a:r>
              <a:rPr lang="ru" sz="1800">
                <a:solidFill>
                  <a:srgbClr val="FFFFFF"/>
                </a:solidFill>
              </a:rPr>
              <a:t>use kašəŋ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/>
              <a:t>Kašəŋ in comparative contexts: case 1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56525" y="1152475"/>
            <a:ext cx="9087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 (6) </a:t>
            </a:r>
            <a:r>
              <a:rPr lang="ru" i="1">
                <a:solidFill>
                  <a:srgbClr val="FFFFFF"/>
                </a:solidFill>
              </a:rPr>
              <a:t>Petja-en			χɵχəl-λ			muλsər		ńawrɛm-ət	ewəλt	sora-šək</a:t>
            </a:r>
            <a:endParaRPr i="1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Peter-POSS.2SG run-NPST[3SG]	which-INDEF	child-PL		among	fast-COMP</a:t>
            </a: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	‘Peter runs faster than some children [and slower than other].’ 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*‘Peter runs faster than any child.’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/>
              <a:t>Kašəŋ in comparative contexts: case 1</a:t>
            </a:r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(7)</a:t>
            </a:r>
            <a:r>
              <a:rPr lang="ru" i="1">
                <a:solidFill>
                  <a:srgbClr val="FFFFFF"/>
                </a:solidFill>
              </a:rPr>
              <a:t>	Petja-en		kašən		nawrɛm	kińśa	sora		χɵχəl-λ</a:t>
            </a:r>
            <a:endParaRPr i="1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Peter-POSS.2SG	every	child	than		fast		run-NPST[3SG]</a:t>
            </a: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>
                <a:solidFill>
                  <a:srgbClr val="FFFFFF"/>
                </a:solidFill>
              </a:rPr>
              <a:t>	‘</a:t>
            </a:r>
            <a:r>
              <a:rPr lang="ru">
                <a:solidFill>
                  <a:schemeClr val="dk1"/>
                </a:solidFill>
              </a:rPr>
              <a:t>Peter runs faster than any child</a:t>
            </a:r>
            <a:r>
              <a:rPr lang="ru">
                <a:solidFill>
                  <a:srgbClr val="FFFFFF"/>
                </a:solidFill>
              </a:rPr>
              <a:t>.’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To be discussed</a:t>
            </a:r>
            <a:endParaRPr sz="3000"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Can we talk about the development from the original UQ </a:t>
            </a:r>
            <a:r>
              <a:rPr lang="ru" i="1">
                <a:solidFill>
                  <a:srgbClr val="00FFFF"/>
                </a:solidFill>
              </a:rPr>
              <a:t>kašəŋ</a:t>
            </a:r>
            <a:r>
              <a:rPr lang="ru">
                <a:solidFill>
                  <a:srgbClr val="00FFFF"/>
                </a:solidFill>
              </a:rPr>
              <a:t> </a:t>
            </a:r>
            <a:r>
              <a:rPr lang="ru">
                <a:solidFill>
                  <a:srgbClr val="FFFFFF"/>
                </a:solidFill>
              </a:rPr>
              <a:t>a free choice indefinite series?</a:t>
            </a:r>
            <a:br>
              <a:rPr lang="ru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Is it possible to define such common components of semantics between free choice pronouns and UQ, as [Bhat 2000] distinguishes between indefinite and interrogative pronouns (for them - lack of information)?</a:t>
            </a:r>
            <a:br>
              <a:rPr lang="ru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Maybe there are some better contexts that I could ask?</a:t>
            </a:r>
            <a:br>
              <a:rPr lang="ru">
                <a:solidFill>
                  <a:srgbClr val="FFFFFF"/>
                </a:solidFill>
              </a:rPr>
            </a:br>
            <a:r>
              <a:rPr lang="ru">
                <a:solidFill>
                  <a:srgbClr val="FFFFFF"/>
                </a:solidFill>
              </a:rPr>
              <a:t/>
            </a:r>
            <a:br>
              <a:rPr lang="ru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14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>
            <a:spLocks noGrp="1"/>
          </p:cNvSpPr>
          <p:nvPr>
            <p:ph type="title"/>
          </p:nvPr>
        </p:nvSpPr>
        <p:spPr>
          <a:xfrm>
            <a:off x="379525" y="481150"/>
            <a:ext cx="8520600" cy="77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r>
              <a:rPr lang="ru" sz="3000"/>
              <a:t>List of abbreviations</a:t>
            </a:r>
            <a:endParaRPr sz="3000"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46" name="Google Shape;14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1 – 1 person, 2 – 2 person, 3 – 3 person,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COMP – comparative, DEM – demonstrative pronoun,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EMPH – emphatic particle, IMP – imperative,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INDEF – indefinite, NFIN.NPST – infinitive,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NPST – non-past tense, PL – plural, POSS – possessive, 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SG – singular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4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311700" y="399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1400"/>
              </a:spcBef>
              <a:spcAft>
                <a:spcPts val="1400"/>
              </a:spcAft>
              <a:buNone/>
            </a:pPr>
            <a:r>
              <a:rPr lang="ru" sz="3600"/>
              <a:t>References</a:t>
            </a:r>
            <a:endParaRPr sz="3600"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Соловарь 2014 — V. N. Solovar. Khanty-Russian dictionary (Kazym dialect). Khanty-Mansiysk: Ob-Ugric Institute of applied research and development, 2014.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Bhat 2000 – Bhat D. N. S. 2000. The indefinite-interrogative puzzle. </a:t>
            </a:r>
            <a:r>
              <a:rPr lang="ru" sz="2400" i="1">
                <a:solidFill>
                  <a:srgbClr val="FFFFFF"/>
                </a:solidFill>
              </a:rPr>
              <a:t>Linguistic Typology</a:t>
            </a:r>
            <a:r>
              <a:rPr lang="ru" sz="2400">
                <a:solidFill>
                  <a:srgbClr val="FFFFFF"/>
                </a:solidFill>
              </a:rPr>
              <a:t> 4:365-400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Haspelmath 1997 – Haspelmath M. 1997. Indefinite Pronouns. Oxford: Clarendon Press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14115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</a:rPr>
              <a:t>The material was obtained in July 2019 during the expedition to Kazym village in the Beloyarsky district of the Khanty-Mansi region (Ugra), mainly by elicitation. </a:t>
            </a:r>
            <a:endParaRPr sz="1800">
              <a:solidFill>
                <a:srgbClr val="FFFFF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</a:rPr>
              <a:t>The research was supported by Russian grant No. 19-012-00627 "Semantics and syntax of Ural-Altaic languages in functional-typological and formal perspectives"</a:t>
            </a:r>
            <a:endParaRPr sz="1800">
              <a:solidFill>
                <a:srgbClr val="FFFFF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618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FFFF"/>
                </a:solidFill>
              </a:rPr>
              <a:t>Data and resourses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51925" y="21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Semantic map for indefinites [Haspelmath 1997] </a:t>
            </a:r>
            <a:endParaRPr sz="300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51925" y="954925"/>
            <a:ext cx="8840100" cy="39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List of semantic functions in which indefinite pronouns are used: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(1) specific known 				(6) indirect negation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(2) specific unknown 			(7) direct negation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(3) irrealis non specific 			(8) comparative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(4) question						(9) free choice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(5) conditional</a:t>
            </a:r>
            <a:endParaRPr sz="2400"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				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Some examples</a:t>
            </a:r>
            <a:endParaRPr sz="300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13050" y="1127350"/>
            <a:ext cx="12221400" cy="389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marR="2916936" lvl="0" indent="0" algn="l" rtl="0">
              <a:spcBef>
                <a:spcPts val="1848"/>
              </a:spcBef>
              <a:spcAft>
                <a:spcPts val="0"/>
              </a:spcAft>
              <a:buNone/>
            </a:pPr>
            <a:r>
              <a:rPr lang="ru" sz="2400" i="1">
                <a:solidFill>
                  <a:srgbClr val="FFFFFF"/>
                </a:solidFill>
              </a:rPr>
              <a:t>   </a:t>
            </a:r>
            <a:r>
              <a:rPr lang="ru" sz="2400">
                <a:solidFill>
                  <a:srgbClr val="FFFFFF"/>
                </a:solidFill>
              </a:rPr>
              <a:t>(1a)</a:t>
            </a:r>
            <a:r>
              <a:rPr lang="ru" sz="2400" i="1">
                <a:solidFill>
                  <a:srgbClr val="FFFFFF"/>
                </a:solidFill>
              </a:rPr>
              <a:t> χʉj 	juχt-əs ?			    </a:t>
            </a:r>
            <a:r>
              <a:rPr lang="ru" sz="2400">
                <a:solidFill>
                  <a:srgbClr val="FFFFFF"/>
                </a:solidFill>
              </a:rPr>
              <a:t>(1b) </a:t>
            </a:r>
            <a:r>
              <a:rPr lang="ru" sz="2400" i="1">
                <a:solidFill>
                  <a:srgbClr val="FFFFFF"/>
                </a:solidFill>
              </a:rPr>
              <a:t>χʉj-at 	         juχt-əs.</a:t>
            </a:r>
            <a:br>
              <a:rPr lang="ru" sz="2400" i="1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		  who	come-PST[3SG]			who.INDEF come-PST[3SG]	</a:t>
            </a:r>
            <a:br>
              <a:rPr lang="ru" sz="2400">
                <a:solidFill>
                  <a:srgbClr val="FFFFFF"/>
                </a:solidFill>
              </a:rPr>
            </a:br>
            <a:r>
              <a:rPr lang="ru" sz="2400">
                <a:solidFill>
                  <a:srgbClr val="FFFFFF"/>
                </a:solidFill>
              </a:rPr>
              <a:t>		  ‘Who came?’					‘Someone came’</a:t>
            </a:r>
            <a:endParaRPr sz="2400">
              <a:solidFill>
                <a:srgbClr val="FFFFFF"/>
              </a:solidFill>
            </a:endParaRPr>
          </a:p>
          <a:p>
            <a:pPr marL="0" marR="2916936" lvl="0" indent="0" algn="l" rtl="0">
              <a:spcBef>
                <a:spcPts val="1848"/>
              </a:spcBef>
              <a:spcAft>
                <a:spcPts val="0"/>
              </a:spcAft>
              <a:buNone/>
            </a:pPr>
            <a:endParaRPr sz="2400" i="1">
              <a:solidFill>
                <a:srgbClr val="FFFFFF"/>
              </a:solidFill>
            </a:endParaRPr>
          </a:p>
        </p:txBody>
      </p:sp>
      <p:graphicFrame>
        <p:nvGraphicFramePr>
          <p:cNvPr id="77" name="Google Shape;77;p16"/>
          <p:cNvGraphicFramePr/>
          <p:nvPr/>
        </p:nvGraphicFramePr>
        <p:xfrm>
          <a:off x="447350" y="127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{D2912C0B-CEA1-4D60-8AD1-99CF1F969442}</a:tableStyleId>
              </a:tblPr>
              <a:tblGrid>
                <a:gridCol w="183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who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hʉj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who.INDEF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hʉj-at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who.NEG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nɛm-hʉj-at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8" name="Google Shape;78;p16"/>
          <p:cNvGraphicFramePr/>
          <p:nvPr/>
        </p:nvGraphicFramePr>
        <p:xfrm>
          <a:off x="4779000" y="127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{D2912C0B-CEA1-4D60-8AD1-99CF1F969442}</a:tableStyleId>
              </a:tblPr>
              <a:tblGrid>
                <a:gridCol w="19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when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χɵn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when.INDEF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χɵn-tɨ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when.NEG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>
                          <a:solidFill>
                            <a:srgbClr val="FFFFFF"/>
                          </a:solidFill>
                        </a:rPr>
                        <a:t>nɛm χɵn-ti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Semantic map for Kazym Khanty (2018)</a:t>
            </a:r>
            <a:endParaRPr sz="300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2181"/>
          <a:stretch/>
        </p:blipFill>
        <p:spPr>
          <a:xfrm>
            <a:off x="124350" y="1231600"/>
            <a:ext cx="8933875" cy="19259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425800" y="3303400"/>
            <a:ext cx="8851500" cy="9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2019:	(4) comparative: kašəŋ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		(9) free choice: kʉš+INDEF / kašəŋ 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Kašəŋ in dictionary [Соловар 2014]</a:t>
            </a:r>
            <a:endParaRPr sz="3000"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Kašəŋ means ‘every’ (universal quanificator): 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 i="1">
                <a:solidFill>
                  <a:srgbClr val="FFFFFF"/>
                </a:solidFill>
              </a:rPr>
              <a:t>Every man helps somehow.</a:t>
            </a:r>
            <a:endParaRPr sz="2400" i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This meaning remains actual now, but some speakers seem to use kašəŋ also as free choice indefinite.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Kašəŋ in free choice contexts: </a:t>
            </a:r>
            <a:r>
              <a:rPr lang="ru" sz="3000">
                <a:solidFill>
                  <a:srgbClr val="FFFFFF"/>
                </a:solidFill>
              </a:rPr>
              <a:t>case 1 (referent)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 (2) a.	</a:t>
            </a:r>
            <a:r>
              <a:rPr lang="ru" sz="2400" i="1">
                <a:solidFill>
                  <a:srgbClr val="FFFFFF"/>
                </a:solidFill>
              </a:rPr>
              <a:t>muλsər		maw		wʉj-a</a:t>
            </a:r>
            <a:endParaRPr sz="2400">
              <a:solidFill>
                <a:srgbClr val="FFFFFF"/>
              </a:solidFill>
            </a:endParaRPr>
          </a:p>
          <a:p>
            <a:pPr marL="45720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which.INDEF	candy		take.IMP</a:t>
            </a:r>
            <a:endParaRPr sz="2400">
              <a:solidFill>
                <a:srgbClr val="FFFFFF"/>
              </a:solidFill>
            </a:endParaRPr>
          </a:p>
          <a:p>
            <a:pPr marL="45720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‘Take some candy [one piece]’</a:t>
            </a:r>
            <a:endParaRPr sz="2400"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i="1">
                <a:solidFill>
                  <a:srgbClr val="FFFFFF"/>
                </a:solidFill>
              </a:rPr>
              <a:t>    b.	kašəŋ		maw		wʉj-a</a:t>
            </a:r>
            <a:endParaRPr sz="2400" i="1">
              <a:solidFill>
                <a:srgbClr val="FFFFFF"/>
              </a:solidFill>
            </a:endParaRPr>
          </a:p>
          <a:p>
            <a:pPr marL="45720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every		candy		take.IMP</a:t>
            </a:r>
            <a:endParaRPr sz="2400">
              <a:solidFill>
                <a:srgbClr val="FFFFFF"/>
              </a:solidFill>
            </a:endParaRPr>
          </a:p>
          <a:p>
            <a:pPr marL="45720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aseline="30000">
                <a:solidFill>
                  <a:srgbClr val="FFFFFF"/>
                </a:solidFill>
              </a:rPr>
              <a:t>%</a:t>
            </a:r>
            <a:r>
              <a:rPr lang="ru" sz="2400">
                <a:solidFill>
                  <a:srgbClr val="FFFFFF"/>
                </a:solidFill>
              </a:rPr>
              <a:t>‘</a:t>
            </a:r>
            <a:r>
              <a:rPr lang="ru" sz="2400">
                <a:solidFill>
                  <a:schemeClr val="dk1"/>
                </a:solidFill>
              </a:rPr>
              <a:t>Take some candy [one piece]</a:t>
            </a:r>
            <a:r>
              <a:rPr lang="ru" sz="2400">
                <a:solidFill>
                  <a:srgbClr val="FFFFFF"/>
                </a:solidFill>
              </a:rPr>
              <a:t>’,</a:t>
            </a:r>
            <a:endParaRPr sz="2400">
              <a:solidFill>
                <a:srgbClr val="FFFFFF"/>
              </a:solidFill>
            </a:endParaRPr>
          </a:p>
          <a:p>
            <a:pPr marL="45720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aseline="30000">
                <a:solidFill>
                  <a:srgbClr val="FFFFFF"/>
                </a:solidFill>
              </a:rPr>
              <a:t>%</a:t>
            </a:r>
            <a:r>
              <a:rPr lang="ru" sz="2400">
                <a:solidFill>
                  <a:srgbClr val="FFFFFF"/>
                </a:solidFill>
              </a:rPr>
              <a:t>‘</a:t>
            </a:r>
            <a:r>
              <a:rPr lang="ru" sz="2400">
                <a:solidFill>
                  <a:schemeClr val="dk1"/>
                </a:solidFill>
              </a:rPr>
              <a:t>Take every candy </a:t>
            </a:r>
            <a:r>
              <a:rPr lang="ru" sz="2400">
                <a:solidFill>
                  <a:srgbClr val="FFFFFF"/>
                </a:solidFill>
              </a:rPr>
              <a:t>[all]’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Kašəŋ in free choice contexts: </a:t>
            </a:r>
            <a:r>
              <a:rPr lang="ru" sz="3000">
                <a:solidFill>
                  <a:srgbClr val="FFFFFF"/>
                </a:solidFill>
              </a:rPr>
              <a:t>case 2 (referent)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(3) {Which candy [of these on the table] I may take? – Well, any.}</a:t>
            </a:r>
            <a:endParaRPr b="1"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   a.	</a:t>
            </a:r>
            <a:r>
              <a:rPr lang="ru" i="1">
                <a:solidFill>
                  <a:srgbClr val="FFFFFF"/>
                </a:solidFill>
              </a:rPr>
              <a:t>kʉš		kašən	wʉj-a</a:t>
            </a:r>
            <a:endParaRPr b="1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EMPH	every	take.IMP 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‘Take any you want.’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‘Take every you want [take all if you want].’</a:t>
            </a:r>
            <a:endParaRPr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   b.</a:t>
            </a:r>
            <a:r>
              <a:rPr lang="ru" i="1">
                <a:solidFill>
                  <a:srgbClr val="FFFFFF"/>
                </a:solidFill>
              </a:rPr>
              <a:t>	kăšen	wʉj-a</a:t>
            </a:r>
            <a:endParaRPr i="1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every	take.IMP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</a:t>
            </a:r>
            <a:r>
              <a:rPr lang="ru">
                <a:solidFill>
                  <a:schemeClr val="dk1"/>
                </a:solidFill>
              </a:rPr>
              <a:t>Take any</a:t>
            </a:r>
            <a:r>
              <a:rPr lang="ru">
                <a:solidFill>
                  <a:srgbClr val="FFFFFF"/>
                </a:solidFill>
              </a:rPr>
              <a:t>.’</a:t>
            </a:r>
            <a:endParaRPr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baseline="30000">
                <a:solidFill>
                  <a:srgbClr val="FFFFFF"/>
                </a:solidFill>
              </a:rPr>
              <a:t>%</a:t>
            </a:r>
            <a:r>
              <a:rPr lang="ru">
                <a:solidFill>
                  <a:srgbClr val="FFFFFF"/>
                </a:solidFill>
              </a:rPr>
              <a:t>‘</a:t>
            </a:r>
            <a:r>
              <a:rPr lang="ru">
                <a:solidFill>
                  <a:schemeClr val="dk1"/>
                </a:solidFill>
              </a:rPr>
              <a:t>Take every</a:t>
            </a:r>
            <a:r>
              <a:rPr lang="ru">
                <a:solidFill>
                  <a:srgbClr val="FFFFFF"/>
                </a:solidFill>
              </a:rPr>
              <a:t>’.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13050" y="445025"/>
            <a:ext cx="894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Kašəŋ in free choice contexts: </a:t>
            </a:r>
            <a:r>
              <a:rPr lang="ru" sz="3000">
                <a:solidFill>
                  <a:srgbClr val="FFFFFF"/>
                </a:solidFill>
              </a:rPr>
              <a:t>case 3 (non-referent)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{We can solve any problem}</a:t>
            </a:r>
            <a:endParaRPr sz="2400" i="1">
              <a:solidFill>
                <a:srgbClr val="FFFFFF"/>
              </a:solidFill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(4) </a:t>
            </a:r>
            <a:r>
              <a:rPr lang="ru" sz="2400" i="1">
                <a:solidFill>
                  <a:srgbClr val="FFFFFF"/>
                </a:solidFill>
              </a:rPr>
              <a:t>kăšen	wɛr		wɛr-ti				păk-λ-ew</a:t>
            </a:r>
            <a:endParaRPr sz="2400" i="1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FFFF"/>
                </a:solidFill>
              </a:rPr>
              <a:t>every	thing	do-NFIN.PST	can-NPST-1PL</a:t>
            </a:r>
            <a:endParaRPr sz="2400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aseline="30000">
                <a:solidFill>
                  <a:srgbClr val="FFFFFF"/>
                </a:solidFill>
              </a:rPr>
              <a:t>%</a:t>
            </a:r>
            <a:r>
              <a:rPr lang="ru" sz="2400">
                <a:solidFill>
                  <a:srgbClr val="FFFFFF"/>
                </a:solidFill>
              </a:rPr>
              <a:t>‘We can do anything.’</a:t>
            </a:r>
            <a:endParaRPr sz="2400">
              <a:solidFill>
                <a:srgbClr val="FFFFFF"/>
              </a:solidFill>
            </a:endParaRPr>
          </a:p>
          <a:p>
            <a:pPr marL="0" lvl="0" indent="44958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2400" baseline="30000">
                <a:solidFill>
                  <a:srgbClr val="FFFFFF"/>
                </a:solidFill>
              </a:rPr>
              <a:t>%</a:t>
            </a:r>
            <a:r>
              <a:rPr lang="ru" sz="2400">
                <a:solidFill>
                  <a:srgbClr val="FFFFFF"/>
                </a:solidFill>
              </a:rPr>
              <a:t>‘We can do everything.’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On-screen Show (16:9)</PresentationFormat>
  <Paragraphs>103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Simple Dark</vt:lpstr>
      <vt:lpstr> </vt:lpstr>
      <vt:lpstr>The material was obtained in July 2019 during the expedition to Kazym village in the Beloyarsky district of the Khanty-Mansi region (Ugra), mainly by elicitation.   The research was supported by Russian grant No. 19-012-00627 "Semantics and syntax of Ural-Altaic languages in functional-typological and formal perspectives" </vt:lpstr>
      <vt:lpstr>Semantic map for indefinites [Haspelmath 1997] </vt:lpstr>
      <vt:lpstr>Some examples</vt:lpstr>
      <vt:lpstr>Semantic map for Kazym Khanty (2018)</vt:lpstr>
      <vt:lpstr>Kašəŋ in dictionary [Соловар 2014]</vt:lpstr>
      <vt:lpstr>Kašəŋ in free choice contexts: case 1 (referent)</vt:lpstr>
      <vt:lpstr>Kašəŋ in free choice contexts: case 2 (referent)</vt:lpstr>
      <vt:lpstr>Kašəŋ in free choice contexts: case 3 (non-referent)</vt:lpstr>
      <vt:lpstr>Kašəŋ in free choice contexts: case 4 (non-referent)</vt:lpstr>
      <vt:lpstr>Kašəŋ in comparative contexts</vt:lpstr>
      <vt:lpstr>Kašəŋ in comparative contexts: case 1 </vt:lpstr>
      <vt:lpstr>Kašəŋ in comparative contexts: case 1</vt:lpstr>
      <vt:lpstr>To be discussed</vt:lpstr>
      <vt:lpstr>List of abbreviations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Windows User</cp:lastModifiedBy>
  <cp:revision>1</cp:revision>
  <dcterms:modified xsi:type="dcterms:W3CDTF">2019-11-27T07:38:49Z</dcterms:modified>
</cp:coreProperties>
</file>