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2" r:id="rId17"/>
    <p:sldId id="271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7" r:id="rId28"/>
    <p:sldId id="289" r:id="rId29"/>
    <p:sldId id="282" r:id="rId30"/>
    <p:sldId id="283" r:id="rId31"/>
    <p:sldId id="284" r:id="rId32"/>
    <p:sldId id="285" r:id="rId33"/>
    <p:sldId id="286" r:id="rId34"/>
    <p:sldId id="288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ru-R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ru-RU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ru-R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7E54D-87E3-4F8D-BBA5-320F0451AC0E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9F661-FE57-4FB6-AEE7-FEA506D28DF7}" type="slidenum">
              <a:rPr lang="ru-RU" smtClean="0"/>
              <a:pPr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“Locative nouns” and emergence </a:t>
            </a:r>
            <a:r>
              <a:rPr lang="en-US" dirty="0" smtClean="0"/>
              <a:t>of a noun declination in </a:t>
            </a:r>
            <a:r>
              <a:rPr lang="en-US" dirty="0" err="1" smtClean="0"/>
              <a:t>Mande</a:t>
            </a:r>
            <a:r>
              <a:rPr lang="en-US" dirty="0" smtClean="0"/>
              <a:t> family</a:t>
            </a:r>
            <a:endParaRPr lang="ru-RU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Valentin</a:t>
            </a:r>
            <a:r>
              <a:rPr lang="en-US" dirty="0" smtClean="0"/>
              <a:t> </a:t>
            </a:r>
            <a:r>
              <a:rPr lang="en-US" dirty="0" err="1" smtClean="0"/>
              <a:t>Vydrin</a:t>
            </a:r>
            <a:endParaRPr lang="en-US" dirty="0" smtClean="0"/>
          </a:p>
          <a:p>
            <a:r>
              <a:rPr lang="en-US" dirty="0" smtClean="0"/>
              <a:t>INALCO – LLACAN (CNRS) – IUF</a:t>
            </a:r>
          </a:p>
          <a:p>
            <a:r>
              <a:rPr lang="en-US" dirty="0" smtClean="0"/>
              <a:t>St. Petersburg State University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Kpelle (Southwestern group)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f-ZA" dirty="0" smtClean="0"/>
              <a:t>9 nouns have two forms, “basic” and “locative”. The latter results from fusion with postpositions </a:t>
            </a:r>
          </a:p>
          <a:p>
            <a:r>
              <a:rPr lang="af-ZA" i="1" dirty="0" smtClean="0"/>
              <a:t>hù </a:t>
            </a:r>
            <a:r>
              <a:rPr lang="af-ZA" dirty="0" smtClean="0"/>
              <a:t>‘in’: </a:t>
            </a:r>
            <a:r>
              <a:rPr lang="af-ZA" i="1" dirty="0" smtClean="0"/>
              <a:t>pèlě </a:t>
            </a:r>
            <a:r>
              <a:rPr lang="af-ZA" dirty="0" smtClean="0"/>
              <a:t>‘road’ + </a:t>
            </a:r>
            <a:r>
              <a:rPr lang="af-ZA" i="1" dirty="0" smtClean="0"/>
              <a:t>hù </a:t>
            </a:r>
            <a:r>
              <a:rPr lang="af-ZA" dirty="0" smtClean="0">
                <a:sym typeface="Wingdings" pitchFamily="2" charset="2"/>
              </a:rPr>
              <a:t> </a:t>
            </a:r>
            <a:r>
              <a:rPr lang="af-ZA" i="1" dirty="0" smtClean="0">
                <a:sym typeface="Wingdings" pitchFamily="2" charset="2"/>
              </a:rPr>
              <a:t>pèléì</a:t>
            </a:r>
            <a:r>
              <a:rPr lang="af-ZA" dirty="0" smtClean="0"/>
              <a:t> (6), </a:t>
            </a:r>
          </a:p>
          <a:p>
            <a:r>
              <a:rPr lang="af-ZA" i="1" dirty="0" smtClean="0"/>
              <a:t>mù </a:t>
            </a:r>
            <a:r>
              <a:rPr lang="af-ZA" dirty="0" smtClean="0"/>
              <a:t>‘under’: </a:t>
            </a:r>
            <a:r>
              <a:rPr lang="af-ZA" i="1" dirty="0" smtClean="0"/>
              <a:t>pɛ́lɛ́ </a:t>
            </a:r>
            <a:r>
              <a:rPr lang="af-ZA" dirty="0" smtClean="0"/>
              <a:t>‘house’ + </a:t>
            </a:r>
            <a:r>
              <a:rPr lang="af-ZA" i="1" dirty="0" smtClean="0"/>
              <a:t>mù </a:t>
            </a:r>
            <a:r>
              <a:rPr lang="af-ZA" dirty="0" smtClean="0">
                <a:sym typeface="Wingdings" pitchFamily="2" charset="2"/>
              </a:rPr>
              <a:t> </a:t>
            </a:r>
            <a:r>
              <a:rPr lang="af-ZA" i="1" dirty="0" smtClean="0">
                <a:sym typeface="Wingdings" pitchFamily="2" charset="2"/>
              </a:rPr>
              <a:t>pɛ́lɛ́ŋ̀</a:t>
            </a:r>
            <a:r>
              <a:rPr lang="af-ZA" dirty="0" smtClean="0"/>
              <a:t> (2), </a:t>
            </a:r>
          </a:p>
          <a:p>
            <a:r>
              <a:rPr lang="af-ZA" i="1" dirty="0" smtClean="0"/>
              <a:t>ɲá </a:t>
            </a:r>
            <a:r>
              <a:rPr lang="af-ZA" dirty="0" smtClean="0"/>
              <a:t>‘on’: </a:t>
            </a:r>
            <a:r>
              <a:rPr lang="af-ZA" i="1" dirty="0" smtClean="0"/>
              <a:t>ŋwɔ̀ŋ̌ </a:t>
            </a:r>
            <a:r>
              <a:rPr lang="af-ZA" dirty="0" smtClean="0"/>
              <a:t>‘fire’ + </a:t>
            </a:r>
            <a:r>
              <a:rPr lang="af-ZA" i="1" dirty="0" smtClean="0"/>
              <a:t>ɲá </a:t>
            </a:r>
            <a:r>
              <a:rPr lang="af-ZA" dirty="0" smtClean="0">
                <a:sym typeface="Wingdings" pitchFamily="2" charset="2"/>
              </a:rPr>
              <a:t> </a:t>
            </a:r>
            <a:r>
              <a:rPr lang="af-ZA" i="1" dirty="0" smtClean="0">
                <a:sym typeface="Wingdings" pitchFamily="2" charset="2"/>
              </a:rPr>
              <a:t>ŋwɛ̀à</a:t>
            </a:r>
            <a:r>
              <a:rPr lang="af-ZA" dirty="0" smtClean="0"/>
              <a:t> (1).</a:t>
            </a:r>
          </a:p>
          <a:p>
            <a:pPr>
              <a:buNone/>
            </a:pPr>
            <a:r>
              <a:rPr lang="af-ZA" dirty="0" smtClean="0"/>
              <a:t>These forms are used mainly in the circumstant position, sometimes in other positions too [Konoshenko, ms.].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af-ZA" dirty="0" smtClean="0"/>
              <a:t>Kla-Dan (Southern Mande)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af-ZA" dirty="0" smtClean="0"/>
              <a:t>In Kla-Dan, there are about 20 “locatives”, i.e. nouns used in the circumstant position without postposition. They result from fusion with postpositions; some of them have two forms:</a:t>
            </a:r>
          </a:p>
          <a:p>
            <a:r>
              <a:rPr lang="en-US" i="1" dirty="0" err="1" smtClean="0"/>
              <a:t>zi</a:t>
            </a:r>
            <a:r>
              <a:rPr lang="ru-RU" i="1" dirty="0" smtClean="0"/>
              <a:t>̀</a:t>
            </a:r>
            <a:r>
              <a:rPr lang="af-ZA" i="1" dirty="0" smtClean="0"/>
              <a:t>̰</a:t>
            </a:r>
            <a:r>
              <a:rPr lang="en-US" i="1" dirty="0" smtClean="0"/>
              <a:t>a</a:t>
            </a:r>
            <a:r>
              <a:rPr lang="ru-RU" i="1" dirty="0" err="1" smtClean="0"/>
              <a:t>̰̀ŋ̏ </a:t>
            </a:r>
            <a:r>
              <a:rPr lang="ru-RU" dirty="0" smtClean="0"/>
              <a:t>‘</a:t>
            </a:r>
            <a:r>
              <a:rPr lang="af-ZA" dirty="0" smtClean="0"/>
              <a:t>on the road</a:t>
            </a:r>
            <a:r>
              <a:rPr lang="ru-RU" dirty="0" smtClean="0"/>
              <a:t>’</a:t>
            </a:r>
            <a:r>
              <a:rPr lang="ru-RU" i="1" dirty="0" smtClean="0"/>
              <a:t>, </a:t>
            </a:r>
            <a:r>
              <a:rPr lang="en-US" i="1" dirty="0" err="1" smtClean="0"/>
              <a:t>zi</a:t>
            </a:r>
            <a:r>
              <a:rPr lang="ru-RU" i="1" dirty="0" smtClean="0"/>
              <a:t>̀</a:t>
            </a:r>
            <a:r>
              <a:rPr lang="af-ZA" i="1" dirty="0" smtClean="0"/>
              <a:t>̰</a:t>
            </a:r>
            <a:r>
              <a:rPr lang="en-US" i="1" dirty="0" smtClean="0"/>
              <a:t>a</a:t>
            </a:r>
            <a:r>
              <a:rPr lang="ru-RU" i="1" dirty="0" smtClean="0"/>
              <a:t>̰̀</a:t>
            </a:r>
            <a:r>
              <a:rPr lang="en-US" i="1" dirty="0" smtClean="0"/>
              <a:t>a</a:t>
            </a:r>
            <a:r>
              <a:rPr lang="ru-RU" i="1" dirty="0" smtClean="0"/>
              <a:t>̰̏ </a:t>
            </a:r>
            <a:r>
              <a:rPr lang="ru-RU" dirty="0" smtClean="0"/>
              <a:t>‘</a:t>
            </a:r>
            <a:r>
              <a:rPr lang="af-ZA" dirty="0" smtClean="0"/>
              <a:t>at the road</a:t>
            </a:r>
            <a:r>
              <a:rPr lang="ru-RU" dirty="0" smtClean="0"/>
              <a:t>’</a:t>
            </a:r>
            <a:r>
              <a:rPr lang="ru-RU" i="1" dirty="0" smtClean="0"/>
              <a:t>,</a:t>
            </a:r>
            <a:endParaRPr lang="af-ZA" i="1" dirty="0" smtClean="0"/>
          </a:p>
          <a:p>
            <a:r>
              <a:rPr lang="en-US" i="1" dirty="0" err="1" smtClean="0"/>
              <a:t>ku</a:t>
            </a:r>
            <a:r>
              <a:rPr lang="ru-RU" i="1" dirty="0" err="1" smtClean="0"/>
              <a:t>́ɤ́ŋ̏ </a:t>
            </a:r>
            <a:r>
              <a:rPr lang="ru-RU" dirty="0" smtClean="0"/>
              <a:t>‘</a:t>
            </a:r>
            <a:r>
              <a:rPr lang="af-ZA" dirty="0" smtClean="0"/>
              <a:t>together</a:t>
            </a:r>
            <a:r>
              <a:rPr lang="ru-RU" dirty="0" smtClean="0"/>
              <a:t>’</a:t>
            </a:r>
            <a:r>
              <a:rPr lang="ru-RU" i="1" dirty="0" smtClean="0"/>
              <a:t>, </a:t>
            </a:r>
            <a:r>
              <a:rPr lang="en-US" i="1" dirty="0" err="1" smtClean="0"/>
              <a:t>ku</a:t>
            </a:r>
            <a:r>
              <a:rPr lang="ru-RU" i="1" dirty="0" err="1" smtClean="0"/>
              <a:t>́ɤ́ɤ̏</a:t>
            </a:r>
            <a:r>
              <a:rPr lang="ru-RU" i="1" dirty="0" smtClean="0"/>
              <a:t> </a:t>
            </a:r>
            <a:r>
              <a:rPr lang="af-ZA" dirty="0" smtClean="0"/>
              <a:t>‘together’. </a:t>
            </a:r>
          </a:p>
          <a:p>
            <a:pPr>
              <a:buNone/>
            </a:pPr>
            <a:r>
              <a:rPr lang="af-ZA" dirty="0" smtClean="0"/>
              <a:t>Most locatives differ from the corresponding nouns formally, but some of them are homonymous with the nouns: </a:t>
            </a:r>
            <a:r>
              <a:rPr lang="en-US" i="1" dirty="0" err="1" smtClean="0"/>
              <a:t>glu</a:t>
            </a:r>
            <a:r>
              <a:rPr lang="ru-RU" i="1" dirty="0" smtClean="0"/>
              <a:t>̋ </a:t>
            </a:r>
            <a:r>
              <a:rPr lang="ru-RU" dirty="0" smtClean="0"/>
              <a:t>‘</a:t>
            </a:r>
            <a:r>
              <a:rPr lang="af-ZA" dirty="0" smtClean="0"/>
              <a:t>stomach</a:t>
            </a:r>
            <a:r>
              <a:rPr lang="ru-RU" dirty="0" smtClean="0"/>
              <a:t>’,</a:t>
            </a:r>
            <a:r>
              <a:rPr lang="ru-RU" i="1" dirty="0" smtClean="0"/>
              <a:t> </a:t>
            </a:r>
            <a:r>
              <a:rPr lang="en-US" i="1" dirty="0" err="1" smtClean="0"/>
              <a:t>kpo</a:t>
            </a:r>
            <a:r>
              <a:rPr lang="ru-RU" i="1" dirty="0" smtClean="0"/>
              <a:t>̀</a:t>
            </a:r>
            <a:r>
              <a:rPr lang="en-US" i="1" dirty="0" smtClean="0"/>
              <a:t>o</a:t>
            </a:r>
            <a:r>
              <a:rPr lang="ru-RU" i="1" dirty="0" smtClean="0"/>
              <a:t>́ </a:t>
            </a:r>
            <a:r>
              <a:rPr lang="ru-RU" dirty="0" smtClean="0"/>
              <a:t>‘</a:t>
            </a:r>
            <a:r>
              <a:rPr lang="af-ZA" dirty="0" smtClean="0"/>
              <a:t>back</a:t>
            </a:r>
            <a:r>
              <a:rPr lang="ru-RU" dirty="0" smtClean="0"/>
              <a:t>’,</a:t>
            </a:r>
            <a:r>
              <a:rPr lang="ru-RU" i="1" dirty="0" smtClean="0"/>
              <a:t> </a:t>
            </a:r>
            <a:r>
              <a:rPr lang="en-US" i="1" dirty="0" smtClean="0"/>
              <a:t>y</a:t>
            </a:r>
            <a:r>
              <a:rPr lang="ru-RU" i="1" dirty="0" err="1" smtClean="0"/>
              <a:t>ɔ̰́ŋ̏ </a:t>
            </a:r>
            <a:r>
              <a:rPr lang="ru-RU" dirty="0" smtClean="0"/>
              <a:t>‘</a:t>
            </a:r>
            <a:r>
              <a:rPr lang="af-ZA" dirty="0" smtClean="0"/>
              <a:t>armpit</a:t>
            </a:r>
            <a:r>
              <a:rPr lang="ru-RU" dirty="0" smtClean="0"/>
              <a:t>’</a:t>
            </a:r>
            <a:r>
              <a:rPr lang="af-ZA" dirty="0" smtClean="0"/>
              <a:t>.</a:t>
            </a:r>
          </a:p>
          <a:p>
            <a:pPr>
              <a:buNone/>
            </a:pPr>
            <a:r>
              <a:rPr lang="af-ZA" dirty="0" smtClean="0"/>
              <a:t>“As far as the locatives are few and heterogeneous, it is not worthy speaking of a locative case in Kla-Dan” [Makeeva ms.].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af-ZA" dirty="0" smtClean="0"/>
              <a:t>Dan-Gwɛɛtaa (Southern Mande)</a:t>
            </a:r>
            <a:endParaRPr lang="ru-RU" dirty="0"/>
          </a:p>
        </p:txBody>
      </p:sp>
      <p:pic>
        <p:nvPicPr>
          <p:cNvPr id="4" name="Espace réservé du contenu 3" descr="Dan-Mano-Tura2010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459" y="960534"/>
            <a:ext cx="7169801" cy="55403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Types of locative nouns </a:t>
            </a:r>
            <a:br>
              <a:rPr lang="af-ZA" dirty="0" smtClean="0"/>
            </a:br>
            <a:r>
              <a:rPr lang="af-ZA" dirty="0" smtClean="0"/>
              <a:t>in Dan-Gwɛɛtaa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f-ZA" dirty="0" smtClean="0"/>
              <a:t>The number:  more  than 50 in my dictionary (cf. about 770 nouns), toponyms not taken into account.</a:t>
            </a:r>
          </a:p>
          <a:p>
            <a:r>
              <a:rPr lang="af-ZA" dirty="0" smtClean="0"/>
              <a:t>Two classes: </a:t>
            </a:r>
          </a:p>
          <a:p>
            <a:pPr>
              <a:buNone/>
            </a:pPr>
            <a:r>
              <a:rPr lang="af-ZA" dirty="0" smtClean="0"/>
              <a:t>unvariables (do not modify their forms, but can be used in the post-verbal position without a postposition) – only 3 (</a:t>
            </a:r>
            <a:r>
              <a:rPr lang="fr-CA" i="1" dirty="0" err="1" smtClean="0"/>
              <a:t>bɔ</a:t>
            </a:r>
            <a:r>
              <a:rPr lang="fr-CA" i="1" dirty="0" smtClean="0"/>
              <a:t>̰̋</a:t>
            </a:r>
            <a:r>
              <a:rPr lang="fr-CA" dirty="0" smtClean="0"/>
              <a:t> ‘initiation’, </a:t>
            </a:r>
            <a:r>
              <a:rPr lang="fr-CA" i="1" dirty="0" err="1" smtClean="0"/>
              <a:t>bɯ</a:t>
            </a:r>
            <a:r>
              <a:rPr lang="fr-CA" i="1" dirty="0" smtClean="0"/>
              <a:t>̋, </a:t>
            </a:r>
            <a:r>
              <a:rPr lang="fr-CA" i="1" dirty="0" err="1" smtClean="0"/>
              <a:t>blɯ</a:t>
            </a:r>
            <a:r>
              <a:rPr lang="fr-CA" i="1" dirty="0" smtClean="0"/>
              <a:t>̋ </a:t>
            </a:r>
            <a:r>
              <a:rPr lang="fr-CA" dirty="0" smtClean="0"/>
              <a:t>‘bush’, </a:t>
            </a:r>
            <a:r>
              <a:rPr lang="fr-CA" i="1" dirty="0" err="1" smtClean="0"/>
              <a:t>ɗi</a:t>
            </a:r>
            <a:r>
              <a:rPr lang="fr-CA" i="1" dirty="0" smtClean="0"/>
              <a:t>̋</a:t>
            </a:r>
            <a:r>
              <a:rPr lang="fr-CA" dirty="0" smtClean="0"/>
              <a:t> ‘</a:t>
            </a:r>
            <a:r>
              <a:rPr lang="fr-CA" dirty="0" err="1" smtClean="0"/>
              <a:t>mouth</a:t>
            </a:r>
            <a:r>
              <a:rPr lang="fr-CA" dirty="0" smtClean="0"/>
              <a:t>’);</a:t>
            </a:r>
            <a:endParaRPr lang="af-ZA" dirty="0" smtClean="0"/>
          </a:p>
          <a:p>
            <a:pPr>
              <a:buNone/>
            </a:pPr>
            <a:r>
              <a:rPr lang="af-ZA" dirty="0" smtClean="0"/>
              <a:t>with morphlogical cases (the great majority).</a:t>
            </a:r>
          </a:p>
          <a:p>
            <a:endParaRPr lang="af-Z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Morphological cases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 dirty="0" smtClean="0"/>
              <a:t>result from fusion of nouns with postpositions or/and with the adverbial suffix </a:t>
            </a:r>
            <a:r>
              <a:rPr lang="af-ZA" i="1" dirty="0" smtClean="0"/>
              <a:t>-ɗɤ̄</a:t>
            </a:r>
            <a:r>
              <a:rPr lang="af-ZA" dirty="0" smtClean="0"/>
              <a:t>; </a:t>
            </a:r>
          </a:p>
          <a:p>
            <a:r>
              <a:rPr lang="af-ZA" dirty="0" smtClean="0"/>
              <a:t>one locative lexeme may have several case forms; </a:t>
            </a:r>
          </a:p>
          <a:p>
            <a:r>
              <a:rPr lang="af-ZA" dirty="0" smtClean="0"/>
              <a:t>the total number of cases is 6, however,  there is no lexeme that would have forms of all the 6 cases.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The common case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f-ZA" dirty="0" smtClean="0"/>
              <a:t>Unmarked for some locatives (</a:t>
            </a:r>
            <a:r>
              <a:rPr lang="fr-CA" i="1" dirty="0" smtClean="0"/>
              <a:t>ya̰̋</a:t>
            </a:r>
            <a:r>
              <a:rPr lang="af-ZA" dirty="0" smtClean="0"/>
              <a:t> ‘eye’,</a:t>
            </a:r>
            <a:r>
              <a:rPr lang="af-ZA" i="1" dirty="0" smtClean="0"/>
              <a:t> </a:t>
            </a:r>
            <a:r>
              <a:rPr lang="fr-CA" i="1" dirty="0" err="1" smtClean="0"/>
              <a:t>yʌ</a:t>
            </a:r>
            <a:r>
              <a:rPr lang="fr-CA" i="1" dirty="0" smtClean="0"/>
              <a:t>̰́ŋ̏</a:t>
            </a:r>
            <a:r>
              <a:rPr lang="fr-CA" dirty="0" smtClean="0"/>
              <a:t> ‘</a:t>
            </a:r>
            <a:r>
              <a:rPr lang="fr-CA" dirty="0" err="1" smtClean="0"/>
              <a:t>sun</a:t>
            </a:r>
            <a:r>
              <a:rPr lang="fr-CA" dirty="0" smtClean="0"/>
              <a:t>’</a:t>
            </a:r>
            <a:r>
              <a:rPr lang="af-ZA" dirty="0" smtClean="0"/>
              <a:t>), marked by the suffix </a:t>
            </a:r>
            <a:r>
              <a:rPr lang="af-ZA" i="1" dirty="0" smtClean="0"/>
              <a:t>–ɗɛ̏ </a:t>
            </a:r>
            <a:r>
              <a:rPr lang="af-ZA" dirty="0" smtClean="0"/>
              <a:t>for some </a:t>
            </a:r>
            <a:r>
              <a:rPr lang="af-ZA" dirty="0" smtClean="0"/>
              <a:t>others. In </a:t>
            </a:r>
            <a:r>
              <a:rPr lang="af-ZA" dirty="0" smtClean="0"/>
              <a:t>the latter case, a</a:t>
            </a:r>
            <a:r>
              <a:rPr lang="af-ZA" dirty="0" smtClean="0"/>
              <a:t> common case locative noun form</a:t>
            </a:r>
            <a:r>
              <a:rPr lang="af-ZA" dirty="0" smtClean="0"/>
              <a:t> </a:t>
            </a:r>
            <a:r>
              <a:rPr lang="af-ZA" dirty="0" smtClean="0"/>
              <a:t>differs from the corresponding nouns: </a:t>
            </a:r>
          </a:p>
          <a:p>
            <a:pPr>
              <a:buNone/>
            </a:pPr>
            <a:r>
              <a:rPr lang="fr-FR" i="1" dirty="0" err="1" smtClean="0"/>
              <a:t>kɔ</a:t>
            </a:r>
            <a:r>
              <a:rPr lang="fr-FR" i="1" dirty="0" smtClean="0"/>
              <a:t>́ɔ́</a:t>
            </a:r>
            <a:r>
              <a:rPr lang="fr-FR" i="1" dirty="0" err="1" smtClean="0"/>
              <a:t>ɗɛ</a:t>
            </a:r>
            <a:r>
              <a:rPr lang="fr-FR" i="1" dirty="0" smtClean="0"/>
              <a:t>̏ </a:t>
            </a:r>
            <a:r>
              <a:rPr lang="fr-FR" dirty="0" smtClean="0"/>
              <a:t>‘house’ (the </a:t>
            </a:r>
            <a:r>
              <a:rPr lang="fr-FR" dirty="0" err="1" smtClean="0"/>
              <a:t>inner</a:t>
            </a:r>
            <a:r>
              <a:rPr lang="fr-FR" dirty="0" smtClean="0"/>
              <a:t> </a:t>
            </a:r>
            <a:r>
              <a:rPr lang="fr-FR" dirty="0" err="1" smtClean="0"/>
              <a:t>space</a:t>
            </a:r>
            <a:r>
              <a:rPr lang="fr-FR" dirty="0" smtClean="0"/>
              <a:t>) - </a:t>
            </a:r>
            <a:r>
              <a:rPr lang="en-US" i="1" dirty="0" err="1" smtClean="0"/>
              <a:t>kɔ</a:t>
            </a:r>
            <a:r>
              <a:rPr lang="en-US" i="1" dirty="0" smtClean="0"/>
              <a:t>́</a:t>
            </a:r>
            <a:r>
              <a:rPr lang="en-US" dirty="0" smtClean="0"/>
              <a:t> ‘house’ (the building)</a:t>
            </a:r>
          </a:p>
          <a:p>
            <a:pPr>
              <a:buNone/>
            </a:pPr>
            <a:r>
              <a:rPr lang="fr-FR" i="1" dirty="0" err="1" smtClean="0"/>
              <a:t>zɯ</a:t>
            </a:r>
            <a:r>
              <a:rPr lang="fr-FR" i="1" dirty="0" smtClean="0"/>
              <a:t>̄ɯ́ɗ</a:t>
            </a:r>
            <a:r>
              <a:rPr lang="en-US" i="1" dirty="0" smtClean="0"/>
              <a:t>ɛ̏  </a:t>
            </a:r>
            <a:r>
              <a:rPr lang="en-US" dirty="0" smtClean="0"/>
              <a:t>‘behind’ – </a:t>
            </a:r>
            <a:r>
              <a:rPr lang="en-US" i="1" dirty="0" err="1" smtClean="0"/>
              <a:t>zɯ</a:t>
            </a:r>
            <a:r>
              <a:rPr lang="en-US" i="1" dirty="0" smtClean="0"/>
              <a:t>̄ </a:t>
            </a:r>
            <a:r>
              <a:rPr lang="en-US" dirty="0" smtClean="0"/>
              <a:t>‘origin’.</a:t>
            </a:r>
            <a:endParaRPr lang="af-ZA" dirty="0" smtClean="0"/>
          </a:p>
          <a:p>
            <a:r>
              <a:rPr lang="en-US" i="1" dirty="0" smtClean="0"/>
              <a:t>-</a:t>
            </a:r>
            <a:r>
              <a:rPr lang="en-US" i="1" dirty="0" err="1" smtClean="0"/>
              <a:t>ɗɛ</a:t>
            </a:r>
            <a:r>
              <a:rPr lang="en-US" i="1" dirty="0" smtClean="0"/>
              <a:t>̏ </a:t>
            </a:r>
            <a:r>
              <a:rPr lang="en-US" dirty="0" smtClean="0"/>
              <a:t>comes back to the noun </a:t>
            </a:r>
            <a:r>
              <a:rPr lang="en-US" i="1" dirty="0" err="1" smtClean="0"/>
              <a:t>ɗɛ</a:t>
            </a:r>
            <a:r>
              <a:rPr lang="en-US" i="1" dirty="0" smtClean="0"/>
              <a:t>̏ </a:t>
            </a:r>
            <a:r>
              <a:rPr lang="en-US" dirty="0" smtClean="0"/>
              <a:t>‘place’.</a:t>
            </a:r>
          </a:p>
          <a:p>
            <a:r>
              <a:rPr lang="af-ZA" dirty="0" smtClean="0"/>
              <a:t>At least some common case forms  have incorporated postpositions: </a:t>
            </a:r>
            <a:r>
              <a:rPr lang="fr-CA" i="1" dirty="0" err="1" smtClean="0"/>
              <a:t>gblɯ</a:t>
            </a:r>
            <a:r>
              <a:rPr lang="fr-CA" i="1" dirty="0" smtClean="0"/>
              <a:t>̋ɯ̏</a:t>
            </a:r>
            <a:r>
              <a:rPr lang="fr-CA" i="1" dirty="0" err="1" smtClean="0"/>
              <a:t>ɗɛ</a:t>
            </a:r>
            <a:r>
              <a:rPr lang="fr-CA" i="1" dirty="0" smtClean="0"/>
              <a:t>̏</a:t>
            </a:r>
            <a:r>
              <a:rPr lang="fr-CA" dirty="0" smtClean="0"/>
              <a:t> ‘on the </a:t>
            </a:r>
            <a:r>
              <a:rPr lang="fr-CA" dirty="0" err="1" smtClean="0"/>
              <a:t>stomach</a:t>
            </a:r>
            <a:r>
              <a:rPr lang="fr-CA" dirty="0" smtClean="0"/>
              <a:t>’ &lt; </a:t>
            </a:r>
            <a:r>
              <a:rPr lang="fr-CA" i="1" dirty="0" err="1" smtClean="0"/>
              <a:t>gblɯ</a:t>
            </a:r>
            <a:r>
              <a:rPr lang="fr-CA" i="1" dirty="0" smtClean="0"/>
              <a:t>̋ </a:t>
            </a:r>
            <a:r>
              <a:rPr lang="fr-CA" i="1" dirty="0" err="1" smtClean="0"/>
              <a:t>ɓa</a:t>
            </a:r>
            <a:r>
              <a:rPr lang="fr-CA" i="1" dirty="0" smtClean="0"/>
              <a:t>̏ </a:t>
            </a:r>
            <a:r>
              <a:rPr lang="fr-CA" i="1" dirty="0" err="1" smtClean="0"/>
              <a:t>ɗɛ</a:t>
            </a:r>
            <a:r>
              <a:rPr lang="fr-CA" i="1" dirty="0" smtClean="0"/>
              <a:t>̏</a:t>
            </a:r>
            <a:r>
              <a:rPr lang="fr-CA" dirty="0" smtClean="0"/>
              <a:t> (</a:t>
            </a:r>
            <a:r>
              <a:rPr lang="fr-CA" i="1" dirty="0" err="1" smtClean="0"/>
              <a:t>ɓa</a:t>
            </a:r>
            <a:r>
              <a:rPr lang="fr-CA" i="1" dirty="0" smtClean="0"/>
              <a:t>̏</a:t>
            </a:r>
            <a:r>
              <a:rPr lang="fr-CA" dirty="0" smtClean="0"/>
              <a:t> ‘on’).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af-ZA" dirty="0" smtClean="0"/>
              <a:t>The common case, syntactic functions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86412"/>
          </a:xfrm>
        </p:spPr>
        <p:txBody>
          <a:bodyPr>
            <a:noAutofit/>
          </a:bodyPr>
          <a:lstStyle/>
          <a:p>
            <a:r>
              <a:rPr lang="af-ZA" sz="2700" dirty="0" smtClean="0"/>
              <a:t>the nuclear arguments (subject, direct object)</a:t>
            </a:r>
          </a:p>
          <a:p>
            <a:r>
              <a:rPr lang="af-ZA" sz="2700" dirty="0" smtClean="0"/>
              <a:t>the oblique, with a postposition:</a:t>
            </a:r>
          </a:p>
          <a:p>
            <a:pPr>
              <a:buNone/>
            </a:pP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Gbȁto</a:t>
            </a:r>
            <a:r>
              <a:rPr lang="ru-RU" sz="2700" i="1" dirty="0" smtClean="0">
                <a:latin typeface="Doulos SIL" pitchFamily="2" charset="-52"/>
                <a:ea typeface="Doulos SIL" pitchFamily="2" charset="-52"/>
              </a:rPr>
              <a:t>̏ 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yɤ̏</a:t>
            </a:r>
            <a:r>
              <a:rPr lang="ru-RU" sz="2700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        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mɛ̄-nȕ</a:t>
            </a:r>
            <a:r>
              <a:rPr lang="ru-RU" sz="2700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 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ɗa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̏</a:t>
            </a:r>
            <a:r>
              <a:rPr lang="ru-RU" sz="2700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       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ya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̰̄ā̰ɗi̋ɤ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̋</a:t>
            </a:r>
            <a:endParaRPr lang="ru-RU" sz="2700" i="1" dirty="0" smtClean="0">
              <a:latin typeface="Doulos SIL" pitchFamily="2" charset="-52"/>
              <a:ea typeface="Doulos SIL" pitchFamily="2" charset="-52"/>
            </a:endParaRPr>
          </a:p>
          <a:p>
            <a:pPr>
              <a:buNone/>
            </a:pPr>
            <a:r>
              <a:rPr lang="ru-RU" sz="2700" dirty="0" smtClean="0"/>
              <a:t>NOM.M 3SG.EXI </a:t>
            </a:r>
            <a:r>
              <a:rPr lang="ru-RU" sz="2700" dirty="0" err="1" smtClean="0"/>
              <a:t>human-PL</a:t>
            </a:r>
            <a:r>
              <a:rPr lang="ru-RU" sz="2700" dirty="0" smtClean="0"/>
              <a:t> </a:t>
            </a:r>
            <a:r>
              <a:rPr lang="ru-RU" sz="2700" dirty="0" err="1" smtClean="0"/>
              <a:t>save-NT</a:t>
            </a:r>
            <a:r>
              <a:rPr lang="af-ZA" sz="2700" dirty="0" smtClean="0"/>
              <a:t>R</a:t>
            </a:r>
            <a:r>
              <a:rPr lang="ru-RU" sz="2700" dirty="0" smtClean="0"/>
              <a:t> </a:t>
            </a:r>
            <a:r>
              <a:rPr lang="ru-RU" sz="2700" dirty="0" err="1" smtClean="0"/>
              <a:t>yesterday</a:t>
            </a:r>
            <a:r>
              <a:rPr lang="ru-RU" sz="2700" dirty="0" smtClean="0"/>
              <a:t> </a:t>
            </a:r>
            <a:endParaRPr lang="af-ZA" sz="2700" dirty="0" smtClean="0"/>
          </a:p>
          <a:p>
            <a:pPr>
              <a:buNone/>
            </a:pP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si̋ɤ̋</a:t>
            </a:r>
            <a:r>
              <a:rPr lang="ru-RU" sz="2700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      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</a:rPr>
              <a:t>  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gɔ</a:t>
            </a:r>
            <a:r>
              <a:rPr lang="ru-RU" sz="2700" i="1" dirty="0" err="1" smtClean="0">
                <a:latin typeface="Doulos SIL" pitchFamily="2" charset="-52"/>
                <a:ea typeface="Doulos SIL" pitchFamily="2" charset="-52"/>
              </a:rPr>
              <a:t>̏.</a:t>
            </a:r>
            <a:endParaRPr lang="af-ZA" sz="2700" dirty="0" smtClean="0"/>
          </a:p>
          <a:p>
            <a:pPr>
              <a:buNone/>
            </a:pPr>
            <a:r>
              <a:rPr lang="ru-RU" sz="2700" dirty="0" err="1" smtClean="0"/>
              <a:t>fire.CMM</a:t>
            </a:r>
            <a:r>
              <a:rPr lang="ru-RU" sz="2700" dirty="0" smtClean="0"/>
              <a:t> </a:t>
            </a:r>
            <a:r>
              <a:rPr lang="ru-RU" sz="2700" dirty="0" smtClean="0"/>
              <a:t>PP</a:t>
            </a:r>
          </a:p>
          <a:p>
            <a:pPr>
              <a:buNone/>
            </a:pPr>
            <a:r>
              <a:rPr lang="af-ZA" sz="2700" dirty="0" smtClean="0"/>
              <a:t>‘</a:t>
            </a:r>
            <a:r>
              <a:rPr lang="ru-RU" sz="2700" dirty="0" err="1" smtClean="0"/>
              <a:t>Yesterday</a:t>
            </a:r>
            <a:r>
              <a:rPr lang="ru-RU" sz="2700" dirty="0" smtClean="0"/>
              <a:t> </a:t>
            </a:r>
            <a:r>
              <a:rPr lang="ru-RU" sz="2700" dirty="0" err="1" smtClean="0"/>
              <a:t>Gbato</a:t>
            </a:r>
            <a:r>
              <a:rPr lang="ru-RU" sz="2700" dirty="0" smtClean="0"/>
              <a:t> </a:t>
            </a:r>
            <a:r>
              <a:rPr lang="ru-RU" sz="2700" dirty="0" err="1" smtClean="0"/>
              <a:t>saved</a:t>
            </a:r>
            <a:r>
              <a:rPr lang="ru-RU" sz="2700" dirty="0" smtClean="0"/>
              <a:t> </a:t>
            </a:r>
            <a:r>
              <a:rPr lang="ru-RU" sz="2700" dirty="0" err="1" smtClean="0"/>
              <a:t>people</a:t>
            </a:r>
            <a:r>
              <a:rPr lang="ru-RU" sz="2700" dirty="0" smtClean="0"/>
              <a:t> </a:t>
            </a:r>
            <a:r>
              <a:rPr lang="ru-RU" sz="2700" dirty="0" err="1" smtClean="0"/>
              <a:t>from</a:t>
            </a:r>
            <a:r>
              <a:rPr lang="ru-RU" sz="2700" dirty="0" smtClean="0"/>
              <a:t> </a:t>
            </a:r>
            <a:r>
              <a:rPr lang="ru-RU" sz="2700" dirty="0" err="1" smtClean="0"/>
              <a:t>the</a:t>
            </a:r>
            <a:r>
              <a:rPr lang="ru-RU" sz="2700" dirty="0" smtClean="0"/>
              <a:t> </a:t>
            </a:r>
            <a:r>
              <a:rPr lang="ru-RU" sz="2700" dirty="0" err="1" smtClean="0"/>
              <a:t>fire</a:t>
            </a:r>
            <a:r>
              <a:rPr lang="af-ZA" sz="2700" dirty="0" smtClean="0"/>
              <a:t>’</a:t>
            </a:r>
            <a:r>
              <a:rPr lang="ru-RU" sz="2700" dirty="0" smtClean="0"/>
              <a:t>.</a:t>
            </a:r>
            <a:endParaRPr lang="af-ZA" sz="2700" dirty="0" smtClean="0"/>
          </a:p>
          <a:p>
            <a:r>
              <a:rPr lang="af-ZA" sz="2700" dirty="0" smtClean="0"/>
              <a:t>dependent </a:t>
            </a:r>
            <a:r>
              <a:rPr lang="af-ZA" sz="2700" dirty="0" smtClean="0"/>
              <a:t>noun in genitive-like nominal constructions.</a:t>
            </a:r>
          </a:p>
          <a:p>
            <a:pPr>
              <a:buNone/>
            </a:pPr>
            <a:r>
              <a:rPr lang="vi-VN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Yà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    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   </a:t>
            </a:r>
            <a:r>
              <a:rPr lang="vi-VN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ɗó  </a:t>
            </a:r>
            <a:r>
              <a:rPr lang="vi-VN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gṵ̋ŋ̋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-</a:t>
            </a:r>
            <a:r>
              <a:rPr lang="vi-VN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ɗɛ̏                 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   </a:t>
            </a:r>
            <a:r>
              <a:rPr lang="vi-VN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kwa</a:t>
            </a:r>
            <a:r>
              <a:rPr lang="vi-VN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̰̋ŋ̏</a:t>
            </a:r>
            <a:r>
              <a:rPr lang="af-ZA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-</a:t>
            </a:r>
            <a:r>
              <a:rPr lang="vi-VN" sz="2700" i="1" dirty="0" smtClean="0">
                <a:latin typeface="Doulos SIL" pitchFamily="2" charset="-52"/>
                <a:ea typeface="Doulos SIL" pitchFamily="2" charset="-52"/>
                <a:cs typeface="Aparajita" pitchFamily="34" charset="0"/>
              </a:rPr>
              <a:t>ɗɤ̄.</a:t>
            </a:r>
            <a:endParaRPr lang="af-ZA" sz="2700" i="1" dirty="0" smtClean="0">
              <a:latin typeface="Doulos SIL" pitchFamily="2" charset="-52"/>
              <a:ea typeface="Doulos SIL" pitchFamily="2" charset="-52"/>
              <a:cs typeface="Aparajita" pitchFamily="34" charset="0"/>
            </a:endParaRPr>
          </a:p>
          <a:p>
            <a:pPr>
              <a:buNone/>
            </a:pPr>
            <a:r>
              <a:rPr lang="fr-FR" sz="2700" dirty="0" smtClean="0"/>
              <a:t>3SG.PRF go  </a:t>
            </a:r>
            <a:r>
              <a:rPr lang="fr-FR" sz="2700" dirty="0" err="1" smtClean="0"/>
              <a:t>sacred.house-CMM</a:t>
            </a:r>
            <a:r>
              <a:rPr lang="fr-FR" sz="2700" dirty="0" smtClean="0"/>
              <a:t>   compound-LOC</a:t>
            </a:r>
          </a:p>
          <a:p>
            <a:pPr>
              <a:buNone/>
            </a:pPr>
            <a:r>
              <a:rPr lang="fr-FR" sz="2700" dirty="0" smtClean="0"/>
              <a:t>‘He </a:t>
            </a:r>
            <a:r>
              <a:rPr lang="fr-FR" sz="2700" dirty="0" err="1" smtClean="0"/>
              <a:t>went</a:t>
            </a:r>
            <a:r>
              <a:rPr lang="fr-FR" sz="2700" dirty="0" smtClean="0"/>
              <a:t> to the court of the </a:t>
            </a:r>
            <a:r>
              <a:rPr lang="fr-FR" sz="2700" dirty="0" err="1" smtClean="0"/>
              <a:t>sacred</a:t>
            </a:r>
            <a:r>
              <a:rPr lang="fr-FR" sz="2700" dirty="0" smtClean="0"/>
              <a:t> house’.</a:t>
            </a:r>
            <a:endParaRPr lang="ru-RU" sz="27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af-ZA" dirty="0" smtClean="0"/>
              <a:t>The locative case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f-ZA" dirty="0" smtClean="0"/>
              <a:t>the most frequent among the oblique cases (about ¾ of all the locative nouns);</a:t>
            </a:r>
          </a:p>
          <a:p>
            <a:r>
              <a:rPr lang="af-ZA" dirty="0" smtClean="0"/>
              <a:t>rarely, suffixless;</a:t>
            </a:r>
          </a:p>
          <a:p>
            <a:r>
              <a:rPr lang="af-ZA" dirty="0" smtClean="0"/>
              <a:t>most often, formed by the suffix </a:t>
            </a:r>
            <a:r>
              <a:rPr lang="af-ZA" i="1" dirty="0" smtClean="0"/>
              <a:t>-ɗɤ̄ </a:t>
            </a:r>
            <a:r>
              <a:rPr lang="af-ZA" dirty="0" smtClean="0"/>
              <a:t>(replacing the  common case suffix </a:t>
            </a:r>
            <a:r>
              <a:rPr lang="af-ZA" i="1" dirty="0" smtClean="0"/>
              <a:t>-ɗɛ̏</a:t>
            </a:r>
            <a:r>
              <a:rPr lang="af-ZA" dirty="0" smtClean="0"/>
              <a:t>);</a:t>
            </a:r>
          </a:p>
          <a:p>
            <a:r>
              <a:rPr lang="af-ZA" dirty="0" smtClean="0"/>
              <a:t>often enough, the noun base  is also modified.</a:t>
            </a:r>
          </a:p>
          <a:p>
            <a:pPr>
              <a:buNone/>
            </a:pPr>
            <a:r>
              <a:rPr lang="af-ZA" dirty="0" smtClean="0"/>
              <a:t>Common case  Locative case  Translation</a:t>
            </a:r>
          </a:p>
          <a:p>
            <a:pPr>
              <a:buNone/>
            </a:pPr>
            <a:r>
              <a:rPr lang="fr-CA" i="1" dirty="0" err="1" smtClean="0"/>
              <a:t>ɓla</a:t>
            </a:r>
            <a:r>
              <a:rPr lang="fr-CA" i="1" dirty="0" smtClean="0"/>
              <a:t>́ȁ</a:t>
            </a:r>
            <a:r>
              <a:rPr lang="fr-CA" i="1" dirty="0" err="1" smtClean="0"/>
              <a:t>ɗɛ</a:t>
            </a:r>
            <a:r>
              <a:rPr lang="fr-CA" i="1" dirty="0" smtClean="0"/>
              <a:t>̏                </a:t>
            </a:r>
            <a:r>
              <a:rPr lang="vi-VN" i="1" dirty="0" smtClean="0">
                <a:latin typeface="Calibri" pitchFamily="34" charset="0"/>
                <a:cs typeface="Andalus" pitchFamily="18" charset="-78"/>
              </a:rPr>
              <a:t>ɓláā</a:t>
            </a:r>
            <a:r>
              <a:rPr lang="af-ZA" i="1" dirty="0" smtClean="0">
                <a:latin typeface="Calibri" pitchFamily="34" charset="0"/>
                <a:cs typeface="Andalus" pitchFamily="18" charset="-78"/>
              </a:rPr>
              <a:t>                   </a:t>
            </a:r>
            <a:r>
              <a:rPr lang="af-ZA" dirty="0" smtClean="0">
                <a:latin typeface="Calibri" pitchFamily="34" charset="0"/>
                <a:cs typeface="Andalus" pitchFamily="18" charset="-78"/>
              </a:rPr>
              <a:t>‘farm, field’</a:t>
            </a:r>
          </a:p>
          <a:p>
            <a:pPr>
              <a:buNone/>
            </a:pPr>
            <a:r>
              <a:rPr lang="fr-CA" i="1" dirty="0" err="1" smtClean="0"/>
              <a:t>gɛ</a:t>
            </a:r>
            <a:r>
              <a:rPr lang="fr-CA" i="1" dirty="0" smtClean="0"/>
              <a:t>̰̄ŋ̏</a:t>
            </a:r>
            <a:r>
              <a:rPr lang="fr-CA" i="1" dirty="0" err="1" smtClean="0"/>
              <a:t>ɗɛ</a:t>
            </a:r>
            <a:r>
              <a:rPr lang="fr-CA" i="1" dirty="0" smtClean="0"/>
              <a:t>̏                 </a:t>
            </a:r>
            <a:r>
              <a:rPr lang="fr-CA" i="1" dirty="0" err="1" smtClean="0"/>
              <a:t>gɛ</a:t>
            </a:r>
            <a:r>
              <a:rPr lang="fr-CA" i="1" dirty="0" smtClean="0"/>
              <a:t>̰̄ŋ̄</a:t>
            </a:r>
            <a:r>
              <a:rPr lang="fr-CA" i="1" dirty="0" err="1" smtClean="0"/>
              <a:t>ɗɤ</a:t>
            </a:r>
            <a:r>
              <a:rPr lang="fr-CA" i="1" dirty="0" smtClean="0"/>
              <a:t>̄</a:t>
            </a:r>
            <a:r>
              <a:rPr lang="fr-CA" dirty="0" smtClean="0"/>
              <a:t>               ‘foot/</a:t>
            </a:r>
            <a:r>
              <a:rPr lang="fr-CA" dirty="0" err="1" smtClean="0"/>
              <a:t>feet</a:t>
            </a:r>
            <a:r>
              <a:rPr lang="fr-CA" dirty="0" smtClean="0"/>
              <a:t>, </a:t>
            </a:r>
            <a:r>
              <a:rPr lang="fr-CA" dirty="0" err="1" smtClean="0"/>
              <a:t>leg</a:t>
            </a:r>
            <a:r>
              <a:rPr lang="fr-CA" dirty="0" smtClean="0"/>
              <a:t>(s)’,</a:t>
            </a:r>
          </a:p>
          <a:p>
            <a:pPr>
              <a:buNone/>
            </a:pPr>
            <a:r>
              <a:rPr lang="fr-CA" i="1" dirty="0" err="1" smtClean="0"/>
              <a:t>ke</a:t>
            </a:r>
            <a:r>
              <a:rPr lang="fr-CA" i="1" dirty="0" smtClean="0"/>
              <a:t>̀ȅ</a:t>
            </a:r>
            <a:r>
              <a:rPr lang="fr-CA" i="1" dirty="0" err="1" smtClean="0"/>
              <a:t>ɗɛ</a:t>
            </a:r>
            <a:r>
              <a:rPr lang="fr-CA" i="1" dirty="0" smtClean="0"/>
              <a:t>̏                 </a:t>
            </a:r>
            <a:r>
              <a:rPr lang="fr-CA" i="1" dirty="0" err="1" smtClean="0"/>
              <a:t>ke</a:t>
            </a:r>
            <a:r>
              <a:rPr lang="fr-CA" i="1" dirty="0" smtClean="0"/>
              <a:t>̀è</a:t>
            </a:r>
            <a:r>
              <a:rPr lang="fr-CA" i="1" dirty="0" err="1" smtClean="0"/>
              <a:t>ɗɤ</a:t>
            </a:r>
            <a:r>
              <a:rPr lang="fr-CA" i="1" dirty="0" smtClean="0"/>
              <a:t>̄   </a:t>
            </a:r>
            <a:r>
              <a:rPr lang="fr-CA" dirty="0" smtClean="0"/>
              <a:t>             ‘on the occiput’</a:t>
            </a:r>
            <a:endParaRPr lang="af-Z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f-ZA" dirty="0" smtClean="0"/>
              <a:t>The origin of the locative case form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 dirty="0" smtClean="0"/>
              <a:t>seemingly, N + postposition </a:t>
            </a:r>
            <a:r>
              <a:rPr lang="af-ZA" i="1" dirty="0" smtClean="0"/>
              <a:t>ɓȁ </a:t>
            </a:r>
            <a:r>
              <a:rPr lang="af-ZA" dirty="0" smtClean="0"/>
              <a:t>‘on’ or (less frequently) </a:t>
            </a:r>
            <a:r>
              <a:rPr lang="af-ZA" i="1" dirty="0" smtClean="0"/>
              <a:t>gɯ́ </a:t>
            </a:r>
            <a:r>
              <a:rPr lang="af-ZA" dirty="0" smtClean="0"/>
              <a:t>‘in’ + a productive adverbial suffix </a:t>
            </a:r>
            <a:r>
              <a:rPr lang="af-ZA" i="1" dirty="0" smtClean="0"/>
              <a:t>-ɗɤ̄</a:t>
            </a:r>
            <a:r>
              <a:rPr lang="af-ZA" dirty="0" smtClean="0"/>
              <a:t> (cf. </a:t>
            </a:r>
            <a:r>
              <a:rPr lang="af-ZA" i="1" dirty="0" smtClean="0"/>
              <a:t>wȁȁɗɤ̄ </a:t>
            </a:r>
            <a:r>
              <a:rPr lang="af-ZA" dirty="0" smtClean="0"/>
              <a:t>‘imitation of the noise of rain’, </a:t>
            </a:r>
            <a:r>
              <a:rPr lang="af-ZA" i="1" dirty="0" smtClean="0"/>
              <a:t>tōŋ̄tōŋ̄ɗɤ̄ </a:t>
            </a:r>
            <a:r>
              <a:rPr lang="af-ZA" dirty="0" smtClean="0"/>
              <a:t>‘never’, etc.).</a:t>
            </a:r>
          </a:p>
          <a:p>
            <a:pPr>
              <a:buNone/>
            </a:pPr>
            <a:r>
              <a:rPr lang="af-ZA" dirty="0" smtClean="0"/>
              <a:t>In fact, </a:t>
            </a:r>
            <a:r>
              <a:rPr lang="af-ZA" i="1" dirty="0" smtClean="0"/>
              <a:t>-ɗɤ̄</a:t>
            </a:r>
            <a:r>
              <a:rPr lang="af-ZA" dirty="0" smtClean="0"/>
              <a:t> can be characterized as a marker of the circumstantial function.</a:t>
            </a:r>
          </a:p>
          <a:p>
            <a:pPr>
              <a:buNone/>
            </a:pPr>
            <a:r>
              <a:rPr lang="af-ZA" dirty="0" smtClean="0"/>
              <a:t>Therefore: </a:t>
            </a:r>
            <a:r>
              <a:rPr lang="en-US" i="1" dirty="0" err="1" smtClean="0"/>
              <a:t>gwi</a:t>
            </a:r>
            <a:r>
              <a:rPr lang="en-US" i="1" dirty="0" smtClean="0"/>
              <a:t>̰̀</a:t>
            </a:r>
            <a:r>
              <a:rPr lang="en-US" i="1" dirty="0" err="1" smtClean="0"/>
              <a:t>ŋ̄ɗɤ</a:t>
            </a:r>
            <a:r>
              <a:rPr lang="en-US" i="1" dirty="0" smtClean="0"/>
              <a:t>̄</a:t>
            </a:r>
            <a:r>
              <a:rPr lang="en-US" dirty="0" smtClean="0"/>
              <a:t> ‘on the head’ &lt; </a:t>
            </a:r>
            <a:r>
              <a:rPr lang="en-US" i="1" dirty="0" smtClean="0"/>
              <a:t>*</a:t>
            </a:r>
            <a:r>
              <a:rPr lang="en-US" i="1" dirty="0" err="1" smtClean="0"/>
              <a:t>gwi</a:t>
            </a:r>
            <a:r>
              <a:rPr lang="en-US" i="1" dirty="0" smtClean="0"/>
              <a:t>̰̀ŋ̏-</a:t>
            </a:r>
            <a:r>
              <a:rPr lang="en-US" i="1" dirty="0" err="1" smtClean="0"/>
              <a:t>ɓa</a:t>
            </a:r>
            <a:r>
              <a:rPr lang="en-US" i="1" dirty="0" smtClean="0"/>
              <a:t>̏-</a:t>
            </a:r>
            <a:r>
              <a:rPr lang="en-US" i="1" dirty="0" err="1" smtClean="0"/>
              <a:t>ɗɤ</a:t>
            </a:r>
            <a:r>
              <a:rPr lang="en-US" i="1" dirty="0" smtClean="0"/>
              <a:t>̄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The use of the locative case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f-ZA" dirty="0" smtClean="0"/>
              <a:t>The oblique function:</a:t>
            </a:r>
          </a:p>
          <a:p>
            <a:pPr>
              <a:buNone/>
            </a:pP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Màŋ̀zíȉ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wȍ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yà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      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dɔ̄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n̄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         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tőő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-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ɗɤ̄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.</a:t>
            </a:r>
          </a:p>
          <a:p>
            <a:pPr>
              <a:buNone/>
            </a:pPr>
            <a:r>
              <a:rPr lang="en-US" sz="3000" dirty="0" smtClean="0">
                <a:latin typeface="Doulos SIL" pitchFamily="2" charset="-52"/>
                <a:ea typeface="Doulos SIL" pitchFamily="2" charset="-52"/>
              </a:rPr>
              <a:t>machine voice 3SG.PRF put 1SG.NSBJ ear-LOC</a:t>
            </a:r>
          </a:p>
          <a:p>
            <a:pPr>
              <a:buNone/>
            </a:pPr>
            <a:r>
              <a:rPr lang="en-US" dirty="0" smtClean="0">
                <a:latin typeface="Doulos SIL" pitchFamily="2" charset="-52"/>
                <a:ea typeface="Doulos SIL" pitchFamily="2" charset="-52"/>
              </a:rPr>
              <a:t>‘The noise of engines torments my ears’.</a:t>
            </a:r>
          </a:p>
          <a:p>
            <a:r>
              <a:rPr lang="af-ZA" dirty="0" smtClean="0"/>
              <a:t>More rarely, dependent noun in a genitive-like construction:</a:t>
            </a:r>
          </a:p>
          <a:p>
            <a:pPr>
              <a:buNone/>
            </a:pP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kèè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-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ɗɤ̄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        yȕȁ</a:t>
            </a:r>
          </a:p>
          <a:p>
            <a:pPr>
              <a:buNone/>
            </a:pPr>
            <a:r>
              <a:rPr lang="af-ZA" dirty="0" smtClean="0"/>
              <a:t>occiput-LOC   illness\IZF</a:t>
            </a:r>
          </a:p>
          <a:p>
            <a:pPr>
              <a:buNone/>
            </a:pPr>
            <a:r>
              <a:rPr lang="af-ZA" dirty="0" smtClean="0"/>
              <a:t>‘disease of occiput’</a:t>
            </a:r>
          </a:p>
          <a:p>
            <a:endParaRPr lang="af-ZA" dirty="0" smtClean="0"/>
          </a:p>
          <a:p>
            <a:endParaRPr lang="af-ZA" dirty="0" smtClean="0"/>
          </a:p>
          <a:p>
            <a:pPr>
              <a:buNone/>
            </a:pPr>
            <a:endParaRPr lang="ru-RU" dirty="0">
              <a:latin typeface="Doulos SIL" pitchFamily="2" charset="-52"/>
              <a:ea typeface="Doulos SIL" pitchFamily="2" charset="-5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systems in the Niger-Congo </a:t>
            </a:r>
            <a:r>
              <a:rPr lang="en-US" dirty="0" err="1" smtClean="0"/>
              <a:t>macrofamily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rare (and certainly not </a:t>
            </a:r>
            <a:r>
              <a:rPr lang="en-US" dirty="0" err="1" smtClean="0"/>
              <a:t>reconstructable</a:t>
            </a:r>
            <a:r>
              <a:rPr lang="en-US" dirty="0" smtClean="0"/>
              <a:t> for any proto-level);</a:t>
            </a:r>
          </a:p>
          <a:p>
            <a:r>
              <a:rPr lang="en-US" dirty="0" smtClean="0"/>
              <a:t>especially rare for the nouns (more available for the pronouns).</a:t>
            </a:r>
          </a:p>
          <a:p>
            <a:r>
              <a:rPr lang="af-ZA" dirty="0" smtClean="0"/>
              <a:t>An exeption: a couple of Western Bantu languages, where cases are expressed by tones [</a:t>
            </a:r>
            <a:r>
              <a:rPr lang="en-US" dirty="0" err="1" smtClean="0"/>
              <a:t>Blanchon</a:t>
            </a:r>
            <a:r>
              <a:rPr lang="en-US" dirty="0" smtClean="0"/>
              <a:t> 1988; </a:t>
            </a:r>
            <a:r>
              <a:rPr lang="en-US" dirty="0" err="1" smtClean="0"/>
              <a:t>König</a:t>
            </a:r>
            <a:r>
              <a:rPr lang="en-US" dirty="0" smtClean="0"/>
              <a:t> 2005].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The inessive case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f-ZA" dirty="0" smtClean="0"/>
              <a:t>Results from fusion of the noun stem with the postposition </a:t>
            </a:r>
            <a:r>
              <a:rPr lang="af-ZA" i="1" dirty="0" smtClean="0"/>
              <a:t>gɯ́ </a:t>
            </a:r>
            <a:r>
              <a:rPr lang="af-ZA" dirty="0" smtClean="0"/>
              <a:t>‘in’.</a:t>
            </a:r>
          </a:p>
          <a:p>
            <a:r>
              <a:rPr lang="af-ZA" dirty="0" smtClean="0"/>
              <a:t>Manifests itself most often as copying of the final vowel of the stem and extrahigh tone:  </a:t>
            </a:r>
            <a:r>
              <a:rPr lang="fr-CA" i="1" dirty="0" err="1" smtClean="0"/>
              <a:t>si̋ɤ</a:t>
            </a:r>
            <a:r>
              <a:rPr lang="fr-CA" i="1" dirty="0" smtClean="0"/>
              <a:t>̋ </a:t>
            </a:r>
            <a:r>
              <a:rPr lang="fr-CA" dirty="0" smtClean="0"/>
              <a:t>‘</a:t>
            </a:r>
            <a:r>
              <a:rPr lang="fr-CA" dirty="0" err="1" smtClean="0"/>
              <a:t>fire</a:t>
            </a:r>
            <a:r>
              <a:rPr lang="fr-CA" dirty="0" smtClean="0"/>
              <a:t>’ - </a:t>
            </a:r>
            <a:r>
              <a:rPr lang="fr-CA" i="1" dirty="0" smtClean="0"/>
              <a:t>si̋ɤ̋ɤ̋</a:t>
            </a:r>
            <a:r>
              <a:rPr lang="fr-CA" dirty="0" smtClean="0"/>
              <a:t> ‘in the </a:t>
            </a:r>
            <a:r>
              <a:rPr lang="fr-CA" dirty="0" err="1" smtClean="0"/>
              <a:t>fire</a:t>
            </a:r>
            <a:r>
              <a:rPr lang="fr-CA" dirty="0" smtClean="0"/>
              <a:t>’, </a:t>
            </a:r>
            <a:r>
              <a:rPr lang="fr-CA" i="1" dirty="0" smtClean="0"/>
              <a:t>kó </a:t>
            </a:r>
            <a:r>
              <a:rPr lang="fr-CA" dirty="0" smtClean="0"/>
              <a:t>‘one </a:t>
            </a:r>
            <a:r>
              <a:rPr lang="fr-CA" dirty="0" err="1" smtClean="0"/>
              <a:t>another</a:t>
            </a:r>
            <a:r>
              <a:rPr lang="fr-CA" dirty="0" smtClean="0"/>
              <a:t>’ – </a:t>
            </a:r>
            <a:r>
              <a:rPr lang="fr-CA" i="1" dirty="0" err="1" smtClean="0"/>
              <a:t>kőo</a:t>
            </a:r>
            <a:r>
              <a:rPr lang="fr-CA" i="1" dirty="0" smtClean="0"/>
              <a:t>̋ </a:t>
            </a:r>
            <a:r>
              <a:rPr lang="fr-CA" dirty="0" smtClean="0"/>
              <a:t>‘one in(to) </a:t>
            </a:r>
            <a:r>
              <a:rPr lang="fr-CA" dirty="0" err="1" smtClean="0"/>
              <a:t>another</a:t>
            </a:r>
            <a:r>
              <a:rPr lang="fr-CA" dirty="0" smtClean="0"/>
              <a:t>’.</a:t>
            </a:r>
            <a:endParaRPr lang="af-ZA" i="1" dirty="0" smtClean="0"/>
          </a:p>
          <a:p>
            <a:r>
              <a:rPr lang="af-ZA" dirty="0" smtClean="0"/>
              <a:t>Of rare occurrence: is attested for 9 locative nouns only.</a:t>
            </a:r>
          </a:p>
          <a:p>
            <a:r>
              <a:rPr lang="af-ZA" dirty="0" smtClean="0"/>
              <a:t>In some contexts, in free variation with the locative case.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The superessive case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f-ZA" dirty="0" smtClean="0"/>
              <a:t>Second in frequency among the oblique cases (about ¼ of all the locative nouns).</a:t>
            </a:r>
          </a:p>
          <a:p>
            <a:r>
              <a:rPr lang="af-ZA" dirty="0" smtClean="0"/>
              <a:t>Originates in the fusion of the noun stem with the postposition </a:t>
            </a:r>
            <a:r>
              <a:rPr lang="af-ZA" i="1" dirty="0" smtClean="0"/>
              <a:t>ɓȁ </a:t>
            </a:r>
            <a:r>
              <a:rPr lang="af-ZA" dirty="0" smtClean="0"/>
              <a:t>‘on’ (a surface which is not necessarily flat and/or horizontal).</a:t>
            </a:r>
          </a:p>
          <a:p>
            <a:r>
              <a:rPr lang="af-ZA" dirty="0" smtClean="0"/>
              <a:t>Manifests itself in copying and (often) modification of the stem vowel + tonal lowering at the end: </a:t>
            </a:r>
            <a:r>
              <a:rPr lang="fr-CA" i="1" dirty="0" err="1" smtClean="0"/>
              <a:t>kɔ</a:t>
            </a:r>
            <a:r>
              <a:rPr lang="fr-CA" i="1" dirty="0" smtClean="0"/>
              <a:t>́</a:t>
            </a:r>
            <a:r>
              <a:rPr lang="fr-CA" dirty="0" smtClean="0"/>
              <a:t> </a:t>
            </a:r>
            <a:r>
              <a:rPr lang="fr-CA" dirty="0" smtClean="0">
                <a:sym typeface="Wingdings"/>
              </a:rPr>
              <a:t></a:t>
            </a:r>
            <a:r>
              <a:rPr lang="fr-CA" dirty="0" smtClean="0"/>
              <a:t> </a:t>
            </a:r>
            <a:r>
              <a:rPr lang="fr-CA" i="1" dirty="0" err="1" smtClean="0"/>
              <a:t>kɔ</a:t>
            </a:r>
            <a:r>
              <a:rPr lang="fr-CA" i="1" dirty="0" smtClean="0"/>
              <a:t>́ɔ̏</a:t>
            </a:r>
            <a:r>
              <a:rPr lang="fr-CA" dirty="0" smtClean="0"/>
              <a:t> ‘house’, </a:t>
            </a:r>
            <a:r>
              <a:rPr lang="fr-CA" i="1" dirty="0" err="1" smtClean="0"/>
              <a:t>gɛ</a:t>
            </a:r>
            <a:r>
              <a:rPr lang="fr-CA" i="1" dirty="0" smtClean="0"/>
              <a:t>̰̏</a:t>
            </a:r>
            <a:r>
              <a:rPr lang="fr-CA" dirty="0" smtClean="0"/>
              <a:t> </a:t>
            </a:r>
            <a:r>
              <a:rPr lang="fr-CA" dirty="0" smtClean="0">
                <a:sym typeface="Wingdings"/>
              </a:rPr>
              <a:t></a:t>
            </a:r>
            <a:r>
              <a:rPr lang="fr-CA" dirty="0" smtClean="0"/>
              <a:t> </a:t>
            </a:r>
            <a:r>
              <a:rPr lang="fr-CA" i="1" dirty="0" err="1" smtClean="0"/>
              <a:t>gɛ</a:t>
            </a:r>
            <a:r>
              <a:rPr lang="fr-CA" i="1" dirty="0" smtClean="0"/>
              <a:t>̰̏ɛ̰̏, </a:t>
            </a:r>
            <a:r>
              <a:rPr lang="fr-CA" i="1" dirty="0" err="1" smtClean="0"/>
              <a:t>gæ</a:t>
            </a:r>
            <a:r>
              <a:rPr lang="fr-CA" i="1" dirty="0" smtClean="0"/>
              <a:t>̰̏æ̰̏</a:t>
            </a:r>
            <a:r>
              <a:rPr lang="fr-CA" dirty="0" smtClean="0"/>
              <a:t> ‘</a:t>
            </a:r>
            <a:r>
              <a:rPr lang="fr-CA" dirty="0" err="1" smtClean="0"/>
              <a:t>leg</a:t>
            </a:r>
            <a:r>
              <a:rPr lang="fr-CA" dirty="0" smtClean="0"/>
              <a:t>, foot’, </a:t>
            </a:r>
            <a:r>
              <a:rPr lang="fr-CA" i="1" dirty="0" err="1" smtClean="0"/>
              <a:t>sɛ</a:t>
            </a:r>
            <a:r>
              <a:rPr lang="fr-CA" i="1" dirty="0" smtClean="0"/>
              <a:t>̋</a:t>
            </a:r>
            <a:r>
              <a:rPr lang="fr-CA" dirty="0" smtClean="0"/>
              <a:t> </a:t>
            </a:r>
            <a:r>
              <a:rPr lang="fr-CA" dirty="0" smtClean="0">
                <a:sym typeface="Wingdings"/>
              </a:rPr>
              <a:t></a:t>
            </a:r>
            <a:r>
              <a:rPr lang="fr-CA" dirty="0" smtClean="0"/>
              <a:t> </a:t>
            </a:r>
            <a:r>
              <a:rPr lang="fr-CA" i="1" dirty="0" smtClean="0"/>
              <a:t>sí</a:t>
            </a:r>
            <a:r>
              <a:rPr lang="fr-CA" i="1" dirty="0" err="1" smtClean="0"/>
              <a:t>āa</a:t>
            </a:r>
            <a:r>
              <a:rPr lang="fr-CA" i="1" dirty="0" smtClean="0"/>
              <a:t>̄</a:t>
            </a:r>
            <a:r>
              <a:rPr lang="fr-CA" dirty="0" smtClean="0"/>
              <a:t> ‘land, </a:t>
            </a:r>
            <a:r>
              <a:rPr lang="fr-CA" dirty="0" err="1" smtClean="0"/>
              <a:t>earth</a:t>
            </a:r>
            <a:r>
              <a:rPr lang="fr-CA" dirty="0" smtClean="0"/>
              <a:t>’.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The adessive case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 dirty="0" smtClean="0"/>
              <a:t>Attested in 2 lexemes only: </a:t>
            </a:r>
          </a:p>
          <a:p>
            <a:pPr>
              <a:buNone/>
            </a:pPr>
            <a:r>
              <a:rPr lang="fr-CA" i="1" dirty="0" err="1" smtClean="0"/>
              <a:t>kɔ</a:t>
            </a:r>
            <a:r>
              <a:rPr lang="fr-CA" i="1" dirty="0" smtClean="0"/>
              <a:t>̏</a:t>
            </a:r>
            <a:r>
              <a:rPr lang="fr-CA" dirty="0" smtClean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fr-CA" i="1" dirty="0" err="1" smtClean="0"/>
              <a:t>kɔ</a:t>
            </a:r>
            <a:r>
              <a:rPr lang="fr-CA" i="1" dirty="0" smtClean="0"/>
              <a:t>̏ɔ̏</a:t>
            </a:r>
            <a:r>
              <a:rPr lang="fr-CA" dirty="0" smtClean="0"/>
              <a:t> ‘hand’</a:t>
            </a:r>
          </a:p>
          <a:p>
            <a:pPr>
              <a:buNone/>
            </a:pPr>
            <a:r>
              <a:rPr lang="fr-CA" i="1" dirty="0" err="1" smtClean="0"/>
              <a:t>zi</a:t>
            </a:r>
            <a:r>
              <a:rPr lang="fr-CA" i="1" dirty="0" smtClean="0"/>
              <a:t>̰̄ā̰ā̰</a:t>
            </a:r>
            <a:r>
              <a:rPr lang="fr-CA" dirty="0" smtClean="0"/>
              <a:t> </a:t>
            </a:r>
            <a:r>
              <a:rPr lang="fr-CA" dirty="0" smtClean="0">
                <a:sym typeface="Wingdings"/>
              </a:rPr>
              <a:t></a:t>
            </a:r>
            <a:r>
              <a:rPr lang="fr-CA" dirty="0" smtClean="0"/>
              <a:t> </a:t>
            </a:r>
            <a:r>
              <a:rPr lang="fr-CA" i="1" dirty="0" err="1" smtClean="0"/>
              <a:t>zi</a:t>
            </a:r>
            <a:r>
              <a:rPr lang="fr-CA" i="1" dirty="0" smtClean="0"/>
              <a:t>̰̄ȁ̰ȁ̰</a:t>
            </a:r>
            <a:r>
              <a:rPr lang="fr-CA" dirty="0" smtClean="0"/>
              <a:t> ‘road’</a:t>
            </a:r>
          </a:p>
          <a:p>
            <a:r>
              <a:rPr lang="af-ZA" dirty="0" smtClean="0"/>
              <a:t>Results from fusion with the postposition </a:t>
            </a:r>
            <a:r>
              <a:rPr lang="af-ZA" i="1" dirty="0" smtClean="0"/>
              <a:t>tȁ </a:t>
            </a:r>
            <a:r>
              <a:rPr lang="af-ZA" dirty="0" smtClean="0"/>
              <a:t>‘on’ (a flat horizontal surface).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The comitative case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 dirty="0" smtClean="0"/>
              <a:t>Results from fusion with the comitative – instrumental – equative – locative postposition </a:t>
            </a:r>
            <a:r>
              <a:rPr lang="af-ZA" i="1" dirty="0" smtClean="0"/>
              <a:t>ká.</a:t>
            </a:r>
            <a:r>
              <a:rPr lang="af-ZA" dirty="0" smtClean="0"/>
              <a:t> </a:t>
            </a:r>
          </a:p>
          <a:p>
            <a:r>
              <a:rPr lang="af-ZA" dirty="0" smtClean="0"/>
              <a:t>Manifests itself as copying of the stem vowel and tonal raising: </a:t>
            </a:r>
          </a:p>
          <a:p>
            <a:pPr>
              <a:buNone/>
            </a:pPr>
            <a:r>
              <a:rPr lang="fr-CA" i="1" dirty="0" err="1" smtClean="0"/>
              <a:t>kɔ</a:t>
            </a:r>
            <a:r>
              <a:rPr lang="fr-CA" i="1" dirty="0" smtClean="0"/>
              <a:t>̏</a:t>
            </a:r>
            <a:r>
              <a:rPr lang="fr-CA" dirty="0" smtClean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fr-CA" i="1" dirty="0" err="1" smtClean="0"/>
              <a:t>kɔ</a:t>
            </a:r>
            <a:r>
              <a:rPr lang="fr-CA" i="1" dirty="0" smtClean="0"/>
              <a:t>̄ɔ̄</a:t>
            </a:r>
            <a:r>
              <a:rPr lang="fr-CA" dirty="0" smtClean="0"/>
              <a:t> ‘hand’</a:t>
            </a:r>
          </a:p>
          <a:p>
            <a:pPr>
              <a:buNone/>
            </a:pPr>
            <a:r>
              <a:rPr lang="fr-CA" i="1" dirty="0" err="1" smtClean="0"/>
              <a:t>gɛ</a:t>
            </a:r>
            <a:r>
              <a:rPr lang="fr-CA" i="1" dirty="0" smtClean="0"/>
              <a:t>̰̏</a:t>
            </a:r>
            <a:r>
              <a:rPr lang="fr-CA" dirty="0" smtClean="0"/>
              <a:t> </a:t>
            </a:r>
            <a:r>
              <a:rPr lang="fr-CA" dirty="0" smtClean="0">
                <a:sym typeface="Wingdings"/>
              </a:rPr>
              <a:t></a:t>
            </a:r>
            <a:r>
              <a:rPr lang="fr-CA" dirty="0" smtClean="0"/>
              <a:t> </a:t>
            </a:r>
            <a:r>
              <a:rPr lang="fr-CA" i="1" dirty="0" err="1" smtClean="0"/>
              <a:t>gɛ</a:t>
            </a:r>
            <a:r>
              <a:rPr lang="fr-CA" i="1" dirty="0" smtClean="0"/>
              <a:t>̰̄ɛ̰̄</a:t>
            </a:r>
            <a:r>
              <a:rPr lang="fr-CA" dirty="0" smtClean="0"/>
              <a:t> ‘</a:t>
            </a:r>
            <a:r>
              <a:rPr lang="af-ZA" dirty="0" smtClean="0"/>
              <a:t>leg, foot’</a:t>
            </a:r>
          </a:p>
          <a:p>
            <a:r>
              <a:rPr lang="af-ZA" dirty="0" smtClean="0"/>
              <a:t>Attested on 6 lexemes only.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Plural forms for the oblique cases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f-ZA" dirty="0" smtClean="0"/>
              <a:t>For many locative nouns, plural forms cannot be derived for the locative case.</a:t>
            </a:r>
          </a:p>
          <a:p>
            <a:r>
              <a:rPr lang="af-ZA" dirty="0" smtClean="0"/>
              <a:t>When they are accepted, various models are applied: </a:t>
            </a:r>
          </a:p>
          <a:p>
            <a:r>
              <a:rPr lang="af-ZA" dirty="0" smtClean="0"/>
              <a:t>R-LOC-CMM-PL </a:t>
            </a:r>
            <a:r>
              <a:rPr lang="af-ZA" i="1" dirty="0" smtClean="0"/>
              <a:t> </a:t>
            </a:r>
            <a:r>
              <a:rPr lang="af-ZA" dirty="0" smtClean="0"/>
              <a:t>PP:</a:t>
            </a:r>
          </a:p>
          <a:p>
            <a:pPr>
              <a:buNone/>
            </a:pPr>
            <a:r>
              <a:rPr lang="en-US" i="1" dirty="0" err="1" smtClean="0"/>
              <a:t>Wo</a:t>
            </a:r>
            <a:r>
              <a:rPr lang="en-US" i="1" dirty="0" smtClean="0"/>
              <a:t>̏	          </a:t>
            </a:r>
            <a:r>
              <a:rPr lang="en-US" i="1" dirty="0" err="1" smtClean="0"/>
              <a:t>dɔ</a:t>
            </a:r>
            <a:r>
              <a:rPr lang="en-US" i="1" dirty="0" smtClean="0"/>
              <a:t>̄-</a:t>
            </a:r>
            <a:r>
              <a:rPr lang="en-US" i="1" dirty="0" err="1" smtClean="0"/>
              <a:t>sīʌ</a:t>
            </a:r>
            <a:r>
              <a:rPr lang="en-US" i="1" dirty="0" smtClean="0"/>
              <a:t>̄	</a:t>
            </a:r>
            <a:r>
              <a:rPr lang="en-US" i="1" dirty="0" err="1" smtClean="0"/>
              <a:t>ble̋e</a:t>
            </a:r>
            <a:r>
              <a:rPr lang="en-US" i="1" dirty="0" smtClean="0"/>
              <a:t>̋-</a:t>
            </a:r>
            <a:r>
              <a:rPr lang="en-US" i="1" dirty="0" err="1" smtClean="0"/>
              <a:t>ɗɤ</a:t>
            </a:r>
            <a:r>
              <a:rPr lang="en-US" i="1" dirty="0" smtClean="0"/>
              <a:t>̄.</a:t>
            </a:r>
            <a:endParaRPr lang="ru-RU" i="1" dirty="0" smtClean="0"/>
          </a:p>
          <a:p>
            <a:pPr>
              <a:buNone/>
            </a:pPr>
            <a:r>
              <a:rPr lang="fr-CA" dirty="0" smtClean="0"/>
              <a:t>3SG.EXI	stop-DUR	</a:t>
            </a:r>
            <a:r>
              <a:rPr lang="fr-CA" dirty="0" err="1" smtClean="0"/>
              <a:t>farm.edge-LOC</a:t>
            </a:r>
            <a:endParaRPr lang="af-ZA" dirty="0" smtClean="0"/>
          </a:p>
          <a:p>
            <a:pPr>
              <a:buNone/>
            </a:pPr>
            <a:r>
              <a:rPr lang="af-ZA" dirty="0" smtClean="0"/>
              <a:t>‘They stopped at the edge of the farm’.</a:t>
            </a:r>
          </a:p>
          <a:p>
            <a:pPr>
              <a:buNone/>
            </a:pPr>
            <a:r>
              <a:rPr lang="en-US" i="1" dirty="0" err="1" smtClean="0"/>
              <a:t>Wo</a:t>
            </a:r>
            <a:r>
              <a:rPr lang="en-US" i="1" dirty="0" smtClean="0"/>
              <a:t>̏	    </a:t>
            </a:r>
            <a:r>
              <a:rPr lang="en-US" i="1" dirty="0" err="1" smtClean="0"/>
              <a:t>dɔ</a:t>
            </a:r>
            <a:r>
              <a:rPr lang="en-US" i="1" dirty="0" smtClean="0"/>
              <a:t>̄-</a:t>
            </a:r>
            <a:r>
              <a:rPr lang="en-US" i="1" dirty="0" err="1" smtClean="0"/>
              <a:t>sīʌ</a:t>
            </a:r>
            <a:r>
              <a:rPr lang="en-US" i="1" dirty="0" smtClean="0"/>
              <a:t>̄	  </a:t>
            </a:r>
            <a:r>
              <a:rPr lang="en-US" i="1" dirty="0" err="1" smtClean="0"/>
              <a:t>ble̋e</a:t>
            </a:r>
            <a:r>
              <a:rPr lang="en-US" i="1" dirty="0" smtClean="0"/>
              <a:t>̋-</a:t>
            </a:r>
            <a:r>
              <a:rPr lang="en-US" i="1" dirty="0" err="1" smtClean="0"/>
              <a:t>ɗɤ</a:t>
            </a:r>
            <a:r>
              <a:rPr lang="en-US" i="1" dirty="0" smtClean="0"/>
              <a:t>̄-</a:t>
            </a:r>
            <a:r>
              <a:rPr lang="en-US" i="1" dirty="0" err="1" smtClean="0"/>
              <a:t>ɗɛ</a:t>
            </a:r>
            <a:r>
              <a:rPr lang="en-US" i="1" dirty="0" smtClean="0"/>
              <a:t>̏	                    </a:t>
            </a:r>
            <a:r>
              <a:rPr lang="en-US" i="1" dirty="0" err="1" smtClean="0"/>
              <a:t>ɗu</a:t>
            </a:r>
            <a:r>
              <a:rPr lang="en-US" i="1" dirty="0" smtClean="0"/>
              <a:t>̰̏  </a:t>
            </a:r>
            <a:r>
              <a:rPr lang="en-US" i="1" dirty="0" err="1" smtClean="0"/>
              <a:t>gɯ</a:t>
            </a:r>
            <a:r>
              <a:rPr lang="en-US" i="1" dirty="0" smtClean="0"/>
              <a:t>́.</a:t>
            </a:r>
            <a:endParaRPr lang="ru-RU" i="1" dirty="0" smtClean="0"/>
          </a:p>
          <a:p>
            <a:pPr>
              <a:buNone/>
            </a:pPr>
            <a:r>
              <a:rPr lang="fr-CA" dirty="0" smtClean="0"/>
              <a:t>3SG.EXI stop-DUR  </a:t>
            </a:r>
            <a:r>
              <a:rPr lang="fr-CA" dirty="0" err="1" smtClean="0"/>
              <a:t>farm</a:t>
            </a:r>
            <a:r>
              <a:rPr lang="fr-CA" dirty="0" smtClean="0"/>
              <a:t>-</a:t>
            </a:r>
            <a:r>
              <a:rPr lang="fr-CA" dirty="0" err="1" smtClean="0"/>
              <a:t>edge</a:t>
            </a:r>
            <a:r>
              <a:rPr lang="fr-CA" dirty="0" smtClean="0"/>
              <a:t>-LOC-CMM PL   in</a:t>
            </a:r>
          </a:p>
          <a:p>
            <a:pPr>
              <a:buNone/>
            </a:pPr>
            <a:r>
              <a:rPr lang="fr-CA" dirty="0" smtClean="0"/>
              <a:t>‘</a:t>
            </a:r>
            <a:r>
              <a:rPr lang="fr-CA" dirty="0" err="1" smtClean="0"/>
              <a:t>They</a:t>
            </a:r>
            <a:r>
              <a:rPr lang="fr-CA" dirty="0" smtClean="0"/>
              <a:t> </a:t>
            </a:r>
            <a:r>
              <a:rPr lang="fr-CA" dirty="0" err="1" smtClean="0"/>
              <a:t>stopped</a:t>
            </a:r>
            <a:r>
              <a:rPr lang="fr-CA" dirty="0" smtClean="0"/>
              <a:t> </a:t>
            </a:r>
            <a:r>
              <a:rPr lang="fr-CA" dirty="0" err="1" smtClean="0"/>
              <a:t>at</a:t>
            </a:r>
            <a:r>
              <a:rPr lang="fr-CA" dirty="0" smtClean="0"/>
              <a:t> the </a:t>
            </a:r>
            <a:r>
              <a:rPr lang="fr-CA" dirty="0" err="1" smtClean="0"/>
              <a:t>edges</a:t>
            </a:r>
            <a:r>
              <a:rPr lang="fr-CA" dirty="0" smtClean="0"/>
              <a:t> of the </a:t>
            </a:r>
            <a:r>
              <a:rPr lang="fr-CA" dirty="0" err="1" smtClean="0"/>
              <a:t>farms</a:t>
            </a:r>
            <a:r>
              <a:rPr lang="fr-CA" dirty="0" smtClean="0"/>
              <a:t>’.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af-ZA" dirty="0" smtClean="0"/>
              <a:t>Otherwise, just a common case form can be used:</a:t>
            </a:r>
          </a:p>
          <a:p>
            <a:pPr>
              <a:buNone/>
            </a:pP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kɔ́i̋ɗɤ̄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af-ZA" dirty="0" smtClean="0"/>
              <a:t>‘at the hamlet’ </a:t>
            </a:r>
            <a:r>
              <a:rPr lang="af-ZA" dirty="0" smtClean="0">
                <a:sym typeface="Wingdings" pitchFamily="2" charset="2"/>
              </a:rPr>
              <a:t> </a:t>
            </a:r>
            <a:r>
              <a:rPr lang="vi-VN" i="1" dirty="0" smtClean="0">
                <a:latin typeface="Doulos SIL" pitchFamily="2" charset="-52"/>
                <a:ea typeface="Doulos SIL" pitchFamily="2" charset="-52"/>
                <a:sym typeface="Wingdings" pitchFamily="2" charset="2"/>
              </a:rPr>
              <a:t>kɔ́i̋ɗɛ̏-nȕ  gɯ́</a:t>
            </a:r>
            <a:r>
              <a:rPr lang="af-ZA" dirty="0" smtClean="0">
                <a:sym typeface="Wingdings" pitchFamily="2" charset="2"/>
              </a:rPr>
              <a:t> </a:t>
            </a:r>
            <a:r>
              <a:rPr lang="af-ZA" dirty="0" smtClean="0"/>
              <a:t>‘at the hamlets’</a:t>
            </a:r>
          </a:p>
          <a:p>
            <a:r>
              <a:rPr lang="af-ZA" dirty="0" smtClean="0"/>
              <a:t>Some locative nouns may have variants of plural with or without suffixes:</a:t>
            </a:r>
          </a:p>
          <a:p>
            <a:pPr>
              <a:buNone/>
            </a:pPr>
            <a:r>
              <a:rPr lang="en-US" i="1" dirty="0" err="1" smtClean="0"/>
              <a:t>ɓláa</a:t>
            </a:r>
            <a:r>
              <a:rPr lang="en-US" i="1" dirty="0" smtClean="0"/>
              <a:t>̄ </a:t>
            </a:r>
            <a:r>
              <a:rPr lang="en-US" dirty="0" smtClean="0"/>
              <a:t>‘in the </a:t>
            </a:r>
            <a:r>
              <a:rPr lang="en-US" dirty="0" err="1" smtClean="0"/>
              <a:t>farm.SG.LOC</a:t>
            </a:r>
            <a:r>
              <a:rPr lang="en-US" dirty="0" smtClean="0"/>
              <a:t>’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i="1" dirty="0" smtClean="0"/>
              <a:t> </a:t>
            </a:r>
            <a:r>
              <a:rPr lang="en-US" i="1" dirty="0" err="1" smtClean="0"/>
              <a:t>ɓláa</a:t>
            </a:r>
            <a:r>
              <a:rPr lang="en-US" i="1" dirty="0" smtClean="0"/>
              <a:t>̄-</a:t>
            </a:r>
            <a:r>
              <a:rPr lang="en-US" i="1" dirty="0" err="1" smtClean="0"/>
              <a:t>ɗɛ</a:t>
            </a:r>
            <a:r>
              <a:rPr lang="en-US" i="1" dirty="0" smtClean="0"/>
              <a:t>̏-</a:t>
            </a:r>
            <a:r>
              <a:rPr lang="en-US" i="1" dirty="0" err="1" smtClean="0"/>
              <a:t>ɗu</a:t>
            </a:r>
            <a:r>
              <a:rPr lang="en-US" i="1" dirty="0" smtClean="0"/>
              <a:t>̰̏ </a:t>
            </a:r>
            <a:r>
              <a:rPr lang="en-US" i="1" dirty="0" err="1" smtClean="0"/>
              <a:t>gɯ</a:t>
            </a:r>
            <a:r>
              <a:rPr lang="en-US" i="1" dirty="0" smtClean="0"/>
              <a:t>́ ~ </a:t>
            </a:r>
            <a:r>
              <a:rPr lang="en-US" i="1" dirty="0" err="1" smtClean="0"/>
              <a:t>ɓláa</a:t>
            </a:r>
            <a:r>
              <a:rPr lang="en-US" i="1" dirty="0" smtClean="0"/>
              <a:t>̄-</a:t>
            </a:r>
            <a:r>
              <a:rPr lang="en-US" i="1" dirty="0" err="1" smtClean="0"/>
              <a:t>ɗu</a:t>
            </a:r>
            <a:r>
              <a:rPr lang="en-US" i="1" dirty="0" smtClean="0"/>
              <a:t>̰̏ </a:t>
            </a:r>
            <a:r>
              <a:rPr lang="en-US" i="1" dirty="0" err="1" smtClean="0"/>
              <a:t>gɯ</a:t>
            </a:r>
            <a:r>
              <a:rPr lang="en-US" i="1" dirty="0" smtClean="0"/>
              <a:t>́ </a:t>
            </a:r>
            <a:r>
              <a:rPr lang="en-US" dirty="0" smtClean="0"/>
              <a:t>‘in the farms’</a:t>
            </a:r>
            <a:endParaRPr lang="af-ZA" dirty="0" smtClean="0"/>
          </a:p>
          <a:p>
            <a:endParaRPr lang="af-Z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Neutralization of the locative case with determiners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Mīnʌ́ ya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̄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nʌ̀,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a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̏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       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gɔ̏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ɗɛ̋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ɗɤ́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 </a:t>
            </a:r>
            <a:endParaRPr lang="en-US" i="1" dirty="0" smtClean="0">
              <a:latin typeface="Doulos SIL" pitchFamily="2" charset="-52"/>
              <a:ea typeface="Doulos SIL" pitchFamily="2" charset="-52"/>
            </a:endParaRPr>
          </a:p>
          <a:p>
            <a:pPr>
              <a:buNone/>
            </a:pPr>
            <a:r>
              <a:rPr lang="ru-RU" dirty="0" err="1" smtClean="0"/>
              <a:t>man</a:t>
            </a:r>
            <a:r>
              <a:rPr lang="ru-RU" dirty="0" smtClean="0"/>
              <a:t> </a:t>
            </a:r>
            <a:r>
              <a:rPr lang="en-US" dirty="0" smtClean="0"/>
              <a:t>    </a:t>
            </a:r>
            <a:r>
              <a:rPr lang="ru-RU" dirty="0" err="1" smtClean="0"/>
              <a:t>this</a:t>
            </a:r>
            <a:r>
              <a:rPr lang="ru-RU" dirty="0" smtClean="0"/>
              <a:t> FOC 3SG.NSBJ </a:t>
            </a:r>
            <a:r>
              <a:rPr lang="ru-RU" dirty="0" err="1" smtClean="0"/>
              <a:t>head</a:t>
            </a:r>
            <a:r>
              <a:rPr lang="ru-RU" dirty="0" smtClean="0"/>
              <a:t> </a:t>
            </a:r>
            <a:r>
              <a:rPr lang="ru-RU" dirty="0" err="1" smtClean="0"/>
              <a:t>leaf</a:t>
            </a:r>
            <a:r>
              <a:rPr lang="ru-RU" dirty="0" smtClean="0"/>
              <a:t> </a:t>
            </a:r>
            <a:r>
              <a:rPr lang="af-ZA" dirty="0" smtClean="0"/>
              <a:t> </a:t>
            </a:r>
            <a:r>
              <a:rPr lang="ru-RU" dirty="0" err="1" smtClean="0"/>
              <a:t>be</a:t>
            </a:r>
            <a:r>
              <a:rPr lang="ru-RU" dirty="0" smtClean="0"/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flɤ̋-sɯ̏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    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ka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́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pɤ̂ɗɛ̏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       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ya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̄’ </a:t>
            </a:r>
            <a:r>
              <a:rPr lang="en-US" i="1" dirty="0" smtClean="0">
                <a:latin typeface="Doulos SIL" pitchFamily="2" charset="-52"/>
                <a:ea typeface="Doulos SIL" pitchFamily="2" charset="-52"/>
              </a:rPr>
              <a:t>              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gɯ́.</a:t>
            </a:r>
            <a:endParaRPr lang="ru-RU" i="1" dirty="0" smtClean="0">
              <a:latin typeface="Doulos SIL" pitchFamily="2" charset="-52"/>
              <a:ea typeface="Doulos SIL" pitchFamily="2" charset="-52"/>
            </a:endParaRPr>
          </a:p>
          <a:p>
            <a:pPr>
              <a:buNone/>
            </a:pPr>
            <a:r>
              <a:rPr lang="ru-RU" dirty="0" err="1" smtClean="0"/>
              <a:t>whiten-GER</a:t>
            </a:r>
            <a:r>
              <a:rPr lang="ru-RU" dirty="0" smtClean="0"/>
              <a:t> </a:t>
            </a:r>
            <a:r>
              <a:rPr lang="ru-RU" dirty="0" err="1" smtClean="0"/>
              <a:t>with</a:t>
            </a:r>
            <a:r>
              <a:rPr lang="ru-RU" dirty="0" smtClean="0"/>
              <a:t> </a:t>
            </a:r>
            <a:r>
              <a:rPr lang="ru-RU" dirty="0" err="1" smtClean="0"/>
              <a:t>village.CMM</a:t>
            </a:r>
            <a:r>
              <a:rPr lang="ru-RU" dirty="0" smtClean="0"/>
              <a:t> </a:t>
            </a:r>
            <a:r>
              <a:rPr lang="ru-RU" dirty="0" err="1" smtClean="0"/>
              <a:t>this</a:t>
            </a:r>
            <a:r>
              <a:rPr lang="en-US" dirty="0" smtClean="0"/>
              <a:t>-</a:t>
            </a:r>
            <a:r>
              <a:rPr lang="ru-RU" dirty="0" smtClean="0"/>
              <a:t>3SG.NSBJ </a:t>
            </a:r>
            <a:r>
              <a:rPr lang="ru-RU" dirty="0" err="1" smtClean="0"/>
              <a:t>in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‘</a:t>
            </a:r>
            <a:r>
              <a:rPr lang="ru-RU" dirty="0" err="1" smtClean="0"/>
              <a:t>This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man</a:t>
            </a:r>
            <a:r>
              <a:rPr lang="ru-RU" dirty="0" smtClean="0"/>
              <a:t> </a:t>
            </a:r>
            <a:r>
              <a:rPr lang="ru-RU" dirty="0" err="1" smtClean="0"/>
              <a:t>whose</a:t>
            </a:r>
            <a:r>
              <a:rPr lang="ru-RU" dirty="0" smtClean="0"/>
              <a:t> </a:t>
            </a:r>
            <a:r>
              <a:rPr lang="ru-RU" dirty="0" err="1" smtClean="0"/>
              <a:t>hair</a:t>
            </a:r>
            <a:r>
              <a:rPr lang="ru-RU" dirty="0" smtClean="0"/>
              <a:t> </a:t>
            </a:r>
            <a:r>
              <a:rPr lang="ru-RU" dirty="0" err="1" smtClean="0"/>
              <a:t>turned</a:t>
            </a:r>
            <a:r>
              <a:rPr lang="ru-RU" dirty="0" smtClean="0"/>
              <a:t> </a:t>
            </a:r>
            <a:r>
              <a:rPr lang="ru-RU" dirty="0" err="1" smtClean="0"/>
              <a:t>grey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th</a:t>
            </a:r>
            <a:r>
              <a:rPr lang="af-ZA" dirty="0" smtClean="0"/>
              <a:t>is </a:t>
            </a:r>
            <a:r>
              <a:rPr lang="ru-RU" dirty="0" err="1" smtClean="0"/>
              <a:t>village</a:t>
            </a:r>
            <a:r>
              <a:rPr lang="en-US" dirty="0" smtClean="0"/>
              <a:t>’.</a:t>
            </a:r>
          </a:p>
          <a:p>
            <a:pPr>
              <a:buNone/>
            </a:pPr>
            <a:r>
              <a:rPr lang="en-US" dirty="0" smtClean="0"/>
              <a:t>(cf. a locative form without determiner:</a:t>
            </a:r>
          </a:p>
          <a:p>
            <a:pPr>
              <a:buNone/>
            </a:pP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Ȁ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gɔ̏ ɗɛ̋ yà flɤ̋ pɤ̂ɗɤ̄ ~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plɤ́ɤ̄</a:t>
            </a:r>
            <a:r>
              <a:rPr lang="af-ZA" i="1" dirty="0" smtClean="0"/>
              <a:t>. </a:t>
            </a:r>
            <a:r>
              <a:rPr lang="af-ZA" dirty="0" smtClean="0"/>
              <a:t>‘His hair has turned grey in the/a village’.)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Selectivity of the case forms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f-ZA" dirty="0" smtClean="0"/>
              <a:t>Case forms are no more mere equivalents of the combinations of nouns with postpositions.</a:t>
            </a:r>
          </a:p>
          <a:p>
            <a:r>
              <a:rPr lang="ru-RU" i="1" dirty="0" err="1" smtClean="0"/>
              <a:t>Ya</a:t>
            </a:r>
            <a:r>
              <a:rPr lang="ru-RU" i="1" dirty="0" smtClean="0"/>
              <a:t>̀</a:t>
            </a:r>
            <a:r>
              <a:rPr lang="af-ZA" i="1" dirty="0" smtClean="0"/>
              <a:t>            </a:t>
            </a:r>
            <a:r>
              <a:rPr lang="ru-RU" i="1" dirty="0" err="1" smtClean="0"/>
              <a:t>wlɤ̋</a:t>
            </a:r>
            <a:r>
              <a:rPr lang="af-ZA" i="1" dirty="0" smtClean="0"/>
              <a:t>       kṵ́                      </a:t>
            </a:r>
            <a:r>
              <a:rPr lang="ru-RU" i="1" dirty="0" err="1" smtClean="0">
                <a:solidFill>
                  <a:srgbClr val="FF0000"/>
                </a:solidFill>
              </a:rPr>
              <a:t>sɔ̰̋</a:t>
            </a:r>
            <a:r>
              <a:rPr lang="af-ZA" dirty="0" smtClean="0">
                <a:solidFill>
                  <a:srgbClr val="FF0000"/>
                </a:solidFill>
              </a:rPr>
              <a:t>ɔ̰̋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en-US" dirty="0" smtClean="0"/>
              <a:t>SG</a:t>
            </a:r>
            <a:r>
              <a:rPr lang="ru-RU" dirty="0" smtClean="0"/>
              <a:t>.</a:t>
            </a:r>
            <a:r>
              <a:rPr lang="en-US" dirty="0" smtClean="0"/>
              <a:t>PRF </a:t>
            </a:r>
            <a:r>
              <a:rPr lang="af-ZA" dirty="0" smtClean="0"/>
              <a:t>mortar catch </a:t>
            </a:r>
            <a:r>
              <a:rPr lang="en-US" dirty="0" smtClean="0"/>
              <a:t>REFL.SG </a:t>
            </a:r>
            <a:r>
              <a:rPr lang="af-ZA" dirty="0" smtClean="0"/>
              <a:t>tooth.COM</a:t>
            </a:r>
            <a:endParaRPr lang="ru-RU" dirty="0" smtClean="0"/>
          </a:p>
          <a:p>
            <a:r>
              <a:rPr lang="af-ZA" dirty="0" smtClean="0"/>
              <a:t>‘He has bitten a mortar’.</a:t>
            </a:r>
          </a:p>
          <a:p>
            <a:r>
              <a:rPr lang="ru-RU" i="1" dirty="0" err="1" smtClean="0"/>
              <a:t>Ya</a:t>
            </a:r>
            <a:r>
              <a:rPr lang="ru-RU" i="1" dirty="0" smtClean="0"/>
              <a:t>̀</a:t>
            </a:r>
            <a:r>
              <a:rPr lang="af-ZA" i="1" dirty="0" smtClean="0"/>
              <a:t>            </a:t>
            </a:r>
            <a:r>
              <a:rPr lang="ru-RU" i="1" dirty="0" err="1" smtClean="0"/>
              <a:t>wlɤ̋</a:t>
            </a:r>
            <a:r>
              <a:rPr lang="af-ZA" i="1" dirty="0" smtClean="0"/>
              <a:t>       </a:t>
            </a:r>
            <a:r>
              <a:rPr lang="ru-RU" i="1" dirty="0" err="1" smtClean="0"/>
              <a:t>sɯ́</a:t>
            </a:r>
            <a:r>
              <a:rPr lang="af-ZA" i="1" dirty="0" smtClean="0"/>
              <a:t>   </a:t>
            </a:r>
            <a:r>
              <a:rPr lang="ru-RU" i="1" dirty="0" err="1" smtClean="0"/>
              <a:t>ɤ̄</a:t>
            </a:r>
            <a:r>
              <a:rPr lang="af-ZA" i="1" dirty="0" smtClean="0"/>
              <a:t>              </a:t>
            </a:r>
            <a:r>
              <a:rPr lang="ru-RU" i="1" dirty="0" err="1" smtClean="0">
                <a:solidFill>
                  <a:srgbClr val="FF0000"/>
                </a:solidFill>
              </a:rPr>
              <a:t>sɔ̰̋</a:t>
            </a:r>
            <a:r>
              <a:rPr lang="af-ZA" i="1" dirty="0" smtClean="0">
                <a:solidFill>
                  <a:srgbClr val="FF0000"/>
                </a:solidFill>
              </a:rPr>
              <a:t>       </a:t>
            </a:r>
            <a:r>
              <a:rPr lang="ru-RU" i="1" dirty="0" err="1" smtClean="0">
                <a:solidFill>
                  <a:srgbClr val="FF0000"/>
                </a:solidFill>
              </a:rPr>
              <a:t>ka</a:t>
            </a:r>
            <a:r>
              <a:rPr lang="ru-RU" i="1" dirty="0" smtClean="0">
                <a:solidFill>
                  <a:srgbClr val="FF0000"/>
                </a:solidFill>
              </a:rPr>
              <a:t>́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en-US" dirty="0" smtClean="0"/>
              <a:t>SG</a:t>
            </a:r>
            <a:r>
              <a:rPr lang="ru-RU" dirty="0" smtClean="0"/>
              <a:t>.</a:t>
            </a:r>
            <a:r>
              <a:rPr lang="en-US" dirty="0" smtClean="0"/>
              <a:t>PRF </a:t>
            </a:r>
            <a:r>
              <a:rPr lang="af-ZA" dirty="0" smtClean="0"/>
              <a:t>mortar take </a:t>
            </a:r>
            <a:r>
              <a:rPr lang="en-US" dirty="0" smtClean="0"/>
              <a:t>REFL.SG </a:t>
            </a:r>
            <a:r>
              <a:rPr lang="af-ZA" dirty="0" smtClean="0"/>
              <a:t>tooth with</a:t>
            </a:r>
            <a:endParaRPr lang="ru-RU" dirty="0" smtClean="0"/>
          </a:p>
          <a:p>
            <a:r>
              <a:rPr lang="af-ZA" dirty="0" smtClean="0"/>
              <a:t>‘He has raised a mortar with his teeth’.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74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err="1" smtClean="0">
                <a:latin typeface="Doulos SIL" pitchFamily="2" charset="-52"/>
              </a:rPr>
              <a:t>Bāa</a:t>
            </a:r>
            <a:r>
              <a:rPr lang="en-US" i="1" dirty="0" smtClean="0">
                <a:latin typeface="Doulos SIL" pitchFamily="2" charset="-52"/>
              </a:rPr>
              <a:t>̄      </a:t>
            </a:r>
            <a:r>
              <a:rPr lang="en-US" i="1" dirty="0" err="1" smtClean="0">
                <a:latin typeface="Doulos SIL" pitchFamily="2" charset="-52"/>
              </a:rPr>
              <a:t>ɓa</a:t>
            </a:r>
            <a:r>
              <a:rPr lang="en-US" i="1" dirty="0" smtClean="0">
                <a:latin typeface="Doulos SIL" pitchFamily="2" charset="-52"/>
              </a:rPr>
              <a:t>̄     ȁ     </a:t>
            </a:r>
            <a:r>
              <a:rPr lang="en-US" i="1" dirty="0" err="1" smtClean="0">
                <a:latin typeface="Doulos SIL" pitchFamily="2" charset="-52"/>
              </a:rPr>
              <a:t>ɓo</a:t>
            </a:r>
            <a:r>
              <a:rPr lang="en-US" i="1" dirty="0" smtClean="0">
                <a:latin typeface="Doulos SIL" pitchFamily="2" charset="-52"/>
              </a:rPr>
              <a:t>̄   </a:t>
            </a:r>
            <a:r>
              <a:rPr lang="en-US" i="1" dirty="0" err="1" smtClean="0">
                <a:solidFill>
                  <a:srgbClr val="CC0000"/>
                </a:solidFill>
                <a:latin typeface="Doulos SIL" pitchFamily="2" charset="-52"/>
              </a:rPr>
              <a:t>sɛ̋ɛ</a:t>
            </a:r>
            <a:r>
              <a:rPr lang="en-US" i="1" dirty="0" smtClean="0">
                <a:solidFill>
                  <a:srgbClr val="CC0000"/>
                </a:solidFill>
                <a:latin typeface="Doulos SIL" pitchFamily="2" charset="-52"/>
              </a:rPr>
              <a:t>̋</a:t>
            </a:r>
            <a:r>
              <a:rPr lang="en-US" i="1" dirty="0" smtClean="0">
                <a:latin typeface="Doulos SIL" pitchFamily="2" charset="-52"/>
              </a:rPr>
              <a:t>.</a:t>
            </a:r>
          </a:p>
          <a:p>
            <a:pPr>
              <a:buNone/>
            </a:pPr>
            <a:r>
              <a:rPr lang="fr-CA" dirty="0" smtClean="0">
                <a:latin typeface="Doulos SIL" pitchFamily="2" charset="-52"/>
              </a:rPr>
              <a:t>cassave ART 3SG exit earth.IN</a:t>
            </a:r>
            <a:endParaRPr lang="en-US" dirty="0" smtClean="0">
              <a:latin typeface="Doulos SIL" pitchFamily="2" charset="-52"/>
            </a:endParaRPr>
          </a:p>
          <a:p>
            <a:pPr>
              <a:buNone/>
            </a:pPr>
            <a:r>
              <a:rPr lang="fr-CA" dirty="0" smtClean="0">
                <a:latin typeface="Doulos SIL" pitchFamily="2" charset="-52"/>
              </a:rPr>
              <a:t>‘</a:t>
            </a:r>
            <a:r>
              <a:rPr lang="fr-CA" dirty="0" err="1" smtClean="0">
                <a:latin typeface="Doulos SIL" pitchFamily="2" charset="-52"/>
              </a:rPr>
              <a:t>Extract</a:t>
            </a:r>
            <a:r>
              <a:rPr lang="fr-CA" dirty="0" smtClean="0">
                <a:latin typeface="Doulos SIL" pitchFamily="2" charset="-52"/>
              </a:rPr>
              <a:t> </a:t>
            </a:r>
            <a:r>
              <a:rPr lang="fr-CA" dirty="0" err="1" smtClean="0">
                <a:latin typeface="Doulos SIL" pitchFamily="2" charset="-52"/>
              </a:rPr>
              <a:t>cassava</a:t>
            </a:r>
            <a:r>
              <a:rPr lang="fr-CA" dirty="0" smtClean="0">
                <a:latin typeface="Doulos SIL" pitchFamily="2" charset="-52"/>
              </a:rPr>
              <a:t> </a:t>
            </a:r>
            <a:r>
              <a:rPr lang="fr-CA" dirty="0" err="1" smtClean="0">
                <a:latin typeface="Doulos SIL" pitchFamily="2" charset="-52"/>
              </a:rPr>
              <a:t>from</a:t>
            </a:r>
            <a:r>
              <a:rPr lang="fr-CA" dirty="0" smtClean="0">
                <a:latin typeface="Doulos SIL" pitchFamily="2" charset="-52"/>
              </a:rPr>
              <a:t> the </a:t>
            </a:r>
            <a:r>
              <a:rPr lang="fr-CA" dirty="0" err="1" smtClean="0">
                <a:latin typeface="Doulos SIL" pitchFamily="2" charset="-52"/>
              </a:rPr>
              <a:t>earth</a:t>
            </a:r>
            <a:r>
              <a:rPr lang="en-US" dirty="0" smtClean="0">
                <a:latin typeface="Doulos SIL" pitchFamily="2" charset="-52"/>
              </a:rPr>
              <a:t>’.</a:t>
            </a:r>
          </a:p>
          <a:p>
            <a:pPr>
              <a:buNone/>
            </a:pPr>
            <a:endParaRPr lang="fr-CA" dirty="0" smtClean="0">
              <a:latin typeface="Doulos SIL" pitchFamily="2" charset="-52"/>
            </a:endParaRPr>
          </a:p>
          <a:p>
            <a:pPr>
              <a:buNone/>
            </a:pPr>
            <a:r>
              <a:rPr lang="fr-CA" i="1" dirty="0" err="1" smtClean="0">
                <a:latin typeface="Doulos SIL" pitchFamily="2" charset="-52"/>
              </a:rPr>
              <a:t>Ɗɛ</a:t>
            </a:r>
            <a:r>
              <a:rPr lang="fr-CA" i="1" dirty="0" smtClean="0">
                <a:latin typeface="Doulos SIL" pitchFamily="2" charset="-52"/>
              </a:rPr>
              <a:t>̏</a:t>
            </a:r>
            <a:r>
              <a:rPr lang="fr-CA" i="1" dirty="0" err="1" smtClean="0">
                <a:latin typeface="Doulos SIL" pitchFamily="2" charset="-52"/>
              </a:rPr>
              <a:t>kpɒ</a:t>
            </a:r>
            <a:r>
              <a:rPr lang="fr-CA" i="1" dirty="0" smtClean="0">
                <a:latin typeface="Doulos SIL" pitchFamily="2" charset="-52"/>
              </a:rPr>
              <a:t>̀ɒ̀yȉ dō   ká    </a:t>
            </a:r>
            <a:r>
              <a:rPr lang="fr-CA" i="1" dirty="0" err="1" smtClean="0">
                <a:latin typeface="Doulos SIL" pitchFamily="2" charset="-52"/>
              </a:rPr>
              <a:t>pɤ</a:t>
            </a:r>
            <a:r>
              <a:rPr lang="fr-CA" i="1" dirty="0" smtClean="0">
                <a:latin typeface="Doulos SIL" pitchFamily="2" charset="-52"/>
              </a:rPr>
              <a:t>̂-</a:t>
            </a:r>
            <a:r>
              <a:rPr lang="fr-CA" i="1" dirty="0" err="1" smtClean="0">
                <a:latin typeface="Doulos SIL" pitchFamily="2" charset="-52"/>
              </a:rPr>
              <a:t>ɗɛ</a:t>
            </a:r>
            <a:r>
              <a:rPr lang="fr-CA" i="1" dirty="0" smtClean="0">
                <a:latin typeface="Doulos SIL" pitchFamily="2" charset="-52"/>
              </a:rPr>
              <a:t>̏            </a:t>
            </a:r>
            <a:r>
              <a:rPr lang="fr-CA" i="1" dirty="0" err="1" smtClean="0">
                <a:latin typeface="Doulos SIL" pitchFamily="2" charset="-52"/>
              </a:rPr>
              <a:t>ɓa</a:t>
            </a:r>
            <a:r>
              <a:rPr lang="fr-CA" i="1" dirty="0" smtClean="0">
                <a:latin typeface="Doulos SIL" pitchFamily="2" charset="-52"/>
              </a:rPr>
              <a:t>́</a:t>
            </a:r>
          </a:p>
          <a:p>
            <a:pPr>
              <a:buNone/>
            </a:pPr>
            <a:r>
              <a:rPr lang="fr-CA" dirty="0" err="1" smtClean="0">
                <a:latin typeface="Doulos SIL" pitchFamily="2" charset="-52"/>
              </a:rPr>
              <a:t>day</a:t>
            </a:r>
            <a:r>
              <a:rPr lang="fr-CA" dirty="0" smtClean="0">
                <a:latin typeface="Doulos SIL" pitchFamily="2" charset="-52"/>
              </a:rPr>
              <a:t>          one </a:t>
            </a:r>
            <a:r>
              <a:rPr lang="fr-CA" dirty="0" err="1" smtClean="0">
                <a:latin typeface="Doulos SIL" pitchFamily="2" charset="-52"/>
              </a:rPr>
              <a:t>with</a:t>
            </a:r>
            <a:r>
              <a:rPr lang="fr-CA" dirty="0" smtClean="0">
                <a:latin typeface="Doulos SIL" pitchFamily="2" charset="-52"/>
              </a:rPr>
              <a:t> village-CMM certain</a:t>
            </a:r>
          </a:p>
          <a:p>
            <a:pPr>
              <a:buNone/>
            </a:pPr>
            <a:r>
              <a:rPr lang="fr-CA" i="1" dirty="0" smtClean="0">
                <a:latin typeface="Doulos SIL" pitchFamily="2" charset="-52"/>
              </a:rPr>
              <a:t>ɤ́                  </a:t>
            </a:r>
            <a:r>
              <a:rPr lang="fr-CA" i="1" dirty="0" err="1" smtClean="0">
                <a:latin typeface="Doulos SIL" pitchFamily="2" charset="-52"/>
              </a:rPr>
              <a:t>Ɓɔ</a:t>
            </a:r>
            <a:r>
              <a:rPr lang="fr-CA" i="1" dirty="0" smtClean="0">
                <a:latin typeface="Doulos SIL" pitchFamily="2" charset="-52"/>
              </a:rPr>
              <a:t>̰̏ɔ̰̏si̋i̋-</a:t>
            </a:r>
            <a:r>
              <a:rPr lang="fr-CA" i="1" dirty="0" err="1" smtClean="0">
                <a:latin typeface="Doulos SIL" pitchFamily="2" charset="-52"/>
              </a:rPr>
              <a:t>ɗu</a:t>
            </a:r>
            <a:r>
              <a:rPr lang="fr-CA" i="1" dirty="0" smtClean="0">
                <a:latin typeface="Doulos SIL" pitchFamily="2" charset="-52"/>
              </a:rPr>
              <a:t>̰̏      </a:t>
            </a:r>
            <a:r>
              <a:rPr lang="fr-CA" i="1" dirty="0" err="1" smtClean="0">
                <a:latin typeface="Doulos SIL" pitchFamily="2" charset="-52"/>
              </a:rPr>
              <a:t>gɔ</a:t>
            </a:r>
            <a:r>
              <a:rPr lang="fr-CA" i="1" dirty="0" smtClean="0">
                <a:latin typeface="Doulos SIL" pitchFamily="2" charset="-52"/>
              </a:rPr>
              <a:t>̏            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sɛ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̋   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gɯ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́</a:t>
            </a:r>
            <a:r>
              <a:rPr lang="fr-CA" i="1" dirty="0" smtClean="0">
                <a:latin typeface="Doulos SIL" pitchFamily="2" charset="-52"/>
              </a:rPr>
              <a:t>…</a:t>
            </a:r>
          </a:p>
          <a:p>
            <a:pPr>
              <a:buNone/>
            </a:pPr>
            <a:r>
              <a:rPr lang="fr-CA" sz="3000" dirty="0" smtClean="0">
                <a:latin typeface="Doulos SIL" pitchFamily="2" charset="-52"/>
              </a:rPr>
              <a:t>REL.3SG.CNJ </a:t>
            </a:r>
            <a:r>
              <a:rPr lang="fr-CA" sz="3000" dirty="0" err="1" smtClean="0">
                <a:latin typeface="Doulos SIL" pitchFamily="2" charset="-52"/>
              </a:rPr>
              <a:t>Burkinabe</a:t>
            </a:r>
            <a:r>
              <a:rPr lang="fr-CA" sz="3000" dirty="0" smtClean="0">
                <a:latin typeface="Doulos SIL" pitchFamily="2" charset="-52"/>
              </a:rPr>
              <a:t>-PL POSS.OBL </a:t>
            </a:r>
            <a:r>
              <a:rPr lang="fr-CA" sz="3000" dirty="0" err="1" smtClean="0">
                <a:latin typeface="Doulos SIL" pitchFamily="2" charset="-52"/>
              </a:rPr>
              <a:t>earth</a:t>
            </a:r>
            <a:r>
              <a:rPr lang="fr-CA" sz="3000" dirty="0" smtClean="0">
                <a:latin typeface="Doulos SIL" pitchFamily="2" charset="-52"/>
              </a:rPr>
              <a:t> in</a:t>
            </a:r>
            <a:endParaRPr lang="en-US" sz="3000" dirty="0" smtClean="0">
              <a:latin typeface="Doulos SIL" pitchFamily="2" charset="-52"/>
            </a:endParaRPr>
          </a:p>
          <a:p>
            <a:pPr>
              <a:buNone/>
            </a:pPr>
            <a:r>
              <a:rPr lang="fr-CA" dirty="0" smtClean="0">
                <a:latin typeface="Doulos SIL" pitchFamily="2" charset="-52"/>
              </a:rPr>
              <a:t>‘One </a:t>
            </a:r>
            <a:r>
              <a:rPr lang="fr-CA" dirty="0" err="1" smtClean="0">
                <a:latin typeface="Doulos SIL" pitchFamily="2" charset="-52"/>
              </a:rPr>
              <a:t>day</a:t>
            </a:r>
            <a:r>
              <a:rPr lang="fr-CA" dirty="0" smtClean="0">
                <a:latin typeface="Doulos SIL" pitchFamily="2" charset="-52"/>
              </a:rPr>
              <a:t>, in a village in Burkina Faso…</a:t>
            </a:r>
            <a:r>
              <a:rPr lang="en-US" dirty="0" smtClean="0">
                <a:latin typeface="Doulos SIL" pitchFamily="2" charset="-52"/>
              </a:rPr>
              <a:t>’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Possessive marker: case agreement?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 dirty="0" smtClean="0"/>
              <a:t>Opposition of alienable and inalienable nouns (otherwise, free nouns and relational nouns). free / alienable nouns are connected to the possessor with a connector:</a:t>
            </a:r>
          </a:p>
          <a:p>
            <a:pPr>
              <a:buNone/>
            </a:pPr>
            <a:r>
              <a:rPr lang="af-ZA" i="1" dirty="0" smtClean="0"/>
              <a:t>ɗʌ̰́ ɓȁ gwɛ̄ɛ̋</a:t>
            </a:r>
            <a:r>
              <a:rPr lang="af-ZA" dirty="0" smtClean="0"/>
              <a:t> ‘child’s cassava’</a:t>
            </a:r>
          </a:p>
          <a:p>
            <a:r>
              <a:rPr lang="af-ZA" dirty="0" smtClean="0"/>
              <a:t>Relational / inalienable are connected without connector:</a:t>
            </a:r>
          </a:p>
          <a:p>
            <a:pPr>
              <a:buNone/>
            </a:pPr>
            <a:r>
              <a:rPr lang="af-ZA" i="1" dirty="0" smtClean="0"/>
              <a:t>ɗʌ̰́ gɛ̰̏ </a:t>
            </a:r>
            <a:r>
              <a:rPr lang="af-ZA" dirty="0" smtClean="0"/>
              <a:t>‘child’s leg’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Mande</a:t>
            </a:r>
            <a:r>
              <a:rPr lang="en-US" dirty="0" smtClean="0"/>
              <a:t> family</a:t>
            </a:r>
            <a:endParaRPr lang="ru-RU" dirty="0"/>
          </a:p>
        </p:txBody>
      </p:sp>
      <p:pic>
        <p:nvPicPr>
          <p:cNvPr id="4" name="Espace réservé du contenu 3" descr="mande_famil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936" y="1600200"/>
            <a:ext cx="8198127" cy="4525963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Two connectors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f-ZA" dirty="0" smtClean="0"/>
              <a:t>The default connector is </a:t>
            </a:r>
            <a:r>
              <a:rPr lang="af-ZA" i="1" dirty="0" smtClean="0"/>
              <a:t>ɓȁ</a:t>
            </a:r>
            <a:r>
              <a:rPr lang="af-ZA" dirty="0" smtClean="0"/>
              <a:t> (from the superessive postposition).</a:t>
            </a:r>
          </a:p>
          <a:p>
            <a:pPr>
              <a:buNone/>
            </a:pPr>
            <a:r>
              <a:rPr lang="ru-RU" i="1" dirty="0" err="1" smtClean="0"/>
              <a:t>Ya</a:t>
            </a:r>
            <a:r>
              <a:rPr lang="ru-RU" i="1" dirty="0" smtClean="0"/>
              <a:t>̀ </a:t>
            </a:r>
            <a:r>
              <a:rPr lang="af-ZA" i="1" dirty="0" smtClean="0"/>
              <a:t>           </a:t>
            </a:r>
            <a:r>
              <a:rPr lang="ru-RU" i="1" dirty="0" err="1" smtClean="0"/>
              <a:t>ɤ̄</a:t>
            </a:r>
            <a:r>
              <a:rPr lang="ru-RU" i="1" dirty="0" smtClean="0"/>
              <a:t> </a:t>
            </a:r>
            <a:r>
              <a:rPr lang="af-ZA" i="1" dirty="0" smtClean="0"/>
              <a:t>             </a:t>
            </a:r>
            <a:r>
              <a:rPr lang="ru-RU" b="1" i="1" dirty="0" err="1" smtClean="0"/>
              <a:t>ɓā</a:t>
            </a:r>
            <a:r>
              <a:rPr lang="ru-RU" b="1" i="1" dirty="0" smtClean="0"/>
              <a:t> </a:t>
            </a:r>
            <a:r>
              <a:rPr lang="af-ZA" i="1" dirty="0" smtClean="0"/>
              <a:t>    </a:t>
            </a:r>
            <a:r>
              <a:rPr lang="ru-RU" i="1" dirty="0" err="1" smtClean="0"/>
              <a:t>sɔ̄</a:t>
            </a:r>
            <a:r>
              <a:rPr lang="ru-RU" i="1" dirty="0" smtClean="0"/>
              <a:t> </a:t>
            </a:r>
            <a:r>
              <a:rPr lang="af-ZA" i="1" dirty="0" smtClean="0"/>
              <a:t>      </a:t>
            </a:r>
            <a:r>
              <a:rPr lang="ru-RU" i="1" dirty="0" err="1" smtClean="0"/>
              <a:t>pɛ̋</a:t>
            </a:r>
            <a:r>
              <a:rPr lang="ru-RU" i="1" dirty="0" smtClean="0"/>
              <a:t> </a:t>
            </a:r>
            <a:r>
              <a:rPr lang="af-ZA" i="1" dirty="0" smtClean="0"/>
              <a:t>   </a:t>
            </a:r>
            <a:r>
              <a:rPr lang="ru-RU" i="1" dirty="0" err="1" smtClean="0"/>
              <a:t>ɗȁȁ</a:t>
            </a:r>
            <a:r>
              <a:rPr lang="ru-RU" i="1" dirty="0" smtClean="0"/>
              <a:t> </a:t>
            </a:r>
            <a:r>
              <a:rPr lang="af-ZA" i="1" dirty="0" smtClean="0"/>
              <a:t>   </a:t>
            </a:r>
            <a:r>
              <a:rPr lang="ru-RU" i="1" dirty="0" err="1" smtClean="0"/>
              <a:t>ka</a:t>
            </a:r>
            <a:r>
              <a:rPr lang="ru-RU" i="1" dirty="0" smtClean="0"/>
              <a:t>́ </a:t>
            </a:r>
            <a:r>
              <a:rPr lang="af-ZA" i="1" dirty="0" smtClean="0"/>
              <a:t>   </a:t>
            </a:r>
            <a:r>
              <a:rPr lang="ru-RU" i="1" dirty="0" err="1" smtClean="0"/>
              <a:t>vi̋ȍȍɗɤ̄.</a:t>
            </a:r>
            <a:endParaRPr lang="ru-RU" i="1" dirty="0" smtClean="0"/>
          </a:p>
          <a:p>
            <a:pPr>
              <a:buNone/>
            </a:pPr>
            <a:r>
              <a:rPr lang="en-US" dirty="0" smtClean="0"/>
              <a:t>3SG.PRF REFL.SG POSS cloth split knife with snip-snap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He has cut his fabric with a knife by one sharp strike.</a:t>
            </a:r>
            <a:endParaRPr lang="ru-RU" dirty="0" smtClean="0"/>
          </a:p>
          <a:p>
            <a:r>
              <a:rPr lang="af-ZA" dirty="0" smtClean="0"/>
              <a:t>When a possessive construction with a head locative noun is in the oblique position, the connector </a:t>
            </a:r>
            <a:r>
              <a:rPr lang="af-ZA" i="1" dirty="0" smtClean="0"/>
              <a:t>gɔ̏ </a:t>
            </a:r>
            <a:r>
              <a:rPr lang="af-ZA" dirty="0" smtClean="0"/>
              <a:t>is used instead:</a:t>
            </a:r>
          </a:p>
          <a:p>
            <a:pPr>
              <a:buNone/>
            </a:pPr>
            <a:r>
              <a:rPr lang="ru-RU" i="1" dirty="0" err="1" smtClean="0"/>
              <a:t>Ya</a:t>
            </a:r>
            <a:r>
              <a:rPr lang="ru-RU" i="1" dirty="0" smtClean="0"/>
              <a:t>̀ </a:t>
            </a:r>
            <a:r>
              <a:rPr lang="af-ZA" i="1" dirty="0" smtClean="0"/>
              <a:t>           </a:t>
            </a:r>
            <a:r>
              <a:rPr lang="ru-RU" i="1" dirty="0" err="1" smtClean="0"/>
              <a:t>ɗó</a:t>
            </a:r>
            <a:r>
              <a:rPr lang="ru-RU" i="1" dirty="0" smtClean="0"/>
              <a:t> </a:t>
            </a:r>
            <a:r>
              <a:rPr lang="af-ZA" i="1" dirty="0" smtClean="0"/>
              <a:t> </a:t>
            </a:r>
            <a:r>
              <a:rPr lang="ru-RU" i="1" dirty="0" err="1" smtClean="0"/>
              <a:t>ɤ̄</a:t>
            </a:r>
            <a:r>
              <a:rPr lang="ru-RU" i="1" dirty="0" smtClean="0"/>
              <a:t> </a:t>
            </a:r>
            <a:r>
              <a:rPr lang="af-ZA" i="1" dirty="0" smtClean="0"/>
              <a:t>            </a:t>
            </a:r>
            <a:r>
              <a:rPr lang="ru-RU" b="1" i="1" dirty="0" err="1" smtClean="0"/>
              <a:t>gɔ̏</a:t>
            </a:r>
            <a:r>
              <a:rPr lang="ru-RU" b="1" i="1" dirty="0" smtClean="0"/>
              <a:t> </a:t>
            </a:r>
            <a:r>
              <a:rPr lang="af-ZA" i="1" dirty="0" smtClean="0"/>
              <a:t>             </a:t>
            </a:r>
            <a:r>
              <a:rPr lang="ru-RU" i="1" dirty="0" err="1" smtClean="0"/>
              <a:t>pɤ̂ɗɤ̄.</a:t>
            </a:r>
            <a:endParaRPr lang="ru-RU" i="1" dirty="0" smtClean="0"/>
          </a:p>
          <a:p>
            <a:pPr>
              <a:buNone/>
            </a:pPr>
            <a:r>
              <a:rPr lang="en-US" dirty="0" smtClean="0"/>
              <a:t>3SG.PRF go  REFL.SG POSS.LOC village.LOC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‘He went to his village,.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The connector </a:t>
            </a:r>
            <a:r>
              <a:rPr lang="af-ZA" i="1" dirty="0" smtClean="0"/>
              <a:t>gɔ̏</a:t>
            </a:r>
            <a:r>
              <a:rPr lang="af-ZA" dirty="0" smtClean="0"/>
              <a:t>: not only with locative case forms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f-ZA" dirty="0" smtClean="0"/>
              <a:t>With regular nouns (caseless):</a:t>
            </a:r>
            <a:endParaRPr lang="ru-RU" dirty="0" smtClean="0"/>
          </a:p>
          <a:p>
            <a:pPr>
              <a:buNone/>
            </a:pPr>
            <a:r>
              <a:rPr lang="ru-RU" i="1" dirty="0" err="1" smtClean="0"/>
              <a:t>Yɤ̏</a:t>
            </a:r>
            <a:r>
              <a:rPr lang="ru-RU" i="1" dirty="0" smtClean="0"/>
              <a:t> </a:t>
            </a:r>
            <a:r>
              <a:rPr lang="af-ZA" i="1" dirty="0" smtClean="0"/>
              <a:t>         </a:t>
            </a:r>
            <a:r>
              <a:rPr lang="ru-RU" i="1" dirty="0" err="1" smtClean="0"/>
              <a:t>ga</a:t>
            </a:r>
            <a:r>
              <a:rPr lang="ru-RU" i="1" dirty="0" smtClean="0"/>
              <a:t>̏ </a:t>
            </a:r>
            <a:r>
              <a:rPr lang="af-ZA" i="1" dirty="0" smtClean="0"/>
              <a:t>           </a:t>
            </a:r>
            <a:r>
              <a:rPr lang="ru-RU" i="1" dirty="0" err="1" smtClean="0"/>
              <a:t>ɤ̄</a:t>
            </a:r>
            <a:r>
              <a:rPr lang="ru-RU" i="1" dirty="0" smtClean="0"/>
              <a:t> </a:t>
            </a:r>
            <a:r>
              <a:rPr lang="af-ZA" i="1" dirty="0" smtClean="0"/>
              <a:t>            </a:t>
            </a:r>
            <a:r>
              <a:rPr lang="ru-RU" i="1" dirty="0" err="1" smtClean="0"/>
              <a:t>gɔ̏</a:t>
            </a:r>
            <a:r>
              <a:rPr lang="ru-RU" i="1" dirty="0" smtClean="0"/>
              <a:t> </a:t>
            </a:r>
            <a:r>
              <a:rPr lang="af-ZA" i="1" dirty="0" smtClean="0"/>
              <a:t>             </a:t>
            </a:r>
            <a:r>
              <a:rPr lang="ru-RU" i="1" dirty="0" err="1" smtClean="0"/>
              <a:t>ɗíȉ</a:t>
            </a:r>
            <a:r>
              <a:rPr lang="ru-RU" i="1" dirty="0" smtClean="0"/>
              <a:t> </a:t>
            </a:r>
            <a:r>
              <a:rPr lang="af-ZA" i="1" dirty="0" smtClean="0"/>
              <a:t>   </a:t>
            </a:r>
            <a:r>
              <a:rPr lang="ru-RU" i="1" dirty="0" err="1" smtClean="0"/>
              <a:t>ta</a:t>
            </a:r>
            <a:r>
              <a:rPr lang="ru-RU" i="1" dirty="0" smtClean="0"/>
              <a:t>̏.</a:t>
            </a:r>
          </a:p>
          <a:p>
            <a:pPr>
              <a:buNone/>
            </a:pPr>
            <a:r>
              <a:rPr lang="en-US" dirty="0" smtClean="0"/>
              <a:t>3SG.EXI die\NTR REFL.SG POSS.LOC bed on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He has died in his bed.</a:t>
            </a:r>
            <a:endParaRPr lang="ru-RU" dirty="0" smtClean="0"/>
          </a:p>
          <a:p>
            <a:r>
              <a:rPr lang="af-ZA" dirty="0" smtClean="0"/>
              <a:t>With locative nouns in cases other than locative:</a:t>
            </a:r>
          </a:p>
          <a:p>
            <a:pPr>
              <a:buNone/>
            </a:pPr>
            <a:r>
              <a:rPr lang="af-ZA" i="1" dirty="0" smtClean="0"/>
              <a:t>Y</a:t>
            </a:r>
            <a:r>
              <a:rPr lang="ru-RU" i="1" dirty="0" err="1" smtClean="0"/>
              <a:t>a</a:t>
            </a:r>
            <a:r>
              <a:rPr lang="ru-RU" i="1" dirty="0" smtClean="0"/>
              <a:t>̀ </a:t>
            </a:r>
            <a:r>
              <a:rPr lang="af-ZA" i="1" dirty="0" smtClean="0"/>
              <a:t>           </a:t>
            </a:r>
            <a:r>
              <a:rPr lang="ru-RU" i="1" dirty="0" err="1" smtClean="0"/>
              <a:t>séŋ̏</a:t>
            </a:r>
            <a:r>
              <a:rPr lang="ru-RU" i="1" dirty="0" smtClean="0"/>
              <a:t> </a:t>
            </a:r>
            <a:r>
              <a:rPr lang="af-ZA" i="1" dirty="0" smtClean="0"/>
              <a:t>         </a:t>
            </a:r>
            <a:r>
              <a:rPr lang="ru-RU" i="1" dirty="0" err="1" smtClean="0"/>
              <a:t>zīɤ̄</a:t>
            </a:r>
            <a:r>
              <a:rPr lang="ru-RU" i="1" dirty="0" smtClean="0"/>
              <a:t> </a:t>
            </a:r>
            <a:r>
              <a:rPr lang="af-ZA" i="1" dirty="0" smtClean="0"/>
              <a:t>  </a:t>
            </a:r>
            <a:r>
              <a:rPr lang="ru-RU" i="1" dirty="0" err="1" smtClean="0"/>
              <a:t>Yɔ̏</a:t>
            </a:r>
            <a:r>
              <a:rPr lang="ru-RU" i="1" dirty="0" smtClean="0"/>
              <a:t> </a:t>
            </a:r>
            <a:r>
              <a:rPr lang="af-ZA" i="1" dirty="0" smtClean="0"/>
              <a:t> </a:t>
            </a:r>
            <a:r>
              <a:rPr lang="ru-RU" i="1" dirty="0" err="1" smtClean="0"/>
              <a:t>gɔ̏</a:t>
            </a:r>
            <a:r>
              <a:rPr lang="ru-RU" i="1" dirty="0" smtClean="0"/>
              <a:t> </a:t>
            </a:r>
            <a:r>
              <a:rPr lang="af-ZA" i="1" dirty="0" smtClean="0"/>
              <a:t>             </a:t>
            </a:r>
            <a:r>
              <a:rPr lang="ru-RU" i="1" dirty="0" err="1" smtClean="0"/>
              <a:t>kɔ́ɔ̏.</a:t>
            </a:r>
            <a:endParaRPr lang="ru-RU" i="1" dirty="0" smtClean="0"/>
          </a:p>
          <a:p>
            <a:pPr>
              <a:buNone/>
            </a:pPr>
            <a:r>
              <a:rPr lang="en-US" dirty="0" smtClean="0"/>
              <a:t>3SG.PRF charcoal pass </a:t>
            </a:r>
            <a:r>
              <a:rPr lang="en-US" dirty="0" err="1" smtClean="0"/>
              <a:t>Yo</a:t>
            </a:r>
            <a:r>
              <a:rPr lang="en-US" dirty="0" smtClean="0"/>
              <a:t> POSS.LOC house.SUP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‘He left traces of charcoal on the wall of </a:t>
            </a:r>
            <a:r>
              <a:rPr lang="en-US" dirty="0" err="1" smtClean="0"/>
              <a:t>Yo's</a:t>
            </a:r>
            <a:r>
              <a:rPr lang="en-US" dirty="0" smtClean="0"/>
              <a:t> house’.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Competition between </a:t>
            </a:r>
            <a:r>
              <a:rPr lang="af-ZA" i="1" dirty="0" smtClean="0"/>
              <a:t>ɓȁ </a:t>
            </a:r>
            <a:r>
              <a:rPr lang="af-ZA" dirty="0" smtClean="0"/>
              <a:t>and </a:t>
            </a:r>
            <a:r>
              <a:rPr lang="af-ZA" i="1" dirty="0" smtClean="0"/>
              <a:t>gɔ̏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f-ZA" dirty="0" smtClean="0"/>
              <a:t>The possessive connector </a:t>
            </a:r>
            <a:r>
              <a:rPr lang="af-ZA" i="1" dirty="0" smtClean="0"/>
              <a:t>gɔ̏ </a:t>
            </a:r>
            <a:r>
              <a:rPr lang="af-ZA" dirty="0" smtClean="0"/>
              <a:t>can be always substituted by </a:t>
            </a:r>
            <a:r>
              <a:rPr lang="af-ZA" i="1" dirty="0" smtClean="0"/>
              <a:t>ɓȁ.</a:t>
            </a:r>
          </a:p>
          <a:p>
            <a:r>
              <a:rPr lang="af-ZA" dirty="0" smtClean="0"/>
              <a:t>There seems to exist a pragmatic difference between both connectors: </a:t>
            </a:r>
            <a:r>
              <a:rPr lang="af-ZA" i="1" dirty="0" smtClean="0"/>
              <a:t>gɔ̏ </a:t>
            </a:r>
            <a:r>
              <a:rPr lang="af-ZA" dirty="0" smtClean="0"/>
              <a:t>is more formal, </a:t>
            </a:r>
            <a:r>
              <a:rPr lang="af-ZA" i="1" dirty="0" smtClean="0"/>
              <a:t>ɓȁ </a:t>
            </a:r>
            <a:r>
              <a:rPr lang="af-ZA" dirty="0" smtClean="0"/>
              <a:t>is more affectionate.</a:t>
            </a:r>
          </a:p>
          <a:p>
            <a:r>
              <a:rPr lang="af-ZA" i="1" dirty="0" smtClean="0"/>
              <a:t>gɔ̏ </a:t>
            </a:r>
            <a:r>
              <a:rPr lang="af-ZA" dirty="0" smtClean="0"/>
              <a:t>is rather an autonomous marker of the oblique function (jointly with the possessive menaing), rather than a true case agreement marker.</a:t>
            </a:r>
            <a:endParaRPr lang="ru-RU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Reduplication of the oblique case forms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f-ZA" dirty="0" smtClean="0"/>
              <a:t>In Dan-Gwɛɛtaa, reduplictaion of adverbs and postpositions is possible, with the meaning of intensity and/or duration of the situation.</a:t>
            </a:r>
          </a:p>
          <a:p>
            <a:pPr>
              <a:buNone/>
            </a:pPr>
            <a:r>
              <a:rPr lang="af-ZA" dirty="0" smtClean="0"/>
              <a:t>(a) </a:t>
            </a:r>
            <a:r>
              <a:rPr lang="af-ZA" i="1" dirty="0" smtClean="0"/>
              <a:t>Kȁ            yȁ ŋ</a:t>
            </a:r>
            <a:r>
              <a:rPr lang="af-ZA" i="1" dirty="0" smtClean="0"/>
              <a:t>̄               </a:t>
            </a:r>
            <a:r>
              <a:rPr lang="af-ZA" i="1" dirty="0" smtClean="0"/>
              <a:t>zɯ̏.</a:t>
            </a:r>
            <a:endParaRPr lang="ru-RU" dirty="0" smtClean="0"/>
          </a:p>
          <a:p>
            <a:pPr>
              <a:buNone/>
            </a:pPr>
            <a:r>
              <a:rPr lang="af-ZA" dirty="0" smtClean="0"/>
              <a:t>      2PL.IMP sit 1</a:t>
            </a:r>
            <a:r>
              <a:rPr lang="fr-CA" dirty="0" smtClean="0"/>
              <a:t>SG.NSBJ </a:t>
            </a:r>
            <a:r>
              <a:rPr lang="af-ZA" dirty="0" smtClean="0"/>
              <a:t>around</a:t>
            </a:r>
            <a:endParaRPr lang="ru-RU" dirty="0" smtClean="0"/>
          </a:p>
          <a:p>
            <a:r>
              <a:rPr lang="af-ZA" dirty="0" smtClean="0"/>
              <a:t>‘Sit down around me’.</a:t>
            </a:r>
          </a:p>
          <a:p>
            <a:r>
              <a:rPr lang="af-ZA" i="1" dirty="0" smtClean="0"/>
              <a:t>Kȁ </a:t>
            </a:r>
            <a:r>
              <a:rPr lang="af-ZA" i="1" dirty="0" smtClean="0"/>
              <a:t>          ya</a:t>
            </a:r>
            <a:r>
              <a:rPr lang="af-ZA" i="1" dirty="0" smtClean="0"/>
              <a:t>̏ </a:t>
            </a:r>
            <a:r>
              <a:rPr lang="af-ZA" i="1" dirty="0" smtClean="0"/>
              <a:t> ŋ</a:t>
            </a:r>
            <a:r>
              <a:rPr lang="af-ZA" i="1" dirty="0" smtClean="0"/>
              <a:t>̄ </a:t>
            </a:r>
            <a:r>
              <a:rPr lang="af-ZA" i="1" dirty="0" smtClean="0"/>
              <a:t>              zɯ</a:t>
            </a:r>
            <a:r>
              <a:rPr lang="af-ZA" i="1" dirty="0" smtClean="0"/>
              <a:t>̏-zɯ̏.</a:t>
            </a:r>
            <a:endParaRPr lang="ru-RU" dirty="0" smtClean="0"/>
          </a:p>
          <a:p>
            <a:r>
              <a:rPr lang="af-ZA" dirty="0" smtClean="0"/>
              <a:t>2PL.IMP sit </a:t>
            </a:r>
            <a:r>
              <a:rPr lang="af-ZA" dirty="0" smtClean="0"/>
              <a:t>1</a:t>
            </a:r>
            <a:r>
              <a:rPr lang="fr-CA" dirty="0" smtClean="0"/>
              <a:t>SG.NSBJ </a:t>
            </a:r>
            <a:r>
              <a:rPr lang="af-ZA" dirty="0" smtClean="0"/>
              <a:t>around~INT</a:t>
            </a:r>
            <a:endParaRPr lang="ru-RU" dirty="0" smtClean="0"/>
          </a:p>
          <a:p>
            <a:r>
              <a:rPr lang="af-ZA" dirty="0" smtClean="0"/>
              <a:t>‘Sit down around me (in a tight circle)’.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The same model of reduplication for the locative nouns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 dirty="0" smtClean="0"/>
              <a:t>only oblique case forms can be reduplicated, never a common case form;</a:t>
            </a:r>
          </a:p>
          <a:p>
            <a:r>
              <a:rPr lang="af-ZA" dirty="0" smtClean="0"/>
              <a:t>the locative case form can omit the suffix </a:t>
            </a:r>
            <a:r>
              <a:rPr lang="af-ZA" i="1" dirty="0" smtClean="0"/>
              <a:t>-ɗɤ̄</a:t>
            </a:r>
            <a:r>
              <a:rPr lang="af-ZA" dirty="0" smtClean="0"/>
              <a:t>; </a:t>
            </a:r>
          </a:p>
          <a:p>
            <a:r>
              <a:rPr lang="af-ZA" dirty="0" smtClean="0"/>
              <a:t>the reduplications expresses a characteristics of the predicate.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af-ZA" dirty="0" smtClean="0"/>
              <a:t>Intensive character of the action: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endParaRPr lang="fr-CA" i="1" dirty="0" smtClean="0">
              <a:latin typeface="Doulos SIL" pitchFamily="2" charset="-52"/>
            </a:endParaRPr>
          </a:p>
          <a:p>
            <a:pPr>
              <a:lnSpc>
                <a:spcPct val="80000"/>
              </a:lnSpc>
              <a:buNone/>
            </a:pPr>
            <a:r>
              <a:rPr lang="fr-CA" i="1" dirty="0" err="1" smtClean="0">
                <a:latin typeface="Doulos SIL" pitchFamily="2" charset="-52"/>
              </a:rPr>
              <a:t>yɤ</a:t>
            </a:r>
            <a:r>
              <a:rPr lang="fr-CA" i="1" dirty="0" smtClean="0">
                <a:latin typeface="Doulos SIL" pitchFamily="2" charset="-52"/>
              </a:rPr>
              <a:t>́                 </a:t>
            </a:r>
            <a:r>
              <a:rPr lang="fr-CA" i="1" dirty="0" err="1" smtClean="0">
                <a:latin typeface="Doulos SIL" pitchFamily="2" charset="-52"/>
              </a:rPr>
              <a:t>zi</a:t>
            </a:r>
            <a:r>
              <a:rPr lang="fr-CA" i="1" dirty="0" smtClean="0">
                <a:latin typeface="Doulos SIL" pitchFamily="2" charset="-52"/>
              </a:rPr>
              <a:t>̏ɤ̏        </a:t>
            </a:r>
            <a:r>
              <a:rPr lang="fr-CA" i="1" dirty="0" err="1" smtClean="0">
                <a:latin typeface="Doulos SIL" pitchFamily="2" charset="-52"/>
              </a:rPr>
              <a:t>kɤ</a:t>
            </a:r>
            <a:r>
              <a:rPr lang="fr-CA" i="1" dirty="0" smtClean="0">
                <a:latin typeface="Doulos SIL" pitchFamily="2" charset="-52"/>
              </a:rPr>
              <a:t>̀    </a:t>
            </a:r>
            <a:r>
              <a:rPr lang="fr-CA" i="1" dirty="0" err="1" smtClean="0">
                <a:latin typeface="Doulos SIL" pitchFamily="2" charset="-52"/>
              </a:rPr>
              <a:t>ɗɛ</a:t>
            </a:r>
            <a:r>
              <a:rPr lang="fr-CA" i="1" dirty="0" smtClean="0">
                <a:latin typeface="Doulos SIL" pitchFamily="2" charset="-52"/>
              </a:rPr>
              <a:t>̋ɛ̋-</a:t>
            </a:r>
            <a:r>
              <a:rPr lang="fr-CA" i="1" dirty="0" err="1" smtClean="0">
                <a:latin typeface="Doulos SIL" pitchFamily="2" charset="-52"/>
              </a:rPr>
              <a:t>ɗɛ</a:t>
            </a:r>
            <a:r>
              <a:rPr lang="fr-CA" i="1" dirty="0" smtClean="0">
                <a:latin typeface="Doulos SIL" pitchFamily="2" charset="-52"/>
              </a:rPr>
              <a:t>̏ </a:t>
            </a:r>
          </a:p>
          <a:p>
            <a:pPr>
              <a:lnSpc>
                <a:spcPct val="80000"/>
              </a:lnSpc>
              <a:buNone/>
            </a:pPr>
            <a:r>
              <a:rPr lang="fr-CA" dirty="0" smtClean="0"/>
              <a:t>CONS.3SG.CNJ </a:t>
            </a:r>
            <a:r>
              <a:rPr lang="fr-CA" dirty="0" err="1" smtClean="0"/>
              <a:t>pass</a:t>
            </a:r>
            <a:r>
              <a:rPr lang="fr-CA" dirty="0" smtClean="0"/>
              <a:t>\NJ </a:t>
            </a:r>
            <a:r>
              <a:rPr lang="fr-CA" dirty="0" err="1" smtClean="0"/>
              <a:t>again</a:t>
            </a:r>
            <a:r>
              <a:rPr lang="fr-CA" dirty="0" smtClean="0"/>
              <a:t> </a:t>
            </a:r>
            <a:r>
              <a:rPr lang="fr-CA" dirty="0" err="1" smtClean="0"/>
              <a:t>public.square-CMM</a:t>
            </a:r>
            <a:r>
              <a:rPr lang="fr-CA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ble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̋e̋-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ɗɤ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̄ …</a:t>
            </a:r>
          </a:p>
          <a:p>
            <a:pPr>
              <a:lnSpc>
                <a:spcPct val="80000"/>
              </a:lnSpc>
              <a:buNone/>
            </a:pPr>
            <a:r>
              <a:rPr lang="fr-CA" dirty="0" err="1" smtClean="0"/>
              <a:t>farm.edge-LOC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‘… he passes at the </a:t>
            </a:r>
            <a:r>
              <a:rPr lang="en-US" dirty="0" err="1" smtClean="0"/>
              <a:t>bord</a:t>
            </a:r>
            <a:r>
              <a:rPr lang="en-US" dirty="0" smtClean="0"/>
              <a:t> of the public square…’.</a:t>
            </a:r>
          </a:p>
          <a:p>
            <a:pPr>
              <a:lnSpc>
                <a:spcPct val="80000"/>
              </a:lnSpc>
              <a:buNone/>
            </a:pPr>
            <a:r>
              <a:rPr lang="fr-CA" i="1" dirty="0" smtClean="0">
                <a:latin typeface="Doulos SIL" pitchFamily="2" charset="-52"/>
              </a:rPr>
              <a:t>Á          </a:t>
            </a:r>
            <a:r>
              <a:rPr lang="fr-CA" i="1" dirty="0" err="1" smtClean="0">
                <a:latin typeface="Doulos SIL" pitchFamily="2" charset="-52"/>
              </a:rPr>
              <a:t>ɗo</a:t>
            </a:r>
            <a:r>
              <a:rPr lang="fr-CA" i="1" dirty="0" smtClean="0">
                <a:latin typeface="Doulos SIL" pitchFamily="2" charset="-52"/>
              </a:rPr>
              <a:t>̄       </a:t>
            </a:r>
            <a:r>
              <a:rPr lang="fr-CA" i="1" dirty="0" err="1" smtClean="0">
                <a:latin typeface="Doulos SIL" pitchFamily="2" charset="-52"/>
              </a:rPr>
              <a:t>ɗɛ</a:t>
            </a:r>
            <a:r>
              <a:rPr lang="fr-CA" i="1" dirty="0" smtClean="0">
                <a:latin typeface="Doulos SIL" pitchFamily="2" charset="-52"/>
              </a:rPr>
              <a:t>̄ŋ̄-</a:t>
            </a:r>
            <a:r>
              <a:rPr lang="fr-CA" i="1" dirty="0" err="1" smtClean="0">
                <a:latin typeface="Doulos SIL" pitchFamily="2" charset="-52"/>
              </a:rPr>
              <a:t>ɗɤ</a:t>
            </a:r>
            <a:r>
              <a:rPr lang="fr-CA" i="1" dirty="0" smtClean="0">
                <a:latin typeface="Doulos SIL" pitchFamily="2" charset="-52"/>
              </a:rPr>
              <a:t>̄,       ā          </a:t>
            </a:r>
            <a:r>
              <a:rPr lang="fr-CA" i="1" dirty="0" err="1" smtClean="0">
                <a:latin typeface="Doulos SIL" pitchFamily="2" charset="-52"/>
              </a:rPr>
              <a:t>kʌ</a:t>
            </a:r>
            <a:r>
              <a:rPr lang="fr-CA" i="1" dirty="0" smtClean="0">
                <a:latin typeface="Doulos SIL" pitchFamily="2" charset="-52"/>
              </a:rPr>
              <a:t>̄</a:t>
            </a:r>
          </a:p>
          <a:p>
            <a:pPr>
              <a:lnSpc>
                <a:spcPct val="80000"/>
              </a:lnSpc>
              <a:buNone/>
            </a:pPr>
            <a:r>
              <a:rPr lang="fr-CA" dirty="0" smtClean="0"/>
              <a:t>1SG.CNJ </a:t>
            </a:r>
            <a:r>
              <a:rPr lang="fr-CA" dirty="0" err="1" smtClean="0"/>
              <a:t>go\JNT</a:t>
            </a:r>
            <a:r>
              <a:rPr lang="fr-CA" dirty="0" smtClean="0"/>
              <a:t> </a:t>
            </a:r>
            <a:r>
              <a:rPr lang="fr-CA" dirty="0" err="1" smtClean="0"/>
              <a:t>hamlet</a:t>
            </a:r>
            <a:r>
              <a:rPr lang="fr-CA" dirty="0" smtClean="0"/>
              <a:t>-LOC 1SG.EXI RETR </a:t>
            </a:r>
          </a:p>
          <a:p>
            <a:pPr>
              <a:lnSpc>
                <a:spcPct val="80000"/>
              </a:lnSpc>
              <a:buNone/>
            </a:pPr>
            <a:r>
              <a:rPr lang="fr-CA" i="1" dirty="0" err="1" smtClean="0">
                <a:latin typeface="Doulos SIL" pitchFamily="2" charset="-52"/>
              </a:rPr>
              <a:t>zi</a:t>
            </a:r>
            <a:r>
              <a:rPr lang="fr-CA" i="1" dirty="0" smtClean="0">
                <a:latin typeface="Doulos SIL" pitchFamily="2" charset="-52"/>
              </a:rPr>
              <a:t>̏ɤ̏          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ble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̋e̋~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ble̋e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̋</a:t>
            </a:r>
            <a:r>
              <a:rPr lang="fr-CA" i="1" dirty="0" smtClean="0">
                <a:latin typeface="Doulos SIL" pitchFamily="2" charset="-52"/>
              </a:rPr>
              <a:t>               á          </a:t>
            </a:r>
            <a:r>
              <a:rPr lang="fr-CA" i="1" dirty="0" err="1" smtClean="0">
                <a:latin typeface="Doulos SIL" pitchFamily="2" charset="-52"/>
              </a:rPr>
              <a:t>dɤ</a:t>
            </a:r>
            <a:r>
              <a:rPr lang="fr-CA" i="1" dirty="0" smtClean="0">
                <a:latin typeface="Doulos SIL" pitchFamily="2" charset="-52"/>
              </a:rPr>
              <a:t>̄ŋ̄-</a:t>
            </a:r>
            <a:r>
              <a:rPr lang="fr-CA" i="1" dirty="0" err="1" smtClean="0">
                <a:latin typeface="Doulos SIL" pitchFamily="2" charset="-52"/>
              </a:rPr>
              <a:t>ɗu</a:t>
            </a:r>
            <a:r>
              <a:rPr lang="fr-CA" i="1" dirty="0" smtClean="0">
                <a:latin typeface="Doulos SIL" pitchFamily="2" charset="-52"/>
              </a:rPr>
              <a:t>̰̏</a:t>
            </a:r>
            <a:endParaRPr lang="fr-CA" dirty="0" smtClean="0"/>
          </a:p>
          <a:p>
            <a:pPr>
              <a:lnSpc>
                <a:spcPct val="80000"/>
              </a:lnSpc>
              <a:buNone/>
            </a:pPr>
            <a:r>
              <a:rPr lang="fr-CA" dirty="0" err="1" smtClean="0"/>
              <a:t>pass</a:t>
            </a:r>
            <a:r>
              <a:rPr lang="fr-CA" dirty="0" smtClean="0"/>
              <a:t>\NTR </a:t>
            </a:r>
            <a:r>
              <a:rPr lang="fr-CA" dirty="0" err="1" smtClean="0"/>
              <a:t>farm.edge.LOC</a:t>
            </a:r>
            <a:r>
              <a:rPr lang="fr-CA" dirty="0" smtClean="0"/>
              <a:t>~INT 1SG.CNJ </a:t>
            </a:r>
            <a:r>
              <a:rPr lang="fr-CA" dirty="0" err="1" smtClean="0"/>
              <a:t>trap</a:t>
            </a:r>
            <a:r>
              <a:rPr lang="fr-CA" dirty="0" smtClean="0"/>
              <a:t>-PL</a:t>
            </a:r>
          </a:p>
          <a:p>
            <a:pPr>
              <a:lnSpc>
                <a:spcPct val="80000"/>
              </a:lnSpc>
              <a:buNone/>
            </a:pPr>
            <a:r>
              <a:rPr lang="fr-CA" i="1" dirty="0" err="1" smtClean="0">
                <a:latin typeface="Doulos SIL" pitchFamily="2" charset="-52"/>
              </a:rPr>
              <a:t>ga</a:t>
            </a:r>
            <a:r>
              <a:rPr lang="fr-CA" i="1" dirty="0" smtClean="0">
                <a:latin typeface="Doulos SIL" pitchFamily="2" charset="-52"/>
              </a:rPr>
              <a:t>̏.</a:t>
            </a:r>
            <a:endParaRPr lang="fr-CA" dirty="0" smtClean="0"/>
          </a:p>
          <a:p>
            <a:pPr>
              <a:lnSpc>
                <a:spcPct val="80000"/>
              </a:lnSpc>
              <a:buNone/>
            </a:pPr>
            <a:r>
              <a:rPr lang="fr-CA" dirty="0" smtClean="0"/>
              <a:t>look\JNT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‘When I went to the farm, I passed by the edge very meticulously and examined the traps’.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af-ZA" dirty="0" smtClean="0"/>
              <a:t>Permanent action/situation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fr-CA" i="1" dirty="0" err="1" smtClean="0">
                <a:latin typeface="Doulos SIL" pitchFamily="2" charset="-52"/>
              </a:rPr>
              <a:t>Ɓa</a:t>
            </a:r>
            <a:r>
              <a:rPr lang="fr-CA" i="1" dirty="0" smtClean="0">
                <a:latin typeface="Doulos SIL" pitchFamily="2" charset="-52"/>
              </a:rPr>
              <a:t>̰̄           </a:t>
            </a:r>
            <a:r>
              <a:rPr lang="fr-FR" i="1" dirty="0" err="1" smtClean="0">
                <a:latin typeface="Doulos SIL" pitchFamily="2" charset="-52"/>
              </a:rPr>
              <a:t>gbɛ</a:t>
            </a:r>
            <a:r>
              <a:rPr lang="fr-FR" i="1" dirty="0" smtClean="0">
                <a:latin typeface="Doulos SIL" pitchFamily="2" charset="-52"/>
              </a:rPr>
              <a:t>̰̂-</a:t>
            </a:r>
            <a:r>
              <a:rPr lang="fr-FR" i="1" dirty="0" err="1" smtClean="0">
                <a:latin typeface="Doulos SIL" pitchFamily="2" charset="-52"/>
              </a:rPr>
              <a:t>ɗʌ</a:t>
            </a:r>
            <a:r>
              <a:rPr lang="fr-FR" i="1" dirty="0" smtClean="0">
                <a:latin typeface="Doulos SIL" pitchFamily="2" charset="-52"/>
              </a:rPr>
              <a:t>̰́   </a:t>
            </a:r>
            <a:r>
              <a:rPr lang="fr-FR" i="1" dirty="0" err="1" smtClean="0">
                <a:latin typeface="Doulos SIL" pitchFamily="2" charset="-52"/>
              </a:rPr>
              <a:t>yɤ</a:t>
            </a:r>
            <a:r>
              <a:rPr lang="fr-FR" i="1" dirty="0" smtClean="0">
                <a:latin typeface="Doulos SIL" pitchFamily="2" charset="-52"/>
              </a:rPr>
              <a:t>̏        </a:t>
            </a:r>
            <a:r>
              <a:rPr lang="fr-FR" i="1" dirty="0" err="1" smtClean="0">
                <a:solidFill>
                  <a:srgbClr val="CC0000"/>
                </a:solidFill>
                <a:latin typeface="Doulos SIL" pitchFamily="2" charset="-52"/>
              </a:rPr>
              <a:t>kwɛ</a:t>
            </a:r>
            <a:r>
              <a:rPr lang="fr-FR" i="1" dirty="0" smtClean="0">
                <a:solidFill>
                  <a:srgbClr val="CC0000"/>
                </a:solidFill>
                <a:latin typeface="Doulos SIL" pitchFamily="2" charset="-52"/>
              </a:rPr>
              <a:t>̰̋ŋ̏-</a:t>
            </a:r>
            <a:r>
              <a:rPr lang="fr-FR" i="1" dirty="0" err="1" smtClean="0">
                <a:solidFill>
                  <a:srgbClr val="CC0000"/>
                </a:solidFill>
                <a:latin typeface="Doulos SIL" pitchFamily="2" charset="-52"/>
              </a:rPr>
              <a:t>ɗɤ</a:t>
            </a:r>
            <a:r>
              <a:rPr lang="fr-FR" i="1" dirty="0" smtClean="0">
                <a:solidFill>
                  <a:srgbClr val="CC0000"/>
                </a:solidFill>
                <a:latin typeface="Doulos SIL" pitchFamily="2" charset="-52"/>
              </a:rPr>
              <a:t>̄</a:t>
            </a:r>
            <a:r>
              <a:rPr lang="fr-FR" i="1" dirty="0" smtClean="0">
                <a:latin typeface="Doulos SIL" pitchFamily="2" charset="-52"/>
              </a:rPr>
              <a:t>.</a:t>
            </a:r>
            <a:endParaRPr lang="fr-CA" i="1" dirty="0" smtClean="0">
              <a:latin typeface="Doulos SIL" pitchFamily="2" charset="-52"/>
            </a:endParaRPr>
          </a:p>
          <a:p>
            <a:pPr>
              <a:lnSpc>
                <a:spcPct val="90000"/>
              </a:lnSpc>
              <a:buNone/>
            </a:pPr>
            <a:r>
              <a:rPr lang="fr-CA" dirty="0" smtClean="0"/>
              <a:t>1SG.POSS dog-DIM 3SG.EXI </a:t>
            </a:r>
            <a:r>
              <a:rPr lang="en-US" dirty="0" smtClean="0"/>
              <a:t>yard</a:t>
            </a:r>
            <a:r>
              <a:rPr lang="fr-CA" dirty="0" smtClean="0"/>
              <a:t>-LOC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‘My dog remains </a:t>
            </a:r>
            <a:r>
              <a:rPr lang="en-US" dirty="0" smtClean="0"/>
              <a:t>constantly </a:t>
            </a:r>
            <a:r>
              <a:rPr lang="en-US" dirty="0" smtClean="0"/>
              <a:t>in the yard’.</a:t>
            </a:r>
          </a:p>
          <a:p>
            <a:pPr>
              <a:lnSpc>
                <a:spcPct val="90000"/>
              </a:lnSpc>
              <a:buNone/>
            </a:pPr>
            <a:endParaRPr lang="fr-CA" dirty="0" smtClean="0"/>
          </a:p>
          <a:p>
            <a:pPr>
              <a:lnSpc>
                <a:spcPct val="90000"/>
              </a:lnSpc>
              <a:buNone/>
            </a:pPr>
            <a:r>
              <a:rPr lang="fr-CA" i="1" dirty="0" err="1" smtClean="0">
                <a:latin typeface="Doulos SIL" pitchFamily="2" charset="-52"/>
              </a:rPr>
              <a:t>Ɓa</a:t>
            </a:r>
            <a:r>
              <a:rPr lang="fr-CA" i="1" dirty="0" smtClean="0">
                <a:latin typeface="Doulos SIL" pitchFamily="2" charset="-52"/>
              </a:rPr>
              <a:t>̰̄           </a:t>
            </a:r>
            <a:r>
              <a:rPr lang="fr-FR" i="1" dirty="0" err="1" smtClean="0">
                <a:latin typeface="Doulos SIL" pitchFamily="2" charset="-52"/>
              </a:rPr>
              <a:t>gbɛ</a:t>
            </a:r>
            <a:r>
              <a:rPr lang="fr-FR" i="1" dirty="0" smtClean="0">
                <a:latin typeface="Doulos SIL" pitchFamily="2" charset="-52"/>
              </a:rPr>
              <a:t>̰̂-</a:t>
            </a:r>
            <a:r>
              <a:rPr lang="fr-FR" i="1" dirty="0" err="1" smtClean="0">
                <a:latin typeface="Doulos SIL" pitchFamily="2" charset="-52"/>
              </a:rPr>
              <a:t>ɗʌ</a:t>
            </a:r>
            <a:r>
              <a:rPr lang="fr-FR" i="1" dirty="0" smtClean="0">
                <a:latin typeface="Doulos SIL" pitchFamily="2" charset="-52"/>
              </a:rPr>
              <a:t>̰́   </a:t>
            </a:r>
            <a:r>
              <a:rPr lang="fr-FR" i="1" dirty="0" err="1" smtClean="0">
                <a:latin typeface="Doulos SIL" pitchFamily="2" charset="-52"/>
              </a:rPr>
              <a:t>yɤ</a:t>
            </a:r>
            <a:r>
              <a:rPr lang="fr-FR" i="1" dirty="0" smtClean="0">
                <a:latin typeface="Doulos SIL" pitchFamily="2" charset="-52"/>
              </a:rPr>
              <a:t>̏        </a:t>
            </a:r>
            <a:r>
              <a:rPr lang="fr-FR" i="1" dirty="0" err="1" smtClean="0">
                <a:solidFill>
                  <a:srgbClr val="CC0000"/>
                </a:solidFill>
                <a:latin typeface="Doulos SIL" pitchFamily="2" charset="-52"/>
              </a:rPr>
              <a:t>kwɛ</a:t>
            </a:r>
            <a:r>
              <a:rPr lang="fr-FR" i="1" dirty="0" smtClean="0">
                <a:solidFill>
                  <a:srgbClr val="CC0000"/>
                </a:solidFill>
                <a:latin typeface="Doulos SIL" pitchFamily="2" charset="-52"/>
              </a:rPr>
              <a:t>̰̋ŋ̏-</a:t>
            </a:r>
            <a:r>
              <a:rPr lang="fr-FR" i="1" dirty="0" err="1" smtClean="0">
                <a:solidFill>
                  <a:srgbClr val="CC0000"/>
                </a:solidFill>
                <a:latin typeface="Doulos SIL" pitchFamily="2" charset="-52"/>
              </a:rPr>
              <a:t>ɗɤ</a:t>
            </a:r>
            <a:r>
              <a:rPr lang="fr-FR" i="1" dirty="0" smtClean="0">
                <a:solidFill>
                  <a:srgbClr val="CC0000"/>
                </a:solidFill>
                <a:latin typeface="Doulos SIL" pitchFamily="2" charset="-52"/>
              </a:rPr>
              <a:t>̄~</a:t>
            </a:r>
            <a:r>
              <a:rPr lang="fr-FR" i="1" dirty="0" err="1" smtClean="0">
                <a:solidFill>
                  <a:srgbClr val="CC0000"/>
                </a:solidFill>
                <a:latin typeface="Doulos SIL" pitchFamily="2" charset="-52"/>
              </a:rPr>
              <a:t>kwɛ</a:t>
            </a:r>
            <a:r>
              <a:rPr lang="fr-FR" i="1" dirty="0" smtClean="0">
                <a:solidFill>
                  <a:srgbClr val="CC0000"/>
                </a:solidFill>
                <a:latin typeface="Doulos SIL" pitchFamily="2" charset="-52"/>
              </a:rPr>
              <a:t>̰̋ŋ̏-</a:t>
            </a:r>
            <a:r>
              <a:rPr lang="fr-FR" i="1" dirty="0" err="1" smtClean="0">
                <a:solidFill>
                  <a:srgbClr val="CC0000"/>
                </a:solidFill>
                <a:latin typeface="Doulos SIL" pitchFamily="2" charset="-52"/>
              </a:rPr>
              <a:t>ɗɤ</a:t>
            </a:r>
            <a:r>
              <a:rPr lang="fr-FR" i="1" dirty="0" smtClean="0">
                <a:solidFill>
                  <a:srgbClr val="CC0000"/>
                </a:solidFill>
                <a:latin typeface="Doulos SIL" pitchFamily="2" charset="-52"/>
              </a:rPr>
              <a:t>̄</a:t>
            </a:r>
            <a:r>
              <a:rPr lang="fr-FR" i="1" dirty="0" smtClean="0">
                <a:latin typeface="Doulos SIL" pitchFamily="2" charset="-52"/>
              </a:rPr>
              <a:t>,</a:t>
            </a:r>
            <a:endParaRPr lang="fr-CA" i="1" dirty="0" smtClean="0">
              <a:latin typeface="Doulos SIL" pitchFamily="2" charset="-52"/>
            </a:endParaRPr>
          </a:p>
          <a:p>
            <a:pPr>
              <a:lnSpc>
                <a:spcPct val="90000"/>
              </a:lnSpc>
              <a:buNone/>
            </a:pPr>
            <a:r>
              <a:rPr lang="fr-CA" dirty="0" smtClean="0"/>
              <a:t>1SG.POSS dog-DIM 3SG.EXI yard-LOC~INT </a:t>
            </a:r>
          </a:p>
          <a:p>
            <a:pPr>
              <a:lnSpc>
                <a:spcPct val="90000"/>
              </a:lnSpc>
              <a:buNone/>
            </a:pPr>
            <a:r>
              <a:rPr lang="fr-FR" i="1" dirty="0" err="1" smtClean="0">
                <a:latin typeface="Doulos SIL" pitchFamily="2" charset="-52"/>
              </a:rPr>
              <a:t>yáa</a:t>
            </a:r>
            <a:r>
              <a:rPr lang="fr-FR" i="1" dirty="0" smtClean="0">
                <a:latin typeface="Doulos SIL" pitchFamily="2" charset="-52"/>
              </a:rPr>
              <a:t>́                </a:t>
            </a:r>
            <a:r>
              <a:rPr lang="fr-FR" i="1" dirty="0" err="1" smtClean="0">
                <a:latin typeface="Doulos SIL" pitchFamily="2" charset="-52"/>
              </a:rPr>
              <a:t>ɗo</a:t>
            </a:r>
            <a:r>
              <a:rPr lang="fr-FR" i="1" dirty="0" smtClean="0">
                <a:latin typeface="Doulos SIL" pitchFamily="2" charset="-52"/>
              </a:rPr>
              <a:t>́  </a:t>
            </a:r>
            <a:r>
              <a:rPr lang="fr-FR" i="1" dirty="0" err="1" smtClean="0">
                <a:latin typeface="Doulos SIL" pitchFamily="2" charset="-52"/>
              </a:rPr>
              <a:t>ɗɛ</a:t>
            </a:r>
            <a:r>
              <a:rPr lang="fr-FR" i="1" dirty="0" smtClean="0">
                <a:latin typeface="Doulos SIL" pitchFamily="2" charset="-52"/>
              </a:rPr>
              <a:t>̏      </a:t>
            </a:r>
            <a:r>
              <a:rPr lang="fr-FR" i="1" dirty="0" err="1" smtClean="0">
                <a:latin typeface="Doulos SIL" pitchFamily="2" charset="-52"/>
              </a:rPr>
              <a:t>ɓa</a:t>
            </a:r>
            <a:r>
              <a:rPr lang="fr-FR" i="1" dirty="0" smtClean="0">
                <a:latin typeface="Doulos SIL" pitchFamily="2" charset="-52"/>
              </a:rPr>
              <a:t>́        </a:t>
            </a:r>
            <a:r>
              <a:rPr lang="fr-FR" i="1" dirty="0" err="1" smtClean="0">
                <a:latin typeface="Doulos SIL" pitchFamily="2" charset="-52"/>
              </a:rPr>
              <a:t>gɯ</a:t>
            </a:r>
            <a:r>
              <a:rPr lang="fr-FR" i="1" dirty="0" smtClean="0">
                <a:latin typeface="Doulos SIL" pitchFamily="2" charset="-52"/>
              </a:rPr>
              <a:t>́.</a:t>
            </a:r>
            <a:endParaRPr lang="fr-CA" dirty="0" smtClean="0"/>
          </a:p>
          <a:p>
            <a:pPr>
              <a:lnSpc>
                <a:spcPct val="90000"/>
              </a:lnSpc>
              <a:buNone/>
            </a:pPr>
            <a:r>
              <a:rPr lang="fr-CA" dirty="0" smtClean="0"/>
              <a:t>3SG.NEG.IPFV go    place certain  in</a:t>
            </a:r>
          </a:p>
          <a:p>
            <a:pPr>
              <a:lnSpc>
                <a:spcPct val="90000"/>
              </a:lnSpc>
              <a:buNone/>
            </a:pPr>
            <a:r>
              <a:rPr lang="fr-FR" dirty="0" smtClean="0"/>
              <a:t>‘</a:t>
            </a:r>
            <a:r>
              <a:rPr lang="fr-FR" dirty="0" err="1" smtClean="0"/>
              <a:t>My</a:t>
            </a:r>
            <a:r>
              <a:rPr lang="fr-FR" dirty="0" smtClean="0"/>
              <a:t> dog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constantly</a:t>
            </a:r>
            <a:r>
              <a:rPr lang="fr-FR" dirty="0" smtClean="0"/>
              <a:t> in the yard,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does</a:t>
            </a:r>
            <a:r>
              <a:rPr lang="fr-FR" dirty="0" smtClean="0"/>
              <a:t> not go </a:t>
            </a:r>
            <a:r>
              <a:rPr lang="fr-FR" dirty="0" err="1" smtClean="0"/>
              <a:t>anywhere</a:t>
            </a:r>
            <a:r>
              <a:rPr lang="fr-FR" dirty="0" smtClean="0"/>
              <a:t>’.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Reduplication of </a:t>
            </a:r>
            <a:r>
              <a:rPr lang="en-US" dirty="0" err="1" smtClean="0"/>
              <a:t>obliques</a:t>
            </a:r>
            <a:r>
              <a:rPr lang="en-US" dirty="0" smtClean="0"/>
              <a:t> with postpositions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72032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None/>
            </a:pPr>
            <a:r>
              <a:rPr lang="fr-CA" sz="3100" i="1" dirty="0" err="1" smtClean="0">
                <a:latin typeface="Doulos SIL" pitchFamily="2" charset="-52"/>
              </a:rPr>
              <a:t>Yɤ</a:t>
            </a:r>
            <a:r>
              <a:rPr lang="fr-CA" sz="3100" i="1" dirty="0" smtClean="0">
                <a:latin typeface="Doulos SIL" pitchFamily="2" charset="-52"/>
              </a:rPr>
              <a:t>̏       </a:t>
            </a:r>
            <a:r>
              <a:rPr lang="fr-CA" sz="3100" i="1" dirty="0" err="1" smtClean="0">
                <a:latin typeface="Doulos SIL" pitchFamily="2" charset="-52"/>
              </a:rPr>
              <a:t>zi</a:t>
            </a:r>
            <a:r>
              <a:rPr lang="fr-CA" sz="3100" i="1" dirty="0" smtClean="0">
                <a:latin typeface="Doulos SIL" pitchFamily="2" charset="-52"/>
              </a:rPr>
              <a:t>̏ɤ̏           ɤ̄          </a:t>
            </a:r>
            <a:r>
              <a:rPr lang="fr-CA" sz="3100" i="1" dirty="0" err="1" smtClean="0">
                <a:latin typeface="Doulos SIL" pitchFamily="2" charset="-52"/>
              </a:rPr>
              <a:t>ɓa</a:t>
            </a:r>
            <a:r>
              <a:rPr lang="fr-CA" sz="3100" i="1" dirty="0" smtClean="0">
                <a:latin typeface="Doulos SIL" pitchFamily="2" charset="-52"/>
              </a:rPr>
              <a:t>̏    </a:t>
            </a:r>
            <a:r>
              <a:rPr lang="fr-CA" sz="3100" i="1" dirty="0" err="1" smtClean="0">
                <a:latin typeface="Doulos SIL" pitchFamily="2" charset="-52"/>
              </a:rPr>
              <a:t>kwɛ</a:t>
            </a:r>
            <a:r>
              <a:rPr lang="fr-CA" sz="3100" i="1" dirty="0" smtClean="0">
                <a:latin typeface="Doulos SIL" pitchFamily="2" charset="-52"/>
              </a:rPr>
              <a:t>̀ɛ̀ ká   </a:t>
            </a:r>
            <a:r>
              <a:rPr lang="fr-CA" sz="3100" i="1" dirty="0" err="1" smtClean="0">
                <a:solidFill>
                  <a:srgbClr val="CC0000"/>
                </a:solidFill>
                <a:latin typeface="Doulos SIL" pitchFamily="2" charset="-52"/>
              </a:rPr>
              <a:t>yʌ</a:t>
            </a:r>
            <a:r>
              <a:rPr lang="fr-CA" sz="3100" i="1" dirty="0" smtClean="0">
                <a:solidFill>
                  <a:srgbClr val="CC0000"/>
                </a:solidFill>
                <a:latin typeface="Doulos SIL" pitchFamily="2" charset="-52"/>
              </a:rPr>
              <a:t>̰́ŋ̏  </a:t>
            </a:r>
            <a:r>
              <a:rPr lang="fr-CA" sz="3100" i="1" dirty="0" err="1" smtClean="0">
                <a:solidFill>
                  <a:srgbClr val="CC0000"/>
                </a:solidFill>
                <a:latin typeface="Doulos SIL" pitchFamily="2" charset="-52"/>
              </a:rPr>
              <a:t>ɗɛ</a:t>
            </a:r>
            <a:r>
              <a:rPr lang="fr-CA" sz="3100" i="1" dirty="0" smtClean="0">
                <a:solidFill>
                  <a:srgbClr val="CC0000"/>
                </a:solidFill>
                <a:latin typeface="Doulos SIL" pitchFamily="2" charset="-52"/>
              </a:rPr>
              <a:t>̏</a:t>
            </a:r>
            <a:r>
              <a:rPr lang="fr-CA" sz="3100" i="1" dirty="0" smtClean="0">
                <a:latin typeface="Doulos SIL" pitchFamily="2" charset="-52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fr-CA" sz="3000" dirty="0" smtClean="0"/>
              <a:t>3SG.EXI </a:t>
            </a:r>
            <a:r>
              <a:rPr lang="fr-CA" sz="3000" dirty="0" err="1" smtClean="0"/>
              <a:t>pass</a:t>
            </a:r>
            <a:r>
              <a:rPr lang="fr-CA" sz="3000" dirty="0" smtClean="0"/>
              <a:t>\NEUT REFL.SG POSS </a:t>
            </a:r>
            <a:r>
              <a:rPr lang="fr-CA" sz="3000" dirty="0" err="1" smtClean="0"/>
              <a:t>load</a:t>
            </a:r>
            <a:r>
              <a:rPr lang="fr-CA" sz="3000" dirty="0" smtClean="0"/>
              <a:t>  </a:t>
            </a:r>
            <a:r>
              <a:rPr lang="fr-CA" sz="3000" dirty="0" err="1" smtClean="0"/>
              <a:t>with</a:t>
            </a:r>
            <a:r>
              <a:rPr lang="fr-CA" sz="3000" dirty="0" smtClean="0"/>
              <a:t> </a:t>
            </a:r>
            <a:r>
              <a:rPr lang="fr-CA" sz="3000" dirty="0" err="1" smtClean="0"/>
              <a:t>sun</a:t>
            </a:r>
            <a:r>
              <a:rPr lang="fr-CA" sz="3000" dirty="0" smtClean="0"/>
              <a:t> </a:t>
            </a:r>
            <a:r>
              <a:rPr lang="fr-CA" sz="3000" dirty="0" err="1" smtClean="0"/>
              <a:t>before</a:t>
            </a:r>
            <a:endParaRPr lang="fr-CA" sz="3000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‘He passes with his load under the sun’.</a:t>
            </a:r>
          </a:p>
          <a:p>
            <a:pPr>
              <a:lnSpc>
                <a:spcPct val="80000"/>
              </a:lnSpc>
              <a:buNone/>
            </a:pPr>
            <a:endParaRPr lang="fr-CA" dirty="0" smtClean="0"/>
          </a:p>
          <a:p>
            <a:pPr>
              <a:lnSpc>
                <a:spcPct val="80000"/>
              </a:lnSpc>
              <a:buNone/>
            </a:pPr>
            <a:r>
              <a:rPr lang="fr-CA" i="1" dirty="0" err="1" smtClean="0">
                <a:latin typeface="Doulos SIL" pitchFamily="2" charset="-52"/>
              </a:rPr>
              <a:t>Bɛ</a:t>
            </a:r>
            <a:r>
              <a:rPr lang="fr-CA" i="1" dirty="0" smtClean="0">
                <a:latin typeface="Doulos SIL" pitchFamily="2" charset="-52"/>
              </a:rPr>
              <a:t>̀</a:t>
            </a:r>
            <a:r>
              <a:rPr lang="fr-CA" i="1" dirty="0" err="1" smtClean="0">
                <a:latin typeface="Doulos SIL" pitchFamily="2" charset="-52"/>
              </a:rPr>
              <a:t>ɗɛ</a:t>
            </a:r>
            <a:r>
              <a:rPr lang="fr-CA" i="1" dirty="0" smtClean="0">
                <a:latin typeface="Doulos SIL" pitchFamily="2" charset="-52"/>
              </a:rPr>
              <a:t>̋   </a:t>
            </a:r>
            <a:r>
              <a:rPr lang="fr-CA" i="1" dirty="0" err="1" smtClean="0">
                <a:latin typeface="Doulos SIL" pitchFamily="2" charset="-52"/>
              </a:rPr>
              <a:t>ga</a:t>
            </a:r>
            <a:r>
              <a:rPr lang="fr-CA" i="1" dirty="0" smtClean="0">
                <a:latin typeface="Doulos SIL" pitchFamily="2" charset="-52"/>
              </a:rPr>
              <a:t>̄     </a:t>
            </a:r>
            <a:r>
              <a:rPr lang="fr-CA" i="1" dirty="0" err="1" smtClean="0">
                <a:latin typeface="Doulos SIL" pitchFamily="2" charset="-52"/>
              </a:rPr>
              <a:t>ɗɔ</a:t>
            </a:r>
            <a:r>
              <a:rPr lang="fr-CA" i="1" dirty="0" smtClean="0">
                <a:latin typeface="Doulos SIL" pitchFamily="2" charset="-52"/>
              </a:rPr>
              <a:t>̋ɔ̋-</a:t>
            </a:r>
            <a:r>
              <a:rPr lang="fr-CA" i="1" dirty="0" err="1" smtClean="0">
                <a:latin typeface="Doulos SIL" pitchFamily="2" charset="-52"/>
              </a:rPr>
              <a:t>dɔ</a:t>
            </a:r>
            <a:r>
              <a:rPr lang="fr-CA" i="1" dirty="0" smtClean="0">
                <a:latin typeface="Doulos SIL" pitchFamily="2" charset="-52"/>
              </a:rPr>
              <a:t>̄-</a:t>
            </a:r>
            <a:r>
              <a:rPr lang="fr-CA" i="1" dirty="0" err="1" smtClean="0">
                <a:latin typeface="Doulos SIL" pitchFamily="2" charset="-52"/>
              </a:rPr>
              <a:t>ɓɛ</a:t>
            </a:r>
            <a:r>
              <a:rPr lang="fr-CA" i="1" dirty="0" smtClean="0">
                <a:latin typeface="Doulos SIL" pitchFamily="2" charset="-52"/>
              </a:rPr>
              <a:t>̰̏-</a:t>
            </a:r>
            <a:r>
              <a:rPr lang="fr-CA" i="1" dirty="0" err="1" smtClean="0">
                <a:latin typeface="Doulos SIL" pitchFamily="2" charset="-52"/>
              </a:rPr>
              <a:t>ɗu</a:t>
            </a:r>
            <a:r>
              <a:rPr lang="fr-CA" i="1" dirty="0" smtClean="0">
                <a:latin typeface="Doulos SIL" pitchFamily="2" charset="-52"/>
              </a:rPr>
              <a:t>̰̏                      </a:t>
            </a:r>
            <a:r>
              <a:rPr lang="fr-CA" i="1" dirty="0" err="1" smtClean="0">
                <a:latin typeface="Doulos SIL" pitchFamily="2" charset="-52"/>
              </a:rPr>
              <a:t>wo</a:t>
            </a:r>
            <a:r>
              <a:rPr lang="af-ZA" i="1" dirty="0" smtClean="0">
                <a:latin typeface="Doulos SIL" pitchFamily="2" charset="-52"/>
              </a:rPr>
              <a:t>̏</a:t>
            </a:r>
            <a:endParaRPr lang="fr-CA" i="1" dirty="0" smtClean="0">
              <a:latin typeface="Doulos SIL" pitchFamily="2" charset="-52"/>
            </a:endParaRPr>
          </a:p>
          <a:p>
            <a:pPr>
              <a:lnSpc>
                <a:spcPct val="80000"/>
              </a:lnSpc>
              <a:buNone/>
            </a:pPr>
            <a:r>
              <a:rPr lang="fr-CA" dirty="0" err="1" smtClean="0"/>
              <a:t>drug</a:t>
            </a:r>
            <a:r>
              <a:rPr lang="fr-CA" dirty="0" smtClean="0"/>
              <a:t>    </a:t>
            </a:r>
            <a:r>
              <a:rPr lang="fr-CA" dirty="0" err="1" smtClean="0"/>
              <a:t>bone</a:t>
            </a:r>
            <a:r>
              <a:rPr lang="fr-CA" dirty="0" smtClean="0"/>
              <a:t>  </a:t>
            </a:r>
            <a:r>
              <a:rPr lang="fr-CA" dirty="0" err="1" smtClean="0"/>
              <a:t>market</a:t>
            </a:r>
            <a:r>
              <a:rPr lang="fr-CA" dirty="0" smtClean="0"/>
              <a:t>-stand-</a:t>
            </a:r>
            <a:r>
              <a:rPr lang="fr-CA" dirty="0" err="1" smtClean="0"/>
              <a:t>human</a:t>
            </a:r>
            <a:r>
              <a:rPr lang="fr-CA" dirty="0" smtClean="0"/>
              <a:t>\IZF-PL 3PL.EXI </a:t>
            </a:r>
          </a:p>
          <a:p>
            <a:pPr>
              <a:lnSpc>
                <a:spcPct val="80000"/>
              </a:lnSpc>
              <a:buNone/>
            </a:pPr>
            <a:r>
              <a:rPr lang="fr-CA" i="1" dirty="0" err="1" smtClean="0">
                <a:latin typeface="Doulos SIL" pitchFamily="2" charset="-52"/>
              </a:rPr>
              <a:t>zi</a:t>
            </a:r>
            <a:r>
              <a:rPr lang="fr-CA" i="1" dirty="0" smtClean="0">
                <a:latin typeface="Doulos SIL" pitchFamily="2" charset="-52"/>
              </a:rPr>
              <a:t>̏ɤ̏          ȁ            ká   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yʌ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̰́ŋ̏   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ɗɛ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̏       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yʌ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̰́ŋ̏  </a:t>
            </a:r>
            <a:r>
              <a:rPr lang="fr-CA" i="1" dirty="0" err="1" smtClean="0">
                <a:solidFill>
                  <a:srgbClr val="CC0000"/>
                </a:solidFill>
                <a:latin typeface="Doulos SIL" pitchFamily="2" charset="-52"/>
              </a:rPr>
              <a:t>ɗɛ</a:t>
            </a:r>
            <a:r>
              <a:rPr lang="fr-CA" i="1" dirty="0" smtClean="0">
                <a:solidFill>
                  <a:srgbClr val="CC0000"/>
                </a:solidFill>
                <a:latin typeface="Doulos SIL" pitchFamily="2" charset="-52"/>
              </a:rPr>
              <a:t>̏</a:t>
            </a:r>
            <a:r>
              <a:rPr lang="fr-CA" i="1" dirty="0" smtClean="0">
                <a:latin typeface="Doulos SIL" pitchFamily="2" charset="-52"/>
              </a:rPr>
              <a:t>.</a:t>
            </a:r>
            <a:endParaRPr lang="fr-CA" dirty="0" smtClean="0"/>
          </a:p>
          <a:p>
            <a:pPr>
              <a:lnSpc>
                <a:spcPct val="80000"/>
              </a:lnSpc>
              <a:buNone/>
            </a:pPr>
            <a:r>
              <a:rPr lang="fr-CA" dirty="0" err="1" smtClean="0"/>
              <a:t>pass</a:t>
            </a:r>
            <a:r>
              <a:rPr lang="fr-CA" dirty="0" smtClean="0"/>
              <a:t>\NTR 3SG.NSBJ </a:t>
            </a:r>
            <a:r>
              <a:rPr lang="fr-CA" dirty="0" err="1" smtClean="0"/>
              <a:t>with</a:t>
            </a:r>
            <a:r>
              <a:rPr lang="fr-CA" dirty="0" smtClean="0"/>
              <a:t> </a:t>
            </a:r>
            <a:r>
              <a:rPr lang="fr-CA" dirty="0" err="1" smtClean="0"/>
              <a:t>sun</a:t>
            </a:r>
            <a:r>
              <a:rPr lang="fr-CA" dirty="0" smtClean="0"/>
              <a:t>   </a:t>
            </a:r>
            <a:r>
              <a:rPr lang="fr-CA" dirty="0" err="1" smtClean="0"/>
              <a:t>before</a:t>
            </a:r>
            <a:r>
              <a:rPr lang="fr-CA" dirty="0" smtClean="0"/>
              <a:t> </a:t>
            </a:r>
            <a:r>
              <a:rPr lang="fr-CA" dirty="0" err="1" smtClean="0"/>
              <a:t>sun</a:t>
            </a:r>
            <a:r>
              <a:rPr lang="fr-CA" dirty="0" smtClean="0"/>
              <a:t>   </a:t>
            </a:r>
            <a:r>
              <a:rPr lang="fr-CA" dirty="0" err="1" smtClean="0"/>
              <a:t>before</a:t>
            </a:r>
            <a:endParaRPr lang="fr-CA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‘Drug sellers pass all the time under the sun’.</a:t>
            </a:r>
            <a:endParaRPr lang="ru-RU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What is the status of the post-verbal complexes apt to reduplicate?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i="1" dirty="0" err="1" smtClean="0">
                <a:latin typeface="Doulos SIL" pitchFamily="2" charset="-52"/>
              </a:rPr>
              <a:t>yʌ</a:t>
            </a:r>
            <a:r>
              <a:rPr lang="fr-CA" i="1" dirty="0" smtClean="0">
                <a:latin typeface="Doulos SIL" pitchFamily="2" charset="-52"/>
              </a:rPr>
              <a:t>̰́ŋ̏-</a:t>
            </a:r>
            <a:r>
              <a:rPr lang="fr-CA" i="1" dirty="0" err="1" smtClean="0">
                <a:latin typeface="Doulos SIL" pitchFamily="2" charset="-52"/>
              </a:rPr>
              <a:t>ɗɛ</a:t>
            </a:r>
            <a:r>
              <a:rPr lang="fr-CA" i="1" dirty="0" smtClean="0">
                <a:latin typeface="Doulos SIL" pitchFamily="2" charset="-52"/>
              </a:rPr>
              <a:t>̏</a:t>
            </a:r>
            <a:r>
              <a:rPr lang="fr-CA" dirty="0" smtClean="0">
                <a:latin typeface="Doulos SIL" pitchFamily="2" charset="-52"/>
              </a:rPr>
              <a:t> </a:t>
            </a:r>
            <a:r>
              <a:rPr lang="fr-CA" dirty="0" smtClean="0"/>
              <a:t>‘</a:t>
            </a:r>
            <a:r>
              <a:rPr lang="fr-CA" dirty="0" err="1" smtClean="0"/>
              <a:t>under</a:t>
            </a:r>
            <a:r>
              <a:rPr lang="fr-CA" dirty="0" smtClean="0"/>
              <a:t> the </a:t>
            </a:r>
            <a:r>
              <a:rPr lang="fr-CA" dirty="0" err="1" smtClean="0"/>
              <a:t>sun</a:t>
            </a:r>
            <a:r>
              <a:rPr lang="fr-CA" dirty="0" smtClean="0"/>
              <a:t>’ (litt. ‘</a:t>
            </a:r>
            <a:r>
              <a:rPr lang="fr-CA" dirty="0" err="1" smtClean="0"/>
              <a:t>before</a:t>
            </a:r>
            <a:r>
              <a:rPr lang="fr-CA" dirty="0" smtClean="0"/>
              <a:t> the </a:t>
            </a:r>
            <a:r>
              <a:rPr lang="fr-CA" dirty="0" err="1" smtClean="0"/>
              <a:t>sun</a:t>
            </a:r>
            <a:r>
              <a:rPr lang="fr-CA" dirty="0" smtClean="0"/>
              <a:t>’), </a:t>
            </a:r>
          </a:p>
          <a:p>
            <a:r>
              <a:rPr lang="fr-CA" i="1" dirty="0" err="1" smtClean="0">
                <a:latin typeface="Doulos SIL" pitchFamily="2" charset="-52"/>
              </a:rPr>
              <a:t>yʌ</a:t>
            </a:r>
            <a:r>
              <a:rPr lang="fr-CA" i="1" dirty="0" smtClean="0">
                <a:latin typeface="Doulos SIL" pitchFamily="2" charset="-52"/>
              </a:rPr>
              <a:t>̰́ŋ̏-</a:t>
            </a:r>
            <a:r>
              <a:rPr lang="fr-CA" i="1" dirty="0" err="1" smtClean="0">
                <a:latin typeface="Doulos SIL" pitchFamily="2" charset="-52"/>
              </a:rPr>
              <a:t>gɯ</a:t>
            </a:r>
            <a:r>
              <a:rPr lang="fr-CA" i="1" dirty="0" smtClean="0">
                <a:latin typeface="Doulos SIL" pitchFamily="2" charset="-52"/>
              </a:rPr>
              <a:t>́</a:t>
            </a:r>
            <a:r>
              <a:rPr lang="fr-CA" dirty="0" smtClean="0">
                <a:latin typeface="Doulos SIL" pitchFamily="2" charset="-52"/>
              </a:rPr>
              <a:t> </a:t>
            </a:r>
            <a:r>
              <a:rPr lang="fr-CA" dirty="0" smtClean="0"/>
              <a:t>‘in the </a:t>
            </a:r>
            <a:r>
              <a:rPr lang="fr-CA" dirty="0" err="1" smtClean="0"/>
              <a:t>daytime</a:t>
            </a:r>
            <a:r>
              <a:rPr lang="fr-CA" dirty="0" smtClean="0"/>
              <a:t>’ (litt. ‘in the </a:t>
            </a:r>
            <a:r>
              <a:rPr lang="fr-CA" dirty="0" err="1" smtClean="0"/>
              <a:t>sun</a:t>
            </a:r>
            <a:r>
              <a:rPr lang="fr-CA" dirty="0" smtClean="0"/>
              <a:t>’), </a:t>
            </a:r>
          </a:p>
          <a:p>
            <a:r>
              <a:rPr lang="fr-CA" i="1" dirty="0" err="1" smtClean="0">
                <a:latin typeface="Doulos SIL" pitchFamily="2" charset="-52"/>
              </a:rPr>
              <a:t>kɔ</a:t>
            </a:r>
            <a:r>
              <a:rPr lang="fr-CA" i="1" dirty="0" smtClean="0">
                <a:latin typeface="Doulos SIL" pitchFamily="2" charset="-52"/>
              </a:rPr>
              <a:t>̏-</a:t>
            </a:r>
            <a:r>
              <a:rPr lang="fr-CA" i="1" dirty="0" err="1" smtClean="0">
                <a:latin typeface="Doulos SIL" pitchFamily="2" charset="-52"/>
              </a:rPr>
              <a:t>ɗi</a:t>
            </a:r>
            <a:r>
              <a:rPr lang="fr-CA" i="1" dirty="0" smtClean="0">
                <a:latin typeface="Doulos SIL" pitchFamily="2" charset="-52"/>
              </a:rPr>
              <a:t>̋ɤ̋</a:t>
            </a:r>
            <a:r>
              <a:rPr lang="fr-CA" dirty="0" smtClean="0">
                <a:latin typeface="Doulos SIL" pitchFamily="2" charset="-52"/>
              </a:rPr>
              <a:t> </a:t>
            </a:r>
            <a:r>
              <a:rPr lang="fr-CA" dirty="0" smtClean="0"/>
              <a:t>‘in the hands’ (litt. ‘</a:t>
            </a:r>
            <a:r>
              <a:rPr lang="fr-CA" dirty="0" err="1" smtClean="0"/>
              <a:t>before</a:t>
            </a:r>
            <a:r>
              <a:rPr lang="fr-CA" dirty="0" smtClean="0"/>
              <a:t> the hand’), </a:t>
            </a:r>
          </a:p>
          <a:p>
            <a:r>
              <a:rPr lang="fr-CA" i="1" dirty="0" err="1" smtClean="0">
                <a:latin typeface="Doulos SIL" pitchFamily="2" charset="-52"/>
              </a:rPr>
              <a:t>sɔ</a:t>
            </a:r>
            <a:r>
              <a:rPr lang="fr-CA" i="1" dirty="0" smtClean="0">
                <a:latin typeface="Doulos SIL" pitchFamily="2" charset="-52"/>
              </a:rPr>
              <a:t>̰̋-</a:t>
            </a:r>
            <a:r>
              <a:rPr lang="fr-CA" i="1" dirty="0" err="1" smtClean="0">
                <a:latin typeface="Doulos SIL" pitchFamily="2" charset="-52"/>
              </a:rPr>
              <a:t>pi̋ɤ</a:t>
            </a:r>
            <a:r>
              <a:rPr lang="fr-CA" i="1" dirty="0" smtClean="0">
                <a:latin typeface="Doulos SIL" pitchFamily="2" charset="-52"/>
              </a:rPr>
              <a:t>̋</a:t>
            </a:r>
            <a:r>
              <a:rPr lang="fr-CA" dirty="0" smtClean="0">
                <a:latin typeface="Doulos SIL" pitchFamily="2" charset="-52"/>
              </a:rPr>
              <a:t> </a:t>
            </a:r>
            <a:r>
              <a:rPr lang="fr-CA" dirty="0" smtClean="0"/>
              <a:t>‘by the </a:t>
            </a:r>
            <a:r>
              <a:rPr lang="fr-CA" dirty="0" err="1" smtClean="0"/>
              <a:t>teeth</a:t>
            </a:r>
            <a:r>
              <a:rPr lang="fr-CA" dirty="0" smtClean="0"/>
              <a:t>’, etc.</a:t>
            </a:r>
          </a:p>
          <a:p>
            <a:pPr>
              <a:buFontTx/>
              <a:buChar char="-"/>
            </a:pPr>
            <a:r>
              <a:rPr lang="fr-CA" dirty="0" smtClean="0"/>
              <a:t>locative </a:t>
            </a:r>
            <a:r>
              <a:rPr lang="fr-CA" dirty="0" err="1" smtClean="0"/>
              <a:t>nouns</a:t>
            </a:r>
            <a:r>
              <a:rPr lang="fr-CA" dirty="0" smtClean="0"/>
              <a:t>?</a:t>
            </a:r>
          </a:p>
          <a:p>
            <a:pPr>
              <a:buFontTx/>
              <a:buChar char="-"/>
            </a:pPr>
            <a:r>
              <a:rPr lang="fr-CA" dirty="0" err="1" smtClean="0"/>
              <a:t>adverbs</a:t>
            </a:r>
            <a:r>
              <a:rPr lang="fr-CA" dirty="0" smtClean="0"/>
              <a:t>?</a:t>
            </a:r>
          </a:p>
          <a:p>
            <a:pPr>
              <a:buFontTx/>
              <a:buChar char="-"/>
            </a:pPr>
            <a:r>
              <a:rPr lang="fr-CA" dirty="0" smtClean="0"/>
              <a:t>compound postpositions?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Conclusion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f-ZA" dirty="0" smtClean="0"/>
              <a:t>The case system in Dan-Gwɛɛtaa is emergent: </a:t>
            </a:r>
          </a:p>
          <a:p>
            <a:pPr>
              <a:buFontTx/>
              <a:buChar char="-"/>
            </a:pPr>
            <a:r>
              <a:rPr lang="af-ZA" dirty="0" smtClean="0"/>
              <a:t>the paradigm is globally defectuous (not a single locative noun with a full paradigm; 4 out of 6 cases are rare; poor compatibility of oblique cases with plural marker and other determiners); </a:t>
            </a:r>
          </a:p>
          <a:p>
            <a:pPr>
              <a:buFontTx/>
              <a:buChar char="-"/>
            </a:pPr>
            <a:r>
              <a:rPr lang="af-ZA" dirty="0" smtClean="0"/>
              <a:t>only peripheral cases are marked, the nuclear cases </a:t>
            </a:r>
            <a:r>
              <a:rPr lang="af-ZA" smtClean="0"/>
              <a:t>are not distinguished.</a:t>
            </a:r>
            <a:endParaRPr lang="af-Z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charcteristics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70 languages (</a:t>
            </a:r>
            <a:r>
              <a:rPr lang="en-US" dirty="0" err="1" smtClean="0"/>
              <a:t>Ethnologue</a:t>
            </a:r>
            <a:r>
              <a:rPr lang="en-US" dirty="0" smtClean="0"/>
              <a:t> 2012)</a:t>
            </a:r>
          </a:p>
          <a:p>
            <a:r>
              <a:rPr lang="en-US" dirty="0" smtClean="0"/>
              <a:t>genetic depth: more  than 5000 years</a:t>
            </a:r>
          </a:p>
          <a:p>
            <a:r>
              <a:rPr lang="en-US" dirty="0" smtClean="0"/>
              <a:t>2 big branches (Western and South-Eastern) subdivided into 11 groups</a:t>
            </a:r>
          </a:p>
          <a:p>
            <a:r>
              <a:rPr lang="en-US" dirty="0" smtClean="0"/>
              <a:t>usually regarded as lacking morphology (no noun classes;  TAM meanings are expressed mainly by auxiliary words…).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Rigid word order in </a:t>
            </a:r>
            <a:r>
              <a:rPr lang="en-US" dirty="0" err="1" smtClean="0"/>
              <a:t>Mande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 functions of NPs are expressed by words order and, for the </a:t>
            </a:r>
            <a:r>
              <a:rPr lang="en-US" dirty="0" err="1" smtClean="0"/>
              <a:t>obliques</a:t>
            </a:r>
            <a:r>
              <a:rPr lang="en-US" dirty="0" smtClean="0"/>
              <a:t>, by postpositions.</a:t>
            </a:r>
          </a:p>
          <a:p>
            <a:pPr>
              <a:buNone/>
            </a:pPr>
            <a:r>
              <a:rPr lang="en-US" dirty="0" smtClean="0"/>
              <a:t>The word order (prototypical for the entire family):</a:t>
            </a:r>
          </a:p>
          <a:p>
            <a:r>
              <a:rPr lang="en-US" dirty="0" err="1" smtClean="0"/>
              <a:t>Subj</a:t>
            </a:r>
            <a:r>
              <a:rPr lang="en-US" dirty="0" smtClean="0"/>
              <a:t> - Aux - DO – V – </a:t>
            </a:r>
            <a:r>
              <a:rPr lang="en-US" dirty="0" err="1" smtClean="0"/>
              <a:t>Obl</a:t>
            </a:r>
            <a:r>
              <a:rPr lang="en-US" dirty="0" smtClean="0"/>
              <a:t> PP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Bambara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Doulos SIL" pitchFamily="2" charset="-52"/>
                <a:ea typeface="Doulos SIL" pitchFamily="2" charset="-52"/>
                <a:cs typeface="AngsanaUPC" pitchFamily="18" charset="-34"/>
              </a:rPr>
              <a:t>(1) </a:t>
            </a:r>
            <a:r>
              <a:rPr lang="en-US" sz="2800" i="1" dirty="0" smtClean="0">
                <a:solidFill>
                  <a:srgbClr val="FF0000"/>
                </a:solidFill>
                <a:latin typeface="Doulos SIL" pitchFamily="2" charset="-52"/>
                <a:ea typeface="Doulos SIL" pitchFamily="2" charset="-52"/>
                <a:cs typeface="AngsanaUPC" pitchFamily="18" charset="-34"/>
              </a:rPr>
              <a:t>Mì</a:t>
            </a:r>
            <a:r>
              <a:rPr lang="af-ZA" sz="2800" i="1" dirty="0" smtClean="0">
                <a:solidFill>
                  <a:srgbClr val="FF0000"/>
                </a:solidFill>
                <a:latin typeface="Doulos SIL" pitchFamily="2" charset="-52"/>
                <a:ea typeface="Doulos SIL" pitchFamily="2" charset="-52"/>
                <a:cs typeface="AngsanaUPC" pitchFamily="18" charset="-34"/>
              </a:rPr>
              <a:t>si-`</a:t>
            </a:r>
            <a:r>
              <a:rPr lang="af-ZA" sz="2800" i="1" dirty="0" smtClean="0">
                <a:latin typeface="Doulos SIL" pitchFamily="2" charset="-52"/>
                <a:ea typeface="Doulos SIL" pitchFamily="2" charset="-52"/>
                <a:cs typeface="AngsanaUPC" pitchFamily="18" charset="-34"/>
              </a:rPr>
              <a:t>      ye       jí-`            mìn.</a:t>
            </a:r>
            <a:endParaRPr lang="en-US" sz="2800" i="1" dirty="0">
              <a:latin typeface="Doulos SIL" pitchFamily="2" charset="-52"/>
              <a:ea typeface="Doulos SIL" pitchFamily="2" charset="-52"/>
              <a:cs typeface="AngsanaUPC" pitchFamily="18" charset="-34"/>
            </a:endParaRPr>
          </a:p>
          <a:p>
            <a:pPr>
              <a:buNone/>
            </a:pPr>
            <a:r>
              <a:rPr lang="af-ZA" sz="2800" dirty="0" smtClean="0"/>
              <a:t>      cow-ART  PFV.TR  water-ART  drink</a:t>
            </a:r>
          </a:p>
          <a:p>
            <a:pPr>
              <a:buNone/>
            </a:pPr>
            <a:r>
              <a:rPr lang="af-ZA" sz="2800" dirty="0" smtClean="0"/>
              <a:t>      ‘A/The cow drunk water’.</a:t>
            </a:r>
          </a:p>
          <a:p>
            <a:pPr>
              <a:buNone/>
            </a:pPr>
            <a:r>
              <a:rPr lang="af-ZA" sz="2800" dirty="0" smtClean="0">
                <a:latin typeface="Doulos SIL" pitchFamily="2" charset="-52"/>
                <a:ea typeface="Doulos SIL" pitchFamily="2" charset="-52"/>
              </a:rPr>
              <a:t>(2) </a:t>
            </a:r>
            <a:r>
              <a:rPr lang="af-ZA" sz="2800" i="1" dirty="0" smtClean="0">
                <a:latin typeface="Doulos SIL" pitchFamily="2" charset="-52"/>
                <a:ea typeface="Doulos SIL" pitchFamily="2" charset="-52"/>
              </a:rPr>
              <a:t>Ń ye </a:t>
            </a:r>
            <a:r>
              <a:rPr lang="af-ZA" sz="2800" i="1" dirty="0" smtClean="0">
                <a:solidFill>
                  <a:srgbClr val="FF0000"/>
                </a:solidFill>
                <a:latin typeface="Doulos SIL" pitchFamily="2" charset="-52"/>
                <a:ea typeface="Doulos SIL" pitchFamily="2" charset="-52"/>
              </a:rPr>
              <a:t>mìsi-`</a:t>
            </a:r>
            <a:r>
              <a:rPr lang="af-ZA" sz="2800" i="1" dirty="0" smtClean="0">
                <a:latin typeface="Doulos SIL" pitchFamily="2" charset="-52"/>
                <a:ea typeface="Doulos SIL" pitchFamily="2" charset="-52"/>
              </a:rPr>
              <a:t> gɛ́n.</a:t>
            </a:r>
          </a:p>
          <a:p>
            <a:pPr>
              <a:buNone/>
            </a:pPr>
            <a:r>
              <a:rPr lang="af-ZA" sz="2800" dirty="0" smtClean="0"/>
              <a:t>      1SG PFV.TR cow-ART chase</a:t>
            </a:r>
          </a:p>
          <a:p>
            <a:pPr>
              <a:buNone/>
            </a:pPr>
            <a:r>
              <a:rPr lang="af-ZA" sz="2800" dirty="0" smtClean="0"/>
              <a:t>      ‘I chased the/a cow’.</a:t>
            </a:r>
          </a:p>
          <a:p>
            <a:pPr>
              <a:buNone/>
            </a:pPr>
            <a:r>
              <a:rPr lang="af-ZA" sz="2800" dirty="0" smtClean="0">
                <a:latin typeface="Doulos SIL" pitchFamily="2" charset="-52"/>
                <a:ea typeface="Doulos SIL" pitchFamily="2" charset="-52"/>
              </a:rPr>
              <a:t>(3) </a:t>
            </a:r>
            <a:r>
              <a:rPr lang="af-ZA" sz="2800" i="1" dirty="0" smtClean="0">
                <a:latin typeface="Doulos SIL" pitchFamily="2" charset="-52"/>
                <a:ea typeface="Doulos SIL" pitchFamily="2" charset="-52"/>
              </a:rPr>
              <a:t>Ń ye jí-` dí </a:t>
            </a:r>
            <a:r>
              <a:rPr lang="af-ZA" sz="2800" i="1" dirty="0" smtClean="0">
                <a:solidFill>
                  <a:srgbClr val="FF0000"/>
                </a:solidFill>
                <a:latin typeface="Doulos SIL" pitchFamily="2" charset="-52"/>
                <a:ea typeface="Doulos SIL" pitchFamily="2" charset="-52"/>
              </a:rPr>
              <a:t>mìsi-` </a:t>
            </a:r>
            <a:r>
              <a:rPr lang="af-ZA" sz="2800" i="1" dirty="0" smtClean="0">
                <a:latin typeface="Doulos SIL" pitchFamily="2" charset="-52"/>
                <a:ea typeface="Doulos SIL" pitchFamily="2" charset="-52"/>
              </a:rPr>
              <a:t>mà.</a:t>
            </a:r>
          </a:p>
          <a:p>
            <a:pPr>
              <a:buNone/>
            </a:pPr>
            <a:r>
              <a:rPr lang="af-ZA" sz="2800" dirty="0" smtClean="0"/>
              <a:t>      1SG PFV.TR water-ART give cow-ART ADR</a:t>
            </a:r>
          </a:p>
          <a:p>
            <a:pPr>
              <a:buNone/>
            </a:pPr>
            <a:r>
              <a:rPr lang="af-ZA" sz="2800" dirty="0" smtClean="0"/>
              <a:t>      ‘I gave water to </a:t>
            </a:r>
            <a:r>
              <a:rPr lang="af-ZA" sz="2800" dirty="0" smtClean="0"/>
              <a:t>a/the </a:t>
            </a:r>
            <a:r>
              <a:rPr lang="af-ZA" sz="2800" dirty="0" smtClean="0"/>
              <a:t>cow’.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A deviation:</a:t>
            </a:r>
            <a:br>
              <a:rPr lang="af-ZA" dirty="0" smtClean="0"/>
            </a:br>
            <a:r>
              <a:rPr lang="af-ZA" dirty="0" smtClean="0"/>
              <a:t>Obliques without postpositions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f-ZA" dirty="0" smtClean="0"/>
              <a:t>Bambara: toponyms (with the exceptions for </a:t>
            </a:r>
            <a:r>
              <a:rPr lang="af-ZA" i="1" dirty="0" smtClean="0"/>
              <a:t>Màli: À táara Màli` lá </a:t>
            </a:r>
            <a:r>
              <a:rPr lang="af-ZA" dirty="0" smtClean="0"/>
              <a:t>‘He went to Mali’); </a:t>
            </a:r>
            <a:endParaRPr lang="af-ZA" dirty="0" smtClean="0"/>
          </a:p>
          <a:p>
            <a:r>
              <a:rPr lang="af-ZA" dirty="0" smtClean="0"/>
              <a:t>a few nouns with locative semantics: </a:t>
            </a:r>
            <a:r>
              <a:rPr lang="af-ZA" i="1" dirty="0" smtClean="0"/>
              <a:t>só </a:t>
            </a:r>
            <a:r>
              <a:rPr lang="af-ZA" dirty="0" smtClean="0"/>
              <a:t>‘house, home’, </a:t>
            </a:r>
            <a:r>
              <a:rPr lang="af-ZA" i="1" dirty="0" smtClean="0"/>
              <a:t>dá </a:t>
            </a:r>
            <a:r>
              <a:rPr lang="af-ZA" dirty="0" smtClean="0"/>
              <a:t>‘mouth’, </a:t>
            </a:r>
            <a:r>
              <a:rPr lang="af-ZA" i="1" dirty="0" smtClean="0"/>
              <a:t>tɛ́gɛ </a:t>
            </a:r>
            <a:r>
              <a:rPr lang="af-ZA" dirty="0" smtClean="0"/>
              <a:t>‘palm of hand’:</a:t>
            </a:r>
          </a:p>
          <a:p>
            <a:pPr>
              <a:buNone/>
            </a:pPr>
            <a:r>
              <a:rPr lang="af-ZA" dirty="0" smtClean="0"/>
              <a:t>(4)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Ń    tɛ           táa ń    fà-`            ká    só.</a:t>
            </a:r>
            <a:endParaRPr lang="af-ZA" i="1" dirty="0" smtClean="0"/>
          </a:p>
          <a:p>
            <a:pPr>
              <a:buNone/>
            </a:pPr>
            <a:r>
              <a:rPr lang="af-ZA" dirty="0" smtClean="0"/>
              <a:t>      1SG IPFV.NEG go  1SG father-ART POSS home</a:t>
            </a:r>
          </a:p>
          <a:p>
            <a:pPr>
              <a:buNone/>
            </a:pPr>
            <a:r>
              <a:rPr lang="af-ZA" dirty="0" smtClean="0"/>
              <a:t>      ‘I won’t go to my father’s home’.</a:t>
            </a:r>
          </a:p>
          <a:p>
            <a:r>
              <a:rPr lang="af-ZA" dirty="0" smtClean="0"/>
              <a:t>Also in some other languages of the family (Beng, </a:t>
            </a:r>
            <a:r>
              <a:rPr lang="af-ZA" dirty="0" smtClean="0"/>
              <a:t>Gban</a:t>
            </a:r>
            <a:r>
              <a:rPr lang="af-ZA" dirty="0" smtClean="0"/>
              <a:t>).</a:t>
            </a:r>
            <a:endParaRPr lang="af-ZA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Looma (Southwestern group): “locative nouns” without declination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f-ZA" dirty="0" smtClean="0"/>
              <a:t>carry a definite article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-ʋɛ̀</a:t>
            </a:r>
            <a:r>
              <a:rPr lang="af-ZA" dirty="0" smtClean="0">
                <a:latin typeface="Doulos SIL" pitchFamily="2" charset="-52"/>
                <a:ea typeface="Doulos SIL" pitchFamily="2" charset="-52"/>
              </a:rPr>
              <a:t> (cf. nouns of the “neutral class” with the article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-y</a:t>
            </a:r>
            <a:r>
              <a:rPr lang="af-ZA" dirty="0" smtClean="0">
                <a:latin typeface="Doulos SIL" pitchFamily="2" charset="-52"/>
                <a:ea typeface="Doulos SIL" pitchFamily="2" charset="-52"/>
              </a:rPr>
              <a:t>); </a:t>
            </a:r>
          </a:p>
          <a:p>
            <a:r>
              <a:rPr lang="af-ZA" dirty="0" smtClean="0">
                <a:latin typeface="Doulos SIL" pitchFamily="2" charset="-52"/>
                <a:ea typeface="Doulos SIL" pitchFamily="2" charset="-52"/>
              </a:rPr>
              <a:t>appear in the syntactic function of the oblique without postposition;</a:t>
            </a:r>
          </a:p>
          <a:p>
            <a:r>
              <a:rPr lang="af-ZA" dirty="0" smtClean="0"/>
              <a:t>their form remains unchanged whatever their sytactic function may be.</a:t>
            </a:r>
          </a:p>
          <a:p>
            <a:pPr>
              <a:buNone/>
            </a:pPr>
            <a:r>
              <a:rPr lang="af-ZA" dirty="0" smtClean="0"/>
              <a:t>(5) </a:t>
            </a:r>
            <a:r>
              <a:rPr lang="en-US" i="1" dirty="0" err="1">
                <a:latin typeface="Doulos SIL" pitchFamily="2" charset="-52"/>
                <a:ea typeface="Doulos SIL" pitchFamily="2" charset="-52"/>
              </a:rPr>
              <a:t>Ko</a:t>
            </a:r>
            <a:r>
              <a:rPr lang="ru-RU" i="1" dirty="0">
                <a:latin typeface="Doulos SIL" pitchFamily="2" charset="-52"/>
                <a:ea typeface="Doulos SIL" pitchFamily="2" charset="-52"/>
              </a:rPr>
              <a:t>́</a:t>
            </a:r>
            <a:r>
              <a:rPr lang="en-US" i="1" dirty="0" err="1">
                <a:latin typeface="Doulos SIL" pitchFamily="2" charset="-52"/>
                <a:ea typeface="Doulos SIL" pitchFamily="2" charset="-52"/>
              </a:rPr>
              <a:t>ti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́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         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ɣ</a:t>
            </a:r>
            <a:r>
              <a:rPr lang="en-US" i="1" dirty="0">
                <a:latin typeface="Doulos SIL" pitchFamily="2" charset="-52"/>
                <a:ea typeface="Doulos SIL" pitchFamily="2" charset="-52"/>
              </a:rPr>
              <a:t>a</a:t>
            </a:r>
            <a:r>
              <a:rPr lang="ru-RU" i="1" dirty="0" smtClean="0">
                <a:latin typeface="Doulos SIL" pitchFamily="2" charset="-52"/>
                <a:ea typeface="Doulos SIL" pitchFamily="2" charset="-52"/>
              </a:rPr>
              <a:t>̀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        </a:t>
            </a:r>
            <a:r>
              <a:rPr lang="en-US" i="1" dirty="0" err="1" smtClean="0">
                <a:latin typeface="Doulos SIL" pitchFamily="2" charset="-52"/>
                <a:ea typeface="Doulos SIL" pitchFamily="2" charset="-52"/>
              </a:rPr>
              <a:t>zi</a:t>
            </a:r>
            <a:r>
              <a:rPr lang="ru-RU" i="1" dirty="0" err="1">
                <a:latin typeface="Doulos SIL" pitchFamily="2" charset="-52"/>
                <a:ea typeface="Doulos SIL" pitchFamily="2" charset="-52"/>
              </a:rPr>
              <a:t>́á-ʋɛ̀</a:t>
            </a:r>
            <a:r>
              <a:rPr lang="es-ES_tradnl" i="1" dirty="0">
                <a:latin typeface="Doulos SIL" pitchFamily="2" charset="-52"/>
                <a:ea typeface="Doulos SIL" pitchFamily="2" charset="-52"/>
              </a:rPr>
              <a:t>.</a:t>
            </a:r>
            <a:endParaRPr lang="ru-RU" i="1" dirty="0">
              <a:latin typeface="Doulos SIL" pitchFamily="2" charset="-52"/>
              <a:ea typeface="Doulos SIL" pitchFamily="2" charset="-52"/>
            </a:endParaRP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sz="2800" dirty="0" smtClean="0"/>
              <a:t>REF</a:t>
            </a:r>
            <a:r>
              <a:rPr lang="ru-RU" sz="2800" dirty="0" smtClean="0"/>
              <a:t>\</a:t>
            </a:r>
            <a:r>
              <a:rPr lang="af-ZA" sz="2800" dirty="0" smtClean="0"/>
              <a:t>stone</a:t>
            </a:r>
            <a:r>
              <a:rPr lang="ru-RU" sz="2800" dirty="0" smtClean="0"/>
              <a:t>.</a:t>
            </a:r>
            <a:r>
              <a:rPr lang="en-US" sz="2800" dirty="0" smtClean="0"/>
              <a:t>DEF </a:t>
            </a:r>
            <a:r>
              <a:rPr lang="ru-RU" sz="2800" dirty="0" smtClean="0"/>
              <a:t>PRES.COP</a:t>
            </a:r>
            <a:r>
              <a:rPr lang="af-ZA" sz="2800" dirty="0" smtClean="0"/>
              <a:t> </a:t>
            </a:r>
            <a:r>
              <a:rPr lang="en-US" sz="2800" dirty="0" smtClean="0"/>
              <a:t>REF</a:t>
            </a:r>
            <a:r>
              <a:rPr lang="ru-RU" sz="2800" dirty="0" smtClean="0"/>
              <a:t>\</a:t>
            </a:r>
            <a:r>
              <a:rPr lang="af-ZA" sz="2800" dirty="0" smtClean="0"/>
              <a:t>river</a:t>
            </a:r>
            <a:r>
              <a:rPr lang="ru-RU" sz="2800" dirty="0" smtClean="0"/>
              <a:t>-</a:t>
            </a:r>
            <a:r>
              <a:rPr lang="en-US" sz="2800" dirty="0" smtClean="0"/>
              <a:t>LOC.DEF</a:t>
            </a:r>
          </a:p>
          <a:p>
            <a:pPr>
              <a:buNone/>
            </a:pPr>
            <a:r>
              <a:rPr lang="af-ZA" dirty="0" smtClean="0"/>
              <a:t>      ‘The stone is in the river’ [Mishchenko, ms.].</a:t>
            </a:r>
            <a:endParaRPr lang="ru-RU" dirty="0"/>
          </a:p>
          <a:p>
            <a:endParaRPr lang="af-Z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f-ZA" dirty="0" smtClean="0"/>
              <a:t>Southern and Southwestern Mande: noun + postposition fusion</a:t>
            </a:r>
            <a:endParaRPr lang="ru-R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f-ZA" sz="4200" b="1" dirty="0" smtClean="0"/>
              <a:t>Mwan: </a:t>
            </a:r>
            <a:r>
              <a:rPr lang="af-ZA" dirty="0" smtClean="0"/>
              <a:t>a couple of “locative nouns” which appear only in the oblique function (historically, fused with locative postpositions) [Perekhvalskaia, ms.]. </a:t>
            </a:r>
          </a:p>
          <a:p>
            <a:r>
              <a:rPr lang="af-ZA" dirty="0" smtClean="0"/>
              <a:t>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wīìŋ</a:t>
            </a:r>
            <a:r>
              <a:rPr lang="af-ZA" dirty="0" smtClean="0"/>
              <a:t> ‘on the head’ &lt; 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wḭ̄ ~ wīŋ</a:t>
            </a:r>
            <a:r>
              <a:rPr lang="af-ZA" dirty="0" smtClean="0"/>
              <a:t> ‘hair’.</a:t>
            </a:r>
          </a:p>
          <a:p>
            <a:pPr>
              <a:buNone/>
            </a:pPr>
            <a:r>
              <a:rPr lang="af-ZA" dirty="0" smtClean="0"/>
              <a:t>(7) </a:t>
            </a:r>
            <a:r>
              <a:rPr lang="af-ZA" i="1" dirty="0">
                <a:latin typeface="Doulos SIL" pitchFamily="2" charset="-52"/>
                <a:ea typeface="Doulos SIL" pitchFamily="2" charset="-52"/>
              </a:rPr>
              <a:t>B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ɔ̀tɔ̀ bébé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ò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ŋ́ 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           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w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īì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ŋ</a:t>
            </a:r>
            <a:r>
              <a:rPr lang="af-ZA" i="1" dirty="0" smtClean="0">
                <a:latin typeface="Doulos SIL" pitchFamily="2" charset="-52"/>
                <a:ea typeface="Doulos SIL" pitchFamily="2" charset="-52"/>
              </a:rPr>
              <a:t>.</a:t>
            </a:r>
          </a:p>
          <a:p>
            <a:pPr>
              <a:buNone/>
            </a:pPr>
            <a:r>
              <a:rPr lang="af-ZA" dirty="0"/>
              <a:t> </a:t>
            </a:r>
            <a:r>
              <a:rPr lang="af-ZA" dirty="0" smtClean="0"/>
              <a:t>     bag   many be 1SG.NSBJ  head.LOC</a:t>
            </a:r>
          </a:p>
          <a:p>
            <a:pPr>
              <a:buNone/>
            </a:pPr>
            <a:r>
              <a:rPr lang="en-US" dirty="0" smtClean="0"/>
              <a:t>      ‘I have many bags on my head’.</a:t>
            </a:r>
          </a:p>
          <a:p>
            <a:r>
              <a:rPr lang="af-ZA" dirty="0" smtClean="0"/>
              <a:t>Other “locative nouns”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</a:rPr>
              <a:t>gbɛ</a:t>
            </a:r>
            <a:r>
              <a:rPr lang="ru-RU" i="1" dirty="0" err="1">
                <a:latin typeface="Doulos SIL" pitchFamily="2" charset="-52"/>
                <a:ea typeface="Doulos SIL" pitchFamily="2" charset="-52"/>
              </a:rPr>
              <a:t>̄pāālōŋ </a:t>
            </a:r>
            <a:r>
              <a:rPr lang="ru-RU" dirty="0" smtClean="0"/>
              <a:t>‛</a:t>
            </a:r>
            <a:r>
              <a:rPr lang="af-ZA" dirty="0" smtClean="0"/>
              <a:t>on the shoulders</a:t>
            </a:r>
            <a:r>
              <a:rPr lang="ru-RU" dirty="0" smtClean="0"/>
              <a:t>’</a:t>
            </a:r>
            <a:r>
              <a:rPr lang="af-ZA" dirty="0" smtClean="0"/>
              <a:t> </a:t>
            </a:r>
            <a:r>
              <a:rPr lang="af-ZA" dirty="0" smtClean="0"/>
              <a:t>, 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  <a:cs typeface="Aharoni" pitchFamily="2" charset="-79"/>
              </a:rPr>
              <a:t>za</a:t>
            </a:r>
            <a:r>
              <a:rPr lang="ru-RU" i="1" dirty="0" err="1" smtClean="0">
                <a:latin typeface="Doulos SIL" pitchFamily="2" charset="-52"/>
                <a:ea typeface="Doulos SIL" pitchFamily="2" charset="-52"/>
                <a:cs typeface="Aharoni" pitchFamily="2" charset="-79"/>
              </a:rPr>
              <a:t>̰̀ta</a:t>
            </a:r>
            <a:r>
              <a:rPr lang="ru-RU" i="1" dirty="0" smtClean="0">
                <a:latin typeface="Doulos SIL" pitchFamily="2" charset="-52"/>
                <a:ea typeface="Doulos SIL" pitchFamily="2" charset="-52"/>
                <a:cs typeface="Aharoni" pitchFamily="2" charset="-79"/>
              </a:rPr>
              <a:t>̄</a:t>
            </a:r>
            <a:r>
              <a:rPr lang="af-ZA" i="1" dirty="0" smtClean="0">
                <a:latin typeface="Doulos SIL" pitchFamily="2" charset="-52"/>
                <a:ea typeface="Doulos SIL" pitchFamily="2" charset="-52"/>
                <a:cs typeface="Aharoni" pitchFamily="2" charset="-79"/>
              </a:rPr>
              <a:t> </a:t>
            </a:r>
            <a:r>
              <a:rPr lang="ru-RU" dirty="0" smtClean="0"/>
              <a:t>‛</a:t>
            </a:r>
            <a:r>
              <a:rPr lang="af-ZA" dirty="0" smtClean="0"/>
              <a:t>on the back</a:t>
            </a:r>
            <a:r>
              <a:rPr lang="ru-RU" dirty="0" smtClean="0"/>
              <a:t>’</a:t>
            </a:r>
            <a:r>
              <a:rPr lang="af-ZA" dirty="0" smtClean="0"/>
              <a:t>,  </a:t>
            </a:r>
            <a:r>
              <a:rPr lang="af-ZA" dirty="0" smtClean="0"/>
              <a:t>(&lt; </a:t>
            </a:r>
            <a:r>
              <a:rPr lang="vi-VN" i="1" dirty="0" smtClean="0">
                <a:latin typeface="Doulos SIL" pitchFamily="2" charset="-52"/>
                <a:ea typeface="Doulos SIL" pitchFamily="2" charset="-52"/>
              </a:rPr>
              <a:t>zà̰</a:t>
            </a:r>
            <a:r>
              <a:rPr lang="af-ZA" dirty="0" smtClean="0"/>
              <a:t> ‘space behind’)</a:t>
            </a:r>
            <a:r>
              <a:rPr lang="ru-RU" dirty="0" smtClean="0"/>
              <a:t>, </a:t>
            </a:r>
            <a:r>
              <a:rPr lang="ru-RU" i="1" dirty="0" err="1">
                <a:latin typeface="Doulos SIL" pitchFamily="2" charset="-52"/>
                <a:ea typeface="Doulos SIL" pitchFamily="2" charset="-52"/>
              </a:rPr>
              <a:t>kwéláa</a:t>
            </a:r>
            <a:r>
              <a:rPr lang="ru-RU" i="1" dirty="0">
                <a:latin typeface="Doulos SIL" pitchFamily="2" charset="-52"/>
                <a:ea typeface="Doulos SIL" pitchFamily="2" charset="-52"/>
              </a:rPr>
              <a:t>̀</a:t>
            </a:r>
            <a:r>
              <a:rPr lang="ru-RU" dirty="0"/>
              <a:t> </a:t>
            </a:r>
            <a:r>
              <a:rPr lang="ru-RU" dirty="0" smtClean="0"/>
              <a:t>‛</a:t>
            </a:r>
            <a:r>
              <a:rPr lang="af-ZA" dirty="0" smtClean="0"/>
              <a:t>with a load</a:t>
            </a:r>
            <a:r>
              <a:rPr lang="ru-RU" dirty="0" smtClean="0"/>
              <a:t>’ </a:t>
            </a:r>
            <a:r>
              <a:rPr lang="ru-RU" dirty="0"/>
              <a:t>(</a:t>
            </a:r>
            <a:r>
              <a:rPr lang="ru-RU" i="1" dirty="0" err="1">
                <a:latin typeface="Doulos SIL" pitchFamily="2" charset="-52"/>
                <a:ea typeface="Doulos SIL" pitchFamily="2" charset="-52"/>
              </a:rPr>
              <a:t>kwe</a:t>
            </a:r>
            <a:r>
              <a:rPr lang="ru-RU" i="1" dirty="0">
                <a:latin typeface="Doulos SIL" pitchFamily="2" charset="-52"/>
                <a:ea typeface="Doulos SIL" pitchFamily="2" charset="-52"/>
              </a:rPr>
              <a:t>́</a:t>
            </a:r>
            <a:r>
              <a:rPr lang="ru-RU" dirty="0">
                <a:latin typeface="Doulos SIL" pitchFamily="2" charset="-52"/>
                <a:ea typeface="Doulos SIL" pitchFamily="2" charset="-52"/>
              </a:rPr>
              <a:t> </a:t>
            </a:r>
            <a:r>
              <a:rPr lang="ru-RU" dirty="0" smtClean="0"/>
              <a:t>‛</a:t>
            </a:r>
            <a:r>
              <a:rPr lang="af-ZA" dirty="0" smtClean="0"/>
              <a:t>a load</a:t>
            </a:r>
            <a:r>
              <a:rPr lang="ru-RU" dirty="0" smtClean="0"/>
              <a:t>’)</a:t>
            </a:r>
            <a:r>
              <a:rPr lang="af-ZA" dirty="0" smtClean="0"/>
              <a:t>; toponyms.</a:t>
            </a:r>
            <a:endParaRPr lang="af-ZA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3030</Words>
  <Application>Microsoft Office PowerPoint</Application>
  <PresentationFormat>Affichage à l'écran (4:3)</PresentationFormat>
  <Paragraphs>256</Paragraphs>
  <Slides>39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Thème Office</vt:lpstr>
      <vt:lpstr>“Locative nouns” and emergence of a noun declination in Mande family</vt:lpstr>
      <vt:lpstr>Case systems in the Niger-Congo macrofamily</vt:lpstr>
      <vt:lpstr>Mande family</vt:lpstr>
      <vt:lpstr>Some charcteristics:</vt:lpstr>
      <vt:lpstr>Rigid word order in Mande</vt:lpstr>
      <vt:lpstr>Example: Bambara</vt:lpstr>
      <vt:lpstr>A deviation: Obliques without postpositions</vt:lpstr>
      <vt:lpstr>Looma (Southwestern group): “locative nouns” without declination</vt:lpstr>
      <vt:lpstr>Southern and Southwestern Mande: noun + postposition fusion</vt:lpstr>
      <vt:lpstr>Kpelle (Southwestern group)</vt:lpstr>
      <vt:lpstr>Kla-Dan (Southern Mande)</vt:lpstr>
      <vt:lpstr>Dan-Gwɛɛtaa (Southern Mande)</vt:lpstr>
      <vt:lpstr>Types of locative nouns  in Dan-Gwɛɛtaa</vt:lpstr>
      <vt:lpstr>Morphological cases</vt:lpstr>
      <vt:lpstr>The common case</vt:lpstr>
      <vt:lpstr>The common case, syntactic functions</vt:lpstr>
      <vt:lpstr>The locative case</vt:lpstr>
      <vt:lpstr>The origin of the locative case form</vt:lpstr>
      <vt:lpstr>The use of the locative case</vt:lpstr>
      <vt:lpstr>The inessive case</vt:lpstr>
      <vt:lpstr>The superessive case</vt:lpstr>
      <vt:lpstr>The adessive case</vt:lpstr>
      <vt:lpstr>The comitative case</vt:lpstr>
      <vt:lpstr>Plural forms for the oblique cases</vt:lpstr>
      <vt:lpstr>Diapositive 25</vt:lpstr>
      <vt:lpstr>Neutralization of the locative case with determiners</vt:lpstr>
      <vt:lpstr>Selectivity of the case forms</vt:lpstr>
      <vt:lpstr>Diapositive 28</vt:lpstr>
      <vt:lpstr>Possessive marker: case agreement?</vt:lpstr>
      <vt:lpstr>Two connectors</vt:lpstr>
      <vt:lpstr>The connector gɔ̏: not only with locative case forms</vt:lpstr>
      <vt:lpstr>Competition between ɓȁ and gɔ̏</vt:lpstr>
      <vt:lpstr>Reduplication of the oblique case forms</vt:lpstr>
      <vt:lpstr>The same model of reduplication for the locative nouns</vt:lpstr>
      <vt:lpstr>Intensive character of the action:</vt:lpstr>
      <vt:lpstr>Permanent action/situation</vt:lpstr>
      <vt:lpstr>Reduplication of obliques with postpositions</vt:lpstr>
      <vt:lpstr>What is the status of the post-verbal complexes apt to reduplicate?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Emergence of a noun declination in Mande family</dc:title>
  <dc:creator>-Vydrin</dc:creator>
  <cp:lastModifiedBy>-Vydrin</cp:lastModifiedBy>
  <cp:revision>67</cp:revision>
  <dcterms:created xsi:type="dcterms:W3CDTF">2015-11-16T12:30:01Z</dcterms:created>
  <dcterms:modified xsi:type="dcterms:W3CDTF">2015-11-19T05:52:19Z</dcterms:modified>
</cp:coreProperties>
</file>