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58" r:id="rId4"/>
    <p:sldId id="257" r:id="rId5"/>
    <p:sldId id="259" r:id="rId6"/>
    <p:sldId id="282" r:id="rId7"/>
    <p:sldId id="274" r:id="rId8"/>
    <p:sldId id="284" r:id="rId9"/>
    <p:sldId id="285" r:id="rId10"/>
    <p:sldId id="286" r:id="rId11"/>
    <p:sldId id="287" r:id="rId12"/>
    <p:sldId id="288" r:id="rId13"/>
    <p:sldId id="290" r:id="rId14"/>
    <p:sldId id="291" r:id="rId15"/>
    <p:sldId id="268" r:id="rId16"/>
    <p:sldId id="281" r:id="rId17"/>
    <p:sldId id="275" r:id="rId18"/>
    <p:sldId id="266" r:id="rId19"/>
    <p:sldId id="265" r:id="rId20"/>
    <p:sldId id="272" r:id="rId21"/>
    <p:sldId id="292" r:id="rId22"/>
    <p:sldId id="264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D77FE-0EA8-4475-99AB-B74985CA1756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880876-0157-47BF-ADD1-08B71BA18D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in-walker@mail.ru" TargetMode="External"/><Relationship Id="rId2" Type="http://schemas.openxmlformats.org/officeDocument/2006/relationships/hyperlink" Target="mailto:egorkashkin@rambler.r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olinapleshak@yandex.ru" TargetMode="External"/><Relationship Id="rId5" Type="http://schemas.openxmlformats.org/officeDocument/2006/relationships/hyperlink" Target="mailto:astya28@mail.ru" TargetMode="External"/><Relationship Id="rId4" Type="http://schemas.openxmlformats.org/officeDocument/2006/relationships/hyperlink" Target="mailto:atgz@mail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60648"/>
            <a:ext cx="7126560" cy="4464496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XIIth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Conference on Typology and Grammar for Young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St-Petersburg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.2015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 a Lexical Typology of Falling Verbs: Evidence from Uralic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262464" cy="15121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Egor Kashkin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IRL RAS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egorkashkin@rambler.ru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Zhornik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(MSU)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rain-walker@mail.ru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Aigul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Zakirova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(MSU)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atgz@mail.ru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Anastasia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Kozhemyakina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(MSU)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astya28@mail.ru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Polina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Pleshak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(MSU)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polinapleshak@yandex.ru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2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63408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vertical position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animacy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effects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80920" cy="54932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verbs for animate and inanimate subjects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nenets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moqnas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(animate) vs.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xəwəs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(inanimate), cf.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məntas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‘to fall from above’ (both animate and inanimate).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Animate: falling forwards or backwards.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nenets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t’indas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(forwards) vs.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lasas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(backwards).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Animate: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agentivity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shift.</a:t>
            </a: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vel’ams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 (from a vertical position, inanimate)’ &amp; ‘to lie down (e. g. in order to have a rest, human)’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794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63408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vertical position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observer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80920" cy="5493224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n-US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pərny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Falling from vertical position (bottle, fence, boat, sledge)</a:t>
            </a:r>
          </a:p>
          <a:p>
            <a:pPr marL="0" indent="0" algn="just">
              <a:buNone/>
              <a:defRPr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gyrd’d’anam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vərz’edi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sul’ijase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sul’ijays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‘I touched the bottle with my elbow, and it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’ (remained on the table; *fell from the table on the floor)</a:t>
            </a:r>
          </a:p>
          <a:p>
            <a:pPr algn="just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Variability: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pərny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us’ny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(basic verb of falling), when the top of an object is perceived as falling on the observer.</a:t>
            </a:r>
          </a:p>
          <a:p>
            <a:pPr marL="0" indent="0" algn="just">
              <a:buNone/>
              <a:defRPr/>
            </a:pP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topyd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təəs’ys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n’ijays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pəris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us’is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‘The tree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due to the strong wind’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085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63408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Subject: liquids and dry substances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80920" cy="54932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The same lexeme for liquids and dry substances.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Liquids: flow vs. drops.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kis’s’yny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pour’ (water &amp; sand),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vijoony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drop’ (water).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Liquids 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&amp; dry substances </a:t>
            </a:r>
            <a:r>
              <a:rPr lang="en-US" altLang="ru-RU" dirty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→ multiple subject</a:t>
            </a:r>
          </a:p>
          <a:p>
            <a:pPr marL="0" indent="0" algn="just">
              <a:buNone/>
              <a:defRPr/>
            </a:pPr>
            <a:r>
              <a:rPr lang="en-US" altLang="ru-RU" cap="small" dirty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moksha</a:t>
            </a:r>
            <a:r>
              <a:rPr lang="en-US" altLang="ru-RU" dirty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 </a:t>
            </a:r>
            <a:r>
              <a:rPr lang="en-US" altLang="ru-RU" i="1" dirty="0" err="1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pɛjɛr’əms</a:t>
            </a:r>
            <a:r>
              <a:rPr lang="en-US" altLang="ru-RU" dirty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: water &amp; sand → apples, leaves, teeth, hair, people from a ship.</a:t>
            </a:r>
          </a:p>
          <a:p>
            <a:pPr algn="just">
              <a:defRPr/>
            </a:pPr>
            <a:r>
              <a:rPr lang="en-US" altLang="ru-RU" dirty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Open question: possible heterogeneity within the types of multiple subjects?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en-US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97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63408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point: container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80920" cy="54932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Falling out of a container (small bird from a nest) or a dense material (nail out of a wall).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Often encoded with the dominant lexeme, cf. </a:t>
            </a: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us’ny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mari</a:t>
            </a: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a special expression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possible: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lektən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vozaš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– lit. ‘to fall going out’.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6678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/>
          <a:lstStyle/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marL="0" indent="0" algn="ctr">
              <a:buNone/>
              <a:defRPr/>
            </a:pPr>
            <a:r>
              <a:rPr lang="en-US" altLang="ru-RU" b="1" dirty="0" smtClean="0">
                <a:latin typeface="Arial" charset="0"/>
                <a:cs typeface="Arial" charset="0"/>
              </a:rPr>
              <a:t>III. Contiguous domains</a:t>
            </a:r>
          </a:p>
        </p:txBody>
      </p:sp>
    </p:spTree>
    <p:extLst>
      <p:ext uri="{BB962C8B-B14F-4D97-AF65-F5344CB8AC3E}">
        <p14:creationId xmlns:p14="http://schemas.microsoft.com/office/powerpoint/2010/main" val="9918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esearch question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80920" cy="54932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Interrelations between domains in the lexicon</a:t>
            </a: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Example: form of a line vs. surface texture</a:t>
            </a:r>
            <a:r>
              <a:rPr lang="en-US" altLang="ru-RU" dirty="0">
                <a:latin typeface="Arial" charset="0"/>
                <a:cs typeface="Arial" charset="0"/>
              </a:rPr>
              <a:t>.</a:t>
            </a:r>
            <a:endParaRPr lang="ru-RU" altLang="ru-RU" dirty="0" smtClean="0">
              <a:latin typeface="Arial" charset="0"/>
              <a:cs typeface="Arial" charset="0"/>
            </a:endParaRP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rovno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otr’ezat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≈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‘to cut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following a straight line (lit.: to cut evenly)’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vid’ə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a straight road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without turns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); 2.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a level road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without bumps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[Kashkin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2013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Falling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šm’aknut’s’a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plop down’,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groxnut’s’a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crash down’ – differential 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marking of goal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NPacc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(like ‘to fall’) vs. 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NPacc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(like ‘to strike’) [Kashkin,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Pleshak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for typology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What frames of falling are contiguous to other domains? To what domains? What are the linguistic outcomes of this contiguity?</a:t>
            </a:r>
            <a:endParaRPr lang="ru-RU" altLang="ru-RU" dirty="0" smtClean="0">
              <a:latin typeface="Times New Roman"/>
              <a:cs typeface="Times New Roman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Times New Roman"/>
              <a:cs typeface="Times New Roman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1263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24936" cy="79208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Descent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280920" cy="5421216"/>
          </a:xfrm>
        </p:spPr>
        <p:txBody>
          <a:bodyPr/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Some cases of polysemy,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animacy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shifts.</a:t>
            </a:r>
          </a:p>
          <a:p>
            <a:pPr marL="0" indent="0" algn="just">
              <a:buNone/>
              <a:defRPr/>
            </a:pPr>
            <a:r>
              <a:rPr lang="en-US" altLang="ru-RU" cap="small" dirty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vel’ams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‘to fall (from a vertical position, inanimate)’ &amp; ‘to lie down (e. g. in order to have a rest, human)’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nenets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xaqməs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descend’ (human) &amp; ‘to fall’ (leaves, snow, teeth).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1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67600" cy="63408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rowning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A peripheral frame: falling through a layer or under a surface (e.g. falling into snow </a:t>
            </a:r>
            <a:r>
              <a:rPr lang="en-US" altLang="ru-RU" dirty="0" smtClean="0">
                <a:latin typeface="Arial" charset="0"/>
                <a:cs typeface="Arial" charset="0"/>
              </a:rPr>
              <a:t>or </a:t>
            </a:r>
            <a:r>
              <a:rPr lang="en-US" altLang="ru-RU" dirty="0" smtClean="0">
                <a:latin typeface="Arial" charset="0"/>
                <a:cs typeface="Arial" charset="0"/>
              </a:rPr>
              <a:t>under ice).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Often described by the verbs of drowning, cf. Komi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vəjny</a:t>
            </a:r>
            <a:r>
              <a:rPr lang="en-US" altLang="ru-RU" dirty="0" smtClean="0">
                <a:latin typeface="Arial" charset="0"/>
                <a:cs typeface="Arial" charset="0"/>
              </a:rPr>
              <a:t>, Moksha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vajams</a:t>
            </a:r>
            <a:r>
              <a:rPr lang="en-US" altLang="ru-RU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A separate frame sometimes related to the idea of drowning: falling into a hole.</a:t>
            </a: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charset="0"/>
                <a:cs typeface="Arial" charset="0"/>
              </a:rPr>
              <a:t>moksha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vajams</a:t>
            </a:r>
            <a:endParaRPr lang="en-US" altLang="ru-RU" i="1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charset="0"/>
                <a:cs typeface="Arial" charset="0"/>
              </a:rPr>
              <a:t>komi</a:t>
            </a:r>
            <a:r>
              <a:rPr lang="en-US" altLang="ru-RU" dirty="0" smtClean="0">
                <a:latin typeface="Arial" charset="0"/>
                <a:cs typeface="Arial" charset="0"/>
              </a:rPr>
              <a:t> *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vəjny</a:t>
            </a:r>
            <a:endParaRPr lang="ru-RU" altLang="ru-RU" i="1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301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496944" cy="554461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Some verbs describe sounds associated with different frames of falling (see also [Kashkin et al. 2012] on sound verbs).</a:t>
            </a: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Typologically: falling into water, falling of </a:t>
            </a:r>
            <a:r>
              <a:rPr lang="en-US" altLang="ru-RU" dirty="0" err="1" smtClean="0">
                <a:latin typeface="Arial" charset="0"/>
                <a:cs typeface="Arial" charset="0"/>
              </a:rPr>
              <a:t>sth</a:t>
            </a:r>
            <a:r>
              <a:rPr lang="en-US" altLang="ru-RU" dirty="0" smtClean="0">
                <a:latin typeface="Arial" charset="0"/>
                <a:cs typeface="Arial" charset="0"/>
              </a:rPr>
              <a:t>. heavy, size and material of subject and goal.</a:t>
            </a:r>
          </a:p>
          <a:p>
            <a:pPr algn="just">
              <a:defRPr/>
            </a:pPr>
            <a:r>
              <a:rPr lang="en-US" altLang="ru-RU" cap="small" dirty="0" smtClean="0">
                <a:latin typeface="Arial" charset="0"/>
                <a:cs typeface="Arial" charset="0"/>
              </a:rPr>
              <a:t>E. </a:t>
            </a:r>
            <a:r>
              <a:rPr lang="en-US" altLang="ru-RU" dirty="0" smtClean="0">
                <a:latin typeface="Arial" charset="0"/>
                <a:cs typeface="Arial" charset="0"/>
              </a:rPr>
              <a:t>g.</a:t>
            </a:r>
            <a:r>
              <a:rPr lang="en-US" altLang="ru-RU" cap="small" dirty="0" smtClean="0">
                <a:latin typeface="Arial" charset="0"/>
                <a:cs typeface="Arial" charset="0"/>
              </a:rPr>
              <a:t> </a:t>
            </a:r>
            <a:r>
              <a:rPr lang="en-US" altLang="ru-RU" cap="small" dirty="0" err="1" smtClean="0">
                <a:latin typeface="Arial" charset="0"/>
                <a:cs typeface="Arial" charset="0"/>
              </a:rPr>
              <a:t>komi</a:t>
            </a:r>
            <a:r>
              <a:rPr lang="en-US" altLang="ru-RU" cap="small" dirty="0" smtClean="0">
                <a:latin typeface="Arial" charset="0"/>
                <a:cs typeface="Arial" charset="0"/>
              </a:rPr>
              <a:t>: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</a:p>
          <a:p>
            <a:pPr marL="0" indent="0" algn="just">
              <a:buNone/>
              <a:defRPr/>
            </a:pPr>
            <a:r>
              <a:rPr lang="en-US" altLang="ru-RU" i="1" dirty="0" err="1" smtClean="0">
                <a:latin typeface="Arial" charset="0"/>
                <a:cs typeface="Arial" charset="0"/>
              </a:rPr>
              <a:t>buzgys’ny</a:t>
            </a:r>
            <a:r>
              <a:rPr lang="ru-RU" altLang="ru-RU" i="1" dirty="0" smtClean="0">
                <a:latin typeface="Arial" charset="0"/>
                <a:cs typeface="Arial" charset="0"/>
              </a:rPr>
              <a:t>:</a:t>
            </a:r>
            <a:endParaRPr lang="ru-RU" altLang="ru-RU" i="1" dirty="0">
              <a:latin typeface="Arial" charset="0"/>
              <a:cs typeface="Arial" charset="0"/>
            </a:endParaRP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Noisy falling into water (cf. Russ.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bultyxnut’s’a</a:t>
            </a:r>
            <a:r>
              <a:rPr lang="ru-RU" altLang="ru-RU" dirty="0" smtClean="0">
                <a:latin typeface="Arial" charset="0"/>
                <a:cs typeface="Arial" charset="0"/>
              </a:rPr>
              <a:t>).</a:t>
            </a:r>
            <a:endParaRPr lang="en-US" altLang="ru-RU" dirty="0" smtClean="0">
              <a:latin typeface="Arial" charset="0"/>
              <a:cs typeface="Arial" charset="0"/>
            </a:endParaRP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Noisy falling of water or of dry substance. (NB!) </a:t>
            </a:r>
          </a:p>
          <a:p>
            <a:pPr marL="0" indent="0" algn="just">
              <a:buNone/>
              <a:defRPr/>
            </a:pPr>
            <a:r>
              <a:rPr lang="en-US" altLang="ru-RU" i="1" dirty="0" err="1" smtClean="0">
                <a:latin typeface="Arial" charset="0"/>
                <a:cs typeface="Arial" charset="0"/>
              </a:rPr>
              <a:t>gr’imgys’ny</a:t>
            </a:r>
            <a:r>
              <a:rPr lang="ru-RU" altLang="ru-RU" i="1" dirty="0" smtClean="0">
                <a:latin typeface="Arial" charset="0"/>
                <a:cs typeface="Arial" charset="0"/>
              </a:rPr>
              <a:t>: </a:t>
            </a:r>
            <a:r>
              <a:rPr lang="en-US" altLang="ru-RU" dirty="0" smtClean="0">
                <a:latin typeface="Arial" charset="0"/>
                <a:cs typeface="Arial" charset="0"/>
              </a:rPr>
              <a:t>noisy falling of </a:t>
            </a:r>
            <a:r>
              <a:rPr lang="en-US" altLang="ru-RU" dirty="0" err="1" smtClean="0">
                <a:latin typeface="Arial" charset="0"/>
                <a:cs typeface="Arial" charset="0"/>
              </a:rPr>
              <a:t>sth</a:t>
            </a:r>
            <a:r>
              <a:rPr lang="en-US" altLang="ru-RU" dirty="0" smtClean="0">
                <a:latin typeface="Arial" charset="0"/>
                <a:cs typeface="Arial" charset="0"/>
              </a:rPr>
              <a:t>. heavy.</a:t>
            </a:r>
          </a:p>
          <a:p>
            <a:pPr marL="0" indent="0" algn="just">
              <a:buNone/>
              <a:defRPr/>
            </a:pPr>
            <a:r>
              <a:rPr lang="en-US" altLang="ru-RU" i="1" dirty="0" err="1" smtClean="0">
                <a:latin typeface="Arial" charset="0"/>
                <a:cs typeface="Arial" charset="0"/>
              </a:rPr>
              <a:t>br’ingys’ny</a:t>
            </a:r>
            <a:r>
              <a:rPr lang="en-US" altLang="ru-RU" i="1" dirty="0" smtClean="0">
                <a:latin typeface="Arial" charset="0"/>
                <a:cs typeface="Arial" charset="0"/>
              </a:rPr>
              <a:t>: </a:t>
            </a:r>
            <a:r>
              <a:rPr lang="en-US" altLang="ru-RU" dirty="0" smtClean="0">
                <a:latin typeface="Arial" charset="0"/>
                <a:cs typeface="Arial" charset="0"/>
              </a:rPr>
              <a:t>falling of metallic objects</a:t>
            </a:r>
          </a:p>
          <a:p>
            <a:pPr marL="0" indent="0" algn="just">
              <a:buNone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…</a:t>
            </a:r>
            <a:endParaRPr lang="ru-RU" altLang="ru-RU" dirty="0"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endParaRPr lang="en-US" altLang="ru-RU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133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Destruction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Special frame: falling &amp; destruction (house, bridge, shore), see  </a:t>
            </a:r>
            <a:r>
              <a:rPr lang="en-US" altLang="ru-RU" cap="small" dirty="0" smtClean="0">
                <a:latin typeface="Arial" charset="0"/>
                <a:cs typeface="Arial" charset="0"/>
              </a:rPr>
              <a:t>moksha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sradəms</a:t>
            </a:r>
            <a:r>
              <a:rPr lang="en-US" altLang="ru-RU" dirty="0" smtClean="0">
                <a:latin typeface="Arial" charset="0"/>
                <a:cs typeface="Arial" charset="0"/>
              </a:rPr>
              <a:t>, </a:t>
            </a:r>
            <a:r>
              <a:rPr lang="en-US" altLang="ru-RU" cap="small" dirty="0" err="1" smtClean="0">
                <a:latin typeface="Arial" charset="0"/>
                <a:cs typeface="Arial" charset="0"/>
              </a:rPr>
              <a:t>mari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ru-RU" i="1" dirty="0" err="1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ümərlaš</a:t>
            </a:r>
            <a:endParaRPr lang="en-US" alt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Possible distinction: natural object vs. artifact.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charset="0"/>
                <a:cs typeface="Arial" charset="0"/>
              </a:rPr>
              <a:t>komi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buždyny</a:t>
            </a:r>
            <a:r>
              <a:rPr lang="en-US" altLang="ru-RU" dirty="0" smtClean="0">
                <a:latin typeface="Arial" charset="0"/>
                <a:cs typeface="Arial" charset="0"/>
              </a:rPr>
              <a:t>: crash of a shore, mass of snow, ground; </a:t>
            </a:r>
            <a:r>
              <a:rPr lang="en-US" altLang="ru-RU" baseline="30000" dirty="0" smtClean="0">
                <a:latin typeface="Arial" charset="0"/>
                <a:cs typeface="Arial" charset="0"/>
              </a:rPr>
              <a:t>??</a:t>
            </a:r>
            <a:r>
              <a:rPr lang="en-US" altLang="ru-RU" dirty="0" smtClean="0">
                <a:latin typeface="Arial" charset="0"/>
                <a:cs typeface="Arial" charset="0"/>
              </a:rPr>
              <a:t>house, </a:t>
            </a:r>
            <a:r>
              <a:rPr lang="en-US" altLang="ru-RU" baseline="30000" dirty="0" smtClean="0">
                <a:latin typeface="Arial" charset="0"/>
                <a:cs typeface="Arial" charset="0"/>
              </a:rPr>
              <a:t>??</a:t>
            </a:r>
            <a:r>
              <a:rPr lang="en-US" altLang="ru-RU" dirty="0" smtClean="0">
                <a:latin typeface="Arial" charset="0"/>
                <a:cs typeface="Arial" charset="0"/>
              </a:rPr>
              <a:t>bridge (described with dominant verbs of falling or destruction).</a:t>
            </a:r>
            <a:endParaRPr lang="en-US" alt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19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/>
          <a:lstStyle/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marL="0" indent="0" algn="ctr">
              <a:buNone/>
              <a:defRPr/>
            </a:pPr>
            <a:r>
              <a:rPr lang="en-US" altLang="ru-RU" b="1" dirty="0" smtClean="0">
                <a:latin typeface="Arial" charset="0"/>
                <a:cs typeface="Arial" charset="0"/>
              </a:rPr>
              <a:t>I. Introduction</a:t>
            </a:r>
          </a:p>
        </p:txBody>
      </p:sp>
    </p:spTree>
    <p:extLst>
      <p:ext uri="{BB962C8B-B14F-4D97-AF65-F5344CB8AC3E}">
        <p14:creationId xmlns:p14="http://schemas.microsoft.com/office/powerpoint/2010/main" val="270862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Destruction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sz="2200" dirty="0" smtClean="0">
                <a:latin typeface="Arial" charset="0"/>
                <a:cs typeface="Arial" charset="0"/>
              </a:rPr>
              <a:t>Constructional variation.</a:t>
            </a:r>
          </a:p>
          <a:p>
            <a:pPr marL="0" indent="0" algn="just">
              <a:buNone/>
              <a:defRPr/>
            </a:pPr>
            <a:r>
              <a:rPr lang="en-US" altLang="ru-RU" sz="2200" cap="small" dirty="0" smtClean="0">
                <a:latin typeface="Arial" charset="0"/>
                <a:cs typeface="Arial" charset="0"/>
              </a:rPr>
              <a:t>moksha</a:t>
            </a:r>
            <a:r>
              <a:rPr lang="en-US" altLang="ru-RU" sz="2200" dirty="0" smtClean="0">
                <a:latin typeface="Arial" charset="0"/>
                <a:cs typeface="Arial" charset="0"/>
              </a:rPr>
              <a:t> </a:t>
            </a:r>
            <a:r>
              <a:rPr lang="en-US" altLang="ru-RU" sz="2200" i="1" dirty="0" err="1" smtClean="0">
                <a:latin typeface="Arial" charset="0"/>
                <a:cs typeface="Arial" charset="0"/>
              </a:rPr>
              <a:t>sradəms</a:t>
            </a:r>
            <a:r>
              <a:rPr lang="en-US" altLang="ru-RU" sz="2200" i="1" dirty="0" smtClean="0">
                <a:latin typeface="Arial" charset="0"/>
                <a:cs typeface="Arial" charset="0"/>
              </a:rPr>
              <a:t> </a:t>
            </a:r>
            <a:r>
              <a:rPr lang="en-US" altLang="ru-RU" sz="2200" dirty="0" smtClean="0">
                <a:latin typeface="Arial" charset="0"/>
                <a:cs typeface="Arial" charset="0"/>
              </a:rPr>
              <a:t>‘to crash down’: constructions with both Goal and Result.</a:t>
            </a:r>
          </a:p>
          <a:p>
            <a:pPr marL="0" indent="0">
              <a:buNone/>
            </a:pP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ec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’		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srac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’ɛ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u-RU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def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sg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crash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pst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.3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sg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def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‘The bridge crashed down into the river’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s’ec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’		</a:t>
            </a:r>
            <a:r>
              <a:rPr 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srac</a:t>
            </a:r>
            <a:r>
              <a:rPr 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2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jomla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kusokə</a:t>
            </a: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n’ɛ</a:t>
            </a:r>
            <a:r>
              <a:rPr lang="en-US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-n</a:t>
            </a:r>
            <a:r>
              <a:rPr lang="en-US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bridge.</a:t>
            </a:r>
            <a:r>
              <a:rPr lang="en-US" sz="2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def.sg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crash.</a:t>
            </a:r>
            <a:r>
              <a:rPr lang="en-US" sz="2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pst.3sg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piece-</a:t>
            </a:r>
            <a:r>
              <a:rPr lang="en-US" sz="2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dim-gen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bridge crashed into small pieces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s’ec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’	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srac</a:t>
            </a:r>
            <a:r>
              <a:rPr lang="ru-RU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2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l’ɛj-t’i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22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jomla</a:t>
            </a:r>
            <a:r>
              <a:rPr lang="ru-RU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2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kusokə</a:t>
            </a:r>
            <a:r>
              <a:rPr lang="ru-RU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n’ɛ</a:t>
            </a:r>
            <a:r>
              <a:rPr lang="ru-RU" sz="2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-n</a:t>
            </a:r>
            <a:r>
              <a:rPr lang="ru-RU" sz="2200" i="1" u="sng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ru-RU" sz="2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bridge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def.sg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crash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pst.3sg</a:t>
            </a:r>
            <a:r>
              <a:rPr lang="en-US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river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def.dat</a:t>
            </a:r>
            <a:r>
              <a:rPr lang="ru-RU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piece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200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dim-gen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Lit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.: ‘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bridge crashed to the river into small pieces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lang="en-US" alt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sz="2200" dirty="0" smtClean="0">
                <a:latin typeface="Arial" charset="0"/>
                <a:cs typeface="Arial" charset="0"/>
              </a:rPr>
              <a:t>The same thing for </a:t>
            </a:r>
            <a:r>
              <a:rPr lang="en-US" altLang="ru-RU" sz="2200" cap="small" dirty="0" err="1" smtClean="0">
                <a:latin typeface="Arial" charset="0"/>
                <a:cs typeface="Arial" charset="0"/>
              </a:rPr>
              <a:t>mari</a:t>
            </a:r>
            <a:r>
              <a:rPr lang="en-US" altLang="ru-RU" sz="2200" dirty="0" smtClean="0">
                <a:latin typeface="Arial" charset="0"/>
                <a:cs typeface="Arial" charset="0"/>
              </a:rPr>
              <a:t> </a:t>
            </a:r>
            <a:r>
              <a:rPr lang="en-US" altLang="ru-RU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ru-RU" sz="2200" i="1" dirty="0" err="1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ümərlaš</a:t>
            </a:r>
            <a:r>
              <a:rPr lang="en-US" alt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9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63408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impact: strike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856984" cy="6237312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Some Moksha verbs: both falling and strike + possibly labile (preliminary data)</a:t>
            </a: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bɛc’ɛd’əms</a:t>
            </a:r>
            <a:endParaRPr lang="en-US" alt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modamar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ə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ok-s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ɛ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’ɛ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potato-</a:t>
            </a:r>
            <a:r>
              <a:rPr lang="en-US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sack-</a:t>
            </a:r>
            <a:r>
              <a:rPr lang="en-US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def.sg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fall.</a:t>
            </a:r>
            <a:r>
              <a:rPr lang="en-US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pst.3sg</a:t>
            </a:r>
          </a:p>
          <a:p>
            <a:pPr marL="0" indent="0" algn="just">
              <a:buNone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‘The sack of potatoes fell down’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’ɛ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ɛ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’ɛ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-in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’ə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me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š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ok-t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-t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</a:p>
          <a:p>
            <a:pPr marL="0" indent="0" algn="just">
              <a:buNone/>
              <a:defRPr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tumble-</a:t>
            </a:r>
            <a:r>
              <a:rPr lang="en-US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pst.3.o:1sg.s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sack-</a:t>
            </a:r>
            <a:r>
              <a:rPr lang="en-US" sz="2000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def.sg.gen</a:t>
            </a:r>
            <a:r>
              <a:rPr lang="en-US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ground-</a:t>
            </a:r>
            <a:r>
              <a:rPr lang="en-US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def.sg.dat</a:t>
            </a:r>
            <a:endParaRPr lang="en-US" sz="20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tumbled the sack on the ground’</a:t>
            </a:r>
          </a:p>
          <a:p>
            <a:pPr marL="0" indent="0" algn="just">
              <a:buNone/>
              <a:defRPr/>
            </a:pP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Vas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’ɛ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s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ɛ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v-s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      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mand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ə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ɛ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’ɛ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ə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’ə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pin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’ə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-t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take-</a:t>
            </a:r>
            <a:r>
              <a:rPr lang="en-US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pst.3sg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stick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and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strike-</a:t>
            </a:r>
            <a:r>
              <a:rPr lang="en-US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pst.3sg.s:3sg.o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dog-</a:t>
            </a:r>
            <a:r>
              <a:rPr lang="en-US" sz="20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def.sg.gen</a:t>
            </a:r>
            <a:endParaRPr lang="en-US" sz="2000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took a stick and struck the dog’</a:t>
            </a:r>
          </a:p>
          <a:p>
            <a:pPr marL="0" indent="0" algn="just">
              <a:buNone/>
              <a:defRPr/>
            </a:pP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Vas’ɛ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b’ɛc’ɛc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kas’ak-t’i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strike.</a:t>
            </a:r>
            <a:r>
              <a:rPr lang="en-US" sz="20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pst.3sg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doorpost-</a:t>
            </a:r>
            <a:r>
              <a:rPr lang="en-US" sz="2000" cap="small" dirty="0">
                <a:latin typeface="Arial" panose="020B0604020202020204" pitchFamily="34" charset="0"/>
                <a:cs typeface="Arial" panose="020B0604020202020204" pitchFamily="34" charset="0"/>
              </a:rPr>
              <a:t>def.sg.dat</a:t>
            </a:r>
          </a:p>
          <a:p>
            <a:pPr marL="0" indent="0" algn="just"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Vasja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struck against the doorpost’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63408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280920" cy="612068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Cognate pairs, see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Mordvin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vel’ams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 (from a vertical position)’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erzya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spin, to whirl’ (leaves, dancers).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Metonymies: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nenets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wabtomč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turn over’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fall, to pour out of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which has turned over’</a:t>
            </a:r>
            <a:endParaRPr lang="en-US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Metaphors: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 (from a vertical position)’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‘to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.’, e.g.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vays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pəris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jie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‘Water </a:t>
            </a:r>
            <a:r>
              <a:rPr lang="en-US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turned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into ice’.</a:t>
            </a:r>
          </a:p>
          <a:p>
            <a:pPr marL="0" indent="0" algn="just">
              <a:buNone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Cf.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bergedčyny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turn’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fast transformation, in fairy tales.</a:t>
            </a:r>
            <a:endParaRPr lang="en-US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mojdas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d’et’inays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berged</a:t>
            </a:r>
            <a:r>
              <a:rPr lang="en-US" altLang="ru-R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t’el’ae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‘The boy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turned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into a young reindeer in a fairy tale’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Typology: a possible metaphoric pattern for rotation verbs [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Kruglyakova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2010].</a:t>
            </a:r>
          </a:p>
          <a:p>
            <a:pPr algn="just">
              <a:defRPr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8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0609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Metaphors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640960" cy="576064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Entry into a state, transformation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pərny</a:t>
            </a:r>
            <a:endParaRPr lang="en-US" alt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prams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onc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 asleep (lit.: to fall into a dream)’, 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prams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r’izfs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‘to become sad (lit.: to fall into sadness)’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Start of some activity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nenets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moqnas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 from a vertical position (animate)’ </a:t>
            </a:r>
            <a:r>
              <a:rPr lang="en-US" altLang="ru-RU" dirty="0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→ ‘to start doing </a:t>
            </a:r>
            <a:r>
              <a:rPr lang="en-US" altLang="ru-RU" dirty="0" err="1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sth</a:t>
            </a:r>
            <a:r>
              <a:rPr lang="en-US" altLang="ru-RU" dirty="0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. with enthusiasm’, ‘to appeal to sb.’</a:t>
            </a:r>
            <a:endParaRPr lang="en-US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Death + disappearance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nenets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xəwəs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‘to fall from a vertical position (inanimate)’ </a:t>
            </a:r>
            <a:r>
              <a:rPr lang="en-US" altLang="ru-RU" dirty="0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→ ‘to be disassembled (a tent of reindeer herders)’</a:t>
            </a:r>
            <a:endParaRPr lang="en-US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Emergence (“physical” + experiential).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te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kytys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us’in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‘Where did you spring (lit.: fall) from?’</a:t>
            </a: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kul’əs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pras’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pil’əs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‘The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rumour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reached everyone (lit.: The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rumour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fell into an ear)’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4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0609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640960" cy="5760640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Core verbs and oppositions vs. many contiguous domains.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Falling from above vs. from a vertical position.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Animacy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topological properties.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Liquids, dry substances + multiple subject.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Initial point: container.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Contiguous classes: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Other types of motion (drowning, rotation).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Sound.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Destruction.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impact: strike.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Linguistic outcomes of contiguity: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Polysemy.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Metaphors.</a:t>
            </a:r>
          </a:p>
          <a:p>
            <a:pPr marL="6336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Constructions.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Metaphors: sketch of some possible patterns.</a:t>
            </a:r>
          </a:p>
          <a:p>
            <a:pPr marL="0" indent="0" algn="just">
              <a:buNone/>
              <a:defRPr/>
            </a:pPr>
            <a:endParaRPr lang="ru-RU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for your attention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Lexical typology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/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Universal patterns of how semantic domains are organized. Universal constraints on the structure of semantic domains.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Colour terms [Berlin, Kay 1969], motion in water [Maisak, Rakhilina (eds.) 2007], pain [</a:t>
            </a:r>
            <a:r>
              <a:rPr lang="en-US" altLang="ru-RU" dirty="0" err="1" smtClean="0">
                <a:latin typeface="Arial" charset="0"/>
                <a:cs typeface="Arial" charset="0"/>
              </a:rPr>
              <a:t>Bricyn</a:t>
            </a:r>
            <a:r>
              <a:rPr lang="en-US" altLang="ru-RU" dirty="0" smtClean="0">
                <a:latin typeface="Arial" charset="0"/>
                <a:cs typeface="Arial" charset="0"/>
              </a:rPr>
              <a:t> et al. (eds.) 2009], temperature [Koptjevskaja-Tamm (ed.) 2015], etc.</a:t>
            </a:r>
          </a:p>
        </p:txBody>
      </p:sp>
    </p:spTree>
    <p:extLst>
      <p:ext uri="{BB962C8B-B14F-4D97-AF65-F5344CB8AC3E}">
        <p14:creationId xmlns:p14="http://schemas.microsoft.com/office/powerpoint/2010/main" val="27480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Motion verbs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280920" cy="5616624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A prominent topic in lexical semantics, cf. [</a:t>
            </a:r>
            <a:r>
              <a:rPr lang="en-US" altLang="ru-RU" dirty="0" err="1" smtClean="0">
                <a:latin typeface="Arial" charset="0"/>
                <a:cs typeface="Arial" charset="0"/>
              </a:rPr>
              <a:t>Kuznecova</a:t>
            </a:r>
            <a:r>
              <a:rPr lang="en-US" altLang="ru-RU" dirty="0" smtClean="0">
                <a:latin typeface="Arial" charset="0"/>
                <a:cs typeface="Arial" charset="0"/>
              </a:rPr>
              <a:t> 1963 / 2010], [</a:t>
            </a:r>
            <a:r>
              <a:rPr lang="en-US" altLang="ru-RU" dirty="0" err="1">
                <a:latin typeface="Arial" charset="0"/>
                <a:cs typeface="Arial" charset="0"/>
              </a:rPr>
              <a:t>Talmy</a:t>
            </a:r>
            <a:r>
              <a:rPr lang="en-US" altLang="ru-RU" dirty="0">
                <a:latin typeface="Arial" charset="0"/>
                <a:cs typeface="Arial" charset="0"/>
              </a:rPr>
              <a:t> 1975, 2000],</a:t>
            </a:r>
            <a:r>
              <a:rPr lang="ru-RU" altLang="ru-RU" dirty="0">
                <a:latin typeface="Arial" charset="0"/>
                <a:cs typeface="Arial" charset="0"/>
              </a:rPr>
              <a:t> </a:t>
            </a:r>
            <a:r>
              <a:rPr lang="en-US" altLang="ru-RU" dirty="0">
                <a:latin typeface="Arial" charset="0"/>
                <a:cs typeface="Arial" charset="0"/>
              </a:rPr>
              <a:t>[Fillmore 1983],</a:t>
            </a:r>
            <a:r>
              <a:rPr lang="ru-RU" altLang="ru-RU" dirty="0">
                <a:latin typeface="Arial" charset="0"/>
                <a:cs typeface="Arial" charset="0"/>
              </a:rPr>
              <a:t> </a:t>
            </a:r>
            <a:r>
              <a:rPr lang="en-US" altLang="ru-RU" dirty="0">
                <a:latin typeface="Arial" charset="0"/>
                <a:cs typeface="Arial" charset="0"/>
              </a:rPr>
              <a:t>[Fillmore, Atkins 2000</a:t>
            </a:r>
            <a:r>
              <a:rPr lang="en-US" altLang="ru-RU" dirty="0" smtClean="0">
                <a:latin typeface="Arial" charset="0"/>
                <a:cs typeface="Arial" charset="0"/>
              </a:rPr>
              <a:t>],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dirty="0" smtClean="0">
                <a:latin typeface="Arial" charset="0"/>
                <a:cs typeface="Arial" charset="0"/>
              </a:rPr>
              <a:t>[Maisak</a:t>
            </a:r>
            <a:r>
              <a:rPr lang="ru-RU" altLang="ru-RU" dirty="0" smtClean="0">
                <a:latin typeface="Arial" charset="0"/>
                <a:cs typeface="Arial" charset="0"/>
              </a:rPr>
              <a:t> 2005</a:t>
            </a:r>
            <a:r>
              <a:rPr lang="en-US" altLang="ru-RU" dirty="0" smtClean="0">
                <a:latin typeface="Arial" charset="0"/>
                <a:cs typeface="Arial" charset="0"/>
              </a:rPr>
              <a:t>]</a:t>
            </a:r>
            <a:r>
              <a:rPr lang="ru-RU" altLang="ru-RU" dirty="0" smtClean="0">
                <a:latin typeface="Arial" charset="0"/>
                <a:cs typeface="Arial" charset="0"/>
              </a:rPr>
              <a:t>, </a:t>
            </a:r>
            <a:r>
              <a:rPr lang="en-US" altLang="ru-RU" dirty="0" smtClean="0">
                <a:latin typeface="Arial" charset="0"/>
                <a:cs typeface="Arial" charset="0"/>
              </a:rPr>
              <a:t>[Maisak, Rakhilina (eds.)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ru-RU" altLang="ru-RU" dirty="0">
                <a:latin typeface="Arial" charset="0"/>
                <a:cs typeface="Arial" charset="0"/>
              </a:rPr>
              <a:t>2007</a:t>
            </a:r>
            <a:r>
              <a:rPr lang="en-US" altLang="ru-RU" dirty="0">
                <a:latin typeface="Arial" charset="0"/>
                <a:cs typeface="Arial" charset="0"/>
              </a:rPr>
              <a:t>]</a:t>
            </a:r>
            <a:r>
              <a:rPr lang="ru-RU" altLang="ru-RU" dirty="0">
                <a:latin typeface="Arial" charset="0"/>
                <a:cs typeface="Arial" charset="0"/>
              </a:rPr>
              <a:t>, </a:t>
            </a:r>
            <a:r>
              <a:rPr lang="en-US" altLang="ru-RU" dirty="0" smtClean="0">
                <a:latin typeface="Arial" charset="0"/>
                <a:cs typeface="Arial" charset="0"/>
              </a:rPr>
              <a:t>[</a:t>
            </a:r>
            <a:r>
              <a:rPr lang="en-US" altLang="ru-RU" dirty="0" err="1" smtClean="0">
                <a:latin typeface="Arial" charset="0"/>
                <a:cs typeface="Arial" charset="0"/>
              </a:rPr>
              <a:t>Kruglyakova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ru-RU" altLang="ru-RU" dirty="0">
                <a:latin typeface="Arial" charset="0"/>
                <a:cs typeface="Arial" charset="0"/>
              </a:rPr>
              <a:t>2010</a:t>
            </a:r>
            <a:r>
              <a:rPr lang="en-US" altLang="ru-RU" dirty="0">
                <a:latin typeface="Arial" charset="0"/>
                <a:cs typeface="Arial" charset="0"/>
              </a:rPr>
              <a:t>]</a:t>
            </a:r>
            <a:r>
              <a:rPr lang="ru-RU" altLang="ru-RU" dirty="0">
                <a:latin typeface="Arial" charset="0"/>
                <a:cs typeface="Arial" charset="0"/>
              </a:rPr>
              <a:t>, </a:t>
            </a:r>
            <a:r>
              <a:rPr lang="en-US" altLang="ru-RU" dirty="0" smtClean="0">
                <a:latin typeface="Arial" charset="0"/>
                <a:cs typeface="Arial" charset="0"/>
              </a:rPr>
              <a:t>[Shapiro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ru-RU" altLang="ru-RU" dirty="0">
                <a:latin typeface="Arial" charset="0"/>
                <a:cs typeface="Arial" charset="0"/>
              </a:rPr>
              <a:t>2013</a:t>
            </a:r>
            <a:r>
              <a:rPr lang="en-US" altLang="ru-RU" dirty="0" smtClean="0">
                <a:latin typeface="Arial" charset="0"/>
                <a:cs typeface="Arial" charset="0"/>
              </a:rPr>
              <a:t>], etc.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Verbs of falling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charset="0"/>
                <a:cs typeface="Arial" charset="0"/>
              </a:rPr>
              <a:t>russian</a:t>
            </a:r>
            <a:r>
              <a:rPr lang="en-US" altLang="ru-RU" dirty="0" smtClean="0">
                <a:latin typeface="Arial" charset="0"/>
                <a:cs typeface="Arial" charset="0"/>
              </a:rPr>
              <a:t>: </a:t>
            </a:r>
            <a:r>
              <a:rPr lang="ru-RU" altLang="ru-RU" i="1" dirty="0" smtClean="0">
                <a:latin typeface="Arial" charset="0"/>
                <a:cs typeface="Arial" charset="0"/>
              </a:rPr>
              <a:t>упасть, выпасть, свалиться, опрокинуться, рухнуть, вылиться, осыпаться, шлепнуться, брякнуться</a:t>
            </a:r>
            <a:r>
              <a:rPr lang="ru-RU" altLang="ru-RU" dirty="0" smtClean="0">
                <a:latin typeface="Arial" charset="0"/>
                <a:cs typeface="Arial" charset="0"/>
              </a:rPr>
              <a:t>…</a:t>
            </a:r>
            <a:endParaRPr lang="en-US" altLang="ru-RU" dirty="0" smtClean="0"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charset="0"/>
                <a:cs typeface="Arial" charset="0"/>
              </a:rPr>
              <a:t>english</a:t>
            </a:r>
            <a:r>
              <a:rPr lang="en-US" altLang="ru-RU" dirty="0" smtClean="0">
                <a:latin typeface="Arial" charset="0"/>
                <a:cs typeface="Arial" charset="0"/>
              </a:rPr>
              <a:t>: </a:t>
            </a:r>
            <a:r>
              <a:rPr lang="en-US" altLang="ru-RU" i="1" dirty="0" smtClean="0">
                <a:latin typeface="Arial" charset="0"/>
                <a:cs typeface="Arial" charset="0"/>
              </a:rPr>
              <a:t>to fall, to drop, to collapse, to plummet, to tumble, to pour, to plop…</a:t>
            </a:r>
            <a:endParaRPr lang="ru-RU" altLang="ru-RU" i="1" dirty="0" smtClean="0">
              <a:latin typeface="Arial" charset="0"/>
              <a:cs typeface="Arial" charset="0"/>
            </a:endParaRP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Moving downwards.</a:t>
            </a:r>
            <a:endParaRPr lang="ru-RU" altLang="ru-RU" dirty="0" smtClean="0">
              <a:latin typeface="Arial" charset="0"/>
              <a:cs typeface="Arial" charset="0"/>
            </a:endParaRP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Not touching a surface</a:t>
            </a:r>
            <a:r>
              <a:rPr lang="ru-RU" altLang="ru-RU" dirty="0" smtClean="0">
                <a:latin typeface="Arial" charset="0"/>
                <a:cs typeface="Arial" charset="0"/>
              </a:rPr>
              <a:t>.</a:t>
            </a: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Uncontrollably</a:t>
            </a:r>
            <a:r>
              <a:rPr lang="ru-RU" altLang="ru-RU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An important subclass, but still on the periphery of the research.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756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Falling verbs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640960" cy="580526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Team project (E. V. Rakhilina, T. I. Reznikova et al.).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Some first findings: [</a:t>
            </a:r>
            <a:r>
              <a:rPr lang="en-US" altLang="ru-RU" dirty="0" err="1" smtClean="0">
                <a:latin typeface="Arial" charset="0"/>
                <a:cs typeface="Arial" charset="0"/>
              </a:rPr>
              <a:t>Mustakimova</a:t>
            </a:r>
            <a:r>
              <a:rPr lang="en-US" altLang="ru-RU" dirty="0" smtClean="0">
                <a:latin typeface="Arial" charset="0"/>
                <a:cs typeface="Arial" charset="0"/>
              </a:rPr>
              <a:t> 2014], [Rakhilina 2015], [Kashkin, </a:t>
            </a:r>
            <a:r>
              <a:rPr lang="en-US" altLang="ru-RU" dirty="0" err="1" smtClean="0">
                <a:latin typeface="Arial" charset="0"/>
                <a:cs typeface="Arial" charset="0"/>
              </a:rPr>
              <a:t>Pleshak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  <a:r>
              <a:rPr lang="ru-RU" altLang="ru-RU" dirty="0" smtClean="0">
                <a:latin typeface="Arial" charset="0"/>
                <a:cs typeface="Arial" charset="0"/>
              </a:rPr>
              <a:t>2015</a:t>
            </a:r>
            <a:r>
              <a:rPr lang="en-US" altLang="ru-RU" dirty="0" smtClean="0">
                <a:latin typeface="Arial" charset="0"/>
                <a:cs typeface="Arial" charset="0"/>
              </a:rPr>
              <a:t>]</a:t>
            </a:r>
            <a:r>
              <a:rPr lang="ru-RU" altLang="ru-RU" dirty="0" smtClean="0">
                <a:latin typeface="Arial" charset="0"/>
                <a:cs typeface="Arial" charset="0"/>
              </a:rPr>
              <a:t>, </a:t>
            </a:r>
            <a:r>
              <a:rPr lang="en-US" altLang="ru-RU" dirty="0" smtClean="0">
                <a:latin typeface="Arial" charset="0"/>
                <a:cs typeface="Arial" charset="0"/>
              </a:rPr>
              <a:t>[</a:t>
            </a:r>
            <a:r>
              <a:rPr lang="en-US" altLang="ru-RU" dirty="0" err="1" smtClean="0">
                <a:latin typeface="Arial" charset="0"/>
                <a:cs typeface="Arial" charset="0"/>
              </a:rPr>
              <a:t>Kuz’menko</a:t>
            </a:r>
            <a:r>
              <a:rPr lang="en-US" altLang="ru-RU" dirty="0" smtClean="0">
                <a:latin typeface="Arial" charset="0"/>
                <a:cs typeface="Arial" charset="0"/>
              </a:rPr>
              <a:t>, </a:t>
            </a:r>
            <a:r>
              <a:rPr lang="en-US" altLang="ru-RU" dirty="0" err="1" smtClean="0">
                <a:latin typeface="Arial" charset="0"/>
                <a:cs typeface="Arial" charset="0"/>
              </a:rPr>
              <a:t>Mustakimova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dirty="0" smtClean="0">
                <a:latin typeface="Arial" charset="0"/>
                <a:cs typeface="Arial" charset="0"/>
              </a:rPr>
              <a:t>2015]</a:t>
            </a:r>
            <a:r>
              <a:rPr lang="ru-RU" altLang="ru-RU" dirty="0" smtClean="0">
                <a:latin typeface="Arial" charset="0"/>
                <a:cs typeface="Arial" charset="0"/>
              </a:rPr>
              <a:t>.</a:t>
            </a:r>
            <a:endParaRPr lang="en-US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Collocational approach to data collection [Rakhilina, Reznikova 2013].</a:t>
            </a: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Language sample</a:t>
            </a:r>
            <a:r>
              <a:rPr lang="ru-RU" altLang="ru-RU" dirty="0" smtClean="0">
                <a:latin typeface="Arial" charset="0"/>
                <a:cs typeface="Arial" charset="0"/>
              </a:rPr>
              <a:t> (</a:t>
            </a:r>
            <a:r>
              <a:rPr lang="en-US" altLang="ru-RU" dirty="0" smtClean="0">
                <a:latin typeface="Arial" charset="0"/>
                <a:cs typeface="Arial" charset="0"/>
              </a:rPr>
              <a:t>work in progress; to be enlarged</a:t>
            </a:r>
            <a:r>
              <a:rPr lang="ru-RU" altLang="ru-RU" dirty="0" smtClean="0">
                <a:latin typeface="Arial" charset="0"/>
                <a:cs typeface="Arial" charset="0"/>
              </a:rPr>
              <a:t>):</a:t>
            </a:r>
          </a:p>
          <a:p>
            <a:pPr marL="0" indent="0" algn="just">
              <a:buNone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Russian, Ukrainian, Belorussian;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English, German, French, Norwegian, Yiddish;</a:t>
            </a:r>
          </a:p>
          <a:p>
            <a:pPr marL="0" indent="0" algn="just">
              <a:buNone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Finnish, Estonian, Komi, Moksha, Mari, </a:t>
            </a: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Beserman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Udmurt, Nenets;</a:t>
            </a:r>
          </a:p>
          <a:p>
            <a:pPr marL="0" indent="0" algn="just">
              <a:buNone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Tatar, Chuvash, Kirghiz;</a:t>
            </a:r>
          </a:p>
          <a:p>
            <a:pPr marL="0" indent="0" algn="just">
              <a:buNone/>
              <a:defRPr/>
            </a:pPr>
            <a:r>
              <a:rPr lang="en-US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Aghul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 Adyghe;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Indonesian.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talk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/>
          <a:lstStyle/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Four Uralic languages studied in detail:</a:t>
            </a: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Komi-</a:t>
            </a:r>
            <a:r>
              <a:rPr lang="en-US" altLang="ru-RU" dirty="0" err="1" smtClean="0">
                <a:latin typeface="Arial" charset="0"/>
                <a:cs typeface="Arial" charset="0"/>
              </a:rPr>
              <a:t>Zyrjan</a:t>
            </a:r>
            <a:r>
              <a:rPr lang="en-US" altLang="ru-RU" dirty="0" smtClean="0">
                <a:latin typeface="Arial" charset="0"/>
                <a:cs typeface="Arial" charset="0"/>
              </a:rPr>
              <a:t> (</a:t>
            </a:r>
            <a:r>
              <a:rPr lang="en-US" altLang="ru-RU" dirty="0" err="1" smtClean="0">
                <a:latin typeface="Arial" charset="0"/>
                <a:cs typeface="Arial" charset="0"/>
              </a:rPr>
              <a:t>Izhma</a:t>
            </a:r>
            <a:r>
              <a:rPr lang="en-US" altLang="ru-RU" dirty="0" smtClean="0">
                <a:latin typeface="Arial" charset="0"/>
                <a:cs typeface="Arial" charset="0"/>
              </a:rPr>
              <a:t> dialect, </a:t>
            </a:r>
            <a:r>
              <a:rPr lang="en-US" altLang="ru-RU" dirty="0" err="1" smtClean="0">
                <a:latin typeface="Arial" charset="0"/>
                <a:cs typeface="Arial" charset="0"/>
              </a:rPr>
              <a:t>Yamalo</a:t>
            </a:r>
            <a:r>
              <a:rPr lang="en-US" altLang="ru-RU" dirty="0" smtClean="0">
                <a:latin typeface="Arial" charset="0"/>
                <a:cs typeface="Arial" charset="0"/>
              </a:rPr>
              <a:t>-Nenets district).</a:t>
            </a: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Meadow Mari (primarily the town of </a:t>
            </a:r>
            <a:r>
              <a:rPr lang="en-US" altLang="ru-RU" dirty="0" err="1" smtClean="0">
                <a:latin typeface="Arial" charset="0"/>
                <a:cs typeface="Arial" charset="0"/>
              </a:rPr>
              <a:t>Volzhsk</a:t>
            </a:r>
            <a:r>
              <a:rPr lang="en-US" altLang="ru-RU" dirty="0" smtClean="0">
                <a:latin typeface="Arial" charset="0"/>
                <a:cs typeface="Arial" charset="0"/>
              </a:rPr>
              <a:t>).</a:t>
            </a: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Moksha </a:t>
            </a:r>
            <a:r>
              <a:rPr lang="en-US" altLang="ru-RU" dirty="0" err="1" smtClean="0">
                <a:latin typeface="Arial" charset="0"/>
                <a:cs typeface="Arial" charset="0"/>
              </a:rPr>
              <a:t>Mordvin</a:t>
            </a:r>
            <a:r>
              <a:rPr lang="en-US" altLang="ru-RU" dirty="0" smtClean="0">
                <a:latin typeface="Arial" charset="0"/>
                <a:cs typeface="Arial" charset="0"/>
              </a:rPr>
              <a:t> (Central dialect).</a:t>
            </a:r>
          </a:p>
          <a:p>
            <a:pPr marL="540000" algn="just">
              <a:buFont typeface="Wingdings" panose="05000000000000000000" pitchFamily="2" charset="2"/>
              <a:buChar char="ü"/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Tundra Nenets (the village of </a:t>
            </a:r>
            <a:r>
              <a:rPr lang="en-US" altLang="ru-RU" dirty="0" err="1" smtClean="0">
                <a:latin typeface="Arial" charset="0"/>
                <a:cs typeface="Arial" charset="0"/>
              </a:rPr>
              <a:t>Samburg</a:t>
            </a:r>
            <a:r>
              <a:rPr lang="en-US" altLang="ru-RU" dirty="0">
                <a:latin typeface="Arial" charset="0"/>
                <a:cs typeface="Arial" charset="0"/>
              </a:rPr>
              <a:t>, </a:t>
            </a:r>
            <a:r>
              <a:rPr lang="en-US" altLang="ru-RU" dirty="0" err="1">
                <a:latin typeface="Arial" charset="0"/>
                <a:cs typeface="Arial" charset="0"/>
              </a:rPr>
              <a:t>Yamalo</a:t>
            </a:r>
            <a:r>
              <a:rPr lang="en-US" altLang="ru-RU" dirty="0">
                <a:latin typeface="Arial" charset="0"/>
                <a:cs typeface="Arial" charset="0"/>
              </a:rPr>
              <a:t>-Nenets district</a:t>
            </a:r>
            <a:r>
              <a:rPr lang="en-US" altLang="ru-RU" dirty="0" smtClean="0">
                <a:latin typeface="Arial" charset="0"/>
                <a:cs typeface="Arial" charset="0"/>
              </a:rPr>
              <a:t>).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Fieldwork + dictionaries, texts.</a:t>
            </a: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Contribution of our data to the typology of falling verbs</a:t>
            </a:r>
            <a:r>
              <a:rPr lang="ru-RU" altLang="ru-RU" dirty="0" smtClean="0">
                <a:latin typeface="Arial" charset="0"/>
                <a:cs typeface="Arial" charset="0"/>
              </a:rPr>
              <a:t>.</a:t>
            </a: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Linguistically, verbs of falling are related to some other domains besides motion (sound, destruction etc.) =&gt; Uralic data on this matter.</a:t>
            </a:r>
            <a:endParaRPr lang="ru-RU" altLang="ru-RU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7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467600" cy="562074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Falling verbs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of the system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640960" cy="6309320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</a:t>
            </a:r>
            <a:r>
              <a:rPr lang="en-US" altLang="ru-RU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WHAT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b="1" dirty="0" smtClean="0">
                <a:latin typeface="Arial" charset="0"/>
                <a:cs typeface="Arial" charset="0"/>
              </a:rPr>
              <a:t>falls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WHERE</a:t>
            </a:r>
            <a:r>
              <a:rPr lang="ru-RU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FROM WHERE</a:t>
            </a:r>
            <a:endParaRPr lang="ru-RU" altLang="ru-RU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endParaRPr lang="ru-RU" altLang="ru-RU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66528"/>
            <a:ext cx="1872208" cy="21602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object</a:t>
            </a:r>
            <a:endParaRPr lang="en-US" alt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Artifact</a:t>
            </a:r>
            <a:endParaRPr lang="ru-RU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endParaRPr lang="ru-RU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</a:t>
            </a:r>
            <a:endParaRPr lang="ru-RU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Rain, snow</a:t>
            </a:r>
            <a:endParaRPr lang="ru-RU" alt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alt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484784"/>
            <a:ext cx="2583904" cy="21602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surface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surface</a:t>
            </a:r>
            <a:endParaRPr lang="ru-RU" altLang="ru-RU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endParaRPr lang="ru-RU" altLang="ru-RU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</a:t>
            </a:r>
            <a:r>
              <a:rPr lang="ru-RU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snow, mud</a:t>
            </a:r>
            <a:r>
              <a:rPr lang="ru-RU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dirty="0" smtClean="0">
              <a:solidFill>
                <a:srgbClr val="00B050"/>
              </a:solidFill>
            </a:endParaRPr>
          </a:p>
          <a:p>
            <a:pPr algn="just">
              <a:defRPr/>
            </a:pPr>
            <a:r>
              <a:rPr lang="ru-RU" altLang="ru-RU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ru-RU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n-US" alt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n-US" altLang="ru-RU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altLang="ru-RU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1496481"/>
            <a:ext cx="2736304" cy="25202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one surface to another</a:t>
            </a:r>
            <a:endParaRPr lang="ru-RU" alt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a container</a:t>
            </a:r>
            <a:endParaRPr lang="ru-RU" alt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vertical position to horizontal position</a:t>
            </a:r>
            <a:endParaRPr lang="ru-RU" altLang="ru-RU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alt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 of an object &amp; falling of its parts</a:t>
            </a:r>
            <a:endParaRPr lang="ru-RU" altLang="ru-RU" dirty="0" smtClean="0">
              <a:solidFill>
                <a:srgbClr val="0070C0"/>
              </a:solidFill>
            </a:endParaRPr>
          </a:p>
          <a:p>
            <a:pPr algn="just">
              <a:defRPr/>
            </a:pPr>
            <a:r>
              <a:rPr lang="ru-RU" alt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alt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277200"/>
          </a:xfrm>
        </p:spPr>
        <p:txBody>
          <a:bodyPr/>
          <a:lstStyle/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marL="0" indent="0" algn="ctr">
              <a:buNone/>
              <a:defRPr/>
            </a:pPr>
            <a:r>
              <a:rPr lang="en-US" altLang="ru-RU" b="1" dirty="0" smtClean="0">
                <a:latin typeface="Arial" charset="0"/>
                <a:cs typeface="Arial" charset="0"/>
              </a:rPr>
              <a:t>II. Verbs of falling in Uralic: basic semantic distinctions</a:t>
            </a:r>
          </a:p>
        </p:txBody>
      </p:sp>
    </p:spTree>
    <p:extLst>
      <p:ext uri="{BB962C8B-B14F-4D97-AF65-F5344CB8AC3E}">
        <p14:creationId xmlns:p14="http://schemas.microsoft.com/office/powerpoint/2010/main" val="32286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63408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above vs. from vertical position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80920" cy="549322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A regular distinction in the prototypes for each verb.</a:t>
            </a:r>
          </a:p>
          <a:p>
            <a:pPr marL="0" indent="0" algn="just">
              <a:buNone/>
              <a:defRPr/>
            </a:pPr>
            <a:r>
              <a:rPr lang="en-US" altLang="ru-RU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moksha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prams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(above) vs.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vel’ams</a:t>
            </a:r>
            <a:r>
              <a:rPr lang="en-US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(vertical).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us’ny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(above) vs.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pərny</a:t>
            </a:r>
            <a:r>
              <a:rPr lang="en-US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(vertical).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dirty="0" smtClean="0">
                <a:latin typeface="Arial" charset="0"/>
                <a:cs typeface="Arial" charset="0"/>
              </a:rPr>
              <a:t>In fact: some degree of overlap in each language.</a:t>
            </a:r>
          </a:p>
          <a:p>
            <a:pPr marL="0" indent="0" algn="just">
              <a:buNone/>
              <a:defRPr/>
            </a:pPr>
            <a:r>
              <a:rPr lang="en-US" altLang="ru-RU" cap="small" dirty="0" err="1" smtClean="0">
                <a:latin typeface="Arial" charset="0"/>
                <a:cs typeface="Arial" charset="0"/>
              </a:rPr>
              <a:t>mari</a:t>
            </a:r>
            <a:r>
              <a:rPr lang="en-US" altLang="ru-RU" dirty="0" smtClean="0">
                <a:latin typeface="Arial" charset="0"/>
                <a:cs typeface="Arial" charset="0"/>
              </a:rPr>
              <a:t> </a:t>
            </a:r>
            <a:r>
              <a:rPr lang="en-US" altLang="ru-RU" i="1" dirty="0" err="1" smtClean="0">
                <a:latin typeface="Arial" charset="0"/>
                <a:cs typeface="Arial" charset="0"/>
              </a:rPr>
              <a:t>kamvozaš</a:t>
            </a:r>
            <a:r>
              <a:rPr lang="en-US" altLang="ru-RU" dirty="0" smtClean="0">
                <a:latin typeface="Arial" charset="0"/>
                <a:cs typeface="Arial" charset="0"/>
              </a:rPr>
              <a:t> (all) vs. </a:t>
            </a:r>
            <a:r>
              <a:rPr lang="en-US" alt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altLang="ru-RU" i="1" dirty="0" err="1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örlaš</a:t>
            </a:r>
            <a:r>
              <a:rPr lang="en-US" altLang="ru-RU" dirty="0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 (vertical).</a:t>
            </a:r>
          </a:p>
          <a:p>
            <a:pPr algn="just">
              <a:defRPr/>
            </a:pPr>
            <a:r>
              <a:rPr lang="en-US" altLang="ru-RU" dirty="0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Distinctions based on </a:t>
            </a:r>
            <a:r>
              <a:rPr lang="en-US" altLang="ru-RU" dirty="0" err="1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animacy</a:t>
            </a:r>
            <a:r>
              <a:rPr lang="en-US" altLang="ru-RU" dirty="0" smtClean="0">
                <a:latin typeface="Arial" panose="020B0604020202020204" pitchFamily="34" charset="0"/>
                <a:ea typeface="Charis SIL"/>
                <a:cs typeface="Arial" panose="020B0604020202020204" pitchFamily="34" charset="0"/>
              </a:rPr>
              <a:t> and on some topological properties.</a:t>
            </a: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ru-RU" altLang="ru-RU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0430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1668</TotalTime>
  <Words>1741</Words>
  <Application>Microsoft Office PowerPoint</Application>
  <PresentationFormat>Экран (4:3)</PresentationFormat>
  <Paragraphs>225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Эркер</vt:lpstr>
      <vt:lpstr>The XIIth Conference on Typology and Grammar for Young Scholars, St-Petersburg, 20.11.2015       Towards a Lexical Typology of Falling Verbs: Evidence from Uralic</vt:lpstr>
      <vt:lpstr>Презентация PowerPoint</vt:lpstr>
      <vt:lpstr>Lexical typology</vt:lpstr>
      <vt:lpstr>Motion verbs</vt:lpstr>
      <vt:lpstr>Falling verbs</vt:lpstr>
      <vt:lpstr>Our talk</vt:lpstr>
      <vt:lpstr>Falling verbs: outline of the system</vt:lpstr>
      <vt:lpstr>Презентация PowerPoint</vt:lpstr>
      <vt:lpstr>From above vs. from vertical position</vt:lpstr>
      <vt:lpstr>from vertical position: animacy effects</vt:lpstr>
      <vt:lpstr>from vertical position: observer</vt:lpstr>
      <vt:lpstr>Subject: liquids and dry substances</vt:lpstr>
      <vt:lpstr>Initial point: container</vt:lpstr>
      <vt:lpstr>Презентация PowerPoint</vt:lpstr>
      <vt:lpstr>Research question</vt:lpstr>
      <vt:lpstr>Descent</vt:lpstr>
      <vt:lpstr>Drowning</vt:lpstr>
      <vt:lpstr>Sound</vt:lpstr>
      <vt:lpstr>Destruction</vt:lpstr>
      <vt:lpstr>Destruction</vt:lpstr>
      <vt:lpstr>Physical impact: strike</vt:lpstr>
      <vt:lpstr>Rotation</vt:lpstr>
      <vt:lpstr>Metaphors</vt:lpstr>
      <vt:lpstr>Conclusions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117</cp:revision>
  <dcterms:created xsi:type="dcterms:W3CDTF">2015-10-03T21:21:14Z</dcterms:created>
  <dcterms:modified xsi:type="dcterms:W3CDTF">2015-11-19T19:56:19Z</dcterms:modified>
</cp:coreProperties>
</file>