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8" r:id="rId10"/>
    <p:sldId id="264" r:id="rId11"/>
    <p:sldId id="269" r:id="rId12"/>
    <p:sldId id="265" r:id="rId13"/>
    <p:sldId id="271" r:id="rId14"/>
    <p:sldId id="270" r:id="rId15"/>
    <p:sldId id="272" r:id="rId16"/>
    <p:sldId id="273" r:id="rId17"/>
    <p:sldId id="274" r:id="rId18"/>
    <p:sldId id="266" r:id="rId19"/>
    <p:sldId id="276" r:id="rId20"/>
    <p:sldId id="267" r:id="rId21"/>
    <p:sldId id="277" r:id="rId22"/>
    <p:sldId id="275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5" autoAdjust="0"/>
    <p:restoredTop sz="94660"/>
  </p:normalViewPr>
  <p:slideViewPr>
    <p:cSldViewPr>
      <p:cViewPr>
        <p:scale>
          <a:sx n="66" d="100"/>
          <a:sy n="66" d="100"/>
        </p:scale>
        <p:origin x="-642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31AD-09ED-46CA-97E5-A91BDF5376E3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9EA1C-B3F4-406A-8B4C-3B03EECEDD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31AD-09ED-46CA-97E5-A91BDF5376E3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9EA1C-B3F4-406A-8B4C-3B03EECEDD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31AD-09ED-46CA-97E5-A91BDF5376E3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9EA1C-B3F4-406A-8B4C-3B03EECEDD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31AD-09ED-46CA-97E5-A91BDF5376E3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9EA1C-B3F4-406A-8B4C-3B03EECEDD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31AD-09ED-46CA-97E5-A91BDF5376E3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9EA1C-B3F4-406A-8B4C-3B03EECEDD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31AD-09ED-46CA-97E5-A91BDF5376E3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9EA1C-B3F4-406A-8B4C-3B03EECEDD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31AD-09ED-46CA-97E5-A91BDF5376E3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9EA1C-B3F4-406A-8B4C-3B03EECEDD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31AD-09ED-46CA-97E5-A91BDF5376E3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9EA1C-B3F4-406A-8B4C-3B03EECEDD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31AD-09ED-46CA-97E5-A91BDF5376E3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9EA1C-B3F4-406A-8B4C-3B03EECEDD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31AD-09ED-46CA-97E5-A91BDF5376E3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9EA1C-B3F4-406A-8B4C-3B03EECEDDF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31AD-09ED-46CA-97E5-A91BDF5376E3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39EA1C-B3F4-406A-8B4C-3B03EECEDDF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039EA1C-B3F4-406A-8B4C-3B03EECEDDFE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BBA31AD-09ED-46CA-97E5-A91BDF5376E3}" type="datetimeFigureOut">
              <a:rPr lang="ru-RU" smtClean="0"/>
              <a:t>25.11.2015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On the modal markers </a:t>
            </a:r>
            <a:r>
              <a:rPr lang="en-US" i="1" dirty="0"/>
              <a:t>-a </a:t>
            </a:r>
            <a:r>
              <a:rPr lang="en-US" dirty="0"/>
              <a:t>and </a:t>
            </a:r>
            <a:r>
              <a:rPr lang="en-US" i="1" dirty="0"/>
              <a:t>-</a:t>
            </a:r>
            <a:r>
              <a:rPr lang="en-US" i="1" dirty="0" err="1"/>
              <a:t>ka</a:t>
            </a:r>
            <a:r>
              <a:rPr lang="en-US" i="1" dirty="0"/>
              <a:t> 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smtClean="0"/>
              <a:t>in </a:t>
            </a:r>
            <a:r>
              <a:rPr lang="en-US" dirty="0"/>
              <a:t>Moksha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5013176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Ilya </a:t>
            </a:r>
            <a:r>
              <a:rPr lang="en-US" sz="1800" dirty="0" err="1" smtClean="0">
                <a:solidFill>
                  <a:schemeClr val="accent1">
                    <a:lumMod val="50000"/>
                  </a:schemeClr>
                </a:solidFill>
              </a:rPr>
              <a:t>Yegorov</a:t>
            </a:r>
            <a:endParaRPr lang="en-US" sz="1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Moscow State University </a:t>
            </a:r>
          </a:p>
          <a:p>
            <a:pPr algn="r"/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Department of Theoretical and Applied Linguistics</a:t>
            </a:r>
          </a:p>
          <a:p>
            <a:pPr algn="r"/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dkeg95@yandex.ru</a:t>
            </a:r>
            <a:endParaRPr lang="ru-RU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47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Combinatory Power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has turned out that </a:t>
            </a:r>
            <a:r>
              <a:rPr lang="en-US" i="1" dirty="0" smtClean="0"/>
              <a:t>-</a:t>
            </a:r>
            <a:r>
              <a:rPr lang="en-US" i="1" dirty="0" err="1" smtClean="0"/>
              <a:t>ka</a:t>
            </a:r>
            <a:r>
              <a:rPr lang="en-US" dirty="0" smtClean="0"/>
              <a:t>  can be added not only to all the members of the Imperative paradigm, but also to some other verbal forms</a:t>
            </a:r>
          </a:p>
          <a:p>
            <a:endParaRPr lang="en-US" dirty="0" smtClean="0"/>
          </a:p>
          <a:p>
            <a:pPr>
              <a:spcAft>
                <a:spcPts val="1200"/>
              </a:spcAft>
            </a:pPr>
            <a:r>
              <a:rPr lang="en-US" dirty="0" smtClean="0">
                <a:solidFill>
                  <a:schemeClr val="tx2"/>
                </a:solidFill>
              </a:rPr>
              <a:t>Optative:</a:t>
            </a:r>
            <a:r>
              <a:rPr lang="en-US" dirty="0" smtClean="0"/>
              <a:t> third person forms can be affixed with </a:t>
            </a:r>
            <a:r>
              <a:rPr lang="en-US" i="1" dirty="0" smtClean="0"/>
              <a:t>-</a:t>
            </a:r>
            <a:r>
              <a:rPr lang="en-US" i="1" dirty="0" err="1" smtClean="0"/>
              <a:t>ka</a:t>
            </a:r>
            <a:endParaRPr lang="ru-RU" i="1" dirty="0" smtClean="0"/>
          </a:p>
          <a:p>
            <a:pPr marL="114300" indent="0">
              <a:buNone/>
            </a:pPr>
            <a:r>
              <a:rPr lang="en-US" i="1" dirty="0" smtClean="0"/>
              <a:t>	</a:t>
            </a:r>
            <a:r>
              <a:rPr lang="en-US" dirty="0" smtClean="0"/>
              <a:t>(4)</a:t>
            </a:r>
          </a:p>
          <a:p>
            <a:pPr marL="114300" indent="0">
              <a:buNone/>
            </a:pPr>
            <a:endParaRPr lang="en-US" i="1" dirty="0"/>
          </a:p>
          <a:p>
            <a:pPr marL="114300" indent="0">
              <a:buNone/>
            </a:pPr>
            <a:endParaRPr lang="en-US" i="1" dirty="0" smtClean="0"/>
          </a:p>
          <a:p>
            <a:pPr marL="114300" indent="0">
              <a:buNone/>
            </a:pPr>
            <a:endParaRPr lang="en-US" i="1" dirty="0"/>
          </a:p>
          <a:p>
            <a:pPr marL="114300" indent="0" algn="just">
              <a:buNone/>
            </a:pPr>
            <a:r>
              <a:rPr lang="en-US" dirty="0" smtClean="0"/>
              <a:t>The semantics of the </a:t>
            </a:r>
            <a:r>
              <a:rPr lang="en-US" i="1" dirty="0" err="1" smtClean="0"/>
              <a:t>ka</a:t>
            </a:r>
            <a:r>
              <a:rPr lang="en-US" dirty="0" smtClean="0"/>
              <a:t>-equipped optative can exhibit some peculiarities which will be shown later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668897"/>
            <a:ext cx="11903442" cy="1488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2840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Note that the Optative is a somewhat marginal category in the contemporary Moksha, especially its first and second person forms 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Condit</a:t>
            </a:r>
            <a:r>
              <a:rPr lang="en-US" dirty="0"/>
              <a:t>i</a:t>
            </a:r>
            <a:r>
              <a:rPr lang="en-US" dirty="0" smtClean="0"/>
              <a:t>onal </a:t>
            </a:r>
            <a:r>
              <a:rPr lang="en-US" dirty="0" smtClean="0"/>
              <a:t>forms are very common to be used instead</a:t>
            </a:r>
          </a:p>
          <a:p>
            <a:pPr algn="just"/>
            <a:r>
              <a:rPr lang="en-US" dirty="0" smtClean="0"/>
              <a:t>Maybe it is due to the influence of the Russian language which exhibits no special optative but has a multifunctional Conditional mood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6557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Non-past + </a:t>
            </a:r>
            <a:r>
              <a:rPr lang="en-US" i="1" dirty="0" err="1" smtClean="0"/>
              <a:t>ka</a:t>
            </a:r>
            <a:r>
              <a:rPr lang="en-US" dirty="0" smtClean="0"/>
              <a:t>:</a:t>
            </a:r>
            <a:r>
              <a:rPr lang="en-US" i="1" dirty="0" smtClean="0"/>
              <a:t> </a:t>
            </a:r>
            <a:r>
              <a:rPr lang="en-US" dirty="0" smtClean="0"/>
              <a:t>forming a hortative mood?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4909" y="1655618"/>
            <a:ext cx="7620000" cy="4800600"/>
          </a:xfrm>
        </p:spPr>
        <p:txBody>
          <a:bodyPr/>
          <a:lstStyle/>
          <a:p>
            <a:pPr algn="just"/>
            <a:r>
              <a:rPr lang="en-US" dirty="0" smtClean="0"/>
              <a:t>Also </a:t>
            </a:r>
            <a:r>
              <a:rPr lang="en-US" i="1" dirty="0" smtClean="0"/>
              <a:t>-</a:t>
            </a:r>
            <a:r>
              <a:rPr lang="en-US" i="1" dirty="0" err="1" smtClean="0"/>
              <a:t>ka</a:t>
            </a:r>
            <a:r>
              <a:rPr lang="en-US" i="1" dirty="0" smtClean="0"/>
              <a:t> </a:t>
            </a:r>
            <a:r>
              <a:rPr lang="en-US" dirty="0" smtClean="0"/>
              <a:t>can modify the first person forms of the </a:t>
            </a:r>
            <a:r>
              <a:rPr lang="en-US" b="1" dirty="0" smtClean="0"/>
              <a:t>Non-past tense</a:t>
            </a:r>
            <a:r>
              <a:rPr lang="en-US" dirty="0" smtClean="0"/>
              <a:t> of the Indicative mood </a:t>
            </a:r>
          </a:p>
          <a:p>
            <a:pPr marL="114300" indent="0" algn="just">
              <a:buNone/>
            </a:pPr>
            <a:r>
              <a:rPr lang="en-US" dirty="0" smtClean="0"/>
              <a:t>	(5)</a:t>
            </a:r>
          </a:p>
          <a:p>
            <a:pPr marL="114300" indent="0" algn="just">
              <a:buNone/>
            </a:pPr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This case tends to be the most interesting </a:t>
            </a:r>
          </a:p>
          <a:p>
            <a:pPr algn="just"/>
            <a:r>
              <a:rPr lang="en-US" dirty="0" smtClean="0"/>
              <a:t>There are three synonymous forms which exhibit inflectional affix doubling (6b) and its externalization (6c):</a:t>
            </a:r>
          </a:p>
          <a:p>
            <a:pPr marL="411480" lvl="1" indent="0" algn="just">
              <a:spcBef>
                <a:spcPts val="1200"/>
              </a:spcBef>
              <a:buNone/>
            </a:pPr>
            <a:r>
              <a:rPr lang="en-US" dirty="0" smtClean="0"/>
              <a:t>	</a:t>
            </a:r>
            <a:r>
              <a:rPr lang="en-US" sz="2200" dirty="0"/>
              <a:t>(6)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200" dirty="0"/>
              <a:t>.	</a:t>
            </a:r>
            <a:r>
              <a:rPr lang="en-US" sz="2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mol’a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-n-</a:t>
            </a:r>
            <a:r>
              <a:rPr lang="en-US" sz="2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endParaRPr lang="en-US" sz="2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1480" lvl="1" indent="0" algn="just">
              <a:spcBef>
                <a:spcPts val="1200"/>
              </a:spcBef>
              <a:buNone/>
            </a:pP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mol’a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-n-</a:t>
            </a:r>
            <a:r>
              <a:rPr lang="en-US" sz="2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-n</a:t>
            </a:r>
          </a:p>
          <a:p>
            <a:pPr marL="411480" lvl="1" indent="0" algn="just">
              <a:spcBef>
                <a:spcPts val="1200"/>
              </a:spcBef>
              <a:buNone/>
            </a:pP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	</a:t>
            </a:r>
            <a:r>
              <a:rPr lang="en-US" sz="2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mol’a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-n</a:t>
            </a:r>
            <a:endParaRPr lang="en-US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1480" lvl="1" indent="0" algn="just">
              <a:spcBef>
                <a:spcPts val="1200"/>
              </a:spcBef>
              <a:buNone/>
            </a:pPr>
            <a:endParaRPr lang="en-US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1480" lvl="1" indent="0" algn="just">
              <a:spcBef>
                <a:spcPts val="1200"/>
              </a:spcBef>
              <a:buNone/>
            </a:pPr>
            <a:endParaRPr lang="ru-RU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420888"/>
            <a:ext cx="10402218" cy="117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авая фигурная скобка 3"/>
          <p:cNvSpPr/>
          <p:nvPr/>
        </p:nvSpPr>
        <p:spPr>
          <a:xfrm>
            <a:off x="4932040" y="4941168"/>
            <a:ext cx="432048" cy="1296144"/>
          </a:xfrm>
          <a:prstGeom prst="rightBrace">
            <a:avLst>
              <a:gd name="adj1" fmla="val 41927"/>
              <a:gd name="adj2" fmla="val 4888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580112" y="5301208"/>
            <a:ext cx="187220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‘what if I go</a:t>
            </a:r>
            <a:r>
              <a:rPr lang="en-US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’</a:t>
            </a:r>
          </a:p>
          <a:p>
            <a:pPr algn="r"/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(hortative)</a:t>
            </a: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009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All the variants (6a-c) </a:t>
            </a:r>
            <a:r>
              <a:rPr lang="en-US" dirty="0" smtClean="0"/>
              <a:t>seem </a:t>
            </a:r>
            <a:r>
              <a:rPr lang="en-US" dirty="0" smtClean="0"/>
              <a:t>to be equivalent, though the acceptability depends on a certain verb and is fluctuating among the informants</a:t>
            </a:r>
          </a:p>
          <a:p>
            <a:pPr algn="just"/>
            <a:r>
              <a:rPr lang="en-US" dirty="0" smtClean="0"/>
              <a:t>The combination has a </a:t>
            </a:r>
            <a:r>
              <a:rPr lang="en-US" b="1" dirty="0" smtClean="0"/>
              <a:t>hortative</a:t>
            </a:r>
            <a:r>
              <a:rPr lang="en-US" dirty="0" smtClean="0"/>
              <a:t> meaning, similar to its Russian counterpart</a:t>
            </a:r>
          </a:p>
          <a:p>
            <a:pPr algn="just"/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557854"/>
            <a:ext cx="10941769" cy="1239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6367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Externalization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Haspelmath</a:t>
            </a:r>
            <a:r>
              <a:rPr lang="en-US" dirty="0"/>
              <a:t> 1993: </a:t>
            </a:r>
            <a:r>
              <a:rPr lang="en-US" b="1" dirty="0"/>
              <a:t>The diachronic externalization of inflection</a:t>
            </a:r>
            <a:r>
              <a:rPr lang="en-US" dirty="0"/>
              <a:t> [</a:t>
            </a:r>
            <a:r>
              <a:rPr lang="en-US" i="1" dirty="0"/>
              <a:t>Linguistics</a:t>
            </a:r>
            <a:r>
              <a:rPr lang="en-US" dirty="0"/>
              <a:t> 31, 279-309]</a:t>
            </a:r>
          </a:p>
          <a:p>
            <a:pPr algn="just"/>
            <a:r>
              <a:rPr lang="en-US" dirty="0" smtClean="0"/>
              <a:t>A </a:t>
            </a:r>
            <a:r>
              <a:rPr lang="en-US" dirty="0" err="1" smtClean="0"/>
              <a:t>diachronical</a:t>
            </a:r>
            <a:r>
              <a:rPr lang="en-US" dirty="0" smtClean="0"/>
              <a:t> change in the order of affixes generally motivated by </a:t>
            </a:r>
            <a:r>
              <a:rPr lang="fr-FR" dirty="0" smtClean="0"/>
              <a:t>the </a:t>
            </a:r>
            <a:r>
              <a:rPr lang="fr-FR" b="1" dirty="0" smtClean="0"/>
              <a:t>Inflection-outside-derivation </a:t>
            </a:r>
            <a:r>
              <a:rPr lang="fr-FR" b="1" dirty="0"/>
              <a:t>principle</a:t>
            </a:r>
            <a:r>
              <a:rPr lang="fr-FR" b="1" dirty="0" smtClean="0"/>
              <a:t>:</a:t>
            </a:r>
          </a:p>
          <a:p>
            <a:pPr algn="just"/>
            <a:endParaRPr lang="fr-FR" b="1" dirty="0"/>
          </a:p>
          <a:p>
            <a:pPr algn="just"/>
            <a:endParaRPr lang="fr-FR" b="1" dirty="0" smtClean="0"/>
          </a:p>
          <a:p>
            <a:pPr algn="just"/>
            <a:endParaRPr lang="fr-FR" b="1" dirty="0"/>
          </a:p>
          <a:p>
            <a:pPr algn="just"/>
            <a:r>
              <a:rPr lang="fr-FR" dirty="0" smtClean="0"/>
              <a:t>The typical situation is when </a:t>
            </a:r>
            <a:r>
              <a:rPr lang="en-US" dirty="0" smtClean="0"/>
              <a:t>inflectional </a:t>
            </a:r>
            <a:r>
              <a:rPr lang="en-US" dirty="0"/>
              <a:t>affixes are trapped in an internal position as the result </a:t>
            </a:r>
            <a:r>
              <a:rPr lang="en-US" dirty="0" smtClean="0"/>
              <a:t>of the </a:t>
            </a:r>
            <a:r>
              <a:rPr lang="en-US" dirty="0" err="1"/>
              <a:t>grammaticalization</a:t>
            </a:r>
            <a:r>
              <a:rPr lang="en-US" dirty="0"/>
              <a:t> </a:t>
            </a:r>
            <a:r>
              <a:rPr lang="en-US" dirty="0" smtClean="0"/>
              <a:t> and </a:t>
            </a:r>
            <a:r>
              <a:rPr lang="en-US" dirty="0"/>
              <a:t>affixation of an uninflected </a:t>
            </a:r>
            <a:r>
              <a:rPr lang="en-US" dirty="0" smtClean="0"/>
              <a:t>element, often a </a:t>
            </a:r>
            <a:r>
              <a:rPr lang="en-US" dirty="0" err="1" smtClean="0"/>
              <a:t>clitic</a:t>
            </a:r>
            <a:r>
              <a:rPr lang="en-US" dirty="0" smtClean="0"/>
              <a:t> particle</a:t>
            </a:r>
            <a:endParaRPr lang="fr-FR" dirty="0"/>
          </a:p>
          <a:p>
            <a:pPr marL="114300" indent="0" algn="just">
              <a:buNone/>
            </a:pPr>
            <a:r>
              <a:rPr lang="en-US" dirty="0" smtClean="0"/>
              <a:t>	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3205425"/>
            <a:ext cx="5976664" cy="1015663"/>
          </a:xfrm>
          <a:prstGeom prst="rect">
            <a:avLst/>
          </a:prstGeom>
          <a:ln w="9525">
            <a:solidFill>
              <a:schemeClr val="accent3"/>
            </a:solidFill>
          </a:ln>
        </p:spPr>
        <p:txBody>
          <a:bodyPr wrap="square">
            <a:spAutoFit/>
          </a:bodyPr>
          <a:lstStyle/>
          <a:p>
            <a:pPr marL="114300" indent="0" algn="just">
              <a:buNone/>
            </a:pPr>
            <a:r>
              <a:rPr lang="en-US" sz="2000" dirty="0">
                <a:solidFill>
                  <a:schemeClr val="tx2"/>
                </a:solidFill>
              </a:rPr>
              <a:t>A morphologically complex word is preferred if </a:t>
            </a:r>
            <a:r>
              <a:rPr lang="en-US" sz="2000" dirty="0" smtClean="0">
                <a:solidFill>
                  <a:schemeClr val="tx2"/>
                </a:solidFill>
              </a:rPr>
              <a:t>its inflectional </a:t>
            </a:r>
            <a:r>
              <a:rPr lang="en-US" sz="2000" dirty="0">
                <a:solidFill>
                  <a:schemeClr val="tx2"/>
                </a:solidFill>
              </a:rPr>
              <a:t>affixes are further away from the root than its </a:t>
            </a:r>
            <a:r>
              <a:rPr lang="en-US" sz="2000" dirty="0" smtClean="0">
                <a:solidFill>
                  <a:schemeClr val="tx2"/>
                </a:solidFill>
              </a:rPr>
              <a:t> derivational </a:t>
            </a:r>
            <a:r>
              <a:rPr lang="en-US" sz="2000" dirty="0">
                <a:solidFill>
                  <a:schemeClr val="tx2"/>
                </a:solidFill>
              </a:rPr>
              <a:t>affixes.</a:t>
            </a:r>
            <a:endParaRPr lang="ru-RU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23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Externalization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715200" cy="4800600"/>
          </a:xfrm>
        </p:spPr>
        <p:txBody>
          <a:bodyPr/>
          <a:lstStyle/>
          <a:p>
            <a:pPr marL="114300" indent="0">
              <a:spcAft>
                <a:spcPts val="600"/>
              </a:spcAft>
              <a:buNone/>
            </a:pPr>
            <a:r>
              <a:rPr lang="en-US" sz="3200" dirty="0" smtClean="0"/>
              <a:t>	R-</a:t>
            </a:r>
            <a:r>
              <a:rPr lang="en-US" sz="3200" u="sng" dirty="0" err="1" smtClean="0"/>
              <a:t>Infl</a:t>
            </a:r>
            <a:r>
              <a:rPr lang="en-US" sz="3200" dirty="0" smtClean="0"/>
              <a:t>=</a:t>
            </a:r>
            <a:r>
              <a:rPr lang="en-US" sz="3200" dirty="0" smtClean="0">
                <a:solidFill>
                  <a:srgbClr val="FF0000"/>
                </a:solidFill>
              </a:rPr>
              <a:t>Post</a:t>
            </a:r>
            <a:r>
              <a:rPr lang="en-US" sz="3200" dirty="0" smtClean="0"/>
              <a:t> </a:t>
            </a:r>
            <a:r>
              <a:rPr lang="en-US" sz="3200" dirty="0"/>
              <a:t>&gt;…&gt; </a:t>
            </a:r>
            <a:r>
              <a:rPr lang="en-US" sz="3200" dirty="0" smtClean="0"/>
              <a:t>R-</a:t>
            </a:r>
            <a:r>
              <a:rPr lang="en-US" sz="3200" dirty="0" err="1" smtClean="0">
                <a:solidFill>
                  <a:srgbClr val="FF0000"/>
                </a:solidFill>
              </a:rPr>
              <a:t>Aff</a:t>
            </a:r>
            <a:r>
              <a:rPr lang="en-US" sz="3200" dirty="0" smtClean="0"/>
              <a:t>-</a:t>
            </a:r>
            <a:r>
              <a:rPr lang="en-US" sz="3200" u="sng" dirty="0" err="1" smtClean="0"/>
              <a:t>Infl</a:t>
            </a:r>
            <a:endParaRPr lang="en-US" sz="3200" u="sng" dirty="0" smtClean="0"/>
          </a:p>
          <a:p>
            <a:pPr algn="just"/>
            <a:r>
              <a:rPr lang="en-US" dirty="0" smtClean="0"/>
              <a:t>A feature of </a:t>
            </a:r>
            <a:r>
              <a:rPr lang="en-US" dirty="0"/>
              <a:t>such </a:t>
            </a:r>
            <a:r>
              <a:rPr lang="en-US" dirty="0" smtClean="0"/>
              <a:t>changes is </a:t>
            </a:r>
            <a:r>
              <a:rPr lang="en-US" dirty="0"/>
              <a:t>intermediate hybrid forms </a:t>
            </a:r>
            <a:r>
              <a:rPr lang="en-US" dirty="0" smtClean="0"/>
              <a:t>with </a:t>
            </a:r>
            <a:r>
              <a:rPr lang="en-US" dirty="0"/>
              <a:t>the inflection </a:t>
            </a:r>
            <a:r>
              <a:rPr lang="en-US" dirty="0" smtClean="0"/>
              <a:t>both in </a:t>
            </a:r>
            <a:r>
              <a:rPr lang="en-US" dirty="0"/>
              <a:t>internal and in external </a:t>
            </a:r>
            <a:r>
              <a:rPr lang="en-US" dirty="0" smtClean="0"/>
              <a:t>position:</a:t>
            </a:r>
          </a:p>
          <a:p>
            <a:pPr marL="114300" lvl="0" indent="0">
              <a:buNone/>
            </a:pPr>
            <a:r>
              <a:rPr lang="en-US" dirty="0"/>
              <a:t>	</a:t>
            </a:r>
            <a:r>
              <a:rPr lang="en-US" sz="3200" dirty="0">
                <a:solidFill>
                  <a:srgbClr val="000000"/>
                </a:solidFill>
              </a:rPr>
              <a:t>R-</a:t>
            </a:r>
            <a:r>
              <a:rPr lang="en-US" sz="3200" u="sng" dirty="0" err="1">
                <a:solidFill>
                  <a:srgbClr val="000000"/>
                </a:solidFill>
              </a:rPr>
              <a:t>Infl</a:t>
            </a:r>
            <a:r>
              <a:rPr lang="en-US" sz="3200" dirty="0">
                <a:solidFill>
                  <a:srgbClr val="000000"/>
                </a:solidFill>
              </a:rPr>
              <a:t>=</a:t>
            </a:r>
            <a:r>
              <a:rPr lang="en-US" sz="3200" dirty="0">
                <a:solidFill>
                  <a:srgbClr val="FF0000"/>
                </a:solidFill>
              </a:rPr>
              <a:t>Post</a:t>
            </a:r>
            <a:r>
              <a:rPr lang="en-US" sz="3200" dirty="0">
                <a:solidFill>
                  <a:srgbClr val="000000"/>
                </a:solidFill>
              </a:rPr>
              <a:t> &gt; R-</a:t>
            </a:r>
            <a:r>
              <a:rPr lang="en-US" sz="3200" u="sng" dirty="0" err="1">
                <a:solidFill>
                  <a:srgbClr val="000000"/>
                </a:solidFill>
              </a:rPr>
              <a:t>Infl</a:t>
            </a:r>
            <a:r>
              <a:rPr lang="en-US" sz="3200" dirty="0">
                <a:solidFill>
                  <a:srgbClr val="000000"/>
                </a:solidFill>
              </a:rPr>
              <a:t>=</a:t>
            </a:r>
            <a:r>
              <a:rPr lang="en-US" sz="3200" dirty="0" err="1">
                <a:solidFill>
                  <a:srgbClr val="FF0000"/>
                </a:solidFill>
              </a:rPr>
              <a:t>Aff</a:t>
            </a:r>
            <a:r>
              <a:rPr lang="ru-RU" sz="3200" dirty="0">
                <a:solidFill>
                  <a:srgbClr val="000000"/>
                </a:solidFill>
              </a:rPr>
              <a:t>=</a:t>
            </a:r>
            <a:r>
              <a:rPr lang="en-US" sz="3200" u="sng" dirty="0" err="1" smtClean="0">
                <a:solidFill>
                  <a:srgbClr val="000000"/>
                </a:solidFill>
              </a:rPr>
              <a:t>Infl</a:t>
            </a:r>
            <a:endParaRPr lang="en-US" sz="3200" u="sng" dirty="0" smtClean="0">
              <a:solidFill>
                <a:srgbClr val="000000"/>
              </a:solidFill>
            </a:endParaRPr>
          </a:p>
          <a:p>
            <a:pPr algn="just"/>
            <a:r>
              <a:rPr lang="en-US" dirty="0" smtClean="0">
                <a:solidFill>
                  <a:srgbClr val="000000"/>
                </a:solidFill>
              </a:rPr>
              <a:t>The existence of these </a:t>
            </a:r>
            <a:r>
              <a:rPr lang="en-US" dirty="0" err="1" smtClean="0">
                <a:solidFill>
                  <a:srgbClr val="000000"/>
                </a:solidFill>
              </a:rPr>
              <a:t>pleonastically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affixed hybrid forms can be explained,</a:t>
            </a:r>
            <a:r>
              <a:rPr lang="en-US" dirty="0" smtClean="0"/>
              <a:t> </a:t>
            </a:r>
            <a:r>
              <a:rPr lang="en-US" dirty="0"/>
              <a:t>according to [</a:t>
            </a:r>
            <a:r>
              <a:rPr lang="en-US" dirty="0" err="1"/>
              <a:t>Haspelmath</a:t>
            </a:r>
            <a:r>
              <a:rPr lang="en-US" dirty="0"/>
              <a:t> 1993</a:t>
            </a:r>
            <a:r>
              <a:rPr lang="en-US" dirty="0" smtClean="0"/>
              <a:t>], </a:t>
            </a:r>
            <a:r>
              <a:rPr lang="en-US" dirty="0" smtClean="0">
                <a:solidFill>
                  <a:srgbClr val="000000"/>
                </a:solidFill>
              </a:rPr>
              <a:t>by the principle of </a:t>
            </a:r>
            <a:r>
              <a:rPr lang="en-US" b="1" dirty="0" smtClean="0">
                <a:solidFill>
                  <a:srgbClr val="000000"/>
                </a:solidFill>
              </a:rPr>
              <a:t>conservatism</a:t>
            </a:r>
            <a:r>
              <a:rPr lang="en-US" dirty="0" smtClean="0">
                <a:solidFill>
                  <a:srgbClr val="000000"/>
                </a:solidFill>
              </a:rPr>
              <a:t>: </a:t>
            </a:r>
            <a:r>
              <a:rPr lang="en-US" dirty="0"/>
              <a:t>the innovations cannot be too </a:t>
            </a:r>
            <a:r>
              <a:rPr lang="en-US" dirty="0" smtClean="0"/>
              <a:t>radical, and </a:t>
            </a:r>
            <a:r>
              <a:rPr lang="en-US" dirty="0"/>
              <a:t>speakers prefer a more conservative form that is closer to </a:t>
            </a:r>
            <a:r>
              <a:rPr lang="en-US" dirty="0" smtClean="0"/>
              <a:t>the </a:t>
            </a:r>
            <a:r>
              <a:rPr lang="fr-FR" dirty="0" smtClean="0"/>
              <a:t>earlier well-known form</a:t>
            </a:r>
          </a:p>
          <a:p>
            <a:pPr algn="just"/>
            <a:endParaRPr lang="ru-RU" dirty="0" smtClean="0">
              <a:solidFill>
                <a:srgbClr val="0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87624" y="5733256"/>
            <a:ext cx="627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FEET</a:t>
            </a: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1835113" y="5649470"/>
            <a:ext cx="1008112" cy="564584"/>
            <a:chOff x="0" y="0"/>
            <a:chExt cx="361950" cy="304799"/>
          </a:xfrm>
        </p:grpSpPr>
        <p:cxnSp>
          <p:nvCxnSpPr>
            <p:cNvPr id="8" name="Прямая со стрелкой 7"/>
            <p:cNvCxnSpPr/>
            <p:nvPr/>
          </p:nvCxnSpPr>
          <p:spPr>
            <a:xfrm flipV="1">
              <a:off x="0" y="0"/>
              <a:ext cx="361950" cy="161925"/>
            </a:xfrm>
            <a:prstGeom prst="straightConnector1">
              <a:avLst/>
            </a:prstGeom>
            <a:ln w="28575">
              <a:solidFill>
                <a:schemeClr val="bg2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 стрелкой 8"/>
            <p:cNvCxnSpPr/>
            <p:nvPr/>
          </p:nvCxnSpPr>
          <p:spPr>
            <a:xfrm>
              <a:off x="0" y="161925"/>
              <a:ext cx="361950" cy="142874"/>
            </a:xfrm>
            <a:prstGeom prst="straightConnector1">
              <a:avLst/>
            </a:prstGeom>
            <a:ln w="28575">
              <a:solidFill>
                <a:schemeClr val="bg2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Прямоугольник 9"/>
          <p:cNvSpPr/>
          <p:nvPr/>
        </p:nvSpPr>
        <p:spPr>
          <a:xfrm>
            <a:off x="2868965" y="5464804"/>
            <a:ext cx="8034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FEET-S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868965" y="6029388"/>
            <a:ext cx="875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FOOT-S</a:t>
            </a:r>
            <a:endParaRPr lang="ru-RU" dirty="0"/>
          </a:p>
        </p:txBody>
      </p:sp>
      <p:sp>
        <p:nvSpPr>
          <p:cNvPr id="14" name="Фигура, имеющая форму буквы L 13"/>
          <p:cNvSpPr/>
          <p:nvPr/>
        </p:nvSpPr>
        <p:spPr>
          <a:xfrm rot="18894753">
            <a:off x="3723752" y="5390354"/>
            <a:ext cx="467360" cy="238760"/>
          </a:xfrm>
          <a:prstGeom prst="corner">
            <a:avLst>
              <a:gd name="adj1" fmla="val 30257"/>
              <a:gd name="adj2" fmla="val 33546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2946924" y="5784155"/>
            <a:ext cx="472948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297375" y="6028973"/>
            <a:ext cx="407592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4379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3" grpId="0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Externalization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solidFill>
                  <a:srgbClr val="000000"/>
                </a:solidFill>
              </a:rPr>
              <a:t>One of the common examples </a:t>
            </a:r>
            <a:r>
              <a:rPr lang="en-US" dirty="0" smtClean="0">
                <a:solidFill>
                  <a:srgbClr val="000000"/>
                </a:solidFill>
              </a:rPr>
              <a:t>is the externalization of the case inflection of the </a:t>
            </a:r>
            <a:r>
              <a:rPr lang="en-US" dirty="0">
                <a:solidFill>
                  <a:srgbClr val="000000"/>
                </a:solidFill>
              </a:rPr>
              <a:t>pronouns </a:t>
            </a:r>
            <a:r>
              <a:rPr lang="en-US" dirty="0" smtClean="0">
                <a:solidFill>
                  <a:srgbClr val="000000"/>
                </a:solidFill>
              </a:rPr>
              <a:t>with </a:t>
            </a:r>
            <a:r>
              <a:rPr lang="en-US" dirty="0" err="1" smtClean="0">
                <a:solidFill>
                  <a:srgbClr val="000000"/>
                </a:solidFill>
              </a:rPr>
              <a:t>postfixed</a:t>
            </a:r>
            <a:r>
              <a:rPr lang="en-US" dirty="0" smtClean="0">
                <a:solidFill>
                  <a:srgbClr val="000000"/>
                </a:solidFill>
              </a:rPr>
              <a:t> indefiniteness particles</a:t>
            </a:r>
            <a:endParaRPr lang="en-US" dirty="0">
              <a:solidFill>
                <a:srgbClr val="000000"/>
              </a:solidFill>
            </a:endParaRPr>
          </a:p>
          <a:p>
            <a:pPr marL="777240" lvl="2" indent="0" algn="just">
              <a:buNone/>
            </a:pPr>
            <a:r>
              <a:rPr lang="en-US" sz="2400" i="1" dirty="0"/>
              <a:t>		</a:t>
            </a:r>
            <a:r>
              <a:rPr lang="en-US" sz="2400" i="1" dirty="0" err="1"/>
              <a:t>ra</a:t>
            </a:r>
            <a:r>
              <a:rPr lang="en-US" sz="2400" dirty="0"/>
              <a:t> ‘what’ </a:t>
            </a:r>
            <a:r>
              <a:rPr lang="en-US" sz="2400" b="1" i="1" dirty="0" smtClean="0">
                <a:sym typeface="Wingdings"/>
              </a:rPr>
              <a:t>	</a:t>
            </a:r>
            <a:r>
              <a:rPr lang="en-US" sz="2400" i="1" dirty="0" err="1" smtClean="0"/>
              <a:t>ra</a:t>
            </a:r>
            <a:r>
              <a:rPr lang="en-US" sz="2400" i="1" dirty="0" smtClean="0"/>
              <a:t>-me</a:t>
            </a:r>
            <a:r>
              <a:rPr lang="en-US" sz="2400" dirty="0" smtClean="0"/>
              <a:t> </a:t>
            </a:r>
            <a:r>
              <a:rPr lang="en-US" sz="2400" dirty="0"/>
              <a:t>‘anything’</a:t>
            </a:r>
          </a:p>
          <a:p>
            <a:pPr marL="777240" lvl="2" indent="0" algn="just">
              <a:buNone/>
            </a:pPr>
            <a:r>
              <a:rPr lang="en-US" sz="2400" dirty="0" smtClean="0"/>
              <a:t>dat</a:t>
            </a:r>
            <a:r>
              <a:rPr lang="en-US" sz="2400" dirty="0"/>
              <a:t>. 	</a:t>
            </a:r>
            <a:r>
              <a:rPr lang="en-US" sz="2400" i="1" dirty="0" err="1"/>
              <a:t>ra</a:t>
            </a:r>
            <a:r>
              <a:rPr lang="en-US" sz="2400" i="1" dirty="0"/>
              <a:t>-</a:t>
            </a:r>
            <a:r>
              <a:rPr lang="en-US" sz="2400" b="1" i="1" dirty="0"/>
              <a:t>s-</a:t>
            </a:r>
            <a:r>
              <a:rPr lang="en-US" sz="2400" i="1" dirty="0"/>
              <a:t>me</a:t>
            </a:r>
            <a:r>
              <a:rPr lang="en-US" sz="2400" dirty="0"/>
              <a:t> &gt; </a:t>
            </a:r>
            <a:r>
              <a:rPr lang="en-US" sz="2400" i="1" dirty="0" err="1"/>
              <a:t>ra</a:t>
            </a:r>
            <a:r>
              <a:rPr lang="en-US" sz="2400" i="1" dirty="0"/>
              <a:t>-</a:t>
            </a:r>
            <a:r>
              <a:rPr lang="en-US" sz="2400" b="1" i="1" dirty="0"/>
              <a:t>s-</a:t>
            </a:r>
            <a:r>
              <a:rPr lang="en-US" sz="2400" i="1" dirty="0"/>
              <a:t>me-</a:t>
            </a:r>
            <a:r>
              <a:rPr lang="en-US" sz="2400" b="1" i="1" dirty="0"/>
              <a:t>s</a:t>
            </a:r>
            <a:r>
              <a:rPr lang="en-US" sz="2400" dirty="0"/>
              <a:t> &gt; </a:t>
            </a:r>
            <a:r>
              <a:rPr lang="en-US" sz="2400" i="1" dirty="0" err="1" smtClean="0"/>
              <a:t>ra</a:t>
            </a:r>
            <a:r>
              <a:rPr lang="en-US" sz="2400" i="1" dirty="0" smtClean="0"/>
              <a:t>-me-</a:t>
            </a:r>
            <a:r>
              <a:rPr lang="en-US" sz="2400" b="1" i="1" dirty="0" smtClean="0"/>
              <a:t>s</a:t>
            </a:r>
          </a:p>
          <a:p>
            <a:pPr marL="777240" lvl="2" indent="0" algn="just"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adv.	</a:t>
            </a:r>
            <a:r>
              <a:rPr lang="en-US" sz="2400" i="1" dirty="0" err="1" smtClean="0"/>
              <a:t>ra</a:t>
            </a:r>
            <a:r>
              <a:rPr lang="en-US" sz="2400" i="1" dirty="0" smtClean="0"/>
              <a:t>-</a:t>
            </a:r>
            <a:r>
              <a:rPr lang="en-US" sz="2400" b="1" i="1" dirty="0" smtClean="0"/>
              <a:t>d-</a:t>
            </a:r>
            <a:r>
              <a:rPr lang="en-US" sz="2400" i="1" dirty="0" smtClean="0"/>
              <a:t>me</a:t>
            </a:r>
            <a:r>
              <a:rPr lang="en-US" sz="2400" dirty="0" smtClean="0"/>
              <a:t> </a:t>
            </a:r>
            <a:r>
              <a:rPr lang="en-US" sz="2400" dirty="0"/>
              <a:t>&gt; </a:t>
            </a:r>
            <a:r>
              <a:rPr lang="en-US" sz="2400" i="1" dirty="0" err="1" smtClean="0"/>
              <a:t>ra</a:t>
            </a:r>
            <a:r>
              <a:rPr lang="en-US" sz="2400" i="1" dirty="0" smtClean="0"/>
              <a:t>-</a:t>
            </a:r>
            <a:r>
              <a:rPr lang="en-US" sz="2400" b="1" i="1" dirty="0" smtClean="0"/>
              <a:t>d-</a:t>
            </a:r>
            <a:r>
              <a:rPr lang="en-US" sz="2400" i="1" dirty="0" smtClean="0"/>
              <a:t>me-</a:t>
            </a:r>
            <a:r>
              <a:rPr lang="en-US" sz="2400" b="1" i="1" dirty="0" smtClean="0"/>
              <a:t>d</a:t>
            </a:r>
            <a:r>
              <a:rPr lang="en-US" sz="2400" dirty="0" smtClean="0"/>
              <a:t> </a:t>
            </a:r>
            <a:r>
              <a:rPr lang="en-US" sz="2400" dirty="0"/>
              <a:t>&gt; </a:t>
            </a:r>
            <a:r>
              <a:rPr lang="en-US" sz="2400" i="1" dirty="0" err="1" smtClean="0"/>
              <a:t>ra</a:t>
            </a:r>
            <a:r>
              <a:rPr lang="en-US" sz="2400" i="1" dirty="0" smtClean="0"/>
              <a:t>-me-</a:t>
            </a:r>
            <a:r>
              <a:rPr lang="en-US" sz="2400" b="1" i="1" dirty="0" smtClean="0"/>
              <a:t>d</a:t>
            </a:r>
            <a:endParaRPr lang="en-US" sz="2400" dirty="0">
              <a:solidFill>
                <a:srgbClr val="000000"/>
              </a:solidFill>
            </a:endParaRPr>
          </a:p>
          <a:p>
            <a:pPr>
              <a:spcBef>
                <a:spcPts val="1800"/>
              </a:spcBef>
            </a:pPr>
            <a:r>
              <a:rPr lang="en-US" dirty="0" smtClean="0"/>
              <a:t>Russian exhibits rather rare case of antefix internalization, cf. </a:t>
            </a:r>
            <a:r>
              <a:rPr lang="ru-RU" i="1" dirty="0" smtClean="0"/>
              <a:t>кое у кого </a:t>
            </a:r>
            <a:r>
              <a:rPr lang="en-US" dirty="0" smtClean="0"/>
              <a:t>vs.</a:t>
            </a:r>
            <a:r>
              <a:rPr lang="ru-RU" dirty="0" smtClean="0"/>
              <a:t> </a:t>
            </a:r>
            <a:r>
              <a:rPr lang="ru-RU" i="1" dirty="0" smtClean="0"/>
              <a:t>у кое-кого</a:t>
            </a:r>
            <a:endParaRPr lang="en-US" i="1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266626" y="2748033"/>
            <a:ext cx="18797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 algn="just">
              <a:buNone/>
            </a:pPr>
            <a:r>
              <a:rPr lang="en-US" dirty="0">
                <a:solidFill>
                  <a:schemeClr val="tx2"/>
                </a:solidFill>
              </a:rPr>
              <a:t>GEORGIAN</a:t>
            </a:r>
            <a:r>
              <a:rPr lang="en-US" dirty="0"/>
              <a:t>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6327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Moksha language, which had no specific means to express a hortative meaning, adopts Russian </a:t>
            </a:r>
            <a:r>
              <a:rPr lang="en-US" b="1" i="1" dirty="0" smtClean="0"/>
              <a:t>NPST.1 + -</a:t>
            </a:r>
            <a:r>
              <a:rPr lang="en-US" b="1" i="1" dirty="0" err="1" smtClean="0"/>
              <a:t>ka</a:t>
            </a:r>
            <a:r>
              <a:rPr lang="en-US" b="1" i="1" dirty="0" smtClean="0"/>
              <a:t> </a:t>
            </a:r>
            <a:r>
              <a:rPr lang="en-US" dirty="0" smtClean="0"/>
              <a:t>construction</a:t>
            </a:r>
          </a:p>
          <a:p>
            <a:pPr algn="just"/>
            <a:r>
              <a:rPr lang="en-US" b="1" i="1" dirty="0" smtClean="0"/>
              <a:t>-</a:t>
            </a:r>
            <a:r>
              <a:rPr lang="en-US" b="1" i="1" dirty="0" err="1" smtClean="0"/>
              <a:t>ka</a:t>
            </a:r>
            <a:r>
              <a:rPr lang="en-US" b="1" i="1" dirty="0" smtClean="0"/>
              <a:t> </a:t>
            </a:r>
            <a:r>
              <a:rPr lang="en-US" dirty="0" smtClean="0"/>
              <a:t>is </a:t>
            </a:r>
            <a:r>
              <a:rPr lang="en-US" dirty="0" err="1" smtClean="0"/>
              <a:t>gramma</a:t>
            </a:r>
            <a:r>
              <a:rPr lang="en-US" dirty="0" err="1"/>
              <a:t>ticalized</a:t>
            </a:r>
            <a:r>
              <a:rPr lang="en-US" dirty="0"/>
              <a:t> from a </a:t>
            </a:r>
            <a:r>
              <a:rPr lang="en-US" dirty="0" err="1"/>
              <a:t>clitic</a:t>
            </a:r>
            <a:r>
              <a:rPr lang="en-US" dirty="0"/>
              <a:t> to a </a:t>
            </a:r>
            <a:r>
              <a:rPr lang="en-US" b="1" dirty="0"/>
              <a:t>Hortative </a:t>
            </a:r>
            <a:r>
              <a:rPr lang="en-US" b="1" dirty="0" smtClean="0"/>
              <a:t>marker</a:t>
            </a:r>
          </a:p>
          <a:p>
            <a:pPr algn="just"/>
            <a:r>
              <a:rPr lang="en-US" dirty="0" smtClean="0"/>
              <a:t>This is probably rather recent process since we can see the stages of the </a:t>
            </a:r>
            <a:r>
              <a:rPr lang="en-US" dirty="0" err="1" smtClean="0"/>
              <a:t>grammaticalization</a:t>
            </a:r>
            <a:r>
              <a:rPr lang="en-US" dirty="0" smtClean="0"/>
              <a:t> synchronically, different informants preferring different variants in a particular situation</a:t>
            </a:r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marL="114300" indent="0" algn="just">
              <a:buNone/>
            </a:pPr>
            <a:r>
              <a:rPr lang="en-US" dirty="0" smtClean="0"/>
              <a:t>	INFL=KA	</a:t>
            </a:r>
            <a:r>
              <a:rPr lang="en-US" dirty="0"/>
              <a:t> </a:t>
            </a:r>
            <a:r>
              <a:rPr lang="en-US" dirty="0" smtClean="0"/>
              <a:t>INFL=KA=INFL		</a:t>
            </a:r>
            <a:r>
              <a:rPr lang="en-US" b="1" dirty="0" smtClean="0"/>
              <a:t>HORT</a:t>
            </a:r>
            <a:r>
              <a:rPr lang="en-US" dirty="0" smtClean="0"/>
              <a:t>-INFL	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420398"/>
            <a:ext cx="14749371" cy="748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084" y="4437112"/>
            <a:ext cx="14749372" cy="748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6660" y="4420791"/>
            <a:ext cx="14511036" cy="736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5751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 feature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As it was mentioned, forms  with </a:t>
            </a:r>
            <a:r>
              <a:rPr lang="en-US" i="1" dirty="0" smtClean="0"/>
              <a:t>-</a:t>
            </a:r>
            <a:r>
              <a:rPr lang="en-US" i="1" dirty="0" err="1" smtClean="0"/>
              <a:t>ka</a:t>
            </a:r>
            <a:r>
              <a:rPr lang="en-US" dirty="0" smtClean="0"/>
              <a:t> sometimes exhibit some peculiarity in semantics</a:t>
            </a:r>
          </a:p>
          <a:p>
            <a:pPr algn="just"/>
            <a:r>
              <a:rPr lang="en-US" dirty="0" smtClean="0"/>
              <a:t>The Optative forms modified with it have a strong connotation of warning or even threatening</a:t>
            </a:r>
          </a:p>
          <a:p>
            <a:pPr algn="just"/>
            <a:r>
              <a:rPr lang="en-US" dirty="0" smtClean="0"/>
              <a:t>Most informants explain the difference somehow like this:</a:t>
            </a:r>
          </a:p>
          <a:p>
            <a:pPr algn="just"/>
            <a:endParaRPr lang="en-US" dirty="0"/>
          </a:p>
          <a:p>
            <a:pPr marL="114300" indent="0" algn="just">
              <a:buNone/>
            </a:pPr>
            <a:r>
              <a:rPr lang="en-US" dirty="0" smtClean="0"/>
              <a:t>(7)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928797"/>
            <a:ext cx="12110296" cy="1371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346526" y="4053649"/>
            <a:ext cx="5774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</a:rPr>
              <a:t>vs.</a:t>
            </a:r>
            <a:endParaRPr lang="ru-RU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283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052736"/>
            <a:ext cx="7825680" cy="5688632"/>
          </a:xfrm>
        </p:spPr>
        <p:txBody>
          <a:bodyPr/>
          <a:lstStyle/>
          <a:p>
            <a:r>
              <a:rPr lang="en-US" dirty="0" smtClean="0"/>
              <a:t>This meaning can also be found in the </a:t>
            </a:r>
            <a:r>
              <a:rPr lang="en-US" dirty="0" err="1" smtClean="0"/>
              <a:t>Imperative+ka</a:t>
            </a:r>
            <a:r>
              <a:rPr lang="en-US" dirty="0" smtClean="0"/>
              <a:t> forms, compare (8) and (9):</a:t>
            </a:r>
          </a:p>
          <a:p>
            <a:pPr marL="114300" indent="0">
              <a:buNone/>
            </a:pPr>
            <a:r>
              <a:rPr lang="en-US" dirty="0" smtClean="0"/>
              <a:t>(8)</a:t>
            </a:r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(9)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algn="just"/>
            <a:r>
              <a:rPr lang="en-US" dirty="0" smtClean="0"/>
              <a:t>Maybe this is some kind of </a:t>
            </a:r>
            <a:r>
              <a:rPr lang="en-US" dirty="0" err="1" smtClean="0"/>
              <a:t>grammaticalization</a:t>
            </a:r>
            <a:r>
              <a:rPr lang="en-US" dirty="0" smtClean="0"/>
              <a:t> of the ironical use of this construction</a:t>
            </a:r>
          </a:p>
          <a:p>
            <a:pPr algn="just"/>
            <a:r>
              <a:rPr lang="en-US" dirty="0" smtClean="0"/>
              <a:t>(Certainly the problem has to be elaborated in more detail)</a:t>
            </a:r>
            <a:endParaRPr lang="en-US" dirty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477" y="1844824"/>
            <a:ext cx="10873208" cy="1388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477" y="3501008"/>
            <a:ext cx="11069259" cy="1419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6399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753672" cy="1143000"/>
          </a:xfrm>
        </p:spPr>
        <p:txBody>
          <a:bodyPr/>
          <a:lstStyle/>
          <a:p>
            <a:r>
              <a:rPr lang="en-US" dirty="0" smtClean="0"/>
              <a:t>About </a:t>
            </a:r>
            <a:r>
              <a:rPr lang="en-US" dirty="0" err="1" smtClean="0"/>
              <a:t>Mordvinic</a:t>
            </a:r>
            <a:r>
              <a:rPr lang="en-US" dirty="0" smtClean="0"/>
              <a:t> Languages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  <a:buFont typeface="Calibri" panose="020F0502020204030204" pitchFamily="34" charset="0"/>
              <a:buChar char="•"/>
            </a:pPr>
            <a:r>
              <a:rPr lang="en-US" sz="2400" dirty="0" smtClean="0"/>
              <a:t>Uralic</a:t>
            </a:r>
          </a:p>
          <a:p>
            <a:pPr lvl="1">
              <a:buFont typeface="Calibri" panose="020F0502020204030204" pitchFamily="34" charset="0"/>
              <a:buChar char="•"/>
            </a:pPr>
            <a:r>
              <a:rPr lang="en-US" sz="2400" dirty="0" smtClean="0"/>
              <a:t>Finno-Ugric </a:t>
            </a:r>
          </a:p>
          <a:p>
            <a:pPr lvl="2">
              <a:buFont typeface="Calibri" panose="020F0502020204030204" pitchFamily="34" charset="0"/>
              <a:buChar char="•"/>
            </a:pPr>
            <a:r>
              <a:rPr lang="en-US" sz="2400" dirty="0" err="1" smtClean="0"/>
              <a:t>Finno-Mordvinic</a:t>
            </a:r>
            <a:endParaRPr lang="en-US" sz="2400" dirty="0" smtClean="0"/>
          </a:p>
          <a:p>
            <a:pPr lvl="3">
              <a:buFont typeface="Calibri" panose="020F0502020204030204" pitchFamily="34" charset="0"/>
              <a:buChar char="•"/>
            </a:pPr>
            <a:r>
              <a:rPr lang="en-US" sz="2400" dirty="0" err="1" smtClean="0"/>
              <a:t>Mordvinic</a:t>
            </a:r>
            <a:endParaRPr lang="en-US" sz="2400" dirty="0" smtClean="0"/>
          </a:p>
          <a:p>
            <a:pPr lvl="4">
              <a:buFont typeface="Calibri" panose="020F0502020204030204" pitchFamily="34" charset="0"/>
              <a:buChar char="•"/>
            </a:pPr>
            <a:r>
              <a:rPr lang="en-US" sz="1800" dirty="0" err="1" smtClean="0"/>
              <a:t>Erzya</a:t>
            </a:r>
            <a:endParaRPr lang="en-US" sz="1800" dirty="0" smtClean="0"/>
          </a:p>
          <a:p>
            <a:pPr lvl="4">
              <a:buFont typeface="Calibri" panose="020F0502020204030204" pitchFamily="34" charset="0"/>
              <a:buChar char="•"/>
            </a:pPr>
            <a:r>
              <a:rPr lang="en-US" sz="1800" b="1" dirty="0" smtClean="0"/>
              <a:t>Moksha</a:t>
            </a:r>
          </a:p>
          <a:p>
            <a:pPr marL="1325880" lvl="4" indent="0">
              <a:buNone/>
            </a:pPr>
            <a:endParaRPr lang="en-US" sz="1800" b="1" dirty="0"/>
          </a:p>
          <a:p>
            <a:pPr lvl="4">
              <a:buFont typeface="Calibri" panose="020F0502020204030204" pitchFamily="34" charset="0"/>
              <a:buChar char="•"/>
            </a:pPr>
            <a:endParaRPr lang="en-US" sz="1800" b="1" dirty="0"/>
          </a:p>
          <a:p>
            <a:pPr>
              <a:buFont typeface="Calibri" panose="020F0502020204030204" pitchFamily="34" charset="0"/>
              <a:buChar char="•"/>
            </a:pPr>
            <a:r>
              <a:rPr lang="en-US" sz="2600" dirty="0" smtClean="0"/>
              <a:t>Agglutination with some cases of </a:t>
            </a:r>
            <a:r>
              <a:rPr lang="en-US" sz="2600" dirty="0" err="1" smtClean="0"/>
              <a:t>cumulation</a:t>
            </a:r>
            <a:endParaRPr lang="en-US" sz="2600" dirty="0" smtClean="0"/>
          </a:p>
          <a:p>
            <a:pPr>
              <a:buFont typeface="Calibri" panose="020F0502020204030204" pitchFamily="34" charset="0"/>
              <a:buChar char="•"/>
            </a:pPr>
            <a:r>
              <a:rPr lang="en-US" sz="2600" dirty="0" smtClean="0"/>
              <a:t>In contact with Russian since 9</a:t>
            </a:r>
            <a:r>
              <a:rPr lang="en-US" sz="2600" baseline="30000" dirty="0" smtClean="0"/>
              <a:t>th</a:t>
            </a:r>
            <a:r>
              <a:rPr lang="en-US" sz="2600" dirty="0" smtClean="0"/>
              <a:t> century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622262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</a:t>
            </a:r>
            <a:r>
              <a:rPr lang="en-US" i="1" dirty="0" smtClean="0"/>
              <a:t>-</a:t>
            </a:r>
            <a:r>
              <a:rPr lang="en-US" i="1" dirty="0" err="1" smtClean="0"/>
              <a:t>ka</a:t>
            </a:r>
            <a:r>
              <a:rPr lang="en-US" i="1" dirty="0" smtClean="0"/>
              <a:t> </a:t>
            </a:r>
            <a:r>
              <a:rPr lang="en-US" dirty="0" smtClean="0"/>
              <a:t>particle, having been adopted from Russian by Moksha language, has had further development in an original way</a:t>
            </a:r>
          </a:p>
          <a:p>
            <a:pPr algn="just"/>
            <a:r>
              <a:rPr lang="en-US" dirty="0" smtClean="0"/>
              <a:t>It has got some features which it didn’t use to have in the donor language</a:t>
            </a:r>
          </a:p>
        </p:txBody>
      </p:sp>
    </p:spTree>
    <p:extLst>
      <p:ext uri="{BB962C8B-B14F-4D97-AF65-F5344CB8AC3E}">
        <p14:creationId xmlns:p14="http://schemas.microsoft.com/office/powerpoint/2010/main" val="626691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r>
              <a:rPr lang="en-US" dirty="0" smtClean="0"/>
              <a:t>The author </a:t>
            </a:r>
            <a:r>
              <a:rPr lang="fr-FR" dirty="0" smtClean="0"/>
              <a:t>is </a:t>
            </a:r>
            <a:r>
              <a:rPr lang="fr-FR" dirty="0"/>
              <a:t>very </a:t>
            </a:r>
            <a:r>
              <a:rPr lang="fr-FR" dirty="0" smtClean="0"/>
              <a:t>grateful to V.A. Plungian, M.A. Kholodilova, A.A. Kozlov and his other </a:t>
            </a:r>
            <a:r>
              <a:rPr lang="fr-FR" dirty="0" smtClean="0"/>
              <a:t>colleagues </a:t>
            </a:r>
            <a:r>
              <a:rPr lang="fr-FR" dirty="0"/>
              <a:t>for their help </a:t>
            </a:r>
            <a:r>
              <a:rPr lang="fr-FR" dirty="0" smtClean="0"/>
              <a:t>during the course of the study.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281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sz="2400" dirty="0" err="1">
                <a:solidFill>
                  <a:schemeClr val="tx2"/>
                </a:solidFill>
              </a:rPr>
              <a:t>Haspelmath</a:t>
            </a:r>
            <a:r>
              <a:rPr lang="en-US" sz="2400" dirty="0">
                <a:solidFill>
                  <a:schemeClr val="tx2"/>
                </a:solidFill>
              </a:rPr>
              <a:t> 1993 </a:t>
            </a:r>
            <a:r>
              <a:rPr lang="en-US" sz="2400" dirty="0"/>
              <a:t>— M. </a:t>
            </a:r>
            <a:r>
              <a:rPr lang="en-US" sz="2400" dirty="0" err="1"/>
              <a:t>Haspelmath</a:t>
            </a:r>
            <a:r>
              <a:rPr lang="en-US" sz="2400" dirty="0"/>
              <a:t>. The Diachronic Externalization of Inflection. // Linguistics 31: 279-310.</a:t>
            </a:r>
            <a:endParaRPr lang="ru-RU" sz="2400" dirty="0"/>
          </a:p>
          <a:p>
            <a:pPr algn="just"/>
            <a:r>
              <a:rPr lang="ru-RU" sz="2400" dirty="0" smtClean="0">
                <a:solidFill>
                  <a:schemeClr val="tx2"/>
                </a:solidFill>
              </a:rPr>
              <a:t>ГМЯ 1962 </a:t>
            </a:r>
            <a:r>
              <a:rPr lang="ru-RU" sz="2400" dirty="0" smtClean="0"/>
              <a:t>— М. Н. </a:t>
            </a:r>
            <a:r>
              <a:rPr lang="ru-RU" sz="2400" dirty="0" err="1" smtClean="0"/>
              <a:t>Коляденков</a:t>
            </a:r>
            <a:r>
              <a:rPr lang="ru-RU" sz="2400" dirty="0" smtClean="0"/>
              <a:t>, Р. А. </a:t>
            </a:r>
            <a:r>
              <a:rPr lang="ru-RU" sz="2400" dirty="0" err="1" smtClean="0"/>
              <a:t>Заводова</a:t>
            </a:r>
            <a:r>
              <a:rPr lang="ru-RU" sz="2400" dirty="0" smtClean="0"/>
              <a:t> (ред.). Грамматика мордовских (</a:t>
            </a:r>
            <a:r>
              <a:rPr lang="ru-RU" sz="2400" dirty="0" err="1" smtClean="0"/>
              <a:t>мокшанского</a:t>
            </a:r>
            <a:r>
              <a:rPr lang="ru-RU" sz="2400" dirty="0" smtClean="0"/>
              <a:t> и эрзянского) языков. Ч. I. Фонетика и морфология. Саранск: Мордовское книжное издательство, 1962.</a:t>
            </a:r>
          </a:p>
          <a:p>
            <a:pPr algn="just"/>
            <a:r>
              <a:rPr lang="ru-RU" sz="2400" dirty="0" err="1" smtClean="0">
                <a:solidFill>
                  <a:schemeClr val="tx2"/>
                </a:solidFill>
              </a:rPr>
              <a:t>Майтинская</a:t>
            </a:r>
            <a:r>
              <a:rPr lang="ru-RU" sz="2400" dirty="0" smtClean="0">
                <a:solidFill>
                  <a:schemeClr val="tx2"/>
                </a:solidFill>
              </a:rPr>
              <a:t> </a:t>
            </a:r>
            <a:r>
              <a:rPr lang="ru-RU" sz="2400" dirty="0">
                <a:solidFill>
                  <a:schemeClr val="tx2"/>
                </a:solidFill>
              </a:rPr>
              <a:t>1979 </a:t>
            </a:r>
            <a:r>
              <a:rPr lang="ru-RU" sz="2400" dirty="0"/>
              <a:t>­­­­­— К. Е. </a:t>
            </a:r>
            <a:r>
              <a:rPr lang="ru-RU" sz="2400" dirty="0" err="1"/>
              <a:t>Майтинская</a:t>
            </a:r>
            <a:r>
              <a:rPr lang="ru-RU" sz="2400" dirty="0"/>
              <a:t>. Историко-сопоставительная морфология финно-угорских языков. М.: Наука, 1979</a:t>
            </a:r>
            <a:r>
              <a:rPr lang="ru-RU" sz="2400" dirty="0" smtClean="0"/>
              <a:t>.</a:t>
            </a:r>
            <a:endParaRPr lang="en-US" sz="2400" dirty="0" smtClean="0"/>
          </a:p>
          <a:p>
            <a:pPr algn="just"/>
            <a:r>
              <a:rPr lang="ru-RU" sz="2400" dirty="0" err="1">
                <a:solidFill>
                  <a:schemeClr val="tx2"/>
                </a:solidFill>
              </a:rPr>
              <a:t>Плунгян</a:t>
            </a:r>
            <a:r>
              <a:rPr lang="ru-RU" sz="2400" dirty="0">
                <a:solidFill>
                  <a:schemeClr val="tx2"/>
                </a:solidFill>
              </a:rPr>
              <a:t> 2014 </a:t>
            </a:r>
            <a:r>
              <a:rPr lang="ru-RU" sz="2400" dirty="0"/>
              <a:t>— В. А. </a:t>
            </a:r>
            <a:r>
              <a:rPr lang="ru-RU" sz="2400" dirty="0" err="1"/>
              <a:t>Плунгян</a:t>
            </a:r>
            <a:r>
              <a:rPr lang="ru-RU" sz="2400" dirty="0"/>
              <a:t>. </a:t>
            </a:r>
            <a:r>
              <a:rPr lang="ru-RU" sz="2400" dirty="0" err="1"/>
              <a:t>Экстернализованные</a:t>
            </a:r>
            <a:r>
              <a:rPr lang="ru-RU" sz="2400" dirty="0"/>
              <a:t> аффиксы: </a:t>
            </a:r>
            <a:r>
              <a:rPr lang="ru-RU" sz="2400" dirty="0" smtClean="0"/>
              <a:t>материалы </a:t>
            </a:r>
            <a:r>
              <a:rPr lang="ru-RU" sz="2400" dirty="0"/>
              <a:t>к </a:t>
            </a:r>
            <a:r>
              <a:rPr lang="ru-RU" sz="2400" dirty="0" smtClean="0"/>
              <a:t>типологии</a:t>
            </a:r>
            <a:r>
              <a:rPr lang="en-US" sz="2400" dirty="0" smtClean="0"/>
              <a:t>.</a:t>
            </a:r>
            <a:r>
              <a:rPr lang="ru-RU" sz="2400" dirty="0" smtClean="0"/>
              <a:t> </a:t>
            </a:r>
            <a:r>
              <a:rPr lang="ru-RU" sz="2400" dirty="0"/>
              <a:t>Доклад на Чтениях, посвященных 50-летию </a:t>
            </a:r>
            <a:r>
              <a:rPr lang="ru-RU" sz="2400" dirty="0" smtClean="0"/>
              <a:t>Лаборатории </a:t>
            </a:r>
            <a:r>
              <a:rPr lang="ru-RU" sz="2400" dirty="0"/>
              <a:t>автоматизированных лексикографических систем </a:t>
            </a:r>
            <a:r>
              <a:rPr lang="ru-RU" sz="2400" dirty="0" smtClean="0"/>
              <a:t>НИВЦ</a:t>
            </a:r>
            <a:r>
              <a:rPr lang="en-US" sz="2400" dirty="0" smtClean="0"/>
              <a:t> </a:t>
            </a:r>
            <a:r>
              <a:rPr lang="ru-RU" sz="2400" dirty="0" smtClean="0"/>
              <a:t>МГУ </a:t>
            </a:r>
            <a:r>
              <a:rPr lang="ru-RU" sz="2400" dirty="0"/>
              <a:t>им. М. В. Ломоносова. Москва, 22.04.2014.</a:t>
            </a:r>
          </a:p>
        </p:txBody>
      </p:sp>
    </p:spTree>
    <p:extLst>
      <p:ext uri="{BB962C8B-B14F-4D97-AF65-F5344CB8AC3E}">
        <p14:creationId xmlns:p14="http://schemas.microsoft.com/office/powerpoint/2010/main" val="157670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-a</a:t>
            </a:r>
            <a:r>
              <a:rPr lang="en-US" dirty="0" smtClean="0"/>
              <a:t> and </a:t>
            </a:r>
            <a:r>
              <a:rPr lang="en-US" i="1" dirty="0" smtClean="0"/>
              <a:t>-</a:t>
            </a:r>
            <a:r>
              <a:rPr lang="en-US" i="1" dirty="0" err="1" smtClean="0"/>
              <a:t>ka</a:t>
            </a:r>
            <a:r>
              <a:rPr lang="en-US" i="1" dirty="0" smtClean="0"/>
              <a:t> </a:t>
            </a:r>
            <a:r>
              <a:rPr lang="en-US" dirty="0" smtClean="0"/>
              <a:t>in </a:t>
            </a:r>
            <a:r>
              <a:rPr lang="en-US" dirty="0" err="1" smtClean="0"/>
              <a:t>Mo</a:t>
            </a:r>
            <a:r>
              <a:rPr lang="en-US" dirty="0" err="1"/>
              <a:t>r</a:t>
            </a:r>
            <a:r>
              <a:rPr lang="en-US" dirty="0" err="1" smtClean="0"/>
              <a:t>dvinic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>State-of-art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“A Grammar of </a:t>
            </a:r>
            <a:r>
              <a:rPr lang="en-US" dirty="0" err="1" smtClean="0"/>
              <a:t>Mordvinic</a:t>
            </a:r>
            <a:r>
              <a:rPr lang="en-US" dirty="0" smtClean="0"/>
              <a:t> Languages” (</a:t>
            </a:r>
            <a:r>
              <a:rPr lang="ru-RU" dirty="0" smtClean="0"/>
              <a:t>ГМЯ 1962: </a:t>
            </a:r>
            <a:r>
              <a:rPr lang="ru-RU" dirty="0"/>
              <a:t>279</a:t>
            </a:r>
            <a:r>
              <a:rPr lang="ru-RU" dirty="0" smtClean="0"/>
              <a:t>)</a:t>
            </a:r>
            <a:r>
              <a:rPr lang="en-US" dirty="0" smtClean="0"/>
              <a:t>: there is an -a particle in </a:t>
            </a:r>
            <a:r>
              <a:rPr lang="en-US" dirty="0" err="1" smtClean="0"/>
              <a:t>Mordvinic</a:t>
            </a:r>
            <a:r>
              <a:rPr lang="en-US" dirty="0"/>
              <a:t> </a:t>
            </a:r>
            <a:r>
              <a:rPr lang="en-US" dirty="0" smtClean="0"/>
              <a:t>which “is easily affixed to the Imperative forms” and gives them</a:t>
            </a:r>
            <a:r>
              <a:rPr lang="ru-RU" dirty="0" smtClean="0"/>
              <a:t> </a:t>
            </a:r>
            <a:r>
              <a:rPr lang="en-US" dirty="0" smtClean="0"/>
              <a:t>“a shade of tenderness and softening” </a:t>
            </a:r>
          </a:p>
          <a:p>
            <a:pPr algn="just"/>
            <a:r>
              <a:rPr lang="en-US" dirty="0" smtClean="0"/>
              <a:t>“A Historical-comparative Grammar of Finno-Ugric Languages” (</a:t>
            </a:r>
            <a:r>
              <a:rPr lang="ru-RU" dirty="0" err="1" smtClean="0"/>
              <a:t>Майтинская</a:t>
            </a:r>
            <a:r>
              <a:rPr lang="ru-RU" dirty="0" smtClean="0"/>
              <a:t> 1979</a:t>
            </a:r>
            <a:r>
              <a:rPr lang="en-US" dirty="0" smtClean="0"/>
              <a:t>: 15)</a:t>
            </a:r>
            <a:r>
              <a:rPr lang="ru-RU" dirty="0" smtClean="0"/>
              <a:t>: </a:t>
            </a:r>
            <a:r>
              <a:rPr lang="en-US" dirty="0" smtClean="0"/>
              <a:t>a </a:t>
            </a:r>
            <a:r>
              <a:rPr lang="ru-RU" i="1" dirty="0" smtClean="0"/>
              <a:t>-</a:t>
            </a:r>
            <a:r>
              <a:rPr lang="en-US" i="1" dirty="0" err="1" smtClean="0"/>
              <a:t>ka</a:t>
            </a:r>
            <a:r>
              <a:rPr lang="en-US" dirty="0" smtClean="0"/>
              <a:t> particle for the softening of the Imperative forms has been borrowed from Russian, and  “the imperative </a:t>
            </a:r>
            <a:r>
              <a:rPr lang="en-US" i="1" dirty="0" smtClean="0"/>
              <a:t>-k</a:t>
            </a:r>
            <a:r>
              <a:rPr lang="en-US" dirty="0" smtClean="0"/>
              <a:t> formant and the </a:t>
            </a:r>
            <a:r>
              <a:rPr lang="en-US" i="1" dirty="0" smtClean="0"/>
              <a:t>-k</a:t>
            </a:r>
            <a:r>
              <a:rPr lang="en-US" dirty="0" smtClean="0"/>
              <a:t> part of the </a:t>
            </a:r>
            <a:r>
              <a:rPr lang="en-US" i="1" dirty="0" smtClean="0"/>
              <a:t>-</a:t>
            </a:r>
            <a:r>
              <a:rPr lang="en-US" i="1" dirty="0" err="1" smtClean="0"/>
              <a:t>ka</a:t>
            </a:r>
            <a:r>
              <a:rPr lang="en-US" dirty="0" smtClean="0"/>
              <a:t> particle merged”</a:t>
            </a:r>
          </a:p>
          <a:p>
            <a:pPr algn="just"/>
            <a:endParaRPr lang="en-US" dirty="0"/>
          </a:p>
          <a:p>
            <a:pPr marL="114300" indent="0" algn="just">
              <a:buNone/>
            </a:pPr>
            <a:r>
              <a:rPr lang="en-US" b="1" dirty="0" smtClean="0">
                <a:solidFill>
                  <a:schemeClr val="tx2"/>
                </a:solidFill>
              </a:rPr>
              <a:t>What is the case with these particles and what is the relation between them (if there is any) ?</a:t>
            </a:r>
            <a:endParaRPr lang="ru-RU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021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Russian </a:t>
            </a:r>
            <a:r>
              <a:rPr lang="en-US" i="1" dirty="0" smtClean="0"/>
              <a:t>-</a:t>
            </a:r>
            <a:r>
              <a:rPr lang="en-US" i="1" dirty="0" err="1" smtClean="0"/>
              <a:t>ka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of the main functions is the non-categorical imperative formation: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2557209"/>
            <a:ext cx="11752255" cy="1331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362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 Study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Two Moksha villages: </a:t>
            </a:r>
            <a:r>
              <a:rPr lang="en-US" dirty="0" err="1" smtClean="0"/>
              <a:t>Lesnoe</a:t>
            </a:r>
            <a:r>
              <a:rPr lang="en-US" dirty="0" smtClean="0"/>
              <a:t> </a:t>
            </a:r>
            <a:r>
              <a:rPr lang="en-US" dirty="0" err="1" smtClean="0"/>
              <a:t>Tsybaevo</a:t>
            </a:r>
            <a:r>
              <a:rPr lang="en-US" dirty="0" smtClean="0"/>
              <a:t> and </a:t>
            </a:r>
            <a:r>
              <a:rPr lang="en-US" dirty="0" err="1" smtClean="0"/>
              <a:t>Lesnoe</a:t>
            </a:r>
            <a:r>
              <a:rPr lang="en-US" dirty="0" smtClean="0"/>
              <a:t> </a:t>
            </a:r>
            <a:r>
              <a:rPr lang="en-US" dirty="0" err="1" smtClean="0"/>
              <a:t>Arda</a:t>
            </a:r>
            <a:r>
              <a:rPr lang="en-US" dirty="0" err="1"/>
              <a:t>š</a:t>
            </a:r>
            <a:r>
              <a:rPr lang="en-US" dirty="0" err="1" smtClean="0"/>
              <a:t>evo</a:t>
            </a:r>
            <a:r>
              <a:rPr lang="en-US" dirty="0" smtClean="0"/>
              <a:t>, </a:t>
            </a:r>
            <a:r>
              <a:rPr lang="en-US" dirty="0" err="1" smtClean="0"/>
              <a:t>Temnikovsky</a:t>
            </a:r>
            <a:r>
              <a:rPr lang="en-US" dirty="0" smtClean="0"/>
              <a:t> district, Mordovia, summer 2015</a:t>
            </a:r>
          </a:p>
          <a:p>
            <a:endParaRPr lang="en-US" dirty="0" smtClean="0"/>
          </a:p>
          <a:p>
            <a:pPr algn="just"/>
            <a:r>
              <a:rPr lang="en-US" dirty="0"/>
              <a:t>Both </a:t>
            </a:r>
            <a:r>
              <a:rPr lang="ru-RU" i="1" dirty="0"/>
              <a:t>-a</a:t>
            </a:r>
            <a:r>
              <a:rPr lang="ru-RU" dirty="0"/>
              <a:t> </a:t>
            </a:r>
            <a:r>
              <a:rPr lang="en-US" dirty="0"/>
              <a:t>and</a:t>
            </a:r>
            <a:r>
              <a:rPr lang="ru-RU" dirty="0"/>
              <a:t> </a:t>
            </a:r>
            <a:r>
              <a:rPr lang="ru-RU" i="1" dirty="0"/>
              <a:t>-</a:t>
            </a:r>
            <a:r>
              <a:rPr lang="ru-RU" i="1" dirty="0" err="1"/>
              <a:t>ka</a:t>
            </a:r>
            <a:r>
              <a:rPr lang="en-US" dirty="0"/>
              <a:t> exist </a:t>
            </a:r>
            <a:r>
              <a:rPr lang="en-US" dirty="0" smtClean="0"/>
              <a:t>in the investigated dialect and </a:t>
            </a:r>
            <a:r>
              <a:rPr lang="en-US" dirty="0"/>
              <a:t>can </a:t>
            </a:r>
            <a:r>
              <a:rPr lang="en-US" dirty="0" smtClean="0"/>
              <a:t>modify Moksha </a:t>
            </a:r>
            <a:r>
              <a:rPr lang="en-US" dirty="0"/>
              <a:t>Imperative forms</a:t>
            </a:r>
          </a:p>
          <a:p>
            <a:pPr algn="just"/>
            <a:r>
              <a:rPr lang="en-US" dirty="0" smtClean="0"/>
              <a:t>A number of peculiar </a:t>
            </a:r>
            <a:r>
              <a:rPr lang="en-US" dirty="0" err="1" smtClean="0"/>
              <a:t>morphosyntactic</a:t>
            </a:r>
            <a:r>
              <a:rPr lang="en-US" dirty="0" smtClean="0"/>
              <a:t> features of these formants has been revealed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8177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Distribution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340768"/>
            <a:ext cx="7897688" cy="5060032"/>
          </a:xfrm>
        </p:spPr>
        <p:txBody>
          <a:bodyPr/>
          <a:lstStyle/>
          <a:p>
            <a:r>
              <a:rPr lang="en-US" dirty="0" smtClean="0"/>
              <a:t>The following system of distribution has been drawn out:</a:t>
            </a:r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Form ending in a vowel is affixed with a </a:t>
            </a:r>
            <a:r>
              <a:rPr lang="en-US" i="1" dirty="0" smtClean="0">
                <a:solidFill>
                  <a:schemeClr val="accent3">
                    <a:lumMod val="50000"/>
                  </a:schemeClr>
                </a:solidFill>
              </a:rPr>
              <a:t>-</a:t>
            </a:r>
            <a:r>
              <a:rPr lang="en-US" i="1" dirty="0" err="1" smtClean="0">
                <a:solidFill>
                  <a:schemeClr val="accent3">
                    <a:lumMod val="50000"/>
                  </a:schemeClr>
                </a:solidFill>
              </a:rPr>
              <a:t>ka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:</a:t>
            </a:r>
            <a:endParaRPr lang="en-US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/>
            <a:endParaRPr lang="en-US" i="1" dirty="0"/>
          </a:p>
          <a:p>
            <a:pPr lvl="1"/>
            <a:endParaRPr lang="en-US" i="1" dirty="0" smtClean="0"/>
          </a:p>
          <a:p>
            <a:pPr lvl="1"/>
            <a:endParaRPr lang="en-US" i="1" dirty="0"/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Form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ending in a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consonant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is affixed with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an </a:t>
            </a:r>
            <a:r>
              <a:rPr lang="en-US" i="1" dirty="0" smtClean="0">
                <a:solidFill>
                  <a:schemeClr val="accent3">
                    <a:lumMod val="50000"/>
                  </a:schemeClr>
                </a:solidFill>
              </a:rPr>
              <a:t>-a (</a:t>
            </a:r>
            <a:r>
              <a:rPr lang="ru-RU" i="1" dirty="0">
                <a:solidFill>
                  <a:schemeClr val="accent3">
                    <a:lumMod val="50000"/>
                  </a:schemeClr>
                </a:solidFill>
              </a:rPr>
              <a:t>-</a:t>
            </a:r>
            <a:r>
              <a:rPr lang="ru-RU" i="1" dirty="0" smtClean="0">
                <a:solidFill>
                  <a:schemeClr val="accent3">
                    <a:lumMod val="50000"/>
                  </a:schemeClr>
                </a:solidFill>
              </a:rPr>
              <a:t>ɛ</a:t>
            </a:r>
            <a:r>
              <a:rPr lang="en-US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after palatal):</a:t>
            </a:r>
            <a:endParaRPr lang="en-US" i="1" dirty="0">
              <a:solidFill>
                <a:schemeClr val="accent3">
                  <a:lumMod val="50000"/>
                </a:schemeClr>
              </a:solidFill>
            </a:endParaRPr>
          </a:p>
          <a:p>
            <a:pPr marL="411480" lvl="1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i="1" dirty="0" smtClean="0"/>
          </a:p>
          <a:p>
            <a:pPr lvl="1"/>
            <a:endParaRPr lang="en-US" dirty="0" smtClean="0"/>
          </a:p>
          <a:p>
            <a:pPr marL="411480" lvl="1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1480" lvl="1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(3) </a:t>
            </a:r>
          </a:p>
          <a:p>
            <a:pPr lvl="1"/>
            <a:endParaRPr lang="en-US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9021" y="2132856"/>
            <a:ext cx="10925717" cy="1237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3645024"/>
            <a:ext cx="11060611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247" y="5084481"/>
            <a:ext cx="11278983" cy="1296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4206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spcAft>
                <a:spcPts val="1200"/>
              </a:spcAft>
              <a:buNone/>
            </a:pPr>
            <a:r>
              <a:rPr lang="en-US" dirty="0" smtClean="0"/>
              <a:t>Furthermore, a form already equipped with an </a:t>
            </a:r>
            <a:r>
              <a:rPr lang="en-US" i="1" dirty="0" smtClean="0"/>
              <a:t>-a</a:t>
            </a:r>
            <a:r>
              <a:rPr lang="en-US" dirty="0" smtClean="0"/>
              <a:t> can be </a:t>
            </a:r>
            <a:r>
              <a:rPr lang="en-US" dirty="0" err="1" smtClean="0"/>
              <a:t>overaffixed</a:t>
            </a:r>
            <a:r>
              <a:rPr lang="en-US" dirty="0" smtClean="0"/>
              <a:t> with a </a:t>
            </a:r>
            <a:r>
              <a:rPr lang="en-US" i="1" dirty="0" smtClean="0"/>
              <a:t>-</a:t>
            </a:r>
            <a:r>
              <a:rPr lang="en-US" i="1" dirty="0" err="1" smtClean="0"/>
              <a:t>ka</a:t>
            </a:r>
            <a:r>
              <a:rPr lang="en-US" dirty="0" smtClean="0"/>
              <a:t>, if it doesn’t result in a </a:t>
            </a:r>
            <a:r>
              <a:rPr lang="en-US" i="1" dirty="0" smtClean="0"/>
              <a:t>-kaka</a:t>
            </a:r>
            <a:r>
              <a:rPr lang="en-US" dirty="0" smtClean="0"/>
              <a:t> sequence:</a:t>
            </a:r>
          </a:p>
          <a:p>
            <a:pPr marL="114300" indent="0">
              <a:buNone/>
            </a:pPr>
            <a:r>
              <a:rPr lang="en-US" i="1" dirty="0" smtClean="0">
                <a:solidFill>
                  <a:schemeClr val="accent3">
                    <a:lumMod val="50000"/>
                  </a:schemeClr>
                </a:solidFill>
              </a:rPr>
              <a:t>Plain imperative	single particle		double particle</a:t>
            </a:r>
          </a:p>
          <a:p>
            <a:pPr marL="114300" indent="0">
              <a:buNone/>
            </a:pPr>
            <a:endParaRPr lang="en-US" i="1" dirty="0">
              <a:solidFill>
                <a:schemeClr val="accent3">
                  <a:lumMod val="50000"/>
                </a:schemeClr>
              </a:solidFill>
            </a:endParaRPr>
          </a:p>
          <a:p>
            <a:pPr marL="114300" indent="0">
              <a:buNone/>
            </a:pPr>
            <a:endParaRPr lang="en-US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114300" indent="0">
              <a:buNone/>
            </a:pPr>
            <a:endParaRPr lang="en-US" i="1" dirty="0">
              <a:solidFill>
                <a:schemeClr val="accent3">
                  <a:lumMod val="50000"/>
                </a:schemeClr>
              </a:solidFill>
            </a:endParaRPr>
          </a:p>
          <a:p>
            <a:pPr marL="114300" indent="0">
              <a:spcBef>
                <a:spcPts val="1200"/>
              </a:spcBef>
              <a:buNone/>
            </a:pPr>
            <a:r>
              <a:rPr lang="en-US" sz="1800" dirty="0"/>
              <a:t> </a:t>
            </a:r>
            <a:r>
              <a:rPr lang="en-US" sz="1800" dirty="0" smtClean="0"/>
              <a:t>  (</a:t>
            </a:r>
            <a:r>
              <a:rPr lang="en-US" sz="1800" i="1" dirty="0" smtClean="0"/>
              <a:t>a </a:t>
            </a:r>
            <a:r>
              <a:rPr lang="en-US" sz="1800" dirty="0" smtClean="0"/>
              <a:t>in </a:t>
            </a:r>
            <a:r>
              <a:rPr lang="en-US" sz="1800" b="1" i="1" dirty="0"/>
              <a:t>mora-</a:t>
            </a:r>
            <a:r>
              <a:rPr lang="en-US" sz="1800" b="1" i="1" dirty="0" err="1"/>
              <a:t>s’t</a:t>
            </a:r>
            <a:r>
              <a:rPr lang="en-US" sz="1800" b="1" i="1" dirty="0"/>
              <a:t>’-</a:t>
            </a:r>
            <a:r>
              <a:rPr lang="en-US" sz="1800" b="1" i="1" dirty="0" smtClean="0"/>
              <a:t>a-</a:t>
            </a:r>
            <a:r>
              <a:rPr lang="en-US" sz="1800" b="1" i="1" dirty="0" err="1" smtClean="0"/>
              <a:t>ka</a:t>
            </a:r>
            <a:r>
              <a:rPr lang="en-US" sz="1800" i="1" dirty="0" smtClean="0"/>
              <a:t> </a:t>
            </a:r>
            <a:r>
              <a:rPr lang="en-US" sz="1800" dirty="0" smtClean="0"/>
              <a:t>is regularly restituted </a:t>
            </a:r>
            <a:r>
              <a:rPr lang="en-US" sz="1800" dirty="0"/>
              <a:t>from </a:t>
            </a:r>
            <a:r>
              <a:rPr lang="en-US" sz="1800" i="1" dirty="0" smtClean="0"/>
              <a:t>ɛ </a:t>
            </a:r>
            <a:r>
              <a:rPr lang="en-US" sz="1800" dirty="0" smtClean="0"/>
              <a:t>before non-palatal </a:t>
            </a:r>
            <a:r>
              <a:rPr lang="en-US" sz="1800" i="1" dirty="0" smtClean="0"/>
              <a:t>k)</a:t>
            </a:r>
          </a:p>
          <a:p>
            <a:pPr marL="114300" indent="0">
              <a:buNone/>
            </a:pPr>
            <a:endParaRPr lang="en-US" i="1" dirty="0" smtClean="0"/>
          </a:p>
          <a:p>
            <a:pPr marL="114300" indent="0" algn="just">
              <a:buNone/>
            </a:pPr>
            <a:r>
              <a:rPr lang="en-US" dirty="0" smtClean="0"/>
              <a:t>According to the informants, there is no </a:t>
            </a:r>
            <a:r>
              <a:rPr lang="en-US" dirty="0" smtClean="0"/>
              <a:t>semantic </a:t>
            </a:r>
            <a:r>
              <a:rPr lang="en-US" dirty="0" smtClean="0"/>
              <a:t>difference between the single- and double-particle variants</a:t>
            </a:r>
            <a:endParaRPr lang="ru-RU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2924944"/>
            <a:ext cx="12715180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8051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715200" cy="4800600"/>
          </a:xfrm>
        </p:spPr>
        <p:txBody>
          <a:bodyPr/>
          <a:lstStyle/>
          <a:p>
            <a:r>
              <a:rPr lang="en-US" dirty="0" smtClean="0"/>
              <a:t>The non-categorical imperative marker </a:t>
            </a:r>
            <a:r>
              <a:rPr lang="en-US" i="1" dirty="0" smtClean="0"/>
              <a:t>-</a:t>
            </a:r>
            <a:r>
              <a:rPr lang="en-US" i="1" dirty="0" err="1" smtClean="0"/>
              <a:t>ka</a:t>
            </a:r>
            <a:r>
              <a:rPr lang="en-US" dirty="0" smtClean="0"/>
              <a:t> is borrowed from Russian to Moksha</a:t>
            </a:r>
          </a:p>
          <a:p>
            <a:r>
              <a:rPr lang="ru-RU" i="1" dirty="0" smtClean="0"/>
              <a:t>-</a:t>
            </a:r>
            <a:r>
              <a:rPr lang="en-US" i="1" dirty="0" err="1"/>
              <a:t>kk</a:t>
            </a:r>
            <a:r>
              <a:rPr lang="ru-RU" i="1" dirty="0"/>
              <a:t>- </a:t>
            </a:r>
            <a:r>
              <a:rPr lang="en-US" dirty="0" smtClean="0">
                <a:sym typeface="Wingdings"/>
              </a:rPr>
              <a:t>is simplified to</a:t>
            </a:r>
            <a:r>
              <a:rPr lang="ru-RU" dirty="0" smtClean="0"/>
              <a:t> </a:t>
            </a:r>
            <a:r>
              <a:rPr lang="ru-RU" i="1" dirty="0"/>
              <a:t>-</a:t>
            </a:r>
            <a:r>
              <a:rPr lang="en-US" i="1" dirty="0"/>
              <a:t>k</a:t>
            </a:r>
            <a:r>
              <a:rPr lang="ru-RU" i="1" dirty="0" smtClean="0"/>
              <a:t>-</a:t>
            </a:r>
            <a:r>
              <a:rPr lang="en-US" i="1" dirty="0" smtClean="0"/>
              <a:t> </a:t>
            </a:r>
            <a:r>
              <a:rPr lang="en-US" dirty="0" smtClean="0"/>
              <a:t>at the morpheme boundaries (as  the imperative affixes of </a:t>
            </a:r>
            <a:r>
              <a:rPr lang="en-US" dirty="0"/>
              <a:t>IMP.SG </a:t>
            </a:r>
            <a:r>
              <a:rPr lang="en-US" dirty="0" smtClean="0"/>
              <a:t>and </a:t>
            </a:r>
            <a:r>
              <a:rPr lang="en-US" dirty="0"/>
              <a:t>several of the objective  conjugation often </a:t>
            </a:r>
            <a:r>
              <a:rPr lang="en-US" dirty="0" smtClean="0"/>
              <a:t>end in </a:t>
            </a:r>
            <a:r>
              <a:rPr lang="en-US" i="1" dirty="0" smtClean="0"/>
              <a:t>-k </a:t>
            </a:r>
            <a:r>
              <a:rPr lang="en-US" dirty="0" smtClean="0"/>
              <a:t>)</a:t>
            </a:r>
            <a:endParaRPr lang="en-US" i="1" dirty="0" smtClean="0"/>
          </a:p>
          <a:p>
            <a:r>
              <a:rPr lang="en-US" i="1" dirty="0" smtClean="0"/>
              <a:t>-a</a:t>
            </a:r>
            <a:r>
              <a:rPr lang="en-US" dirty="0" smtClean="0"/>
              <a:t> which is a variant of </a:t>
            </a:r>
            <a:r>
              <a:rPr lang="en-US" i="1" dirty="0" smtClean="0"/>
              <a:t>-</a:t>
            </a:r>
            <a:r>
              <a:rPr lang="en-US" i="1" dirty="0" err="1" smtClean="0"/>
              <a:t>ka</a:t>
            </a:r>
            <a:r>
              <a:rPr lang="en-US" i="1" dirty="0" smtClean="0"/>
              <a:t> </a:t>
            </a:r>
            <a:r>
              <a:rPr lang="en-US" dirty="0" smtClean="0"/>
              <a:t>emerges</a:t>
            </a:r>
          </a:p>
          <a:p>
            <a:r>
              <a:rPr lang="en-US" i="1" dirty="0" smtClean="0"/>
              <a:t>-a </a:t>
            </a:r>
            <a:r>
              <a:rPr lang="en-US" dirty="0" smtClean="0"/>
              <a:t>becomes a </a:t>
            </a:r>
            <a:r>
              <a:rPr lang="en-US" dirty="0" err="1" smtClean="0"/>
              <a:t>postconsonantal</a:t>
            </a:r>
            <a:r>
              <a:rPr lang="en-US" dirty="0" smtClean="0"/>
              <a:t> allomorph of </a:t>
            </a:r>
            <a:r>
              <a:rPr lang="en-US" i="1" dirty="0" smtClean="0"/>
              <a:t>-</a:t>
            </a:r>
            <a:r>
              <a:rPr lang="en-US" i="1" dirty="0" err="1" smtClean="0"/>
              <a:t>ka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i="1" dirty="0" smtClean="0"/>
              <a:t>-a-</a:t>
            </a:r>
            <a:r>
              <a:rPr lang="en-US" i="1" dirty="0" err="1" smtClean="0"/>
              <a:t>ka</a:t>
            </a:r>
            <a:r>
              <a:rPr lang="en-US" dirty="0" smtClean="0"/>
              <a:t> structure is pleonastic, probably because </a:t>
            </a:r>
            <a:r>
              <a:rPr lang="en-US" i="1" dirty="0" smtClean="0"/>
              <a:t>-a</a:t>
            </a:r>
            <a:r>
              <a:rPr lang="en-US" dirty="0" smtClean="0"/>
              <a:t> and </a:t>
            </a:r>
            <a:r>
              <a:rPr lang="en-US" i="1" dirty="0" smtClean="0"/>
              <a:t>-</a:t>
            </a:r>
            <a:r>
              <a:rPr lang="en-US" i="1" dirty="0" err="1" smtClean="0"/>
              <a:t>ka</a:t>
            </a:r>
            <a:r>
              <a:rPr lang="en-US" dirty="0" smtClean="0"/>
              <a:t> are reinterpreted as different markers </a:t>
            </a:r>
          </a:p>
          <a:p>
            <a:pPr algn="just"/>
            <a:r>
              <a:rPr lang="en-US" dirty="0" smtClean="0"/>
              <a:t>One more </a:t>
            </a:r>
            <a:r>
              <a:rPr lang="en-US" i="1" dirty="0" smtClean="0"/>
              <a:t>-</a:t>
            </a:r>
            <a:r>
              <a:rPr lang="en-US" i="1" dirty="0" err="1" smtClean="0"/>
              <a:t>ka</a:t>
            </a:r>
            <a:r>
              <a:rPr lang="en-US" dirty="0" smtClean="0"/>
              <a:t> cannot be added to </a:t>
            </a:r>
            <a:r>
              <a:rPr lang="en-US" b="1" i="1" dirty="0" smtClean="0"/>
              <a:t>mora-</a:t>
            </a:r>
            <a:r>
              <a:rPr lang="en-US" b="1" i="1" dirty="0" smtClean="0">
                <a:solidFill>
                  <a:srgbClr val="FF0000"/>
                </a:solidFill>
              </a:rPr>
              <a:t>k-a</a:t>
            </a:r>
            <a:r>
              <a:rPr lang="en-US" b="1" i="1" dirty="0" smtClean="0"/>
              <a:t> </a:t>
            </a:r>
            <a:r>
              <a:rPr lang="en-US" dirty="0" smtClean="0"/>
              <a:t>as it already exists in the phonological form of this word</a:t>
            </a:r>
          </a:p>
          <a:p>
            <a:pPr algn="just"/>
            <a:r>
              <a:rPr lang="en-US" dirty="0" smtClean="0"/>
              <a:t>Unlike </a:t>
            </a:r>
            <a:r>
              <a:rPr lang="en-US" b="1" i="1" dirty="0" smtClean="0"/>
              <a:t>mora-</a:t>
            </a:r>
            <a:r>
              <a:rPr lang="en-US" b="1" i="1" dirty="0" err="1" smtClean="0"/>
              <a:t>s’t</a:t>
            </a:r>
            <a:r>
              <a:rPr lang="en-US" b="1" i="1" dirty="0" smtClean="0"/>
              <a:t>’-ɛ </a:t>
            </a:r>
            <a:r>
              <a:rPr lang="en-US" dirty="0" smtClean="0"/>
              <a:t>!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62893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Moksha Imperative </a:t>
            </a:r>
            <a:r>
              <a:rPr lang="en-US" dirty="0" smtClean="0"/>
              <a:t>paradigm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second person subject (and non-second person object)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Subjective conjugation: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Objective </a:t>
            </a:r>
            <a:r>
              <a:rPr lang="en-US" dirty="0">
                <a:solidFill>
                  <a:schemeClr val="tx2"/>
                </a:solidFill>
              </a:rPr>
              <a:t>conjugation:</a:t>
            </a:r>
          </a:p>
          <a:p>
            <a:pPr lvl="1"/>
            <a:endParaRPr lang="ru-RU" dirty="0"/>
          </a:p>
          <a:p>
            <a:pPr lvl="2"/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669895"/>
              </p:ext>
            </p:extLst>
          </p:nvPr>
        </p:nvGraphicFramePr>
        <p:xfrm>
          <a:off x="674567" y="4715165"/>
          <a:ext cx="6849761" cy="122413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407724"/>
                <a:gridCol w="393365"/>
                <a:gridCol w="1512168"/>
                <a:gridCol w="1728192"/>
                <a:gridCol w="1296144"/>
                <a:gridCol w="1512168"/>
              </a:tblGrid>
              <a:tr h="50831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Object</a:t>
                      </a:r>
                      <a:endParaRPr lang="ru-RU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1SG</a:t>
                      </a:r>
                      <a:endParaRPr lang="ru-RU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1PL</a:t>
                      </a:r>
                      <a:endParaRPr lang="ru-RU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3SG</a:t>
                      </a:r>
                      <a:endParaRPr lang="ru-RU" sz="18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3PL</a:t>
                      </a:r>
                      <a:endParaRPr lang="ru-RU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35578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Su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SG</a:t>
                      </a:r>
                      <a:endParaRPr lang="ru-RU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-(ə)</a:t>
                      </a:r>
                      <a:r>
                        <a:rPr lang="ru-RU" sz="1800" dirty="0" err="1">
                          <a:effectLst/>
                        </a:rPr>
                        <a:t>mak</a:t>
                      </a:r>
                      <a:endParaRPr lang="ru-RU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-(ə)</a:t>
                      </a:r>
                      <a:r>
                        <a:rPr lang="ru-RU" sz="1800" dirty="0" err="1">
                          <a:effectLst/>
                        </a:rPr>
                        <a:t>mas’t</a:t>
                      </a:r>
                      <a:r>
                        <a:rPr lang="ru-RU" sz="1800" dirty="0">
                          <a:effectLst/>
                        </a:rPr>
                        <a:t>’</a:t>
                      </a:r>
                      <a:endParaRPr lang="ru-RU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-k</a:t>
                      </a:r>
                      <a:endParaRPr lang="ru-RU" sz="18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</a:t>
                      </a:r>
                      <a:r>
                        <a:rPr lang="en-US" sz="1800" dirty="0" err="1">
                          <a:effectLst/>
                        </a:rPr>
                        <a:t>i</a:t>
                      </a:r>
                      <a:r>
                        <a:rPr lang="ru-RU" sz="1800" dirty="0">
                          <a:effectLst/>
                        </a:rPr>
                        <a:t>t’</a:t>
                      </a:r>
                      <a:endParaRPr lang="ru-RU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3600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PL</a:t>
                      </a:r>
                      <a:endParaRPr lang="ru-RU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-(ə)</a:t>
                      </a:r>
                      <a:r>
                        <a:rPr lang="ru-RU" sz="1800" dirty="0" err="1">
                          <a:effectLst/>
                        </a:rPr>
                        <a:t>mas’t</a:t>
                      </a:r>
                      <a:r>
                        <a:rPr lang="ru-RU" sz="1800" dirty="0">
                          <a:effectLst/>
                        </a:rPr>
                        <a:t>’</a:t>
                      </a:r>
                      <a:endParaRPr lang="ru-RU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-(ə)</a:t>
                      </a:r>
                      <a:r>
                        <a:rPr lang="ru-RU" sz="1800" dirty="0" err="1">
                          <a:effectLst/>
                        </a:rPr>
                        <a:t>mas’t</a:t>
                      </a:r>
                      <a:r>
                        <a:rPr lang="ru-RU" sz="1800" dirty="0">
                          <a:effectLst/>
                        </a:rPr>
                        <a:t>’</a:t>
                      </a:r>
                      <a:endParaRPr lang="ru-RU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-(ə)</a:t>
                      </a:r>
                      <a:r>
                        <a:rPr lang="ru-RU" sz="1800" dirty="0" err="1">
                          <a:effectLst/>
                        </a:rPr>
                        <a:t>s’t</a:t>
                      </a:r>
                      <a:r>
                        <a:rPr lang="ru-RU" sz="1800" dirty="0">
                          <a:effectLst/>
                        </a:rPr>
                        <a:t>’</a:t>
                      </a:r>
                      <a:endParaRPr lang="ru-RU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-(ə)</a:t>
                      </a:r>
                      <a:r>
                        <a:rPr lang="ru-RU" sz="1800" dirty="0" err="1">
                          <a:effectLst/>
                        </a:rPr>
                        <a:t>s’t</a:t>
                      </a:r>
                      <a:r>
                        <a:rPr lang="ru-RU" sz="1800" dirty="0">
                          <a:effectLst/>
                        </a:rPr>
                        <a:t>’</a:t>
                      </a:r>
                      <a:endParaRPr lang="ru-RU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659097"/>
              </p:ext>
            </p:extLst>
          </p:nvPr>
        </p:nvGraphicFramePr>
        <p:xfrm>
          <a:off x="2051720" y="2609592"/>
          <a:ext cx="4248472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3"/>
                <a:gridCol w="3600399"/>
              </a:tblGrid>
              <a:tr h="370840">
                <a:tc rowSpan="2"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SG</a:t>
                      </a:r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-t/-t’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	       after consonants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mpd="sng"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3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-k </a:t>
                      </a:r>
                      <a:r>
                        <a:rPr lang="en-US" dirty="0" smtClean="0"/>
                        <a:t>	       after vowels</a:t>
                      </a:r>
                      <a:endParaRPr lang="ru-RU" dirty="0" smtClean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PL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-(ə)</a:t>
                      </a:r>
                      <a:r>
                        <a:rPr lang="ru-RU" dirty="0" err="1" smtClean="0"/>
                        <a:t>də</a:t>
                      </a:r>
                      <a:endParaRPr lang="en-US" dirty="0" smtClean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03848" y="260903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-a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60032" y="520063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-a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75856" y="334770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-</a:t>
            </a:r>
            <a:r>
              <a:rPr lang="en-US" dirty="0" err="1" smtClean="0">
                <a:solidFill>
                  <a:srgbClr val="FF0000"/>
                </a:solidFill>
              </a:rPr>
              <a:t>ka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95736" y="520063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-a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375756" y="5569969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-a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79812" y="297836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-a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383868" y="26090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-</a:t>
            </a:r>
            <a:r>
              <a:rPr lang="en-US" b="1" dirty="0" err="1" smtClean="0">
                <a:solidFill>
                  <a:srgbClr val="C00000"/>
                </a:solidFill>
              </a:rPr>
              <a:t>ka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887924" y="5569969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-a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87924" y="520063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-a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292080" y="5569969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-a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588224" y="5569969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-a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249175" y="520063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-a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508104" y="5569969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-</a:t>
            </a:r>
            <a:r>
              <a:rPr lang="en-US" b="1" dirty="0" err="1" smtClean="0">
                <a:solidFill>
                  <a:srgbClr val="C00000"/>
                </a:solidFill>
              </a:rPr>
              <a:t>ka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555776" y="5569969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-</a:t>
            </a:r>
            <a:r>
              <a:rPr lang="en-US" b="1" dirty="0" err="1" smtClean="0">
                <a:solidFill>
                  <a:srgbClr val="C00000"/>
                </a:solidFill>
              </a:rPr>
              <a:t>ka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067944" y="520063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-</a:t>
            </a:r>
            <a:r>
              <a:rPr lang="en-US" b="1" dirty="0" err="1" smtClean="0">
                <a:solidFill>
                  <a:srgbClr val="C00000"/>
                </a:solidFill>
              </a:rPr>
              <a:t>ka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067944" y="5569969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-</a:t>
            </a:r>
            <a:r>
              <a:rPr lang="en-US" b="1" dirty="0" err="1" smtClean="0">
                <a:solidFill>
                  <a:srgbClr val="C00000"/>
                </a:solidFill>
              </a:rPr>
              <a:t>ka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804248" y="5569969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-</a:t>
            </a:r>
            <a:r>
              <a:rPr lang="en-US" b="1" dirty="0" err="1" smtClean="0">
                <a:solidFill>
                  <a:srgbClr val="C00000"/>
                </a:solidFill>
              </a:rPr>
              <a:t>ka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444208" y="520063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-</a:t>
            </a:r>
            <a:r>
              <a:rPr lang="en-US" b="1" dirty="0" err="1" smtClean="0">
                <a:solidFill>
                  <a:srgbClr val="C00000"/>
                </a:solidFill>
              </a:rPr>
              <a:t>ka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774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5" grpId="0"/>
      <p:bldP spid="21" grpId="0"/>
      <p:bldP spid="22" grpId="0"/>
      <p:bldP spid="23" grpId="0"/>
      <p:bldP spid="25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1799</TotalTime>
  <Words>1134</Words>
  <Application>Microsoft Office PowerPoint</Application>
  <PresentationFormat>Экран (4:3)</PresentationFormat>
  <Paragraphs>188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Соседство</vt:lpstr>
      <vt:lpstr>On the modal markers -a and -ka  in Moksha</vt:lpstr>
      <vt:lpstr>About Mordvinic Languages</vt:lpstr>
      <vt:lpstr>-a and -ka in Mordvinic:  State-of-art</vt:lpstr>
      <vt:lpstr>The Russian -ka</vt:lpstr>
      <vt:lpstr>Field Study </vt:lpstr>
      <vt:lpstr>1. Distribution</vt:lpstr>
      <vt:lpstr>Презентация PowerPoint</vt:lpstr>
      <vt:lpstr>Hypothesis</vt:lpstr>
      <vt:lpstr>Moksha Imperative paradigm</vt:lpstr>
      <vt:lpstr>2. Combinatory Power</vt:lpstr>
      <vt:lpstr>Презентация PowerPoint</vt:lpstr>
      <vt:lpstr>Non-past + ka: forming a hortative mood?</vt:lpstr>
      <vt:lpstr>Презентация PowerPoint</vt:lpstr>
      <vt:lpstr>Externalization</vt:lpstr>
      <vt:lpstr>Externalization</vt:lpstr>
      <vt:lpstr>Externalization</vt:lpstr>
      <vt:lpstr>Hypothesis</vt:lpstr>
      <vt:lpstr>Semantic feature</vt:lpstr>
      <vt:lpstr>Презентация PowerPoint</vt:lpstr>
      <vt:lpstr>Conclusion</vt:lpstr>
      <vt:lpstr>Acknowledgements</vt:lpstr>
      <vt:lpstr>References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the modal markers -a and -ka in Moksha</dc:title>
  <dc:creator>Илья Егоров</dc:creator>
  <cp:lastModifiedBy>Илья Егоров</cp:lastModifiedBy>
  <cp:revision>89</cp:revision>
  <dcterms:created xsi:type="dcterms:W3CDTF">2015-11-17T14:30:44Z</dcterms:created>
  <dcterms:modified xsi:type="dcterms:W3CDTF">2015-11-25T20:11:24Z</dcterms:modified>
</cp:coreProperties>
</file>