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9" r:id="rId4"/>
    <p:sldId id="266" r:id="rId5"/>
    <p:sldId id="304" r:id="rId6"/>
    <p:sldId id="271" r:id="rId7"/>
    <p:sldId id="270" r:id="rId8"/>
    <p:sldId id="258" r:id="rId9"/>
    <p:sldId id="260" r:id="rId10"/>
    <p:sldId id="264" r:id="rId11"/>
    <p:sldId id="273" r:id="rId12"/>
    <p:sldId id="261" r:id="rId13"/>
    <p:sldId id="262" r:id="rId14"/>
    <p:sldId id="305" r:id="rId15"/>
    <p:sldId id="274" r:id="rId16"/>
    <p:sldId id="302" r:id="rId17"/>
    <p:sldId id="291" r:id="rId18"/>
    <p:sldId id="292" r:id="rId19"/>
    <p:sldId id="278" r:id="rId20"/>
    <p:sldId id="279" r:id="rId21"/>
    <p:sldId id="280" r:id="rId22"/>
    <p:sldId id="281" r:id="rId23"/>
    <p:sldId id="293" r:id="rId24"/>
    <p:sldId id="301" r:id="rId25"/>
    <p:sldId id="294" r:id="rId26"/>
    <p:sldId id="285" r:id="rId27"/>
    <p:sldId id="295" r:id="rId28"/>
    <p:sldId id="296" r:id="rId29"/>
    <p:sldId id="297" r:id="rId30"/>
    <p:sldId id="298" r:id="rId31"/>
    <p:sldId id="287" r:id="rId32"/>
    <p:sldId id="299" r:id="rId33"/>
    <p:sldId id="300" r:id="rId34"/>
    <p:sldId id="288" r:id="rId35"/>
    <p:sldId id="275" r:id="rId36"/>
    <p:sldId id="272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634" autoAdjust="0"/>
  </p:normalViewPr>
  <p:slideViewPr>
    <p:cSldViewPr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B5D70-B1CB-4339-B27D-C1B0C97E528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0E5F7-C2B8-456F-98E0-F9FC88E039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28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E5F7-C2B8-456F-98E0-F9FC88E039F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0216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E5F7-C2B8-456F-98E0-F9FC88E039FC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dogonlanguage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ogonlanguages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Конкуренция показателей </a:t>
            </a:r>
            <a:r>
              <a:rPr lang="ru-RU" b="1" dirty="0" err="1" smtClean="0"/>
              <a:t>деадъективной</a:t>
            </a:r>
            <a:r>
              <a:rPr lang="ru-RU" b="1" dirty="0" smtClean="0"/>
              <a:t> деривации в языках </a:t>
            </a:r>
            <a:r>
              <a:rPr lang="ru-RU" b="1" dirty="0" err="1" smtClean="0"/>
              <a:t>догон</a:t>
            </a:r>
            <a:r>
              <a:rPr lang="ru-RU" b="1" dirty="0" smtClean="0"/>
              <a:t>: семантические основания и диахрония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В. В. Дьячков (</a:t>
            </a:r>
            <a:r>
              <a:rPr lang="ru-RU" dirty="0" err="1" smtClean="0"/>
              <a:t>ИЯз</a:t>
            </a:r>
            <a:r>
              <a:rPr lang="en-US" dirty="0" smtClean="0"/>
              <a:t>/</a:t>
            </a:r>
            <a:r>
              <a:rPr lang="ru-RU" dirty="0" smtClean="0"/>
              <a:t>МГУ)</a:t>
            </a:r>
          </a:p>
          <a:p>
            <a:r>
              <a:rPr lang="ru-RU" dirty="0" smtClean="0"/>
              <a:t>Д. Д. Мордашова (МГУ)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342" y="836712"/>
            <a:ext cx="9155342" cy="4133850"/>
          </a:xfrm>
          <a:prstGeom prst="rect">
            <a:avLst/>
          </a:prstGeom>
          <a:noFill/>
          <a:ln>
            <a:noFill/>
          </a:ln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99592" y="1700808"/>
          <a:ext cx="7848869" cy="3672406"/>
        </p:xfrm>
        <a:graphic>
          <a:graphicData uri="http://schemas.openxmlformats.org/drawingml/2006/table">
            <a:tbl>
              <a:tblPr/>
              <a:tblGrid>
                <a:gridCol w="506177"/>
                <a:gridCol w="178241"/>
                <a:gridCol w="506873"/>
                <a:gridCol w="505480"/>
                <a:gridCol w="506177"/>
                <a:gridCol w="178241"/>
                <a:gridCol w="504784"/>
                <a:gridCol w="505480"/>
                <a:gridCol w="505480"/>
                <a:gridCol w="178241"/>
                <a:gridCol w="505480"/>
                <a:gridCol w="505480"/>
                <a:gridCol w="178241"/>
                <a:gridCol w="505480"/>
                <a:gridCol w="505480"/>
                <a:gridCol w="178241"/>
                <a:gridCol w="505480"/>
                <a:gridCol w="178241"/>
                <a:gridCol w="533331"/>
                <a:gridCol w="178241"/>
              </a:tblGrid>
              <a:tr h="341893">
                <a:tc gridSpan="2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Proto </a:t>
                      </a:r>
                      <a:r>
                        <a:rPr lang="en-US" sz="1100" b="1" dirty="0" err="1">
                          <a:latin typeface="Calibri"/>
                          <a:ea typeface="Calibri"/>
                          <a:cs typeface="Times New Roman"/>
                        </a:rPr>
                        <a:t>Dogon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rowSpan="4"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WEST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NORTH+EAST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EAST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North-West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North-East+Trg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Ttg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Tmk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South-East+Central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North-East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Bun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Mmb+Amp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South-East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Central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Njm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Tbl+Dgl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Amp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Mmb+Png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Tgk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Jmt+Prg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Yns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Dns+Tms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Bkt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Ben+Ngd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Dgl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Tbl+Ynd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3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Png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Mmb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Jmt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Prg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Dns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Tms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Ben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Ngd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Yanda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010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G-</a:t>
            </a:r>
            <a:r>
              <a:rPr lang="ru-RU" dirty="0" err="1" smtClean="0">
                <a:solidFill>
                  <a:srgbClr val="FF0000"/>
                </a:solidFill>
              </a:rPr>
              <a:t>каузативы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пенанге</a:t>
            </a:r>
            <a:r>
              <a:rPr lang="ru-RU" dirty="0" smtClean="0"/>
              <a:t> (продуктивный) + </a:t>
            </a:r>
            <a:r>
              <a:rPr lang="ru-RU" dirty="0" err="1" smtClean="0"/>
              <a:t>момбо</a:t>
            </a:r>
            <a:r>
              <a:rPr lang="ru-RU" dirty="0" smtClean="0"/>
              <a:t> (зафиксирован один случай)</a:t>
            </a:r>
          </a:p>
          <a:p>
            <a:r>
              <a:rPr lang="ru-RU" dirty="0" smtClean="0"/>
              <a:t>+ </a:t>
            </a:r>
            <a:r>
              <a:rPr lang="ru-RU" dirty="0" err="1" smtClean="0"/>
              <a:t>йорно-со</a:t>
            </a:r>
            <a:r>
              <a:rPr lang="ru-RU" dirty="0" smtClean="0"/>
              <a:t> (один случай) ‘</a:t>
            </a:r>
            <a:r>
              <a:rPr lang="en-US" dirty="0" smtClean="0"/>
              <a:t>shady</a:t>
            </a:r>
            <a:r>
              <a:rPr lang="ru-RU" dirty="0" smtClean="0"/>
              <a:t>, </a:t>
            </a:r>
            <a:r>
              <a:rPr lang="en-US" dirty="0" smtClean="0"/>
              <a:t>dense</a:t>
            </a:r>
            <a:r>
              <a:rPr lang="ru-RU" dirty="0" smtClean="0"/>
              <a:t>’</a:t>
            </a:r>
          </a:p>
          <a:p>
            <a:r>
              <a:rPr lang="ru-RU" dirty="0" smtClean="0"/>
              <a:t>+ </a:t>
            </a:r>
            <a:r>
              <a:rPr lang="ru-RU" dirty="0" err="1" smtClean="0"/>
              <a:t>томо-кан</a:t>
            </a:r>
            <a:r>
              <a:rPr lang="ru-RU" dirty="0" smtClean="0"/>
              <a:t>: ‘</a:t>
            </a:r>
            <a:r>
              <a:rPr lang="en-US" dirty="0" smtClean="0"/>
              <a:t>worn</a:t>
            </a:r>
            <a:r>
              <a:rPr lang="ru-RU" dirty="0" smtClean="0"/>
              <a:t>-</a:t>
            </a:r>
            <a:r>
              <a:rPr lang="en-US" dirty="0" smtClean="0"/>
              <a:t>out</a:t>
            </a:r>
            <a:r>
              <a:rPr lang="ru-RU" dirty="0" smtClean="0"/>
              <a:t>’, ‘</a:t>
            </a:r>
            <a:r>
              <a:rPr lang="en-US" dirty="0" smtClean="0"/>
              <a:t>empty</a:t>
            </a:r>
            <a:r>
              <a:rPr lang="ru-RU" dirty="0" smtClean="0"/>
              <a:t>’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75656" y="4293096"/>
          <a:ext cx="3657600" cy="1735074"/>
        </p:xfrm>
        <a:graphic>
          <a:graphicData uri="http://schemas.openxmlformats.org/drawingml/2006/table">
            <a:tbl>
              <a:tblPr/>
              <a:tblGrid>
                <a:gridCol w="1435100"/>
                <a:gridCol w="1244600"/>
                <a:gridCol w="977900"/>
              </a:tblGrid>
              <a:tr h="19050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Mombo Ampari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Mombo Penange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момбо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пенанге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black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MedP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deep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MedP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short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MedP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white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MedP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wide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MedP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Zero derivation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Класс дериваций без суффикса </a:t>
            </a:r>
            <a:r>
              <a:rPr lang="ru-RU" dirty="0" err="1" smtClean="0"/>
              <a:t>каузатива</a:t>
            </a:r>
            <a:r>
              <a:rPr lang="ru-RU" dirty="0" smtClean="0"/>
              <a:t> со значением </a:t>
            </a:r>
            <a:r>
              <a:rPr lang="ru-RU" dirty="0" err="1" smtClean="0"/>
              <a:t>инхоатива</a:t>
            </a:r>
            <a:endParaRPr lang="ru-RU" dirty="0" smtClean="0"/>
          </a:p>
          <a:p>
            <a:r>
              <a:rPr lang="ru-RU" dirty="0" smtClean="0"/>
              <a:t>Могут отличаться тоновыми контурами и сегментным выражением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200" dirty="0" smtClean="0"/>
              <a:t>		ТОГО-КАН</a:t>
            </a:r>
            <a:endParaRPr lang="en-US" sz="2200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ADJ	‘become ADJ’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	</a:t>
            </a:r>
            <a:r>
              <a:rPr lang="en-US" i="1" dirty="0" err="1" smtClean="0"/>
              <a:t>jo</a:t>
            </a:r>
            <a:r>
              <a:rPr lang="en-US" i="1" dirty="0" smtClean="0"/>
              <a:t>́	</a:t>
            </a:r>
            <a:r>
              <a:rPr lang="en-US" i="1" dirty="0" err="1" smtClean="0"/>
              <a:t>jo</a:t>
            </a:r>
            <a:r>
              <a:rPr lang="en-US" i="1" dirty="0" smtClean="0"/>
              <a:t>̌:	</a:t>
            </a:r>
            <a:r>
              <a:rPr lang="en-US" dirty="0" smtClean="0"/>
              <a:t>‘full’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	</a:t>
            </a:r>
            <a:r>
              <a:rPr lang="en-US" i="1" dirty="0" smtClean="0"/>
              <a:t>ɛ̌:	ɛ́:	</a:t>
            </a:r>
            <a:r>
              <a:rPr lang="en-US" dirty="0" smtClean="0"/>
              <a:t>‘tight’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	</a:t>
            </a:r>
            <a:r>
              <a:rPr lang="en-US" i="1" dirty="0" err="1" smtClean="0"/>
              <a:t>yɔ̀ru</a:t>
            </a:r>
            <a:r>
              <a:rPr lang="en-US" i="1" dirty="0" smtClean="0"/>
              <a:t>́	</a:t>
            </a:r>
            <a:r>
              <a:rPr lang="en-US" i="1" dirty="0" err="1" smtClean="0"/>
              <a:t>yɔ̀rɔ</a:t>
            </a:r>
            <a:r>
              <a:rPr lang="en-US" i="1" dirty="0" smtClean="0"/>
              <a:t>́	‘</a:t>
            </a:r>
            <a:r>
              <a:rPr lang="en-US" dirty="0" smtClean="0"/>
              <a:t>soft, supple’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	</a:t>
            </a:r>
            <a:r>
              <a:rPr lang="en-US" i="1" dirty="0" err="1" smtClean="0"/>
              <a:t>gɔ̀nu</a:t>
            </a:r>
            <a:r>
              <a:rPr lang="en-US" i="1" dirty="0" smtClean="0"/>
              <a:t>́	</a:t>
            </a:r>
            <a:r>
              <a:rPr lang="en-US" i="1" dirty="0" err="1" smtClean="0"/>
              <a:t>gɔ̀nɔ</a:t>
            </a:r>
            <a:r>
              <a:rPr lang="en-US" i="1" dirty="0" smtClean="0"/>
              <a:t>́	 </a:t>
            </a:r>
            <a:r>
              <a:rPr lang="en-US" dirty="0" smtClean="0"/>
              <a:t>‘bent, curved’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	</a:t>
            </a:r>
            <a:r>
              <a:rPr lang="en-US" i="1" dirty="0" err="1" smtClean="0"/>
              <a:t>ɛ̌m</a:t>
            </a:r>
            <a:r>
              <a:rPr lang="en-US" i="1" dirty="0" smtClean="0"/>
              <a:t>	</a:t>
            </a:r>
            <a:r>
              <a:rPr lang="en-US" i="1" dirty="0" err="1" smtClean="0"/>
              <a:t>ɛ́mɛ</a:t>
            </a:r>
            <a:r>
              <a:rPr lang="en-US" i="1" dirty="0" smtClean="0"/>
              <a:t>́	 </a:t>
            </a:r>
            <a:r>
              <a:rPr lang="en-US" dirty="0" smtClean="0"/>
              <a:t>‘cramped’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	</a:t>
            </a:r>
            <a:r>
              <a:rPr lang="en-US" i="1" dirty="0" err="1" smtClean="0"/>
              <a:t>káŋ</a:t>
            </a:r>
            <a:r>
              <a:rPr lang="en-US" i="1" dirty="0" smtClean="0"/>
              <a:t>	</a:t>
            </a:r>
            <a:r>
              <a:rPr lang="en-US" i="1" dirty="0" err="1" smtClean="0"/>
              <a:t>káŋa</a:t>
            </a:r>
            <a:r>
              <a:rPr lang="en-US" i="1" dirty="0" smtClean="0"/>
              <a:t>́	 </a:t>
            </a:r>
            <a:r>
              <a:rPr lang="en-US" dirty="0" smtClean="0"/>
              <a:t>‘big’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	</a:t>
            </a:r>
            <a:r>
              <a:rPr lang="en-US" i="1" dirty="0" err="1" smtClean="0"/>
              <a:t>ǎwⁿ</a:t>
            </a:r>
            <a:r>
              <a:rPr lang="en-US" i="1" dirty="0" smtClean="0"/>
              <a:t>	</a:t>
            </a:r>
            <a:r>
              <a:rPr lang="en-US" i="1" dirty="0" err="1" smtClean="0"/>
              <a:t>áwⁿa</a:t>
            </a:r>
            <a:r>
              <a:rPr lang="en-US" i="1" dirty="0" smtClean="0"/>
              <a:t>́	 </a:t>
            </a:r>
            <a:r>
              <a:rPr lang="en-US" dirty="0" smtClean="0"/>
              <a:t>‘in good condition’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	</a:t>
            </a:r>
            <a:r>
              <a:rPr lang="en-US" i="1" dirty="0" err="1" smtClean="0"/>
              <a:t>yu</a:t>
            </a:r>
            <a:r>
              <a:rPr lang="en-US" i="1" dirty="0" smtClean="0"/>
              <a:t>̀:</a:t>
            </a:r>
            <a:r>
              <a:rPr lang="en-US" i="1" dirty="0" err="1" smtClean="0"/>
              <a:t>gu</a:t>
            </a:r>
            <a:r>
              <a:rPr lang="en-US" i="1" dirty="0" smtClean="0"/>
              <a:t>́	</a:t>
            </a:r>
            <a:r>
              <a:rPr lang="en-US" i="1" dirty="0" err="1" smtClean="0"/>
              <a:t>yu</a:t>
            </a:r>
            <a:r>
              <a:rPr lang="en-US" i="1" dirty="0" smtClean="0"/>
              <a:t>̌:</a:t>
            </a:r>
            <a:r>
              <a:rPr lang="en-US" i="1" dirty="0" err="1" smtClean="0"/>
              <a:t>gi</a:t>
            </a:r>
            <a:r>
              <a:rPr lang="en-US" i="1" dirty="0" smtClean="0"/>
              <a:t>̀	 </a:t>
            </a:r>
            <a:r>
              <a:rPr lang="en-US" dirty="0" smtClean="0"/>
              <a:t>‘slow’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42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Zero derivation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Семантическое ядро </a:t>
            </a:r>
            <a:r>
              <a:rPr lang="en-US" sz="2800" dirty="0" smtClean="0"/>
              <a:t>zero-</a:t>
            </a:r>
            <a:r>
              <a:rPr lang="ru-RU" sz="2800" dirty="0" smtClean="0"/>
              <a:t>деривации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30601929"/>
              </p:ext>
            </p:extLst>
          </p:nvPr>
        </p:nvGraphicFramePr>
        <p:xfrm>
          <a:off x="827584" y="1520148"/>
          <a:ext cx="6912768" cy="5066135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2304256"/>
                <a:gridCol w="2304256"/>
              </a:tblGrid>
              <a:tr h="1955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Прилагательное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Перевод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Zero/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</a:t>
                      </a:r>
                      <a:r>
                        <a:rPr lang="ru-RU" sz="12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показатели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diluted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undiluted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‘(не)разбавленный (о молоке)’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full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‘наполненный’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ripe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 + ‘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half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ripe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‘(недо)спелый’</a:t>
                      </a:r>
                      <a:b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8/8 + 3/3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old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‘старый (о вещи)’</a:t>
                      </a:r>
                      <a:b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loose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‘ослабленный’</a:t>
                      </a:r>
                      <a:b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tight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narrow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‘узкий/сжатый’</a:t>
                      </a:r>
                      <a:b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5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plump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‘пухлый’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tilted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‘наклоненный, согнутый’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4330824" cy="5760640"/>
          </a:xfrm>
        </p:spPr>
        <p:txBody>
          <a:bodyPr>
            <a:normAutofit fontScale="925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ru-RU" sz="2600" i="1" dirty="0" smtClean="0">
                <a:latin typeface="+mj-lt"/>
              </a:rPr>
              <a:t>Гипотеза</a:t>
            </a:r>
            <a:r>
              <a:rPr lang="ru-RU" sz="2600" dirty="0" smtClean="0">
                <a:latin typeface="+mj-lt"/>
              </a:rPr>
              <a:t>: нулевой показатель  связан с семантикой измененного состояния объекта</a:t>
            </a:r>
            <a:endParaRPr lang="ru-RU" sz="2400" dirty="0" smtClean="0">
              <a:latin typeface="+mj-lt"/>
            </a:endParaRPr>
          </a:p>
          <a:p>
            <a:r>
              <a:rPr lang="ru-RU" sz="2400" dirty="0" smtClean="0">
                <a:latin typeface="+mj-lt"/>
              </a:rPr>
              <a:t>Проверка гипотезы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12/30 </a:t>
            </a:r>
            <a:r>
              <a:rPr lang="ru-RU" sz="2400" dirty="0" smtClean="0">
                <a:latin typeface="+mj-lt"/>
              </a:rPr>
              <a:t>случаев прилагательных с семантикой измененного состояния </a:t>
            </a:r>
            <a:r>
              <a:rPr lang="en-US" sz="2400" dirty="0" smtClean="0">
                <a:latin typeface="+mj-lt"/>
              </a:rPr>
              <a:t>(40 %)</a:t>
            </a:r>
            <a:endParaRPr lang="ru-RU" sz="2400" dirty="0" smtClean="0">
              <a:latin typeface="+mj-lt"/>
            </a:endParaRPr>
          </a:p>
          <a:p>
            <a:r>
              <a:rPr lang="ru-RU" sz="2400" dirty="0" smtClean="0">
                <a:latin typeface="+mj-lt"/>
              </a:rPr>
              <a:t>В ряде случаев ответить на наш вопрос не представляется возможным: нет детальной разработки значения  в словаре (</a:t>
            </a:r>
            <a:r>
              <a:rPr lang="en-US" sz="2400" dirty="0" smtClean="0">
                <a:latin typeface="+mj-lt"/>
              </a:rPr>
              <a:t>feeble – ‘</a:t>
            </a:r>
            <a:r>
              <a:rPr lang="ru-RU" sz="2400" dirty="0" smtClean="0">
                <a:latin typeface="+mj-lt"/>
              </a:rPr>
              <a:t>слабый? ослабленный?</a:t>
            </a:r>
            <a:r>
              <a:rPr lang="en-US" sz="2400" dirty="0" smtClean="0">
                <a:latin typeface="+mj-lt"/>
              </a:rPr>
              <a:t>’</a:t>
            </a:r>
            <a:r>
              <a:rPr lang="ru-RU" sz="2400" dirty="0" smtClean="0">
                <a:latin typeface="+mj-lt"/>
              </a:rPr>
              <a:t>)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	</a:t>
            </a:r>
            <a:endParaRPr lang="ru-RU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0"/>
            <a:ext cx="36004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worn-out 		+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woolly		?</a:t>
            </a:r>
            <a:br>
              <a:rPr lang="en-US" sz="1400" dirty="0" smtClean="0"/>
            </a:br>
            <a:r>
              <a:rPr lang="en-US" sz="1400" b="1" dirty="0" smtClean="0"/>
              <a:t>well-fed		+</a:t>
            </a:r>
            <a:br>
              <a:rPr lang="en-US" sz="1400" b="1" dirty="0" smtClean="0"/>
            </a:br>
            <a:r>
              <a:rPr lang="en-US" sz="1400" b="1" dirty="0" smtClean="0"/>
              <a:t>useless, ruined	+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straight		-</a:t>
            </a:r>
            <a:br>
              <a:rPr lang="en-US" sz="1400" dirty="0" smtClean="0"/>
            </a:br>
            <a:r>
              <a:rPr lang="en-US" sz="1400" dirty="0" smtClean="0"/>
              <a:t>stout 		-</a:t>
            </a:r>
            <a:br>
              <a:rPr lang="en-US" sz="1400" dirty="0" smtClean="0"/>
            </a:br>
            <a:r>
              <a:rPr lang="en-US" sz="1400" dirty="0" smtClean="0"/>
              <a:t>soft		+/-</a:t>
            </a:r>
            <a:br>
              <a:rPr lang="en-US" sz="1400" dirty="0" smtClean="0"/>
            </a:br>
            <a:r>
              <a:rPr lang="en-US" sz="1400" b="1" dirty="0" smtClean="0"/>
              <a:t>sour		+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skinny		?</a:t>
            </a:r>
            <a:br>
              <a:rPr lang="en-US" sz="1400" dirty="0" smtClean="0"/>
            </a:br>
            <a:r>
              <a:rPr lang="en-US" sz="1400" dirty="0" smtClean="0"/>
              <a:t>slender		-</a:t>
            </a:r>
            <a:br>
              <a:rPr lang="en-US" sz="1400" dirty="0" smtClean="0"/>
            </a:br>
            <a:r>
              <a:rPr lang="en-US" sz="1400" b="1" dirty="0" smtClean="0"/>
              <a:t>rotten		+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red		-</a:t>
            </a:r>
            <a:br>
              <a:rPr lang="en-US" sz="1400" dirty="0" smtClean="0"/>
            </a:br>
            <a:r>
              <a:rPr lang="en-US" sz="1400" b="1" dirty="0" smtClean="0"/>
              <a:t>malfunctioning	+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hot		</a:t>
            </a:r>
            <a:r>
              <a:rPr lang="ru-RU" sz="1400" dirty="0" smtClean="0"/>
              <a:t>+</a:t>
            </a:r>
            <a:r>
              <a:rPr lang="en-US" sz="1400" dirty="0" smtClean="0"/>
              <a:t>/-</a:t>
            </a:r>
            <a:br>
              <a:rPr lang="en-US" sz="1400" dirty="0" smtClean="0"/>
            </a:br>
            <a:r>
              <a:rPr lang="en-US" sz="1400" dirty="0" smtClean="0"/>
              <a:t>hard		-</a:t>
            </a:r>
            <a:br>
              <a:rPr lang="en-US" sz="1400" dirty="0" smtClean="0"/>
            </a:br>
            <a:r>
              <a:rPr lang="en-US" sz="1400" dirty="0" smtClean="0"/>
              <a:t>firm, solid		-</a:t>
            </a:r>
            <a:br>
              <a:rPr lang="en-US" sz="1400" dirty="0" smtClean="0"/>
            </a:br>
            <a:r>
              <a:rPr lang="en-US" sz="1400" b="1" dirty="0" smtClean="0"/>
              <a:t>fermenting		+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feeble		+/-</a:t>
            </a:r>
            <a:br>
              <a:rPr lang="en-US" sz="1400" dirty="0" smtClean="0"/>
            </a:br>
            <a:r>
              <a:rPr lang="en-US" sz="1400" dirty="0" smtClean="0"/>
              <a:t>dry		+/-</a:t>
            </a:r>
            <a:br>
              <a:rPr lang="en-US" sz="1400" dirty="0" smtClean="0"/>
            </a:br>
            <a:r>
              <a:rPr lang="en-US" sz="1400" dirty="0" smtClean="0"/>
              <a:t>dense		-</a:t>
            </a:r>
            <a:br>
              <a:rPr lang="en-US" sz="1400" dirty="0" smtClean="0"/>
            </a:br>
            <a:r>
              <a:rPr lang="en-US" sz="1400" dirty="0" smtClean="0"/>
              <a:t>curved		-</a:t>
            </a:r>
            <a:br>
              <a:rPr lang="en-US" sz="1400" dirty="0" smtClean="0"/>
            </a:br>
            <a:r>
              <a:rPr lang="en-US" sz="1400" b="1" dirty="0" smtClean="0"/>
              <a:t>crowded		+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cramped		?</a:t>
            </a:r>
            <a:br>
              <a:rPr lang="en-US" sz="1400" dirty="0" smtClean="0"/>
            </a:br>
            <a:r>
              <a:rPr lang="en-US" sz="1400" b="1" dirty="0" smtClean="0"/>
              <a:t>crooked		+</a:t>
            </a:r>
            <a:br>
              <a:rPr lang="en-US" sz="1400" b="1" dirty="0" smtClean="0"/>
            </a:br>
            <a:r>
              <a:rPr lang="en-US" sz="1400" b="1" dirty="0" smtClean="0"/>
              <a:t>cooked 		+</a:t>
            </a:r>
            <a:br>
              <a:rPr lang="en-US" sz="1400" b="1" dirty="0" smtClean="0"/>
            </a:br>
            <a:r>
              <a:rPr lang="en-US" sz="1400" b="1" dirty="0" smtClean="0"/>
              <a:t>confined		+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coarse		-</a:t>
            </a:r>
            <a:br>
              <a:rPr lang="en-US" sz="1400" dirty="0" smtClean="0"/>
            </a:br>
            <a:r>
              <a:rPr lang="en-US" sz="1400" dirty="0" smtClean="0"/>
              <a:t>blunt		?</a:t>
            </a:r>
            <a:br>
              <a:rPr lang="en-US" sz="1400" dirty="0" smtClean="0"/>
            </a:br>
            <a:r>
              <a:rPr lang="en-US" sz="1400" b="1" dirty="0" smtClean="0"/>
              <a:t>bent		+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alive		-</a:t>
            </a:r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Проверка гипотезы для прилагательных с семантикой перманентного состояния объекта: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98082040"/>
              </p:ext>
            </p:extLst>
          </p:nvPr>
        </p:nvGraphicFramePr>
        <p:xfrm>
          <a:off x="1043605" y="2204859"/>
          <a:ext cx="6480722" cy="4415423"/>
        </p:xfrm>
        <a:graphic>
          <a:graphicData uri="http://schemas.openxmlformats.org/drawingml/2006/table">
            <a:tbl>
              <a:tblPr firstRow="1" firstCol="1" bandRow="1"/>
              <a:tblGrid>
                <a:gridCol w="3240361"/>
                <a:gridCol w="3240361"/>
              </a:tblGrid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Прилагательное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Zero/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</a:t>
                      </a:r>
                      <a:r>
                        <a:rPr lang="ru-RU" sz="18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рассматриваемых языков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deep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difficult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0/11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heavy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1/12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0/11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sweet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1/12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94316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Медиопассив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97175973"/>
              </p:ext>
            </p:extLst>
          </p:nvPr>
        </p:nvGraphicFramePr>
        <p:xfrm>
          <a:off x="1279554" y="1844824"/>
          <a:ext cx="6584891" cy="4525965"/>
        </p:xfrm>
        <a:graphic>
          <a:graphicData uri="http://schemas.openxmlformats.org/drawingml/2006/table">
            <a:tbl>
              <a:tblPr/>
              <a:tblGrid>
                <a:gridCol w="439325"/>
                <a:gridCol w="181985"/>
                <a:gridCol w="366880"/>
                <a:gridCol w="486177"/>
                <a:gridCol w="414444"/>
                <a:gridCol w="181985"/>
                <a:gridCol w="349043"/>
                <a:gridCol w="363260"/>
                <a:gridCol w="382454"/>
                <a:gridCol w="181985"/>
                <a:gridCol w="405203"/>
                <a:gridCol w="388142"/>
                <a:gridCol w="181985"/>
                <a:gridCol w="400226"/>
                <a:gridCol w="379610"/>
                <a:gridCol w="181985"/>
                <a:gridCol w="405914"/>
                <a:gridCol w="181985"/>
                <a:gridCol w="530318"/>
                <a:gridCol w="181985"/>
              </a:tblGrid>
              <a:tr h="421200">
                <a:tc gridSpan="2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Proto Dogon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944">
                <a:tc rowSpan="4"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WEST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NORTH+EAST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944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EAST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944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North-West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North-East+Trg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944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80808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Ttg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80808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MP-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Tmk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South-East+Central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Trg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North-East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94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Bun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Mmb+Amp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South-East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Njm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Tbl+Dgl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9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Amp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Mmb+Png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Tgk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Jmt+Prg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err="1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Yns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Dns+Tms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Ben+Ngd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Dgl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Tbl+Ynd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7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err="1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Png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Mmb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80808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Jmt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80808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MP-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Prg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Dns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Tms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Ngd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Teb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err="1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Yanda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2" marR="64342" marT="89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Комбинированные показатели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dirty="0" smtClean="0"/>
              <a:t>Суффикс </a:t>
            </a:r>
            <a:r>
              <a:rPr lang="en-US" sz="2400" dirty="0" smtClean="0"/>
              <a:t>ND </a:t>
            </a:r>
            <a:r>
              <a:rPr lang="ru-RU" sz="2400" dirty="0" smtClean="0"/>
              <a:t>во многих языках комбинируется с суффиксом </a:t>
            </a:r>
            <a:r>
              <a:rPr lang="ru-RU" sz="2400" dirty="0" err="1" smtClean="0"/>
              <a:t>медиопассива</a:t>
            </a:r>
            <a:r>
              <a:rPr lang="ru-RU" sz="2400" dirty="0" smtClean="0"/>
              <a:t> </a:t>
            </a:r>
            <a:r>
              <a:rPr lang="en-US" sz="2400" dirty="0" smtClean="0"/>
              <a:t>YE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43300167"/>
              </p:ext>
            </p:extLst>
          </p:nvPr>
        </p:nvGraphicFramePr>
        <p:xfrm>
          <a:off x="755576" y="2420891"/>
          <a:ext cx="7200800" cy="3705273"/>
        </p:xfrm>
        <a:graphic>
          <a:graphicData uri="http://schemas.openxmlformats.org/drawingml/2006/table">
            <a:tbl>
              <a:tblPr firstRow="1" firstCol="1" bandRow="1"/>
              <a:tblGrid>
                <a:gridCol w="3600015"/>
                <a:gridCol w="3600785"/>
              </a:tblGrid>
              <a:tr h="411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йорно-со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NDIYE, LIYE, GIYE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донно-со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NDIYE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томмо-со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NDIYE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нанга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NDIYE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наджамба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NDIYE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тебул-уре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NDIYE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янда-дом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NDIYE, DIYE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тираниге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LIYE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99592" y="1700808"/>
          <a:ext cx="7848869" cy="3672406"/>
        </p:xfrm>
        <a:graphic>
          <a:graphicData uri="http://schemas.openxmlformats.org/drawingml/2006/table">
            <a:tbl>
              <a:tblPr/>
              <a:tblGrid>
                <a:gridCol w="506177"/>
                <a:gridCol w="178241"/>
                <a:gridCol w="506873"/>
                <a:gridCol w="505480"/>
                <a:gridCol w="506177"/>
                <a:gridCol w="178241"/>
                <a:gridCol w="504784"/>
                <a:gridCol w="505480"/>
                <a:gridCol w="505480"/>
                <a:gridCol w="178241"/>
                <a:gridCol w="505480"/>
                <a:gridCol w="505480"/>
                <a:gridCol w="178241"/>
                <a:gridCol w="505480"/>
                <a:gridCol w="505480"/>
                <a:gridCol w="178241"/>
                <a:gridCol w="505480"/>
                <a:gridCol w="178241"/>
                <a:gridCol w="533331"/>
                <a:gridCol w="178241"/>
              </a:tblGrid>
              <a:tr h="341893">
                <a:tc gridSpan="2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Proto </a:t>
                      </a:r>
                      <a:r>
                        <a:rPr lang="en-US" sz="1100" b="1" dirty="0" err="1">
                          <a:latin typeface="Calibri"/>
                          <a:ea typeface="Calibri"/>
                          <a:cs typeface="Times New Roman"/>
                        </a:rPr>
                        <a:t>Dogon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rowSpan="4"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WEST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NORTH+EAST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EAST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North-West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North-East+Trg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Ttg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Tmk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South-East+Central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North-East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Bun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Mmb+Amp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South-East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Central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Njm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Tbl+Dgl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Amp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Mmb+Png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Tgk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Jmt+Prg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Yns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Dns+Tms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Bkt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Ben+Ngd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Dgl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Tbl+Ynd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3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Png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Mmb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Jmt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Prg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Dns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Tms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Ben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Ngd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Yanda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Языки догон (нигер-конго, территория Мали и Буркина-Фасо)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Медиопассив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Отдельный показатель </a:t>
            </a:r>
            <a:r>
              <a:rPr lang="en-US" sz="2400" dirty="0" smtClean="0"/>
              <a:t>LI+YE: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1400" dirty="0" smtClean="0"/>
              <a:t>ТИРАНИГЕ</a:t>
            </a:r>
            <a:r>
              <a:rPr lang="en-US" sz="2400" dirty="0" smtClean="0"/>
              <a:t>		‘white’</a:t>
            </a:r>
            <a:br>
              <a:rPr lang="en-US" sz="2400" dirty="0" smtClean="0"/>
            </a:br>
            <a:r>
              <a:rPr lang="ru-RU" sz="1400" dirty="0" smtClean="0"/>
              <a:t>НАДЖАМБА</a:t>
            </a:r>
            <a:r>
              <a:rPr lang="en-US" sz="2400" dirty="0" smtClean="0"/>
              <a:t>	</a:t>
            </a:r>
            <a:r>
              <a:rPr lang="ru-RU" sz="2400" dirty="0" smtClean="0"/>
              <a:t>	</a:t>
            </a:r>
            <a:r>
              <a:rPr lang="en-US" sz="2400" dirty="0" smtClean="0"/>
              <a:t>‘red, white’</a:t>
            </a:r>
            <a:br>
              <a:rPr lang="en-US" sz="2400" dirty="0" smtClean="0"/>
            </a:br>
            <a:r>
              <a:rPr lang="ru-RU" sz="1400" dirty="0" smtClean="0"/>
              <a:t>ЙОРНО-СО</a:t>
            </a:r>
            <a:r>
              <a:rPr lang="en-US" sz="1400" dirty="0" smtClean="0"/>
              <a:t>	</a:t>
            </a:r>
            <a:r>
              <a:rPr lang="en-US" sz="2400" dirty="0" smtClean="0"/>
              <a:t>	‘clever’</a:t>
            </a:r>
          </a:p>
          <a:p>
            <a:r>
              <a:rPr lang="ru-RU" sz="2400" b="1" dirty="0" smtClean="0"/>
              <a:t>Конкуренция показателей</a:t>
            </a:r>
            <a:r>
              <a:rPr lang="ru-RU" sz="2400" dirty="0" smtClean="0"/>
              <a:t>: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1400" dirty="0" smtClean="0"/>
              <a:t>ТОММО-СО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2400" dirty="0" smtClean="0"/>
              <a:t>Присоединение </a:t>
            </a:r>
            <a:r>
              <a:rPr lang="ru-RU" sz="2400" dirty="0"/>
              <a:t>к прилагательному </a:t>
            </a:r>
            <a:r>
              <a:rPr lang="en-US" sz="2400" dirty="0"/>
              <a:t>ma</a:t>
            </a:r>
            <a:r>
              <a:rPr lang="ru-RU" sz="2400" dirty="0"/>
              <a:t>́</a:t>
            </a:r>
            <a:r>
              <a:rPr lang="en-US" sz="2400" dirty="0"/>
              <a:t>a</a:t>
            </a:r>
            <a:r>
              <a:rPr lang="ru-RU" sz="2400" dirty="0"/>
              <a:t>́ ‘сухой’ разных показателей зависит от семантики: в метафорическом значении  (‘</a:t>
            </a:r>
            <a:r>
              <a:rPr lang="en-US" sz="2400" dirty="0"/>
              <a:t>courageous</a:t>
            </a:r>
            <a:r>
              <a:rPr lang="ru-RU" sz="2400" dirty="0"/>
              <a:t>’) присоединяется фактитивный показатель </a:t>
            </a:r>
            <a:r>
              <a:rPr lang="en-US" sz="2400" dirty="0" err="1"/>
              <a:t>ndiyε</a:t>
            </a:r>
            <a:r>
              <a:rPr lang="ru-RU" sz="2400" dirty="0"/>
              <a:t> (‘стать смелым’), в то время как в исконном – медиопассивный суффикс.</a:t>
            </a:r>
          </a:p>
          <a:p>
            <a:pPr>
              <a:buNone/>
            </a:pPr>
            <a:endParaRPr lang="ru-RU" sz="14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Самая естественная гипотеза: значение комбинированного показателя </a:t>
            </a:r>
            <a:r>
              <a:rPr lang="en-US" sz="2400" dirty="0" smtClean="0"/>
              <a:t>ND + YE </a:t>
            </a:r>
            <a:r>
              <a:rPr lang="ru-RU" sz="2400" dirty="0" smtClean="0"/>
              <a:t>композиционно</a:t>
            </a:r>
          </a:p>
          <a:p>
            <a:r>
              <a:rPr lang="en-US" sz="2400" dirty="0" smtClean="0"/>
              <a:t>ND </a:t>
            </a:r>
            <a:r>
              <a:rPr lang="en-US" sz="2400" dirty="0" smtClean="0">
                <a:sym typeface="Wingdings" pitchFamily="2" charset="2"/>
              </a:rPr>
              <a:t> </a:t>
            </a:r>
            <a:r>
              <a:rPr lang="ru-RU" sz="2400" dirty="0" smtClean="0">
                <a:sym typeface="Wingdings" pitchFamily="2" charset="2"/>
              </a:rPr>
              <a:t>ситуация, имеющая </a:t>
            </a:r>
            <a:r>
              <a:rPr lang="ru-RU" sz="2400" dirty="0" err="1" smtClean="0">
                <a:sym typeface="Wingdings" pitchFamily="2" charset="2"/>
              </a:rPr>
              <a:t>агенса</a:t>
            </a:r>
            <a:endParaRPr lang="ru-RU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ND + YE  </a:t>
            </a:r>
            <a:r>
              <a:rPr lang="ru-RU" sz="2400" dirty="0" smtClean="0">
                <a:sym typeface="Wingdings" pitchFamily="2" charset="2"/>
              </a:rPr>
              <a:t>редукция транзитивности ситуации, обозначаемой </a:t>
            </a:r>
            <a:r>
              <a:rPr lang="en-US" sz="2400" dirty="0" smtClean="0">
                <a:sym typeface="Wingdings" pitchFamily="2" charset="2"/>
              </a:rPr>
              <a:t>ND-</a:t>
            </a:r>
            <a:r>
              <a:rPr lang="ru-RU" sz="2400" dirty="0" smtClean="0">
                <a:sym typeface="Wingdings" pitchFamily="2" charset="2"/>
              </a:rPr>
              <a:t>глаголом</a:t>
            </a:r>
            <a:endParaRPr lang="ru-RU" sz="2400" dirty="0" smtClean="0"/>
          </a:p>
          <a:p>
            <a:r>
              <a:rPr lang="ru-RU" sz="2400" dirty="0" smtClean="0"/>
              <a:t>Однако:</a:t>
            </a:r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		</a:t>
            </a:r>
            <a:r>
              <a:rPr lang="ru-RU" sz="2400" b="1" i="1" dirty="0" smtClean="0"/>
              <a:t>йорно</a:t>
            </a:r>
            <a:r>
              <a:rPr lang="en-US" sz="2400" b="1" i="1" dirty="0" smtClean="0"/>
              <a:t>-</a:t>
            </a:r>
            <a:r>
              <a:rPr lang="ru-RU" sz="2400" b="1" i="1" dirty="0" smtClean="0"/>
              <a:t>со</a:t>
            </a:r>
            <a:r>
              <a:rPr lang="ru-RU" sz="2400" b="1" i="1" dirty="0"/>
              <a:t>	</a:t>
            </a:r>
            <a:r>
              <a:rPr lang="ru-RU" sz="2400" b="1" i="1" dirty="0" smtClean="0"/>
              <a:t>донно-со	томмо-со</a:t>
            </a:r>
            <a:endParaRPr lang="ru-RU" sz="2400" b="1" i="1" dirty="0"/>
          </a:p>
          <a:p>
            <a:pPr marL="0" indent="0">
              <a:buNone/>
            </a:pPr>
            <a:r>
              <a:rPr lang="en-US" sz="2400" dirty="0" smtClean="0"/>
              <a:t>cold</a:t>
            </a:r>
            <a:r>
              <a:rPr lang="ru-RU" sz="2400" dirty="0"/>
              <a:t>		</a:t>
            </a:r>
            <a:r>
              <a:rPr lang="en-US" sz="2400" dirty="0" smtClean="0"/>
              <a:t>NDIYE</a:t>
            </a:r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dirty="0" err="1" smtClean="0"/>
              <a:t>MedP</a:t>
            </a:r>
            <a:r>
              <a:rPr lang="ru-RU" sz="2400" dirty="0"/>
              <a:t>		</a:t>
            </a:r>
            <a:r>
              <a:rPr lang="en-US" sz="2400" dirty="0"/>
              <a:t>NDIYE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smtClean="0"/>
              <a:t>dry</a:t>
            </a:r>
            <a:r>
              <a:rPr lang="ru-RU" sz="2400" dirty="0"/>
              <a:t>		</a:t>
            </a:r>
            <a:r>
              <a:rPr lang="en-US" sz="2400" dirty="0" smtClean="0"/>
              <a:t>GIYE</a:t>
            </a:r>
            <a:r>
              <a:rPr lang="ru-RU" sz="2400" dirty="0"/>
              <a:t>		</a:t>
            </a:r>
            <a:r>
              <a:rPr lang="en-US" sz="2400" dirty="0" err="1"/>
              <a:t>MedP</a:t>
            </a:r>
            <a:r>
              <a:rPr lang="ru-RU" sz="2400" dirty="0"/>
              <a:t>		</a:t>
            </a:r>
            <a:r>
              <a:rPr lang="en-US" sz="2400" dirty="0"/>
              <a:t>NDIYE</a:t>
            </a:r>
            <a:r>
              <a:rPr lang="ru-RU" sz="2400" dirty="0"/>
              <a:t>/</a:t>
            </a:r>
            <a:r>
              <a:rPr lang="en-US" sz="2400" dirty="0" err="1"/>
              <a:t>MedP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smtClean="0"/>
              <a:t>heavy</a:t>
            </a:r>
            <a:r>
              <a:rPr lang="ru-RU" sz="2400" dirty="0"/>
              <a:t>		</a:t>
            </a:r>
            <a:r>
              <a:rPr lang="en-US" sz="2400" dirty="0" smtClean="0"/>
              <a:t>NDIYE</a:t>
            </a:r>
            <a:r>
              <a:rPr lang="ru-RU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MedP</a:t>
            </a:r>
            <a:r>
              <a:rPr lang="ru-RU" sz="2400" dirty="0"/>
              <a:t>		</a:t>
            </a:r>
            <a:r>
              <a:rPr lang="en-US" sz="2400" dirty="0"/>
              <a:t>NDIYE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smtClean="0"/>
              <a:t>red</a:t>
            </a:r>
            <a:r>
              <a:rPr lang="ru-RU" sz="2400" dirty="0"/>
              <a:t>		</a:t>
            </a:r>
            <a:r>
              <a:rPr lang="en-US" sz="2400" dirty="0" smtClean="0"/>
              <a:t>NDIYE</a:t>
            </a:r>
            <a:r>
              <a:rPr lang="ru-RU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MedP</a:t>
            </a:r>
            <a:r>
              <a:rPr lang="ru-RU" sz="2400" dirty="0"/>
              <a:t>		</a:t>
            </a:r>
            <a:r>
              <a:rPr lang="en-US" sz="2400" dirty="0"/>
              <a:t>NDIYE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/>
              <a:t>smooth</a:t>
            </a:r>
            <a:r>
              <a:rPr lang="ru-RU" sz="2400" dirty="0"/>
              <a:t>, </a:t>
            </a:r>
            <a:r>
              <a:rPr lang="en-US" sz="2400" dirty="0"/>
              <a:t>sleek</a:t>
            </a:r>
            <a:r>
              <a:rPr lang="ru-RU" sz="2400" dirty="0"/>
              <a:t>	</a:t>
            </a:r>
            <a:r>
              <a:rPr lang="en-US" sz="2400" dirty="0"/>
              <a:t>NDIYE</a:t>
            </a:r>
            <a:r>
              <a:rPr lang="ru-RU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MedP</a:t>
            </a:r>
            <a:r>
              <a:rPr lang="ru-RU" sz="2400" dirty="0"/>
              <a:t>		</a:t>
            </a:r>
            <a:r>
              <a:rPr lang="en-US" sz="2400" dirty="0"/>
              <a:t>NDIYE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smtClean="0"/>
              <a:t>sweet</a:t>
            </a:r>
            <a:r>
              <a:rPr lang="ru-RU" sz="2400" dirty="0" smtClean="0"/>
              <a:t>, </a:t>
            </a:r>
            <a:r>
              <a:rPr lang="en-US" sz="2400" dirty="0"/>
              <a:t>sharp</a:t>
            </a:r>
            <a:r>
              <a:rPr lang="ru-RU" sz="2400" dirty="0"/>
              <a:t>	</a:t>
            </a:r>
            <a:r>
              <a:rPr lang="en-US" sz="2400" dirty="0" err="1"/>
              <a:t>MedP</a:t>
            </a:r>
            <a:r>
              <a:rPr lang="ru-RU" sz="2400" dirty="0"/>
              <a:t>		</a:t>
            </a:r>
            <a:r>
              <a:rPr lang="en-US" sz="2400" dirty="0" err="1"/>
              <a:t>MedP</a:t>
            </a:r>
            <a:r>
              <a:rPr lang="ru-RU" sz="2400" dirty="0"/>
              <a:t>		</a:t>
            </a:r>
            <a:r>
              <a:rPr lang="en-US" sz="2400" dirty="0"/>
              <a:t>NDIYE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537937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54868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Употребление суффиксов, близких к или тождественных медиопассиву, с деадъективными глаголами, не несущими показателя транзитивности, должно быть ограниченным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Русский язык: ограничение на класс глаголов визуального восприятия:</a:t>
            </a:r>
          </a:p>
          <a:p>
            <a:r>
              <a:rPr lang="ru-RU" sz="2400" i="1" dirty="0"/>
              <a:t>к</a:t>
            </a:r>
            <a:r>
              <a:rPr lang="ru-RU" sz="2400" i="1" dirty="0" smtClean="0"/>
              <a:t>раснеть(ся)</a:t>
            </a:r>
            <a:r>
              <a:rPr lang="ru-RU" sz="2400" dirty="0" smtClean="0"/>
              <a:t>, </a:t>
            </a:r>
            <a:r>
              <a:rPr lang="ru-RU" sz="2400" i="1" dirty="0" smtClean="0"/>
              <a:t>белеть(ся)</a:t>
            </a:r>
            <a:r>
              <a:rPr lang="ru-RU" sz="2400" dirty="0" smtClean="0"/>
              <a:t>, </a:t>
            </a:r>
            <a:r>
              <a:rPr lang="ru-RU" sz="2400" i="1" dirty="0" smtClean="0"/>
              <a:t>чернеть(ся)</a:t>
            </a:r>
          </a:p>
          <a:p>
            <a:r>
              <a:rPr lang="ru-RU" sz="2400" dirty="0" smtClean="0"/>
              <a:t>Из-под</a:t>
            </a:r>
            <a:r>
              <a:rPr lang="ru-RU" sz="2400" dirty="0"/>
              <a:t> </a:t>
            </a:r>
            <a:r>
              <a:rPr lang="ru-RU" sz="2400" dirty="0" smtClean="0"/>
              <a:t>густых, угрюмо</a:t>
            </a:r>
            <a:r>
              <a:rPr lang="ru-RU" sz="2400" dirty="0"/>
              <a:t> </a:t>
            </a:r>
            <a:r>
              <a:rPr lang="ru-RU" sz="2400" dirty="0" smtClean="0"/>
              <a:t>столпившихся</a:t>
            </a:r>
            <a:r>
              <a:rPr lang="ru-RU" sz="2400" dirty="0"/>
              <a:t> </a:t>
            </a:r>
            <a:r>
              <a:rPr lang="ru-RU" sz="2400" dirty="0" smtClean="0"/>
              <a:t>туч</a:t>
            </a:r>
            <a:r>
              <a:rPr lang="ru-RU" sz="2400" dirty="0"/>
              <a:t> </a:t>
            </a:r>
            <a:r>
              <a:rPr lang="ru-RU" sz="2400" dirty="0" smtClean="0"/>
              <a:t>сиротливо</a:t>
            </a:r>
            <a:r>
              <a:rPr lang="ru-RU" sz="2400" dirty="0"/>
              <a:t> </a:t>
            </a:r>
            <a:r>
              <a:rPr lang="ru-RU" sz="2400" b="1" dirty="0" smtClean="0"/>
              <a:t>светлелась</a:t>
            </a:r>
            <a:r>
              <a:rPr lang="ru-RU" sz="2400" dirty="0"/>
              <a:t> полоска чистого неба. [А. И. Эртель. Гарденины, их дворня, приверженцы и враги (1889)] [омонимия не снята</a:t>
            </a:r>
            <a:r>
              <a:rPr lang="ru-RU" sz="2400" dirty="0" smtClean="0"/>
              <a:t>] </a:t>
            </a:r>
            <a:r>
              <a:rPr lang="ru-RU" sz="2400" i="1" dirty="0" smtClean="0"/>
              <a:t>(НКРЯ)</a:t>
            </a:r>
          </a:p>
          <a:p>
            <a:r>
              <a:rPr lang="ru-RU" sz="2400" dirty="0"/>
              <a:t>Ближе к подножию горы поток деревень все же заканчивается, вокруг поля, луга, начинают </a:t>
            </a:r>
            <a:r>
              <a:rPr lang="ru-RU" sz="2400" b="1" dirty="0"/>
              <a:t>редеться</a:t>
            </a:r>
            <a:r>
              <a:rPr lang="ru-RU" sz="2400" dirty="0"/>
              <a:t> съемные коттеджи и палатки туристов. </a:t>
            </a:r>
            <a:r>
              <a:rPr lang="ru-RU" sz="2400" i="1" dirty="0" smtClean="0"/>
              <a:t>(поиск в </a:t>
            </a:r>
            <a:r>
              <a:rPr lang="en-US" sz="2400" i="1" dirty="0" smtClean="0"/>
              <a:t>Google)</a:t>
            </a:r>
            <a:endParaRPr lang="ru-RU" sz="2400" i="1" dirty="0"/>
          </a:p>
          <a:p>
            <a:endParaRPr lang="ru-RU" sz="2400" i="1" dirty="0" smtClean="0"/>
          </a:p>
          <a:p>
            <a:endParaRPr lang="ru-RU" sz="2400" i="1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826101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В некоторых языках </a:t>
            </a:r>
            <a:r>
              <a:rPr lang="en-US" sz="2400" dirty="0" err="1" smtClean="0"/>
              <a:t>MedP</a:t>
            </a:r>
            <a:r>
              <a:rPr lang="en-US" sz="2400" dirty="0" smtClean="0"/>
              <a:t> </a:t>
            </a:r>
            <a:r>
              <a:rPr lang="ru-RU" sz="2400" dirty="0" smtClean="0"/>
              <a:t>продуктивен, в других – нет</a:t>
            </a:r>
          </a:p>
          <a:p>
            <a:endParaRPr lang="ru-RU" sz="24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43783176"/>
              </p:ext>
            </p:extLst>
          </p:nvPr>
        </p:nvGraphicFramePr>
        <p:xfrm>
          <a:off x="611560" y="1412775"/>
          <a:ext cx="7632848" cy="4989449"/>
        </p:xfrm>
        <a:graphic>
          <a:graphicData uri="http://schemas.openxmlformats.org/drawingml/2006/table">
            <a:tbl>
              <a:tblPr firstRow="1" firstCol="1" bandRow="1"/>
              <a:tblGrid>
                <a:gridCol w="1501249"/>
                <a:gridCol w="2314766"/>
                <a:gridCol w="1622134"/>
                <a:gridCol w="2194699"/>
              </a:tblGrid>
              <a:tr h="39466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MedP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продуктивен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MedP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составляет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меньшинство </a:t>
                      </a:r>
                      <a:r>
                        <a:rPr lang="ru-RU" sz="18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деадъективных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дериваций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1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прил.,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присоедняющих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MedP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прил., присоедняющих 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MedP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момбо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15/16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того-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3/30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тираниге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16/28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томмо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-со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2/29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йорно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-со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10/50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донно-со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8/33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бен-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4/44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нанга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7/46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наджамба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7/40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тебул-уре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5/32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янда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-дом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6/37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пенанге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7/38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торо-тегу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дьямсай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934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 поиск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 smtClean="0">
                <a:solidFill>
                  <a:srgbClr val="FF0000"/>
                </a:solidFill>
              </a:rPr>
              <a:t> типовых значений </a:t>
            </a:r>
            <a:r>
              <a:rPr lang="en-US" dirty="0" err="1" smtClean="0">
                <a:solidFill>
                  <a:srgbClr val="FF0000"/>
                </a:solidFill>
              </a:rPr>
              <a:t>MedP</a:t>
            </a:r>
            <a:r>
              <a:rPr lang="ru-RU" dirty="0" smtClean="0">
                <a:solidFill>
                  <a:srgbClr val="FF0000"/>
                </a:solidFill>
              </a:rPr>
              <a:t>…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4455970"/>
              </p:ext>
            </p:extLst>
          </p:nvPr>
        </p:nvGraphicFramePr>
        <p:xfrm>
          <a:off x="971600" y="908720"/>
          <a:ext cx="7056784" cy="5988315"/>
        </p:xfrm>
        <a:graphic>
          <a:graphicData uri="http://schemas.openxmlformats.org/drawingml/2006/table">
            <a:tbl>
              <a:tblPr firstRow="1" firstCol="1" bandRow="1"/>
              <a:tblGrid>
                <a:gridCol w="3528014"/>
                <a:gridCol w="3528770"/>
              </a:tblGrid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Прилагательное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MedP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рассматриваемых языков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big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2/13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coarse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cold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deep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1/13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difficult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distant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dry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easy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heavy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3/12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6/12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old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3/13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1/13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small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0/10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sweet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4/13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wet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26382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indent="0">
              <a:buNone/>
            </a:pPr>
            <a:r>
              <a:rPr lang="ru-RU" dirty="0" smtClean="0"/>
              <a:t>Никакого спектра «типовых» значений </a:t>
            </a:r>
            <a:r>
              <a:rPr lang="ru-RU" dirty="0" err="1" smtClean="0"/>
              <a:t>медиопассива</a:t>
            </a:r>
            <a:r>
              <a:rPr lang="ru-RU" dirty="0" smtClean="0"/>
              <a:t> нет:</a:t>
            </a:r>
            <a:endParaRPr lang="en-US" dirty="0" smtClean="0"/>
          </a:p>
          <a:p>
            <a:r>
              <a:rPr lang="ru-RU" dirty="0" err="1" smtClean="0"/>
              <a:t>тебул-уре</a:t>
            </a:r>
            <a:r>
              <a:rPr lang="ru-RU" dirty="0" smtClean="0"/>
              <a:t> – </a:t>
            </a:r>
            <a:r>
              <a:rPr lang="ru-RU" dirty="0" err="1" smtClean="0"/>
              <a:t>янда-дом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>
                <a:solidFill>
                  <a:srgbClr val="FF0000"/>
                </a:solidFill>
              </a:rPr>
              <a:t>cold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easy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hot</a:t>
            </a:r>
            <a:r>
              <a:rPr lang="en-US" i="1" dirty="0" smtClean="0"/>
              <a:t>, smooth</a:t>
            </a:r>
          </a:p>
          <a:p>
            <a:r>
              <a:rPr lang="ru-RU" dirty="0" err="1" smtClean="0"/>
              <a:t>того-кан</a:t>
            </a:r>
            <a:r>
              <a:rPr lang="ru-RU" dirty="0" smtClean="0"/>
              <a:t>: </a:t>
            </a:r>
            <a:r>
              <a:rPr lang="en-US" i="1" dirty="0" smtClean="0">
                <a:solidFill>
                  <a:srgbClr val="FF0000"/>
                </a:solidFill>
              </a:rPr>
              <a:t>hot</a:t>
            </a:r>
            <a:r>
              <a:rPr lang="en-US" i="1" dirty="0" smtClean="0"/>
              <a:t>, red, wet</a:t>
            </a:r>
          </a:p>
          <a:p>
            <a:r>
              <a:rPr lang="ru-RU" dirty="0" err="1" smtClean="0"/>
              <a:t>донно-со</a:t>
            </a:r>
            <a:r>
              <a:rPr lang="ru-RU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>
                <a:solidFill>
                  <a:srgbClr val="FF0000"/>
                </a:solidFill>
              </a:rPr>
              <a:t>cold</a:t>
            </a:r>
            <a:r>
              <a:rPr lang="en-US" i="1" dirty="0" smtClean="0"/>
              <a:t>, dry, heavy, smooth, sweet, wet</a:t>
            </a:r>
            <a:endParaRPr lang="ru-RU" i="1" dirty="0" smtClean="0"/>
          </a:p>
          <a:p>
            <a:r>
              <a:rPr lang="ru-RU" dirty="0" err="1" smtClean="0"/>
              <a:t>нанга</a:t>
            </a:r>
            <a:r>
              <a:rPr lang="ru-RU" dirty="0" smtClean="0"/>
              <a:t>: </a:t>
            </a:r>
            <a:r>
              <a:rPr lang="en-US" i="1" dirty="0" smtClean="0">
                <a:solidFill>
                  <a:srgbClr val="FF0000"/>
                </a:solidFill>
              </a:rPr>
              <a:t>cold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easy</a:t>
            </a:r>
            <a:r>
              <a:rPr lang="en-US" i="1" dirty="0" smtClean="0"/>
              <a:t>, skinny, thin, unripe, raw, young </a:t>
            </a:r>
            <a:endParaRPr lang="ru-RU" i="1" dirty="0" smtClean="0"/>
          </a:p>
          <a:p>
            <a:r>
              <a:rPr lang="ru-RU" dirty="0" smtClean="0"/>
              <a:t>Присоединяют только </a:t>
            </a:r>
            <a:r>
              <a:rPr lang="ru-RU" dirty="0" err="1" smtClean="0"/>
              <a:t>медиопассивный</a:t>
            </a:r>
            <a:r>
              <a:rPr lang="ru-RU" dirty="0" smtClean="0"/>
              <a:t> показатель: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‘pungent’ </a:t>
            </a:r>
            <a:r>
              <a:rPr lang="ru-RU" dirty="0" smtClean="0"/>
              <a:t>(‘едкий’),  </a:t>
            </a:r>
            <a:r>
              <a:rPr lang="en-US" dirty="0" smtClean="0"/>
              <a:t>‘rancid’</a:t>
            </a:r>
            <a:r>
              <a:rPr lang="ru-RU" dirty="0" smtClean="0"/>
              <a:t>,</a:t>
            </a:r>
            <a:r>
              <a:rPr lang="en-US" dirty="0" smtClean="0"/>
              <a:t> ‘putrefying’ (</a:t>
            </a:r>
            <a:r>
              <a:rPr lang="ru-RU" dirty="0" smtClean="0"/>
              <a:t>‘протухший’</a:t>
            </a:r>
            <a:r>
              <a:rPr lang="en-US" dirty="0" smtClean="0"/>
              <a:t>) [</a:t>
            </a:r>
            <a:r>
              <a:rPr lang="ru-RU" dirty="0" smtClean="0"/>
              <a:t>все три встречаются только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йорно-со</a:t>
            </a:r>
            <a:r>
              <a:rPr lang="en-US" dirty="0" smtClean="0"/>
              <a:t>], ‘young’</a:t>
            </a: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ru-RU" dirty="0" err="1" smtClean="0"/>
              <a:t>нанга</a:t>
            </a:r>
            <a:r>
              <a:rPr lang="en-US" dirty="0" smtClean="0"/>
              <a:t>]</a:t>
            </a:r>
            <a:endParaRPr lang="ru-RU" dirty="0" smtClean="0"/>
          </a:p>
          <a:p>
            <a:pPr>
              <a:buNone/>
            </a:pP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 smtClean="0"/>
              <a:t>ТОМО-КАН</a:t>
            </a:r>
            <a:endParaRPr lang="en-US" sz="1400" dirty="0" smtClean="0"/>
          </a:p>
          <a:p>
            <a:r>
              <a:rPr lang="en-US" sz="1600" dirty="0" err="1" smtClean="0"/>
              <a:t>ko</a:t>
            </a:r>
            <a:r>
              <a:rPr lang="en-US" sz="1600" dirty="0" smtClean="0"/>
              <a:t>̀</a:t>
            </a:r>
            <a:r>
              <a:rPr lang="en-US" sz="1600" dirty="0"/>
              <a:t>		</a:t>
            </a:r>
            <a:r>
              <a:rPr lang="en-US" sz="1600" dirty="0" err="1"/>
              <a:t>kɔ̀rɔ</a:t>
            </a:r>
            <a:r>
              <a:rPr lang="en-US" sz="1600" dirty="0"/>
              <a:t>́	</a:t>
            </a:r>
            <a:r>
              <a:rPr lang="en-US" sz="1600" b="1" dirty="0" err="1" smtClean="0"/>
              <a:t>na</a:t>
            </a:r>
            <a:r>
              <a:rPr lang="en-US" sz="1600" b="1" dirty="0" smtClean="0"/>
              <a:t>́-</a:t>
            </a:r>
            <a:r>
              <a:rPr lang="en-US" sz="1600" b="1" dirty="0" err="1" smtClean="0"/>
              <a:t>yε</a:t>
            </a:r>
            <a:r>
              <a:rPr lang="en-US" sz="1600" dirty="0" smtClean="0"/>
              <a:t>̀-</a:t>
            </a:r>
            <a:r>
              <a:rPr lang="en-US" sz="1600" dirty="0" err="1" smtClean="0"/>
              <a:t>kɔ</a:t>
            </a:r>
            <a:r>
              <a:rPr lang="en-US" sz="1600" dirty="0" smtClean="0"/>
              <a:t>́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dirty="0" smtClean="0"/>
              <a:t>NONH.POSS</a:t>
            </a:r>
            <a:r>
              <a:rPr lang="en-US" sz="1600" dirty="0"/>
              <a:t>	</a:t>
            </a:r>
            <a:r>
              <a:rPr lang="ru-RU" sz="1600" dirty="0" smtClean="0"/>
              <a:t>тайна</a:t>
            </a:r>
            <a:r>
              <a:rPr lang="en-US" sz="1600" dirty="0"/>
              <a:t>	</a:t>
            </a:r>
            <a:r>
              <a:rPr lang="ru-RU" sz="1600" dirty="0" smtClean="0"/>
              <a:t>трудный</a:t>
            </a:r>
            <a:r>
              <a:rPr lang="en-US" sz="1600" dirty="0" smtClean="0"/>
              <a:t>-INCH-COP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ru-RU" sz="1600" dirty="0" smtClean="0"/>
              <a:t>Их секрет труден </a:t>
            </a:r>
            <a:r>
              <a:rPr lang="en-US" sz="1600" dirty="0" smtClean="0"/>
              <a:t>[=</a:t>
            </a:r>
            <a:r>
              <a:rPr lang="ru-RU" sz="1600" dirty="0" smtClean="0"/>
              <a:t>с ними трудно обращаться</a:t>
            </a:r>
            <a:r>
              <a:rPr lang="en-US" sz="1600" dirty="0" smtClean="0"/>
              <a:t>].</a:t>
            </a:r>
            <a:endParaRPr lang="ru-RU" sz="1600" dirty="0" smtClean="0"/>
          </a:p>
          <a:p>
            <a:pPr lvl="0"/>
            <a:r>
              <a:rPr lang="en-US" sz="1600" dirty="0"/>
              <a:t>[[έⁿ	</a:t>
            </a:r>
            <a:r>
              <a:rPr lang="ru-RU" sz="1600" dirty="0" smtClean="0"/>
              <a:t>	</a:t>
            </a:r>
            <a:r>
              <a:rPr lang="en-US" sz="1600" dirty="0" err="1" smtClean="0"/>
              <a:t>lε</a:t>
            </a:r>
            <a:r>
              <a:rPr lang="en-US" sz="1600" dirty="0" smtClean="0"/>
              <a:t>̀:</a:t>
            </a:r>
            <a:r>
              <a:rPr lang="en-US" sz="1600" dirty="0" err="1" smtClean="0"/>
              <a:t>rε</a:t>
            </a:r>
            <a:r>
              <a:rPr lang="en-US" sz="1600" dirty="0" smtClean="0"/>
              <a:t>̀</a:t>
            </a:r>
            <a:r>
              <a:rPr lang="en-US" sz="1600" dirty="0"/>
              <a:t>	</a:t>
            </a:r>
            <a:r>
              <a:rPr lang="en-US" sz="1600" dirty="0" smtClean="0"/>
              <a:t>héⁿ</a:t>
            </a:r>
            <a:r>
              <a:rPr lang="en-US" sz="1600" dirty="0"/>
              <a:t>]	</a:t>
            </a:r>
            <a:r>
              <a:rPr lang="en-US" sz="1600" b="1" dirty="0" err="1"/>
              <a:t>bέri</a:t>
            </a:r>
            <a:r>
              <a:rPr lang="en-US" sz="1600" b="1" dirty="0"/>
              <a:t>́-</a:t>
            </a:r>
            <a:r>
              <a:rPr lang="en-US" sz="1600" b="1" dirty="0" err="1"/>
              <a:t>yε</a:t>
            </a:r>
            <a:r>
              <a:rPr lang="en-US" sz="1600" dirty="0"/>
              <a:t>̀-</a:t>
            </a:r>
            <a:r>
              <a:rPr lang="en-US" sz="1600" dirty="0" err="1"/>
              <a:t>kɔ</a:t>
            </a:r>
            <a:r>
              <a:rPr lang="en-US" sz="1600" dirty="0"/>
              <a:t>́		</a:t>
            </a:r>
            <a:r>
              <a:rPr lang="en-US" sz="1600" dirty="0" err="1"/>
              <a:t>mε</a:t>
            </a:r>
            <a:r>
              <a:rPr lang="en-US" sz="1600" dirty="0"/>
              <a:t>̀</a:t>
            </a:r>
            <a:br>
              <a:rPr lang="en-US" sz="1600" dirty="0"/>
            </a:br>
            <a:r>
              <a:rPr lang="ru-RU" sz="1600" dirty="0" smtClean="0"/>
              <a:t>место</a:t>
            </a:r>
            <a:r>
              <a:rPr lang="en-US" sz="1600" dirty="0" smtClean="0"/>
              <a:t> </a:t>
            </a:r>
            <a:r>
              <a:rPr lang="ru-RU" sz="1600" dirty="0" smtClean="0"/>
              <a:t>	</a:t>
            </a:r>
            <a:r>
              <a:rPr lang="en-US" sz="1600" dirty="0"/>
              <a:t>	</a:t>
            </a:r>
            <a:r>
              <a:rPr lang="ru-RU" sz="1600" dirty="0" smtClean="0"/>
              <a:t>время</a:t>
            </a:r>
            <a:r>
              <a:rPr lang="en-US" sz="1600" dirty="0"/>
              <a:t>		</a:t>
            </a:r>
            <a:r>
              <a:rPr lang="ru-RU" sz="1600" dirty="0" smtClean="0"/>
              <a:t>горячий</a:t>
            </a:r>
            <a:r>
              <a:rPr lang="en-US" sz="1600" dirty="0" smtClean="0"/>
              <a:t>-INCH-COP</a:t>
            </a:r>
            <a:r>
              <a:rPr lang="ru-RU" sz="1600" dirty="0"/>
              <a:t>	</a:t>
            </a:r>
            <a:r>
              <a:rPr lang="ru-RU" sz="1600" dirty="0" smtClean="0"/>
              <a:t>если.</a:t>
            </a:r>
            <a:r>
              <a:rPr lang="en-US" sz="1600" dirty="0" smtClean="0"/>
              <a:t>L</a:t>
            </a:r>
            <a:r>
              <a:rPr lang="en-US" sz="1600" dirty="0"/>
              <a:t>		</a:t>
            </a:r>
            <a:br>
              <a:rPr lang="en-US" sz="1600" dirty="0"/>
            </a:br>
            <a:r>
              <a:rPr lang="ru-RU" sz="1600" dirty="0" smtClean="0"/>
              <a:t>Когда </a:t>
            </a:r>
            <a:r>
              <a:rPr lang="ru-RU" sz="1600" dirty="0"/>
              <a:t>жарко… </a:t>
            </a:r>
            <a:endParaRPr lang="en-US" sz="1600" dirty="0"/>
          </a:p>
          <a:p>
            <a:pPr lvl="0"/>
            <a:r>
              <a:rPr lang="en-US" sz="1600" dirty="0" err="1" smtClean="0"/>
              <a:t>gέmbε</a:t>
            </a:r>
            <a:r>
              <a:rPr lang="en-US" sz="1600" dirty="0" smtClean="0"/>
              <a:t>́</a:t>
            </a:r>
            <a:r>
              <a:rPr lang="en-US" sz="1600" dirty="0"/>
              <a:t>	</a:t>
            </a:r>
            <a:r>
              <a:rPr lang="ru-RU" sz="1600" dirty="0" smtClean="0"/>
              <a:t>	</a:t>
            </a:r>
            <a:r>
              <a:rPr lang="en-US" sz="1600" dirty="0" smtClean="0"/>
              <a:t>[</a:t>
            </a:r>
            <a:r>
              <a:rPr lang="en-US" sz="1600" dirty="0"/>
              <a:t>h-è	tóɁⁿó-</a:t>
            </a:r>
            <a:r>
              <a:rPr lang="en-US" sz="1600" dirty="0" err="1"/>
              <a:t>wa</a:t>
            </a:r>
            <a:r>
              <a:rPr lang="en-US" sz="1600" dirty="0"/>
              <a:t>̀]	</a:t>
            </a:r>
            <a:r>
              <a:rPr lang="en-US" sz="1600" dirty="0" smtClean="0"/>
              <a:t>	</a:t>
            </a:r>
            <a:r>
              <a:rPr lang="en-US" sz="1600" b="1" dirty="0" smtClean="0"/>
              <a:t>mú-</a:t>
            </a:r>
            <a:r>
              <a:rPr lang="en-US" sz="1600" b="1" dirty="0" err="1" smtClean="0"/>
              <a:t>yε</a:t>
            </a:r>
            <a:r>
              <a:rPr lang="en-US" sz="1600" dirty="0" smtClean="0"/>
              <a:t>̀-</a:t>
            </a:r>
            <a:r>
              <a:rPr lang="en-US" sz="1600" dirty="0" err="1" smtClean="0"/>
              <a:t>kɔ</a:t>
            </a:r>
            <a:r>
              <a:rPr lang="en-US" sz="1600" dirty="0" smtClean="0"/>
              <a:t>́</a:t>
            </a:r>
            <a:r>
              <a:rPr lang="en-US" sz="1600" dirty="0"/>
              <a:t>		</a:t>
            </a:r>
            <a:br>
              <a:rPr lang="en-US" sz="1600" dirty="0"/>
            </a:br>
            <a:r>
              <a:rPr lang="ru-RU" sz="1600" dirty="0" smtClean="0"/>
              <a:t>другой</a:t>
            </a:r>
            <a:r>
              <a:rPr lang="en-US" sz="1600" dirty="0"/>
              <a:t>	</a:t>
            </a:r>
            <a:r>
              <a:rPr lang="en-US" sz="1600" dirty="0" smtClean="0"/>
              <a:t>REFL-PL</a:t>
            </a:r>
            <a:r>
              <a:rPr lang="en-US" sz="1600" dirty="0"/>
              <a:t>	</a:t>
            </a:r>
            <a:r>
              <a:rPr lang="ru-RU" sz="1600" dirty="0" smtClean="0"/>
              <a:t>между</a:t>
            </a:r>
            <a:r>
              <a:rPr lang="en-US" sz="1600" dirty="0" smtClean="0"/>
              <a:t>.H-LOC.L</a:t>
            </a:r>
            <a:r>
              <a:rPr lang="en-US" sz="1600" dirty="0"/>
              <a:t>	</a:t>
            </a:r>
            <a:r>
              <a:rPr lang="ru-RU" sz="1600" dirty="0" smtClean="0"/>
              <a:t>похожий</a:t>
            </a:r>
            <a:r>
              <a:rPr lang="en-US" sz="1600" dirty="0" smtClean="0"/>
              <a:t>-INCH-COP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ru-RU" sz="1600" dirty="0" smtClean="0"/>
              <a:t>Некоторые </a:t>
            </a:r>
            <a:r>
              <a:rPr lang="ru-RU" sz="1600" dirty="0"/>
              <a:t>похожи друг на </a:t>
            </a:r>
            <a:r>
              <a:rPr lang="ru-RU" sz="1600" dirty="0" smtClean="0"/>
              <a:t>друга.</a:t>
            </a:r>
            <a:endParaRPr lang="en-US" sz="1600" dirty="0"/>
          </a:p>
          <a:p>
            <a:pPr lvl="0"/>
            <a:r>
              <a:rPr lang="en-US" sz="1600" dirty="0" smtClean="0"/>
              <a:t>á</a:t>
            </a:r>
            <a:r>
              <a:rPr lang="en-US" sz="1600" dirty="0"/>
              <a:t>:	</a:t>
            </a:r>
            <a:r>
              <a:rPr lang="en-US" sz="1600" dirty="0" smtClean="0"/>
              <a:t>	</a:t>
            </a:r>
            <a:r>
              <a:rPr lang="en-US" sz="1600" b="1" dirty="0" smtClean="0"/>
              <a:t>cóⁿ-</a:t>
            </a:r>
            <a:r>
              <a:rPr lang="en-US" sz="1600" b="1" dirty="0" err="1" smtClean="0"/>
              <a:t>yε</a:t>
            </a:r>
            <a:r>
              <a:rPr lang="en-US" sz="1600" dirty="0" smtClean="0"/>
              <a:t>̀-</a:t>
            </a:r>
            <a:r>
              <a:rPr lang="en-US" sz="1600" dirty="0" err="1" smtClean="0"/>
              <a:t>kɔ</a:t>
            </a:r>
            <a:r>
              <a:rPr lang="en-US" sz="1600" dirty="0" smtClean="0"/>
              <a:t>́</a:t>
            </a:r>
            <a:r>
              <a:rPr lang="en-US" sz="1600" dirty="0"/>
              <a:t>	</a:t>
            </a:r>
            <a:br>
              <a:rPr lang="en-US" sz="1600" dirty="0"/>
            </a:br>
            <a:r>
              <a:rPr lang="en-US" sz="1600" dirty="0" smtClean="0"/>
              <a:t>INTERJ</a:t>
            </a: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ru-RU" sz="1600" dirty="0" smtClean="0"/>
              <a:t>редкий-</a:t>
            </a:r>
            <a:r>
              <a:rPr lang="en-US" sz="1600" dirty="0" smtClean="0"/>
              <a:t>INCH-COP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/>
              <a:t>C’est</a:t>
            </a:r>
            <a:r>
              <a:rPr lang="en-US" sz="1600" dirty="0"/>
              <a:t> rare.</a:t>
            </a:r>
            <a:br>
              <a:rPr lang="en-US" sz="1600" dirty="0"/>
            </a:br>
            <a:r>
              <a:rPr lang="ru-RU" sz="1600" dirty="0"/>
              <a:t>Это редко</a:t>
            </a:r>
            <a:r>
              <a:rPr lang="en-US" sz="1600" dirty="0" smtClean="0"/>
              <a:t>.</a:t>
            </a:r>
            <a:endParaRPr lang="ru-RU" sz="1600" dirty="0"/>
          </a:p>
          <a:p>
            <a:r>
              <a:rPr lang="en-US" sz="1600" dirty="0"/>
              <a:t>jè		tá:	</a:t>
            </a:r>
            <a:r>
              <a:rPr lang="en-US" sz="1600" dirty="0" err="1"/>
              <a:t>únu</a:t>
            </a:r>
            <a:r>
              <a:rPr lang="en-US" sz="1600" dirty="0"/>
              <a:t>́-wé		</a:t>
            </a:r>
            <a:r>
              <a:rPr lang="en-US" sz="1600" b="1" dirty="0" smtClean="0"/>
              <a:t>dᴐ̀</a:t>
            </a:r>
            <a:r>
              <a:rPr lang="en-US" sz="1600" b="1" dirty="0" err="1" smtClean="0"/>
              <a:t>ŋgu</a:t>
            </a:r>
            <a:r>
              <a:rPr lang="en-US" sz="1600" b="1" dirty="0" smtClean="0"/>
              <a:t>́-</a:t>
            </a:r>
            <a:r>
              <a:rPr lang="en-US" sz="1600" b="1" dirty="0" err="1" smtClean="0"/>
              <a:t>yε</a:t>
            </a:r>
            <a:r>
              <a:rPr lang="en-US" sz="1600" dirty="0" smtClean="0"/>
              <a:t>̀</a:t>
            </a:r>
            <a:r>
              <a:rPr lang="ru-RU" sz="1600" dirty="0"/>
              <a:t>-</a:t>
            </a:r>
            <a:r>
              <a:rPr lang="en-US" sz="1600" dirty="0" smtClean="0"/>
              <a:t>wé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ru-RU" sz="1600" dirty="0" smtClean="0"/>
              <a:t>старший.брат</a:t>
            </a:r>
            <a:r>
              <a:rPr lang="en-US" sz="1600" dirty="0"/>
              <a:t>	</a:t>
            </a:r>
            <a:r>
              <a:rPr lang="ru-RU" sz="1600" dirty="0" smtClean="0"/>
              <a:t>гиена</a:t>
            </a:r>
            <a:r>
              <a:rPr lang="en-US" sz="1600" dirty="0"/>
              <a:t>	</a:t>
            </a:r>
            <a:r>
              <a:rPr lang="ru-RU" sz="1600" dirty="0" smtClean="0"/>
              <a:t>ребенок</a:t>
            </a:r>
            <a:r>
              <a:rPr lang="en-US" sz="1600" dirty="0" smtClean="0"/>
              <a:t>-PL</a:t>
            </a:r>
            <a:r>
              <a:rPr lang="en-US" sz="1600" dirty="0"/>
              <a:t>	</a:t>
            </a:r>
            <a:r>
              <a:rPr lang="ru-RU" sz="1600" dirty="0" smtClean="0"/>
              <a:t>тощий</a:t>
            </a:r>
            <a:r>
              <a:rPr lang="en-US" sz="1600" dirty="0" smtClean="0"/>
              <a:t>-Verb</a:t>
            </a:r>
            <a:r>
              <a:rPr lang="ru-RU" sz="1600" dirty="0" smtClean="0"/>
              <a:t>-</a:t>
            </a:r>
            <a:r>
              <a:rPr lang="en-US" sz="1600" dirty="0" smtClean="0"/>
              <a:t>COP.PL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ru-RU" sz="1600" dirty="0" smtClean="0"/>
              <a:t>Дети </a:t>
            </a:r>
            <a:r>
              <a:rPr lang="ru-RU" sz="1600" dirty="0"/>
              <a:t>гиены тощие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r>
              <a:rPr lang="ru-RU" sz="1600" dirty="0" smtClean="0"/>
              <a:t>(Категория в описаниях фигурирует как инхоатив)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5672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err="1" smtClean="0">
                <a:solidFill>
                  <a:srgbClr val="FF0000"/>
                </a:solidFill>
              </a:rPr>
              <a:t>Медиопассив</a:t>
            </a:r>
            <a:r>
              <a:rPr lang="ru-RU" sz="4000" dirty="0" smtClean="0">
                <a:solidFill>
                  <a:srgbClr val="FF0000"/>
                </a:solidFill>
              </a:rPr>
              <a:t> в </a:t>
            </a:r>
            <a:r>
              <a:rPr lang="ru-RU" sz="4000" dirty="0" err="1" smtClean="0">
                <a:solidFill>
                  <a:srgbClr val="FF0000"/>
                </a:solidFill>
              </a:rPr>
              <a:t>догон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[</a:t>
            </a:r>
            <a:r>
              <a:rPr lang="en-US" sz="4000" dirty="0" err="1" smtClean="0"/>
              <a:t>Culy</a:t>
            </a:r>
            <a:r>
              <a:rPr lang="en-US" sz="4000" dirty="0" smtClean="0"/>
              <a:t>, Fagan 2001]</a:t>
            </a:r>
            <a:endParaRPr lang="ru-R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Категория описана для донно-со, </a:t>
            </a:r>
            <a:r>
              <a:rPr lang="ru-RU" dirty="0" err="1" smtClean="0"/>
              <a:t>томмо-со</a:t>
            </a:r>
            <a:r>
              <a:rPr lang="ru-RU" dirty="0" smtClean="0"/>
              <a:t>, </a:t>
            </a:r>
            <a:r>
              <a:rPr lang="ru-RU" dirty="0" err="1" smtClean="0"/>
              <a:t>торо-со</a:t>
            </a:r>
            <a:r>
              <a:rPr lang="ru-RU" dirty="0" smtClean="0"/>
              <a:t> (</a:t>
            </a:r>
            <a:r>
              <a:rPr lang="ru-RU" dirty="0" err="1" smtClean="0"/>
              <a:t>йорно-со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Наиболее вероятно развитие из рефлексивного показателя</a:t>
            </a:r>
            <a:r>
              <a:rPr lang="en-US" dirty="0" smtClean="0"/>
              <a:t> -</a:t>
            </a:r>
            <a:r>
              <a:rPr lang="en-US" dirty="0" err="1" smtClean="0"/>
              <a:t>ie</a:t>
            </a:r>
            <a:r>
              <a:rPr lang="en-US" dirty="0" smtClean="0"/>
              <a:t>/</a:t>
            </a:r>
            <a:r>
              <a:rPr lang="ru-RU" dirty="0" smtClean="0"/>
              <a:t>-</a:t>
            </a:r>
            <a:r>
              <a:rPr lang="en-US" dirty="0" err="1" smtClean="0"/>
              <a:t>i</a:t>
            </a:r>
            <a:r>
              <a:rPr lang="el-GR" dirty="0" smtClean="0"/>
              <a:t>ε</a:t>
            </a:r>
            <a:r>
              <a:rPr lang="ru-RU" dirty="0" smtClean="0"/>
              <a:t>, претерпевшего небольшие фонетические изменения в этих языках</a:t>
            </a:r>
          </a:p>
          <a:p>
            <a:r>
              <a:rPr lang="ru-RU" dirty="0" smtClean="0"/>
              <a:t>На синхронном этапе в донно-со выделяется особый тип спряжения (С3), вобравший в себя в том числе и глаголы с медиальной семантикой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81908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>
                <a:solidFill>
                  <a:srgbClr val="FF0000"/>
                </a:solidFill>
              </a:rPr>
              <a:t>Медиопассив</a:t>
            </a:r>
            <a:r>
              <a:rPr lang="ru-RU" sz="4000" dirty="0" smtClean="0">
                <a:solidFill>
                  <a:srgbClr val="FF0000"/>
                </a:solidFill>
              </a:rPr>
              <a:t> в </a:t>
            </a:r>
            <a:r>
              <a:rPr lang="ru-RU" sz="4000" dirty="0" err="1" smtClean="0">
                <a:solidFill>
                  <a:srgbClr val="FF0000"/>
                </a:solidFill>
              </a:rPr>
              <a:t>догон</a:t>
            </a:r>
            <a:r>
              <a:rPr lang="ru-RU" sz="4000" dirty="0" smtClean="0">
                <a:solidFill>
                  <a:srgbClr val="FF0000"/>
                </a:solidFill>
              </a:rPr>
              <a:t>: семантика</a:t>
            </a:r>
            <a:endParaRPr lang="ru-RU" sz="40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28236115"/>
              </p:ext>
            </p:extLst>
          </p:nvPr>
        </p:nvGraphicFramePr>
        <p:xfrm>
          <a:off x="457200" y="1700808"/>
          <a:ext cx="8280922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2070009"/>
                <a:gridCol w="2070009"/>
                <a:gridCol w="2070009"/>
                <a:gridCol w="2070895"/>
              </a:tblGrid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Донно-со (С3)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Томмо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-со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Торо-со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Рефлексив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Реципрок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Обязанность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Инхоатив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Абсолютив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Состояние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975967" y="-402852"/>
            <a:ext cx="10119967" cy="860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756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Медиопассив</a:t>
            </a:r>
            <a:r>
              <a:rPr lang="ru-RU" dirty="0" smtClean="0">
                <a:solidFill>
                  <a:srgbClr val="FF0000"/>
                </a:solidFill>
              </a:rPr>
              <a:t> в </a:t>
            </a:r>
            <a:r>
              <a:rPr lang="ru-RU" dirty="0" err="1" smtClean="0">
                <a:solidFill>
                  <a:srgbClr val="FF0000"/>
                </a:solidFill>
              </a:rPr>
              <a:t>догон</a:t>
            </a:r>
            <a:r>
              <a:rPr lang="ru-RU" dirty="0" smtClean="0">
                <a:solidFill>
                  <a:srgbClr val="FF0000"/>
                </a:solidFill>
              </a:rPr>
              <a:t>: семантика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975967" y="-402852"/>
            <a:ext cx="10119967" cy="860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Роль </a:t>
            </a:r>
            <a:r>
              <a:rPr lang="ru-RU" dirty="0" err="1" smtClean="0"/>
              <a:t>детранзитивизатора</a:t>
            </a:r>
            <a:endParaRPr lang="ru-RU" dirty="0" smtClean="0"/>
          </a:p>
          <a:p>
            <a:r>
              <a:rPr lang="ru-RU" u="sng" dirty="0" err="1" smtClean="0"/>
              <a:t>Рефлексив</a:t>
            </a:r>
            <a:r>
              <a:rPr lang="ru-RU" dirty="0" smtClean="0"/>
              <a:t>: транзитивность уже ослаблена (</a:t>
            </a:r>
            <a:r>
              <a:rPr lang="ru-RU" dirty="0" err="1" smtClean="0"/>
              <a:t>агенс</a:t>
            </a:r>
            <a:r>
              <a:rPr lang="ru-RU" dirty="0" smtClean="0"/>
              <a:t> и </a:t>
            </a:r>
            <a:r>
              <a:rPr lang="ru-RU" dirty="0" err="1" smtClean="0"/>
              <a:t>пациенс</a:t>
            </a:r>
            <a:r>
              <a:rPr lang="ru-RU" dirty="0" smtClean="0"/>
              <a:t> </a:t>
            </a:r>
            <a:r>
              <a:rPr lang="ru-RU" dirty="0" err="1" smtClean="0"/>
              <a:t>референциально</a:t>
            </a:r>
            <a:r>
              <a:rPr lang="ru-RU" dirty="0" smtClean="0"/>
              <a:t> тождественны)</a:t>
            </a:r>
          </a:p>
        </p:txBody>
      </p:sp>
    </p:spTree>
    <p:extLst>
      <p:ext uri="{BB962C8B-B14F-4D97-AF65-F5344CB8AC3E}">
        <p14:creationId xmlns="" xmlns:p14="http://schemas.microsoft.com/office/powerpoint/2010/main" val="211232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Три вида </a:t>
            </a:r>
            <a:r>
              <a:rPr lang="ru-RU" b="1" dirty="0" err="1" smtClean="0"/>
              <a:t>каузативов</a:t>
            </a:r>
            <a:endParaRPr lang="ru-RU" b="1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R-</a:t>
            </a:r>
            <a:r>
              <a:rPr lang="ru-RU" sz="2400" dirty="0" err="1" smtClean="0"/>
              <a:t>каузативы</a:t>
            </a:r>
            <a:endParaRPr lang="en-US" sz="2400" dirty="0" smtClean="0"/>
          </a:p>
          <a:p>
            <a:pPr marL="457200" indent="-457200">
              <a:buNone/>
            </a:pPr>
            <a:r>
              <a:rPr lang="ru-RU" sz="2000" dirty="0" smtClean="0"/>
              <a:t>	образуется от глаголов, обозначающих действие, направленное </a:t>
            </a:r>
            <a:r>
              <a:rPr lang="ru-RU" sz="2000" dirty="0" err="1" smtClean="0"/>
              <a:t>агенсом</a:t>
            </a:r>
            <a:r>
              <a:rPr lang="ru-RU" sz="2000" dirty="0" smtClean="0"/>
              <a:t> на самого себя (</a:t>
            </a:r>
            <a:r>
              <a:rPr lang="en-US" sz="2000" dirty="0" smtClean="0"/>
              <a:t>‘</a:t>
            </a:r>
            <a:r>
              <a:rPr lang="ru-RU" sz="2000" dirty="0" smtClean="0"/>
              <a:t>мыться</a:t>
            </a:r>
            <a:r>
              <a:rPr lang="en-US" sz="2000" dirty="0" smtClean="0"/>
              <a:t>’)</a:t>
            </a:r>
            <a:r>
              <a:rPr lang="ru-RU" sz="2000" dirty="0" smtClean="0"/>
              <a:t>, от глаголов, обозначающих внутренне инициированное действие (</a:t>
            </a:r>
            <a:r>
              <a:rPr lang="en-US" sz="2000" dirty="0" smtClean="0"/>
              <a:t>‘</a:t>
            </a:r>
            <a:r>
              <a:rPr lang="ru-RU" sz="2000" dirty="0" smtClean="0"/>
              <a:t>гнуться</a:t>
            </a:r>
            <a:r>
              <a:rPr lang="en-US" sz="2000" dirty="0" smtClean="0"/>
              <a:t>’</a:t>
            </a:r>
            <a:r>
              <a:rPr lang="ru-RU" sz="2000" dirty="0" smtClean="0"/>
              <a:t>,  </a:t>
            </a:r>
            <a:r>
              <a:rPr lang="en-US" sz="2000" dirty="0" smtClean="0"/>
              <a:t>‘</a:t>
            </a:r>
            <a:r>
              <a:rPr lang="ru-RU" sz="2000" dirty="0" smtClean="0"/>
              <a:t>поворачиваться</a:t>
            </a:r>
            <a:r>
              <a:rPr lang="en-US" sz="2000" dirty="0" smtClean="0"/>
              <a:t>’</a:t>
            </a:r>
            <a:r>
              <a:rPr lang="ru-RU" sz="2000" dirty="0" smtClean="0"/>
              <a:t>)</a:t>
            </a:r>
          </a:p>
          <a:p>
            <a:pPr marL="457200" indent="-457200">
              <a:buNone/>
            </a:pPr>
            <a:r>
              <a:rPr lang="ru-RU" sz="2400" dirty="0" smtClean="0"/>
              <a:t>Непродуктивные </a:t>
            </a:r>
            <a:r>
              <a:rPr lang="ru-RU" sz="2400" dirty="0" err="1" smtClean="0"/>
              <a:t>каузативы</a:t>
            </a:r>
            <a:r>
              <a:rPr lang="ru-RU" sz="2400" dirty="0" smtClean="0"/>
              <a:t>:</a:t>
            </a:r>
          </a:p>
          <a:p>
            <a:pPr marL="457200" indent="-457200">
              <a:buNone/>
            </a:pPr>
            <a:r>
              <a:rPr lang="ru-RU" sz="2400" dirty="0" smtClean="0"/>
              <a:t>2.    </a:t>
            </a:r>
            <a:r>
              <a:rPr lang="en-US" sz="2400" dirty="0" smtClean="0"/>
              <a:t>ND</a:t>
            </a:r>
            <a:r>
              <a:rPr lang="ru-RU" sz="2400" dirty="0" smtClean="0"/>
              <a:t>-</a:t>
            </a:r>
            <a:r>
              <a:rPr lang="ru-RU" sz="2400" dirty="0" err="1" smtClean="0"/>
              <a:t>каузативы</a:t>
            </a:r>
            <a:endParaRPr lang="ru-RU" sz="2400" dirty="0" smtClean="0"/>
          </a:p>
          <a:p>
            <a:pPr marL="457200" indent="-457200">
              <a:buNone/>
            </a:pPr>
            <a:r>
              <a:rPr lang="ru-RU" sz="2000" dirty="0" smtClean="0"/>
              <a:t>	</a:t>
            </a:r>
            <a:r>
              <a:rPr lang="ru-RU" sz="1500" dirty="0" smtClean="0"/>
              <a:t>ТОММО-СО</a:t>
            </a:r>
          </a:p>
          <a:p>
            <a:pPr marL="457200" indent="-457200">
              <a:buNone/>
            </a:pPr>
            <a:r>
              <a:rPr lang="ru-RU" sz="2000" dirty="0" smtClean="0"/>
              <a:t>	присоединяется к глаголам положения в пространстве (‘сидеть’), глаголам смены состояния (‘наполняться’) и глаголам движения с семантическим компонентом ‘перемещение из одной точки пространства в другую’ </a:t>
            </a:r>
            <a:r>
              <a:rPr lang="en-US" sz="2000" dirty="0" smtClean="0"/>
              <a:t>(‘</a:t>
            </a:r>
            <a:r>
              <a:rPr lang="ru-RU" sz="2000" dirty="0" smtClean="0"/>
              <a:t>пересекать</a:t>
            </a:r>
            <a:r>
              <a:rPr lang="en-US" sz="2000" dirty="0" smtClean="0"/>
              <a:t>’, ‘</a:t>
            </a:r>
            <a:r>
              <a:rPr lang="ru-RU" sz="2000" dirty="0" smtClean="0"/>
              <a:t>приходить</a:t>
            </a:r>
            <a:r>
              <a:rPr lang="en-US" sz="2000" dirty="0" smtClean="0"/>
              <a:t>’)</a:t>
            </a:r>
            <a:r>
              <a:rPr lang="ru-RU" sz="2000" dirty="0" smtClean="0"/>
              <a:t> </a:t>
            </a:r>
            <a:r>
              <a:rPr lang="en-US" sz="2000" dirty="0" smtClean="0"/>
              <a:t>[</a:t>
            </a:r>
            <a:r>
              <a:rPr lang="en-US" sz="2000" dirty="0" err="1" smtClean="0"/>
              <a:t>Plungian</a:t>
            </a:r>
            <a:r>
              <a:rPr lang="ru-RU" sz="2000" dirty="0" smtClean="0"/>
              <a:t> </a:t>
            </a:r>
            <a:r>
              <a:rPr lang="en-US" sz="2000" dirty="0" smtClean="0"/>
              <a:t>199</a:t>
            </a:r>
            <a:r>
              <a:rPr lang="ru-RU" sz="2000" dirty="0" smtClean="0"/>
              <a:t>3</a:t>
            </a:r>
            <a:r>
              <a:rPr lang="en-US" sz="2000" dirty="0" smtClean="0"/>
              <a:t>]</a:t>
            </a:r>
            <a:endParaRPr lang="ru-RU" sz="2000" dirty="0" smtClean="0"/>
          </a:p>
          <a:p>
            <a:pPr>
              <a:buNone/>
            </a:pPr>
            <a:r>
              <a:rPr lang="ru-RU" sz="2400" dirty="0" smtClean="0"/>
              <a:t>3.    </a:t>
            </a:r>
            <a:r>
              <a:rPr lang="en-US" sz="2400" dirty="0" smtClean="0"/>
              <a:t>G-</a:t>
            </a:r>
            <a:r>
              <a:rPr lang="ru-RU" sz="2400" dirty="0" err="1" smtClean="0"/>
              <a:t>каузативы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  </a:t>
            </a:r>
            <a:r>
              <a:rPr lang="ru-RU" sz="2000" dirty="0" smtClean="0"/>
              <a:t>малопродуктивный класс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Медиопассив</a:t>
            </a:r>
            <a:r>
              <a:rPr lang="ru-RU" dirty="0" smtClean="0">
                <a:solidFill>
                  <a:srgbClr val="FF0000"/>
                </a:solidFill>
              </a:rPr>
              <a:t> в </a:t>
            </a:r>
            <a:r>
              <a:rPr lang="ru-RU" dirty="0" err="1" smtClean="0">
                <a:solidFill>
                  <a:srgbClr val="FF0000"/>
                </a:solidFill>
              </a:rPr>
              <a:t>догон</a:t>
            </a:r>
            <a:r>
              <a:rPr lang="ru-RU" dirty="0" smtClean="0">
                <a:solidFill>
                  <a:srgbClr val="FF0000"/>
                </a:solidFill>
              </a:rPr>
              <a:t>: семантика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975967" y="-402852"/>
            <a:ext cx="10119967" cy="860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9646"/>
            <a:ext cx="8229600" cy="4819674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 err="1" smtClean="0"/>
              <a:t>Инхоатив</a:t>
            </a:r>
            <a:r>
              <a:rPr lang="ru-RU" dirty="0" smtClean="0"/>
              <a:t>: из транзитивных глаголов с каузативным значением, в которых </a:t>
            </a:r>
            <a:r>
              <a:rPr lang="ru-RU" dirty="0" err="1" smtClean="0"/>
              <a:t>пациенс</a:t>
            </a:r>
            <a:r>
              <a:rPr lang="ru-RU" dirty="0" smtClean="0"/>
              <a:t> переходного глагола переосмысляется как </a:t>
            </a:r>
            <a:r>
              <a:rPr lang="ru-RU" dirty="0" err="1" smtClean="0"/>
              <a:t>пациенс</a:t>
            </a:r>
            <a:r>
              <a:rPr lang="ru-RU" dirty="0" smtClean="0"/>
              <a:t> (и единственный участник ситуации) предиката в форме медиального залога (</a:t>
            </a:r>
            <a:r>
              <a:rPr lang="en-US" dirty="0" smtClean="0"/>
              <a:t>She spilled the water – The water spilled)</a:t>
            </a:r>
          </a:p>
          <a:p>
            <a:r>
              <a:rPr lang="ru-RU" dirty="0" smtClean="0"/>
              <a:t>Из глаголов со значением изменения состояния далее возникают </a:t>
            </a:r>
            <a:r>
              <a:rPr lang="ru-RU" u="sng" dirty="0" err="1" smtClean="0"/>
              <a:t>стативы</a:t>
            </a:r>
            <a:r>
              <a:rPr lang="ru-RU" dirty="0" smtClean="0"/>
              <a:t> (возможна двойственная интерпретация, напр. донно-со: </a:t>
            </a:r>
            <a:r>
              <a:rPr lang="nb-NO" i="1" dirty="0" smtClean="0"/>
              <a:t>numund</a:t>
            </a:r>
            <a:r>
              <a:rPr lang="el-GR" i="1" dirty="0"/>
              <a:t>ε</a:t>
            </a:r>
            <a:r>
              <a:rPr lang="nb-NO" i="1" dirty="0" smtClean="0"/>
              <a:t> </a:t>
            </a:r>
            <a:r>
              <a:rPr lang="nb-NO" dirty="0" smtClean="0"/>
              <a:t>'be,</a:t>
            </a:r>
            <a:r>
              <a:rPr lang="ru-RU" dirty="0" smtClean="0"/>
              <a:t> </a:t>
            </a:r>
            <a:r>
              <a:rPr lang="en-US" dirty="0" smtClean="0"/>
              <a:t>become fast', </a:t>
            </a:r>
            <a:r>
              <a:rPr lang="en-US" i="1" dirty="0" err="1" smtClean="0"/>
              <a:t>toonde</a:t>
            </a:r>
            <a:r>
              <a:rPr lang="en-US" i="1" dirty="0" smtClean="0"/>
              <a:t> </a:t>
            </a:r>
            <a:r>
              <a:rPr lang="en-US" dirty="0" smtClean="0"/>
              <a:t>'be, become deep‘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011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	</a:t>
            </a:r>
            <a:r>
              <a:rPr lang="ru-RU" sz="4000" dirty="0" err="1" smtClean="0">
                <a:solidFill>
                  <a:srgbClr val="FF0000"/>
                </a:solidFill>
              </a:rPr>
              <a:t>Медиопассив</a:t>
            </a:r>
            <a:r>
              <a:rPr lang="ru-RU" sz="4000" dirty="0" smtClean="0">
                <a:solidFill>
                  <a:srgbClr val="FF0000"/>
                </a:solidFill>
              </a:rPr>
              <a:t> и </a:t>
            </a:r>
            <a:r>
              <a:rPr lang="ru-RU" sz="4000" dirty="0" err="1" smtClean="0">
                <a:solidFill>
                  <a:srgbClr val="FF0000"/>
                </a:solidFill>
              </a:rPr>
              <a:t>каузатив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 indent="0">
              <a:buNone/>
            </a:pPr>
            <a:r>
              <a:rPr lang="en-US" sz="2400" dirty="0" smtClean="0"/>
              <a:t>R</a:t>
            </a:r>
            <a:r>
              <a:rPr lang="ru-RU" sz="2400" dirty="0" smtClean="0"/>
              <a:t>-</a:t>
            </a:r>
            <a:r>
              <a:rPr lang="ru-RU" sz="2400" dirty="0" err="1" smtClean="0"/>
              <a:t>каузатив</a:t>
            </a:r>
            <a:r>
              <a:rPr lang="ru-RU" sz="2400" dirty="0" smtClean="0"/>
              <a:t> – </a:t>
            </a:r>
            <a:r>
              <a:rPr lang="ru-RU" sz="2400" dirty="0" err="1" smtClean="0"/>
              <a:t>каузатив</a:t>
            </a:r>
            <a:r>
              <a:rPr lang="ru-RU" sz="2400" dirty="0" smtClean="0"/>
              <a:t>, образующий переходный глагол от непереходных, но переходных глаголов от прилагательных он (почти) не образует:</a:t>
            </a:r>
          </a:p>
          <a:p>
            <a:pPr lvl="0"/>
            <a:r>
              <a:rPr lang="en-US" sz="2400" dirty="0" err="1" smtClean="0"/>
              <a:t>ko</a:t>
            </a:r>
            <a:r>
              <a:rPr lang="ru-RU" sz="2400" dirty="0" smtClean="0"/>
              <a:t>̀	 	Ɂ</a:t>
            </a:r>
            <a:r>
              <a:rPr lang="en-US" sz="2400" dirty="0" err="1" smtClean="0"/>
              <a:t>wa</a:t>
            </a:r>
            <a:r>
              <a:rPr lang="ru-RU" sz="2400" dirty="0" smtClean="0"/>
              <a:t>̀:		</a:t>
            </a:r>
            <a:r>
              <a:rPr lang="en-US" sz="2400" dirty="0" smtClean="0"/>
              <a:t>no</a:t>
            </a:r>
            <a:r>
              <a:rPr lang="ru-RU" sz="2400" dirty="0" smtClean="0"/>
              <a:t>̀</a:t>
            </a:r>
            <a:r>
              <a:rPr lang="en-US" sz="2400" dirty="0" err="1" smtClean="0"/>
              <a:t>mbo</a:t>
            </a:r>
            <a:r>
              <a:rPr lang="ru-RU" sz="2400" dirty="0" smtClean="0"/>
              <a:t>̀-</a:t>
            </a:r>
            <a:r>
              <a:rPr lang="en-US" sz="2400" dirty="0" err="1" smtClean="0"/>
              <a:t>ri</a:t>
            </a:r>
            <a:r>
              <a:rPr lang="ru-RU" sz="2400" dirty="0" smtClean="0"/>
              <a:t>́</a:t>
            </a:r>
            <a:br>
              <a:rPr lang="ru-RU" sz="2400" dirty="0" smtClean="0"/>
            </a:br>
            <a:r>
              <a:rPr lang="en-US" sz="2400" dirty="0" smtClean="0"/>
              <a:t>Dem</a:t>
            </a:r>
            <a:r>
              <a:rPr lang="ru-RU" sz="2400" dirty="0" smtClean="0"/>
              <a:t>	колодец	глубокий-</a:t>
            </a:r>
            <a:r>
              <a:rPr lang="en-US" sz="2400" dirty="0" err="1" smtClean="0"/>
              <a:t>Caus</a:t>
            </a:r>
            <a:r>
              <a:rPr lang="ru-RU" sz="2400" dirty="0" smtClean="0"/>
              <a:t>.</a:t>
            </a:r>
            <a:r>
              <a:rPr lang="en-US" sz="2400" dirty="0" err="1" smtClean="0"/>
              <a:t>Pfv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Колодец глубокий.</a:t>
            </a:r>
          </a:p>
          <a:p>
            <a:pPr lvl="0"/>
            <a:r>
              <a:rPr lang="en-US" sz="2400" dirty="0" smtClean="0"/>
              <a:t>a</a:t>
            </a:r>
            <a:r>
              <a:rPr lang="ru-RU" sz="2400" dirty="0" smtClean="0"/>
              <a:t>̀</a:t>
            </a:r>
            <a:r>
              <a:rPr lang="en-US" sz="2400" dirty="0" smtClean="0"/>
              <a:t>ma</a:t>
            </a:r>
            <a:r>
              <a:rPr lang="ru-RU" sz="2400" dirty="0" smtClean="0"/>
              <a:t>̀</a:t>
            </a:r>
            <a:r>
              <a:rPr lang="en-US" sz="2400" dirty="0" smtClean="0"/>
              <a:t>du</a:t>
            </a:r>
            <a:r>
              <a:rPr lang="ru-RU" sz="2400" dirty="0" smtClean="0"/>
              <a:t>̀	Ɂ</a:t>
            </a:r>
            <a:r>
              <a:rPr lang="en-US" sz="2400" dirty="0" err="1" smtClean="0"/>
              <a:t>wa</a:t>
            </a:r>
            <a:r>
              <a:rPr lang="ru-RU" sz="2400" dirty="0" smtClean="0"/>
              <a:t>̀:		</a:t>
            </a:r>
            <a:r>
              <a:rPr lang="en-US" sz="2400" dirty="0" smtClean="0"/>
              <a:t>no</a:t>
            </a:r>
            <a:r>
              <a:rPr lang="ru-RU" sz="2400" dirty="0" smtClean="0"/>
              <a:t>̀</a:t>
            </a:r>
            <a:r>
              <a:rPr lang="en-US" sz="2400" dirty="0" err="1" smtClean="0"/>
              <a:t>mbo</a:t>
            </a:r>
            <a:r>
              <a:rPr lang="ru-RU" sz="2400" dirty="0" smtClean="0"/>
              <a:t>̀-</a:t>
            </a:r>
            <a:r>
              <a:rPr lang="en-US" sz="2400" dirty="0" err="1" smtClean="0"/>
              <a:t>ri</a:t>
            </a:r>
            <a:r>
              <a:rPr lang="ru-RU" sz="2400" dirty="0" smtClean="0"/>
              <a:t>́</a:t>
            </a:r>
            <a:br>
              <a:rPr lang="ru-RU" sz="2400" dirty="0" smtClean="0"/>
            </a:br>
            <a:r>
              <a:rPr lang="en-US" sz="2400" dirty="0" smtClean="0"/>
              <a:t>A</a:t>
            </a:r>
            <a:r>
              <a:rPr lang="ru-RU" sz="2400" dirty="0" smtClean="0"/>
              <a:t>.</a:t>
            </a:r>
            <a:r>
              <a:rPr lang="en-US" sz="2400" dirty="0" smtClean="0"/>
              <a:t>L</a:t>
            </a:r>
            <a:r>
              <a:rPr lang="ru-RU" sz="2400" dirty="0" smtClean="0"/>
              <a:t>		колодец	глубокий-</a:t>
            </a:r>
            <a:r>
              <a:rPr lang="en-US" sz="2400" dirty="0" err="1" smtClean="0"/>
              <a:t>Caus</a:t>
            </a:r>
            <a:r>
              <a:rPr lang="ru-RU" sz="2400" dirty="0" smtClean="0"/>
              <a:t>.</a:t>
            </a:r>
            <a:r>
              <a:rPr lang="en-US" sz="2400" dirty="0" err="1" smtClean="0"/>
              <a:t>Pfv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‘*Амаду углубил колодец.’</a:t>
            </a:r>
          </a:p>
          <a:p>
            <a:r>
              <a:rPr lang="en-US" sz="2400" dirty="0" err="1" smtClean="0"/>
              <a:t>ko</a:t>
            </a:r>
            <a:r>
              <a:rPr lang="ru-RU" sz="2400" dirty="0" smtClean="0"/>
              <a:t>̀	 	Ɂ</a:t>
            </a:r>
            <a:r>
              <a:rPr lang="en-US" sz="2400" dirty="0" err="1" smtClean="0"/>
              <a:t>wa</a:t>
            </a:r>
            <a:r>
              <a:rPr lang="ru-RU" sz="2400" dirty="0" smtClean="0"/>
              <a:t>̀:		</a:t>
            </a:r>
            <a:r>
              <a:rPr lang="en-US" sz="2400" dirty="0" smtClean="0"/>
              <a:t>no</a:t>
            </a:r>
            <a:r>
              <a:rPr lang="ru-RU" sz="2400" dirty="0" smtClean="0"/>
              <a:t>́</a:t>
            </a:r>
            <a:r>
              <a:rPr lang="en-US" sz="2400" dirty="0" err="1" smtClean="0"/>
              <a:t>mbo</a:t>
            </a:r>
            <a:r>
              <a:rPr lang="ru-RU" sz="2400" dirty="0" smtClean="0"/>
              <a:t>́-</a:t>
            </a:r>
            <a:r>
              <a:rPr lang="en-US" sz="2400" dirty="0" err="1" smtClean="0"/>
              <a:t>ro</a:t>
            </a:r>
            <a:r>
              <a:rPr lang="ru-RU" sz="2400" dirty="0" smtClean="0"/>
              <a:t>́	</a:t>
            </a:r>
            <a:r>
              <a:rPr lang="en-US" sz="2400" dirty="0" err="1" smtClean="0"/>
              <a:t>kε</a:t>
            </a:r>
            <a:r>
              <a:rPr lang="ru-RU" sz="2400" dirty="0" smtClean="0"/>
              <a:t>́</a:t>
            </a:r>
            <a:br>
              <a:rPr lang="ru-RU" sz="2400" dirty="0" smtClean="0"/>
            </a:br>
            <a:r>
              <a:rPr lang="en-US" sz="2400" dirty="0" smtClean="0"/>
              <a:t>Dem</a:t>
            </a:r>
            <a:r>
              <a:rPr lang="ru-RU" sz="2400" dirty="0" smtClean="0"/>
              <a:t>	колодец	глубокий	[</a:t>
            </a:r>
            <a:r>
              <a:rPr lang="en-US" sz="2400" dirty="0" err="1" smtClean="0"/>
              <a:t>Juss</a:t>
            </a:r>
            <a:r>
              <a:rPr lang="ru-RU" sz="2400" dirty="0" smtClean="0"/>
              <a:t>]</a:t>
            </a:r>
            <a:br>
              <a:rPr lang="ru-RU" sz="2400" dirty="0" smtClean="0"/>
            </a:br>
            <a:r>
              <a:rPr lang="ru-RU" sz="2400" dirty="0" smtClean="0"/>
              <a:t>Нужно, чтобы колодец был глубоким!</a:t>
            </a:r>
          </a:p>
          <a:p>
            <a:pPr lvl="0"/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619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7584" y="2060848"/>
          <a:ext cx="7056784" cy="3876760"/>
        </p:xfrm>
        <a:graphic>
          <a:graphicData uri="http://schemas.openxmlformats.org/drawingml/2006/table">
            <a:tbl>
              <a:tblPr/>
              <a:tblGrid>
                <a:gridCol w="1368314"/>
                <a:gridCol w="932598"/>
                <a:gridCol w="962048"/>
                <a:gridCol w="954497"/>
                <a:gridCol w="934108"/>
                <a:gridCol w="931843"/>
                <a:gridCol w="973376"/>
              </a:tblGrid>
              <a:tr h="50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Язык/показатель </a:t>
                      </a:r>
                      <a:r>
                        <a:rPr lang="ru-RU" sz="1800" b="1" dirty="0" err="1">
                          <a:latin typeface="Calibri"/>
                          <a:ea typeface="Calibri"/>
                          <a:cs typeface="Times New Roman"/>
                        </a:rPr>
                        <a:t>инхоатива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N/ND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Zero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MedP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3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Calibri"/>
                          <a:ea typeface="Calibri"/>
                          <a:cs typeface="Times New Roman"/>
                        </a:rPr>
                        <a:t>бен-тей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тебул-уре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пенанге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3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йорно-со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(+)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янда-дом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дьямсай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торо-тегу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69269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Другие </a:t>
            </a:r>
            <a:r>
              <a:rPr lang="ru-RU" sz="2400" dirty="0" err="1" smtClean="0"/>
              <a:t>каузативы</a:t>
            </a:r>
            <a:r>
              <a:rPr lang="ru-RU" sz="2400" dirty="0" smtClean="0"/>
              <a:t> функционально сходны с </a:t>
            </a:r>
            <a:r>
              <a:rPr lang="en-US" sz="2400" dirty="0" smtClean="0"/>
              <a:t>R-</a:t>
            </a:r>
            <a:r>
              <a:rPr lang="ru-RU" sz="2400" dirty="0" err="1" smtClean="0"/>
              <a:t>каузативами</a:t>
            </a:r>
            <a:r>
              <a:rPr lang="ru-RU" sz="2400" dirty="0" smtClean="0"/>
              <a:t>, а часто и дополнительно распределены по языкам: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rgbClr val="FF0000"/>
                </a:solidFill>
              </a:rPr>
              <a:t>Медиопассив</a:t>
            </a:r>
            <a:r>
              <a:rPr lang="ru-RU" sz="4000" dirty="0" smtClean="0">
                <a:solidFill>
                  <a:srgbClr val="FF0000"/>
                </a:solidFill>
              </a:rPr>
              <a:t> и </a:t>
            </a:r>
            <a:r>
              <a:rPr lang="ru-RU" sz="4000" dirty="0" err="1" smtClean="0">
                <a:solidFill>
                  <a:srgbClr val="FF0000"/>
                </a:solidFill>
              </a:rPr>
              <a:t>каузатив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Функция </a:t>
            </a:r>
            <a:r>
              <a:rPr lang="ru-RU" sz="2400" dirty="0" err="1" smtClean="0"/>
              <a:t>каузатива</a:t>
            </a:r>
            <a:r>
              <a:rPr lang="ru-RU" sz="2400" dirty="0" smtClean="0"/>
              <a:t> сходна в языках </a:t>
            </a:r>
            <a:r>
              <a:rPr lang="ru-RU" sz="2400" dirty="0" err="1" smtClean="0"/>
              <a:t>догон</a:t>
            </a:r>
            <a:r>
              <a:rPr lang="ru-RU" sz="2400" dirty="0" smtClean="0"/>
              <a:t> с функцией </a:t>
            </a:r>
            <a:r>
              <a:rPr lang="ru-RU" sz="2400" dirty="0" err="1" smtClean="0"/>
              <a:t>медия</a:t>
            </a:r>
            <a:r>
              <a:rPr lang="ru-RU" sz="2400" dirty="0" smtClean="0"/>
              <a:t> (который, в свою очередь, близок к пассиву)</a:t>
            </a:r>
          </a:p>
          <a:p>
            <a:pPr>
              <a:buNone/>
            </a:pPr>
            <a:r>
              <a:rPr lang="en-US" sz="2400" dirty="0" smtClean="0"/>
              <a:t>[</a:t>
            </a:r>
            <a:r>
              <a:rPr lang="en-US" sz="2400" dirty="0" err="1" smtClean="0"/>
              <a:t>Haspelmath</a:t>
            </a:r>
            <a:r>
              <a:rPr lang="en-US" sz="2400" dirty="0" smtClean="0"/>
              <a:t> 1990]</a:t>
            </a:r>
          </a:p>
          <a:p>
            <a:r>
              <a:rPr lang="ru-RU" sz="2400" dirty="0" smtClean="0"/>
              <a:t>Есть случаи формального тождества </a:t>
            </a:r>
            <a:r>
              <a:rPr lang="ru-RU" sz="2400" dirty="0" err="1" smtClean="0"/>
              <a:t>каузатива</a:t>
            </a:r>
            <a:r>
              <a:rPr lang="ru-RU" sz="2400" dirty="0" smtClean="0"/>
              <a:t> и пассива (урду, тувинский, алтайский)</a:t>
            </a:r>
          </a:p>
          <a:p>
            <a:r>
              <a:rPr lang="ru-RU" sz="2400" dirty="0" smtClean="0"/>
              <a:t>Пассив и </a:t>
            </a:r>
            <a:r>
              <a:rPr lang="ru-RU" sz="2400" dirty="0" err="1" smtClean="0"/>
              <a:t>каузатив</a:t>
            </a:r>
            <a:r>
              <a:rPr lang="ru-RU" sz="2400" dirty="0" smtClean="0"/>
              <a:t> сходны тем, что в обоих случаях </a:t>
            </a:r>
            <a:r>
              <a:rPr lang="ru-RU" sz="2400" dirty="0" err="1" smtClean="0"/>
              <a:t>каузируемый</a:t>
            </a:r>
            <a:r>
              <a:rPr lang="ru-RU" sz="2400" dirty="0" smtClean="0"/>
              <a:t> занимает позицию ниже, чем </a:t>
            </a:r>
            <a:r>
              <a:rPr lang="ru-RU" sz="2400" dirty="0" err="1" smtClean="0"/>
              <a:t>пациенс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Возможное влияние нейтральной кодировки</a:t>
            </a:r>
          </a:p>
          <a:p>
            <a:r>
              <a:rPr lang="en-US" sz="2400" dirty="0" smtClean="0"/>
              <a:t>k</a:t>
            </a:r>
            <a:r>
              <a:rPr lang="ru-RU" sz="2400" dirty="0" err="1" smtClean="0"/>
              <a:t>ɔ́</a:t>
            </a:r>
            <a:r>
              <a:rPr lang="en-US" sz="2400" dirty="0" err="1" smtClean="0"/>
              <a:t>mb</a:t>
            </a:r>
            <a:r>
              <a:rPr lang="ru-RU" sz="2400" dirty="0" err="1" smtClean="0"/>
              <a:t>ɔ́</a:t>
            </a:r>
            <a:r>
              <a:rPr lang="ru-RU" sz="2400" dirty="0" smtClean="0"/>
              <a:t>	</a:t>
            </a:r>
            <a:r>
              <a:rPr lang="en-US" sz="2400" dirty="0" smtClean="0"/>
              <a:t>nu</a:t>
            </a:r>
            <a:r>
              <a:rPr lang="ru-RU" sz="2400" dirty="0" smtClean="0"/>
              <a:t>̀</a:t>
            </a:r>
            <a:r>
              <a:rPr lang="en-US" sz="2400" dirty="0" smtClean="0"/>
              <a:t>ma</a:t>
            </a:r>
            <a:r>
              <a:rPr lang="ru-RU" sz="2400" dirty="0" smtClean="0"/>
              <a:t>́	</a:t>
            </a:r>
            <a:r>
              <a:rPr lang="en-US" sz="2400" dirty="0" err="1" smtClean="0"/>
              <a:t>ku</a:t>
            </a:r>
            <a:r>
              <a:rPr lang="ru-RU" sz="2400" dirty="0" smtClean="0"/>
              <a:t>̀</a:t>
            </a:r>
            <a:r>
              <a:rPr lang="en-US" sz="2400" dirty="0" err="1" smtClean="0"/>
              <a:t>li</a:t>
            </a:r>
            <a:r>
              <a:rPr lang="ru-RU" sz="2400" dirty="0" smtClean="0"/>
              <a:t>́</a:t>
            </a:r>
            <a:br>
              <a:rPr lang="ru-RU" sz="2400" dirty="0" smtClean="0"/>
            </a:br>
            <a:r>
              <a:rPr lang="ru-RU" sz="2400" dirty="0" smtClean="0"/>
              <a:t>война	рука	ставить.</a:t>
            </a:r>
            <a:r>
              <a:rPr lang="en-US" sz="2400" dirty="0" err="1" smtClean="0"/>
              <a:t>Pfv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Война началась</a:t>
            </a:r>
            <a:r>
              <a:rPr lang="en-US" sz="2400" dirty="0" smtClean="0"/>
              <a:t>/</a:t>
            </a:r>
            <a:r>
              <a:rPr lang="ru-RU" sz="2400" dirty="0" smtClean="0"/>
              <a:t>Он начал войну.</a:t>
            </a:r>
          </a:p>
          <a:p>
            <a:r>
              <a:rPr lang="ru-RU" sz="2400" dirty="0" smtClean="0"/>
              <a:t>Каузативная клауза: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CAUS-R(0) – CAUSEE(0) – PATIENT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(0) 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CAUS-R – PATIENT(0) – V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trike="sngStrike" dirty="0" err="1" smtClean="0">
                <a:latin typeface="Times New Roman" pitchFamily="18" charset="0"/>
                <a:cs typeface="Times New Roman" pitchFamily="18" charset="0"/>
              </a:rPr>
              <a:t>Caus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-r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PATIENT(0) – V </a:t>
            </a: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0886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Недостатки подхода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Привлечение лексической типологии</a:t>
            </a:r>
          </a:p>
          <a:p>
            <a:r>
              <a:rPr lang="ru-RU" sz="2400" dirty="0" smtClean="0"/>
              <a:t>Для большинства языков существуют только </a:t>
            </a:r>
            <a:r>
              <a:rPr lang="ru-RU" sz="2400" dirty="0" err="1" smtClean="0"/>
              <a:t>драфты</a:t>
            </a:r>
            <a:r>
              <a:rPr lang="ru-RU" sz="2400" dirty="0" smtClean="0"/>
              <a:t> описаний, которые позволяют установить только тенденции в том или ином языке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Литература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Culy</a:t>
            </a:r>
            <a:r>
              <a:rPr lang="en-US" sz="2400" dirty="0" smtClean="0"/>
              <a:t>, C and Fagan, S. M. B. The history of the middle in </a:t>
            </a:r>
            <a:r>
              <a:rPr lang="en-US" sz="2400" dirty="0" err="1" smtClean="0"/>
              <a:t>Dogon</a:t>
            </a:r>
            <a:r>
              <a:rPr lang="en-US" sz="2400" dirty="0" smtClean="0"/>
              <a:t>. </a:t>
            </a:r>
            <a:r>
              <a:rPr lang="en-US" sz="2400" i="1" dirty="0" smtClean="0"/>
              <a:t>Studies in African Linguistics</a:t>
            </a:r>
            <a:r>
              <a:rPr lang="en-US" sz="2400" dirty="0" smtClean="0"/>
              <a:t>, vol. 30, no. 2, pp. 171-194, 2001</a:t>
            </a:r>
          </a:p>
          <a:p>
            <a:r>
              <a:rPr lang="en-US" sz="2400" dirty="0" err="1" smtClean="0"/>
              <a:t>Haspelmath</a:t>
            </a:r>
            <a:r>
              <a:rPr lang="en-US" sz="2400" dirty="0" smtClean="0"/>
              <a:t>, Martin. 1990. The </a:t>
            </a:r>
            <a:r>
              <a:rPr lang="en-US" sz="2400" dirty="0" err="1" smtClean="0"/>
              <a:t>grammaticization</a:t>
            </a:r>
            <a:r>
              <a:rPr lang="en-US" sz="2400" dirty="0" smtClean="0"/>
              <a:t> of passive morphology. </a:t>
            </a:r>
            <a:r>
              <a:rPr lang="en-US" sz="2400" i="1" dirty="0" smtClean="0"/>
              <a:t>Studies in Language 14: 25-72. </a:t>
            </a:r>
            <a:endParaRPr lang="en-US" sz="2400" dirty="0" smtClean="0"/>
          </a:p>
          <a:p>
            <a:r>
              <a:rPr lang="en-US" sz="2400" dirty="0" smtClean="0"/>
              <a:t>Heath J., Moran S., Prokhorov K. </a:t>
            </a:r>
            <a:r>
              <a:rPr lang="en-US" sz="2400" dirty="0" err="1" smtClean="0"/>
              <a:t>Dogon</a:t>
            </a:r>
            <a:r>
              <a:rPr lang="en-US" sz="2400" dirty="0" smtClean="0"/>
              <a:t> classification. // </a:t>
            </a:r>
            <a:r>
              <a:rPr lang="ru-RU" sz="2400" dirty="0" smtClean="0"/>
              <a:t>Презентация: </a:t>
            </a:r>
            <a:r>
              <a:rPr lang="en-US" sz="2400" dirty="0" smtClean="0"/>
              <a:t>Niger-Congo Congress. September 18-21, 2012, Paris, INALCO.</a:t>
            </a:r>
            <a:endParaRPr lang="ru-RU" sz="2400" dirty="0" smtClean="0"/>
          </a:p>
          <a:p>
            <a:r>
              <a:rPr lang="en-US" sz="2400" dirty="0" err="1" smtClean="0"/>
              <a:t>Plungian</a:t>
            </a:r>
            <a:r>
              <a:rPr lang="en-US" sz="2400" dirty="0" smtClean="0"/>
              <a:t> V. A. Three causatives in </a:t>
            </a:r>
            <a:r>
              <a:rPr lang="en-US" sz="2400" dirty="0" err="1" smtClean="0"/>
              <a:t>Dogon</a:t>
            </a:r>
            <a:r>
              <a:rPr lang="en-US" sz="2400" dirty="0" smtClean="0"/>
              <a:t> and the overlapping of causative and passive markers. // B. </a:t>
            </a:r>
            <a:r>
              <a:rPr lang="en-US" sz="2400" dirty="0" err="1" smtClean="0"/>
              <a:t>Comrie</a:t>
            </a:r>
            <a:r>
              <a:rPr lang="en-US" sz="2400" dirty="0" smtClean="0"/>
              <a:t> et al. (</a:t>
            </a:r>
            <a:r>
              <a:rPr lang="en-US" sz="2400" dirty="0" err="1" smtClean="0"/>
              <a:t>eds</a:t>
            </a:r>
            <a:r>
              <a:rPr lang="en-US" sz="2400" dirty="0" smtClean="0"/>
              <a:t>). Causatives and Transitivity. Amsterdam: </a:t>
            </a:r>
            <a:r>
              <a:rPr lang="en-US" sz="2400" dirty="0" err="1" smtClean="0"/>
              <a:t>Benjamins</a:t>
            </a:r>
            <a:r>
              <a:rPr lang="en-US" sz="2400" dirty="0" smtClean="0"/>
              <a:t>, 1993. — p.391-396.</a:t>
            </a:r>
          </a:p>
          <a:p>
            <a:r>
              <a:rPr lang="en-US" sz="2400" dirty="0" smtClean="0">
                <a:hlinkClick r:id="rId2"/>
              </a:rPr>
              <a:t>http://dogonlanguages.org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2800" b="1" dirty="0" err="1" smtClean="0"/>
              <a:t>Деадъективная</a:t>
            </a:r>
            <a:r>
              <a:rPr lang="ru-RU" sz="2800" b="1" dirty="0" smtClean="0"/>
              <a:t> деривация: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500" dirty="0" smtClean="0"/>
              <a:t>ТОМО-КАН</a:t>
            </a:r>
          </a:p>
          <a:p>
            <a:pPr>
              <a:buNone/>
            </a:pPr>
            <a:endParaRPr lang="ru-RU" sz="2800" b="1" dirty="0" smtClean="0"/>
          </a:p>
          <a:p>
            <a:pPr lvl="0">
              <a:lnSpc>
                <a:spcPct val="120000"/>
              </a:lnSpc>
              <a:buNone/>
            </a:pPr>
            <a:r>
              <a:rPr lang="ru-RU" dirty="0" smtClean="0">
                <a:latin typeface="+mj-lt"/>
              </a:rPr>
              <a:t>	Ɂ</a:t>
            </a:r>
            <a:r>
              <a:rPr lang="en-US" dirty="0" err="1" smtClean="0">
                <a:latin typeface="+mj-lt"/>
              </a:rPr>
              <a:t>wi</a:t>
            </a:r>
            <a:r>
              <a:rPr lang="ru-RU" dirty="0" smtClean="0">
                <a:latin typeface="+mj-lt"/>
              </a:rPr>
              <a:t>̀</a:t>
            </a:r>
            <a:r>
              <a:rPr lang="en-US" dirty="0" err="1" smtClean="0">
                <a:latin typeface="+mj-lt"/>
              </a:rPr>
              <a:t>ji</a:t>
            </a:r>
            <a:r>
              <a:rPr lang="ru-RU" dirty="0" err="1" smtClean="0">
                <a:latin typeface="+mj-lt"/>
              </a:rPr>
              <a:t>́ⁿ		</a:t>
            </a:r>
            <a:r>
              <a:rPr lang="ru-RU" dirty="0" smtClean="0">
                <a:latin typeface="+mj-lt"/>
              </a:rPr>
              <a:t>‘тонкий, тощий’	</a:t>
            </a:r>
            <a:r>
              <a:rPr lang="en-US" dirty="0" smtClean="0">
                <a:latin typeface="+mj-lt"/>
              </a:rPr>
              <a:t>u</a:t>
            </a:r>
            <a:r>
              <a:rPr lang="ru-RU" dirty="0" smtClean="0">
                <a:latin typeface="+mj-lt"/>
              </a:rPr>
              <a:t>̀</a:t>
            </a:r>
            <a:r>
              <a:rPr lang="en-US" dirty="0" err="1" smtClean="0">
                <a:latin typeface="+mj-lt"/>
              </a:rPr>
              <a:t>ji</a:t>
            </a:r>
            <a:r>
              <a:rPr lang="ru-RU" dirty="0" smtClean="0">
                <a:latin typeface="+mj-lt"/>
              </a:rPr>
              <a:t>́-</a:t>
            </a:r>
            <a:r>
              <a:rPr lang="en-US" dirty="0" err="1" smtClean="0">
                <a:latin typeface="+mj-lt"/>
              </a:rPr>
              <a:t>ri</a:t>
            </a:r>
            <a:r>
              <a:rPr lang="ru-RU" dirty="0" smtClean="0">
                <a:latin typeface="+mj-lt"/>
              </a:rPr>
              <a:t>́	‘худеть’</a:t>
            </a:r>
            <a:br>
              <a:rPr lang="ru-RU" dirty="0" smtClean="0">
                <a:latin typeface="+mj-lt"/>
              </a:rPr>
            </a:br>
            <a:r>
              <a:rPr lang="en-US" dirty="0" err="1" smtClean="0">
                <a:latin typeface="+mj-lt"/>
              </a:rPr>
              <a:t>cε</a:t>
            </a:r>
            <a:r>
              <a:rPr lang="ru-RU" dirty="0" smtClean="0">
                <a:latin typeface="+mj-lt"/>
              </a:rPr>
              <a:t>́</a:t>
            </a:r>
            <a:r>
              <a:rPr lang="en-US" dirty="0" err="1" smtClean="0">
                <a:latin typeface="+mj-lt"/>
              </a:rPr>
              <a:t>mbε</a:t>
            </a:r>
            <a:r>
              <a:rPr lang="ru-RU" dirty="0" smtClean="0">
                <a:latin typeface="+mj-lt"/>
              </a:rPr>
              <a:t>́		‘красивый’		</a:t>
            </a:r>
            <a:r>
              <a:rPr lang="en-US" dirty="0" err="1" smtClean="0">
                <a:latin typeface="+mj-lt"/>
              </a:rPr>
              <a:t>cε</a:t>
            </a:r>
            <a:r>
              <a:rPr lang="ru-RU" dirty="0" smtClean="0">
                <a:latin typeface="+mj-lt"/>
              </a:rPr>
              <a:t>̀</a:t>
            </a:r>
            <a:r>
              <a:rPr lang="en-US" dirty="0" err="1" smtClean="0">
                <a:latin typeface="+mj-lt"/>
              </a:rPr>
              <a:t>mbi</a:t>
            </a:r>
            <a:r>
              <a:rPr lang="ru-RU" dirty="0" smtClean="0">
                <a:latin typeface="+mj-lt"/>
              </a:rPr>
              <a:t>́-</a:t>
            </a:r>
            <a:r>
              <a:rPr lang="en-US" dirty="0" err="1" smtClean="0">
                <a:latin typeface="+mj-lt"/>
              </a:rPr>
              <a:t>ri</a:t>
            </a:r>
            <a:r>
              <a:rPr lang="ru-RU" dirty="0" smtClean="0">
                <a:latin typeface="+mj-lt"/>
              </a:rPr>
              <a:t>́	‘хорошеть, становится красивым’</a:t>
            </a:r>
            <a:br>
              <a:rPr lang="ru-RU" dirty="0" smtClean="0">
                <a:latin typeface="+mj-lt"/>
              </a:rPr>
            </a:br>
            <a:r>
              <a:rPr lang="en-US" dirty="0" smtClean="0">
                <a:latin typeface="+mj-lt"/>
              </a:rPr>
              <a:t>no</a:t>
            </a:r>
            <a:r>
              <a:rPr lang="ru-RU" dirty="0" smtClean="0">
                <a:latin typeface="+mj-lt"/>
              </a:rPr>
              <a:t>́</a:t>
            </a:r>
            <a:r>
              <a:rPr lang="en-US" dirty="0" err="1" smtClean="0">
                <a:latin typeface="+mj-lt"/>
              </a:rPr>
              <a:t>mbo</a:t>
            </a:r>
            <a:r>
              <a:rPr lang="ru-RU" dirty="0" smtClean="0">
                <a:latin typeface="+mj-lt"/>
              </a:rPr>
              <a:t>́		‘глубокий’		</a:t>
            </a:r>
            <a:r>
              <a:rPr lang="en-US" dirty="0" smtClean="0">
                <a:latin typeface="+mj-lt"/>
              </a:rPr>
              <a:t>no</a:t>
            </a:r>
            <a:r>
              <a:rPr lang="ru-RU" dirty="0" smtClean="0">
                <a:latin typeface="+mj-lt"/>
              </a:rPr>
              <a:t>̀</a:t>
            </a:r>
            <a:r>
              <a:rPr lang="en-US" dirty="0" err="1" smtClean="0">
                <a:latin typeface="+mj-lt"/>
              </a:rPr>
              <a:t>mbi</a:t>
            </a:r>
            <a:r>
              <a:rPr lang="ru-RU" dirty="0" smtClean="0">
                <a:latin typeface="+mj-lt"/>
              </a:rPr>
              <a:t>́-</a:t>
            </a:r>
            <a:r>
              <a:rPr lang="en-US" dirty="0" err="1" smtClean="0">
                <a:latin typeface="+mj-lt"/>
              </a:rPr>
              <a:t>ri</a:t>
            </a:r>
            <a:r>
              <a:rPr lang="ru-RU" dirty="0" smtClean="0">
                <a:latin typeface="+mj-lt"/>
              </a:rPr>
              <a:t>́	‘углубляться’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+mj-lt"/>
              </a:rPr>
              <a:t>	</a:t>
            </a:r>
            <a:r>
              <a:rPr lang="en-US" dirty="0" err="1" smtClean="0">
                <a:latin typeface="+mj-lt"/>
              </a:rPr>
              <a:t>gε</a:t>
            </a:r>
            <a:r>
              <a:rPr lang="ru-RU" dirty="0" smtClean="0">
                <a:latin typeface="+mj-lt"/>
              </a:rPr>
              <a:t>́</a:t>
            </a:r>
            <a:r>
              <a:rPr lang="en-US" dirty="0" err="1" smtClean="0">
                <a:latin typeface="+mj-lt"/>
              </a:rPr>
              <a:t>bε</a:t>
            </a:r>
            <a:r>
              <a:rPr lang="ru-RU" dirty="0" smtClean="0">
                <a:latin typeface="+mj-lt"/>
              </a:rPr>
              <a:t>́		‘длинный’		</a:t>
            </a:r>
            <a:r>
              <a:rPr lang="en-US" dirty="0" err="1" smtClean="0">
                <a:latin typeface="+mj-lt"/>
              </a:rPr>
              <a:t>gε</a:t>
            </a:r>
            <a:r>
              <a:rPr lang="ru-RU" dirty="0" smtClean="0">
                <a:latin typeface="+mj-lt"/>
              </a:rPr>
              <a:t>̀</a:t>
            </a:r>
            <a:r>
              <a:rPr lang="en-US" dirty="0" smtClean="0">
                <a:latin typeface="+mj-lt"/>
              </a:rPr>
              <a:t>bi</a:t>
            </a:r>
            <a:r>
              <a:rPr lang="ru-RU" dirty="0" smtClean="0">
                <a:latin typeface="+mj-lt"/>
              </a:rPr>
              <a:t>́-</a:t>
            </a:r>
            <a:r>
              <a:rPr lang="en-US" dirty="0" err="1" smtClean="0">
                <a:latin typeface="+mj-lt"/>
              </a:rPr>
              <a:t>ri</a:t>
            </a:r>
            <a:r>
              <a:rPr lang="ru-RU" dirty="0" smtClean="0">
                <a:latin typeface="+mj-lt"/>
              </a:rPr>
              <a:t>́	‘удлиниться’</a:t>
            </a:r>
            <a:br>
              <a:rPr lang="ru-RU" dirty="0" smtClean="0">
                <a:latin typeface="+mj-lt"/>
              </a:rPr>
            </a:br>
            <a:r>
              <a:rPr lang="en-US" dirty="0" smtClean="0">
                <a:latin typeface="+mj-lt"/>
              </a:rPr>
              <a:t>m</a:t>
            </a:r>
            <a:r>
              <a:rPr lang="ru-RU" dirty="0" err="1" smtClean="0">
                <a:latin typeface="+mj-lt"/>
              </a:rPr>
              <a:t>ɔ̀</a:t>
            </a:r>
            <a:r>
              <a:rPr lang="en-US" dirty="0" err="1" smtClean="0">
                <a:latin typeface="+mj-lt"/>
              </a:rPr>
              <a:t>ju</a:t>
            </a:r>
            <a:r>
              <a:rPr lang="ru-RU" dirty="0" smtClean="0">
                <a:latin typeface="+mj-lt"/>
              </a:rPr>
              <a:t>́		‘плохой’		</a:t>
            </a:r>
            <a:r>
              <a:rPr lang="en-US" dirty="0" err="1" smtClean="0">
                <a:latin typeface="+mj-lt"/>
              </a:rPr>
              <a:t>mwε</a:t>
            </a:r>
            <a:r>
              <a:rPr lang="ru-RU" dirty="0" smtClean="0">
                <a:latin typeface="+mj-lt"/>
              </a:rPr>
              <a:t>̀</a:t>
            </a:r>
            <a:r>
              <a:rPr lang="en-US" dirty="0" err="1" smtClean="0">
                <a:latin typeface="+mj-lt"/>
              </a:rPr>
              <a:t>ji</a:t>
            </a:r>
            <a:r>
              <a:rPr lang="ru-RU" dirty="0" smtClean="0">
                <a:latin typeface="+mj-lt"/>
              </a:rPr>
              <a:t>́-</a:t>
            </a:r>
            <a:r>
              <a:rPr lang="en-US" dirty="0" err="1" smtClean="0">
                <a:latin typeface="+mj-lt"/>
              </a:rPr>
              <a:t>ri</a:t>
            </a:r>
            <a:r>
              <a:rPr lang="ru-RU" dirty="0" smtClean="0">
                <a:latin typeface="+mj-lt"/>
              </a:rPr>
              <a:t>́	‘быть настроенным против (</a:t>
            </a:r>
            <a:r>
              <a:rPr lang="ru-RU" i="1" dirty="0" smtClean="0">
                <a:latin typeface="+mj-lt"/>
              </a:rPr>
              <a:t>кого-л.</a:t>
            </a:r>
            <a:r>
              <a:rPr lang="ru-RU" dirty="0" smtClean="0">
                <a:latin typeface="+mj-lt"/>
              </a:rPr>
              <a:t>)’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do</a:t>
            </a:r>
            <a:r>
              <a:rPr lang="ru-RU" dirty="0" smtClean="0">
                <a:latin typeface="+mj-lt"/>
              </a:rPr>
              <a:t>̀</a:t>
            </a:r>
            <a:r>
              <a:rPr lang="en-US" dirty="0" err="1" smtClean="0">
                <a:latin typeface="+mj-lt"/>
              </a:rPr>
              <a:t>gu</a:t>
            </a:r>
            <a:r>
              <a:rPr lang="ru-RU" dirty="0" smtClean="0">
                <a:latin typeface="+mj-lt"/>
              </a:rPr>
              <a:t>́		‘тяжелый’		</a:t>
            </a:r>
            <a:r>
              <a:rPr lang="en-US" dirty="0" err="1" smtClean="0">
                <a:latin typeface="+mj-lt"/>
              </a:rPr>
              <a:t>dwe</a:t>
            </a:r>
            <a:r>
              <a:rPr lang="ru-RU" dirty="0" err="1" smtClean="0">
                <a:latin typeface="+mj-lt"/>
              </a:rPr>
              <a:t>̀ŋ</a:t>
            </a:r>
            <a:r>
              <a:rPr lang="en-US" dirty="0" err="1" smtClean="0">
                <a:latin typeface="+mj-lt"/>
              </a:rPr>
              <a:t>gi</a:t>
            </a:r>
            <a:r>
              <a:rPr lang="ru-RU" dirty="0" smtClean="0">
                <a:latin typeface="+mj-lt"/>
              </a:rPr>
              <a:t>́-</a:t>
            </a:r>
            <a:r>
              <a:rPr lang="en-US" dirty="0" err="1" smtClean="0">
                <a:latin typeface="+mj-lt"/>
              </a:rPr>
              <a:t>ri</a:t>
            </a:r>
            <a:r>
              <a:rPr lang="ru-RU" dirty="0" smtClean="0">
                <a:latin typeface="+mj-lt"/>
              </a:rPr>
              <a:t>́ 	‘утяжелиться’</a:t>
            </a:r>
            <a:br>
              <a:rPr lang="ru-RU" dirty="0" smtClean="0">
                <a:latin typeface="+mj-lt"/>
              </a:rPr>
            </a:br>
            <a:r>
              <a:rPr lang="en-US" dirty="0" err="1" smtClean="0">
                <a:latin typeface="+mj-lt"/>
              </a:rPr>
              <a:t>gwε</a:t>
            </a:r>
            <a:r>
              <a:rPr lang="ru-RU" dirty="0" smtClean="0">
                <a:latin typeface="+mj-lt"/>
              </a:rPr>
              <a:t>́		‘короткий’		</a:t>
            </a:r>
            <a:r>
              <a:rPr lang="en-US" dirty="0" err="1" smtClean="0">
                <a:latin typeface="+mj-lt"/>
              </a:rPr>
              <a:t>gwε</a:t>
            </a:r>
            <a:r>
              <a:rPr lang="ru-RU" dirty="0" smtClean="0">
                <a:latin typeface="+mj-lt"/>
              </a:rPr>
              <a:t>̀:-</a:t>
            </a:r>
            <a:r>
              <a:rPr lang="en-US" dirty="0" err="1" smtClean="0">
                <a:latin typeface="+mj-lt"/>
              </a:rPr>
              <a:t>ri</a:t>
            </a:r>
            <a:r>
              <a:rPr lang="ru-RU" dirty="0" smtClean="0">
                <a:latin typeface="+mj-lt"/>
              </a:rPr>
              <a:t>́	‘укоротиться’</a:t>
            </a:r>
          </a:p>
          <a:p>
            <a:pPr lvl="0">
              <a:lnSpc>
                <a:spcPct val="120000"/>
              </a:lnSpc>
              <a:buNone/>
            </a:pPr>
            <a:r>
              <a:rPr lang="ru-RU" dirty="0" smtClean="0">
                <a:latin typeface="+mj-lt"/>
              </a:rPr>
              <a:t>	</a:t>
            </a:r>
            <a:r>
              <a:rPr lang="en-US" dirty="0" err="1" smtClean="0">
                <a:latin typeface="+mj-lt"/>
              </a:rPr>
              <a:t>màna</a:t>
            </a:r>
            <a:r>
              <a:rPr lang="en-US" dirty="0" smtClean="0">
                <a:latin typeface="+mj-lt"/>
              </a:rPr>
              <a:t>́		‘</a:t>
            </a:r>
            <a:r>
              <a:rPr lang="ru-RU" dirty="0" smtClean="0">
                <a:latin typeface="+mj-lt"/>
              </a:rPr>
              <a:t>толстый</a:t>
            </a:r>
            <a:r>
              <a:rPr lang="en-US" dirty="0" smtClean="0">
                <a:latin typeface="+mj-lt"/>
              </a:rPr>
              <a:t>’		</a:t>
            </a:r>
            <a:r>
              <a:rPr lang="en-US" dirty="0" err="1" smtClean="0">
                <a:latin typeface="+mj-lt"/>
              </a:rPr>
              <a:t>màndi</a:t>
            </a:r>
            <a:r>
              <a:rPr lang="en-US" dirty="0" smtClean="0">
                <a:latin typeface="+mj-lt"/>
              </a:rPr>
              <a:t>́-</a:t>
            </a:r>
            <a:r>
              <a:rPr lang="en-US" dirty="0" err="1" smtClean="0">
                <a:latin typeface="+mj-lt"/>
              </a:rPr>
              <a:t>li</a:t>
            </a:r>
            <a:r>
              <a:rPr lang="en-US" dirty="0" smtClean="0">
                <a:latin typeface="+mj-lt"/>
              </a:rPr>
              <a:t>́	‘</a:t>
            </a:r>
            <a:r>
              <a:rPr lang="ru-RU" dirty="0" smtClean="0">
                <a:latin typeface="+mj-lt"/>
              </a:rPr>
              <a:t>толстеть</a:t>
            </a:r>
            <a:r>
              <a:rPr lang="en-US" dirty="0" smtClean="0">
                <a:latin typeface="+mj-lt"/>
              </a:rPr>
              <a:t>’</a:t>
            </a:r>
            <a:endParaRPr lang="ru-RU" dirty="0" smtClean="0">
              <a:latin typeface="+mj-lt"/>
            </a:endParaRP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+mj-lt"/>
              </a:rPr>
              <a:t>	</a:t>
            </a:r>
            <a:r>
              <a:rPr lang="en-US" dirty="0" err="1" smtClean="0">
                <a:latin typeface="+mj-lt"/>
              </a:rPr>
              <a:t>yέli</a:t>
            </a:r>
            <a:r>
              <a:rPr lang="en-US" dirty="0" smtClean="0">
                <a:latin typeface="+mj-lt"/>
              </a:rPr>
              <a:t>́		‘</a:t>
            </a:r>
            <a:r>
              <a:rPr lang="ru-RU" dirty="0" smtClean="0">
                <a:latin typeface="+mj-lt"/>
              </a:rPr>
              <a:t>легкий</a:t>
            </a:r>
            <a:r>
              <a:rPr lang="en-US" dirty="0" smtClean="0">
                <a:latin typeface="+mj-lt"/>
              </a:rPr>
              <a:t>’		</a:t>
            </a:r>
            <a:r>
              <a:rPr lang="en-US" dirty="0" err="1" smtClean="0">
                <a:latin typeface="+mj-lt"/>
              </a:rPr>
              <a:t>ɲὲndi</a:t>
            </a:r>
            <a:r>
              <a:rPr lang="en-US" dirty="0" smtClean="0">
                <a:latin typeface="+mj-lt"/>
              </a:rPr>
              <a:t>́-</a:t>
            </a:r>
            <a:r>
              <a:rPr lang="en-US" dirty="0" err="1" smtClean="0">
                <a:latin typeface="+mj-lt"/>
              </a:rPr>
              <a:t>li</a:t>
            </a:r>
            <a:r>
              <a:rPr lang="en-US" dirty="0" smtClean="0">
                <a:latin typeface="+mj-lt"/>
              </a:rPr>
              <a:t>́	‘</a:t>
            </a:r>
            <a:r>
              <a:rPr lang="ru-RU" dirty="0" smtClean="0">
                <a:latin typeface="+mj-lt"/>
              </a:rPr>
              <a:t>стать легким</a:t>
            </a:r>
            <a:r>
              <a:rPr lang="en-US" dirty="0" smtClean="0">
                <a:latin typeface="+mj-lt"/>
              </a:rPr>
              <a:t>’</a:t>
            </a:r>
            <a:br>
              <a:rPr lang="en-US" dirty="0" smtClean="0">
                <a:latin typeface="+mj-lt"/>
              </a:rPr>
            </a:br>
            <a:r>
              <a:rPr lang="en-US" dirty="0" err="1" smtClean="0">
                <a:latin typeface="+mj-lt"/>
              </a:rPr>
              <a:t>yέlὲⁿ</a:t>
            </a:r>
            <a:r>
              <a:rPr lang="en-US" dirty="0" smtClean="0">
                <a:latin typeface="+mj-lt"/>
              </a:rPr>
              <a:t>		‘</a:t>
            </a:r>
            <a:r>
              <a:rPr lang="ru-RU" dirty="0" smtClean="0">
                <a:latin typeface="+mj-lt"/>
              </a:rPr>
              <a:t>легкий</a:t>
            </a:r>
            <a:r>
              <a:rPr lang="en-US" dirty="0" smtClean="0">
                <a:latin typeface="+mj-lt"/>
              </a:rPr>
              <a:t>’		</a:t>
            </a:r>
            <a:r>
              <a:rPr lang="en-US" dirty="0" err="1" smtClean="0">
                <a:latin typeface="+mj-lt"/>
              </a:rPr>
              <a:t>yὲli</a:t>
            </a:r>
            <a:r>
              <a:rPr lang="en-US" dirty="0" smtClean="0">
                <a:latin typeface="+mj-lt"/>
              </a:rPr>
              <a:t>́	</a:t>
            </a:r>
            <a:endParaRPr lang="ru-RU" dirty="0" smtClean="0">
              <a:latin typeface="+mj-lt"/>
            </a:endParaRPr>
          </a:p>
          <a:p>
            <a:pPr lvl="0">
              <a:lnSpc>
                <a:spcPct val="120000"/>
              </a:lnSpc>
              <a:buNone/>
            </a:pPr>
            <a:r>
              <a:rPr lang="ru-RU" dirty="0" smtClean="0">
                <a:latin typeface="+mj-lt"/>
              </a:rPr>
              <a:t>	</a:t>
            </a:r>
            <a:r>
              <a:rPr lang="en-US" dirty="0" err="1" smtClean="0">
                <a:latin typeface="+mj-lt"/>
              </a:rPr>
              <a:t>jɔ̀ⁿ</a:t>
            </a:r>
            <a:r>
              <a:rPr lang="en-US" dirty="0" smtClean="0">
                <a:latin typeface="+mj-lt"/>
              </a:rPr>
              <a:t>		‘</a:t>
            </a:r>
            <a:r>
              <a:rPr lang="ru-RU" dirty="0" smtClean="0">
                <a:latin typeface="+mj-lt"/>
              </a:rPr>
              <a:t>черный</a:t>
            </a:r>
            <a:r>
              <a:rPr lang="en-US" dirty="0" smtClean="0">
                <a:latin typeface="+mj-lt"/>
              </a:rPr>
              <a:t>’		</a:t>
            </a:r>
            <a:r>
              <a:rPr lang="en-US" dirty="0" err="1" smtClean="0">
                <a:latin typeface="+mj-lt"/>
              </a:rPr>
              <a:t>jὲⁿ-di</a:t>
            </a:r>
            <a:r>
              <a:rPr lang="en-US" dirty="0" smtClean="0">
                <a:latin typeface="+mj-lt"/>
              </a:rPr>
              <a:t>́	‘</a:t>
            </a:r>
            <a:r>
              <a:rPr lang="ru-RU" dirty="0" smtClean="0">
                <a:latin typeface="+mj-lt"/>
              </a:rPr>
              <a:t>почернеть</a:t>
            </a:r>
            <a:r>
              <a:rPr lang="en-US" dirty="0" smtClean="0">
                <a:latin typeface="+mj-lt"/>
              </a:rPr>
              <a:t>’</a:t>
            </a:r>
            <a:endParaRPr lang="ru-RU" dirty="0" smtClean="0">
              <a:latin typeface="+mj-lt"/>
            </a:endParaRP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+mj-lt"/>
              </a:rPr>
              <a:t>	</a:t>
            </a:r>
            <a:r>
              <a:rPr lang="en-US" dirty="0" err="1" smtClean="0">
                <a:latin typeface="+mj-lt"/>
              </a:rPr>
              <a:t>tóⁿ</a:t>
            </a:r>
            <a:r>
              <a:rPr lang="en-US" dirty="0" smtClean="0">
                <a:latin typeface="+mj-lt"/>
              </a:rPr>
              <a:t>		‘</a:t>
            </a:r>
            <a:r>
              <a:rPr lang="ru-RU" dirty="0" smtClean="0">
                <a:latin typeface="+mj-lt"/>
              </a:rPr>
              <a:t>холодный</a:t>
            </a:r>
            <a:r>
              <a:rPr lang="en-US" dirty="0" smtClean="0">
                <a:latin typeface="+mj-lt"/>
              </a:rPr>
              <a:t>’</a:t>
            </a:r>
            <a:r>
              <a:rPr lang="ru-RU" dirty="0" smtClean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	</a:t>
            </a:r>
            <a:r>
              <a:rPr lang="en-US" dirty="0" err="1" smtClean="0">
                <a:latin typeface="+mj-lt"/>
              </a:rPr>
              <a:t>twèⁿ-di</a:t>
            </a:r>
            <a:r>
              <a:rPr lang="en-US" dirty="0" smtClean="0">
                <a:latin typeface="+mj-lt"/>
              </a:rPr>
              <a:t>́	‘</a:t>
            </a:r>
            <a:r>
              <a:rPr lang="ru-RU" dirty="0" smtClean="0">
                <a:latin typeface="+mj-lt"/>
              </a:rPr>
              <a:t>остыть</a:t>
            </a:r>
            <a:r>
              <a:rPr lang="en-US" dirty="0" smtClean="0">
                <a:latin typeface="+mj-lt"/>
              </a:rPr>
              <a:t>’</a:t>
            </a:r>
            <a:endParaRPr lang="ru-RU" dirty="0" smtClean="0">
              <a:latin typeface="+mj-lt"/>
            </a:endParaRP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+mj-lt"/>
              </a:rPr>
              <a:t>	</a:t>
            </a:r>
            <a:r>
              <a:rPr lang="en-US" dirty="0" err="1" smtClean="0">
                <a:latin typeface="+mj-lt"/>
              </a:rPr>
              <a:t>wε</a:t>
            </a:r>
            <a:r>
              <a:rPr lang="ru-RU" dirty="0" smtClean="0">
                <a:latin typeface="+mj-lt"/>
              </a:rPr>
              <a:t>́</a:t>
            </a:r>
            <a:r>
              <a:rPr lang="en-US" dirty="0" err="1" smtClean="0">
                <a:latin typeface="+mj-lt"/>
              </a:rPr>
              <a:t>rε</a:t>
            </a:r>
            <a:r>
              <a:rPr lang="ru-RU" dirty="0" err="1" smtClean="0">
                <a:latin typeface="+mj-lt"/>
              </a:rPr>
              <a:t>́ⁿ		</a:t>
            </a:r>
            <a:r>
              <a:rPr lang="ru-RU" dirty="0" smtClean="0">
                <a:latin typeface="+mj-lt"/>
              </a:rPr>
              <a:t>‘ровный, гладкий’	</a:t>
            </a:r>
            <a:r>
              <a:rPr lang="en-US" dirty="0" err="1" smtClean="0">
                <a:latin typeface="+mj-lt"/>
              </a:rPr>
              <a:t>wε</a:t>
            </a:r>
            <a:r>
              <a:rPr lang="ru-RU" dirty="0" smtClean="0">
                <a:latin typeface="+mj-lt"/>
              </a:rPr>
              <a:t>̀</a:t>
            </a:r>
            <a:r>
              <a:rPr lang="en-US" dirty="0" err="1" smtClean="0">
                <a:latin typeface="+mj-lt"/>
              </a:rPr>
              <a:t>rε</a:t>
            </a:r>
            <a:r>
              <a:rPr lang="ru-RU" dirty="0" smtClean="0">
                <a:latin typeface="+mj-lt"/>
              </a:rPr>
              <a:t>̀-</a:t>
            </a:r>
            <a:r>
              <a:rPr lang="en-US" dirty="0" err="1" smtClean="0">
                <a:latin typeface="+mj-lt"/>
              </a:rPr>
              <a:t>di</a:t>
            </a:r>
            <a:r>
              <a:rPr lang="ru-RU" dirty="0" smtClean="0">
                <a:latin typeface="+mj-lt"/>
              </a:rPr>
              <a:t>́	‘становиться ровным’</a:t>
            </a:r>
          </a:p>
          <a:p>
            <a:pPr lvl="0">
              <a:lnSpc>
                <a:spcPct val="120000"/>
              </a:lnSpc>
              <a:buNone/>
            </a:pPr>
            <a:r>
              <a:rPr lang="ru-RU" dirty="0" smtClean="0">
                <a:latin typeface="+mj-lt"/>
              </a:rPr>
              <a:t>	</a:t>
            </a:r>
            <a:r>
              <a:rPr lang="en-US" dirty="0" err="1" smtClean="0">
                <a:latin typeface="+mj-lt"/>
              </a:rPr>
              <a:t>ko</a:t>
            </a:r>
            <a:r>
              <a:rPr lang="ru-RU" dirty="0" smtClean="0">
                <a:latin typeface="+mj-lt"/>
              </a:rPr>
              <a:t>̀</a:t>
            </a:r>
            <a:r>
              <a:rPr lang="en-US" dirty="0" err="1" smtClean="0">
                <a:latin typeface="+mj-lt"/>
              </a:rPr>
              <a:t>llo</a:t>
            </a:r>
            <a:r>
              <a:rPr lang="ru-RU" dirty="0" smtClean="0">
                <a:latin typeface="+mj-lt"/>
              </a:rPr>
              <a:t>̀		‘старый </a:t>
            </a:r>
            <a:r>
              <a:rPr lang="ru-RU" i="1" dirty="0" smtClean="0">
                <a:latin typeface="+mj-lt"/>
              </a:rPr>
              <a:t>(одежда)</a:t>
            </a:r>
            <a:r>
              <a:rPr lang="ru-RU" dirty="0" smtClean="0">
                <a:latin typeface="+mj-lt"/>
              </a:rPr>
              <a:t>’	</a:t>
            </a:r>
            <a:r>
              <a:rPr lang="en-US" dirty="0" err="1" smtClean="0">
                <a:latin typeface="+mj-lt"/>
              </a:rPr>
              <a:t>ko</a:t>
            </a:r>
            <a:r>
              <a:rPr lang="ru-RU" dirty="0" smtClean="0">
                <a:latin typeface="+mj-lt"/>
              </a:rPr>
              <a:t>̀</a:t>
            </a:r>
            <a:r>
              <a:rPr lang="en-US" dirty="0" err="1" smtClean="0">
                <a:latin typeface="+mj-lt"/>
              </a:rPr>
              <a:t>llo</a:t>
            </a:r>
            <a:r>
              <a:rPr lang="ru-RU" dirty="0" smtClean="0">
                <a:latin typeface="+mj-lt"/>
              </a:rPr>
              <a:t>̀-</a:t>
            </a:r>
            <a:r>
              <a:rPr lang="en-US" dirty="0" err="1" smtClean="0">
                <a:latin typeface="+mj-lt"/>
              </a:rPr>
              <a:t>gi</a:t>
            </a:r>
            <a:r>
              <a:rPr lang="ru-RU" dirty="0" smtClean="0">
                <a:latin typeface="+mj-lt"/>
              </a:rPr>
              <a:t>́	‘изнашиваться’</a:t>
            </a:r>
            <a:br>
              <a:rPr lang="ru-RU" dirty="0" smtClean="0">
                <a:latin typeface="+mj-lt"/>
              </a:rPr>
            </a:br>
            <a:r>
              <a:rPr lang="en-US" dirty="0" err="1" smtClean="0">
                <a:latin typeface="+mj-lt"/>
              </a:rPr>
              <a:t>kwe</a:t>
            </a:r>
            <a:r>
              <a:rPr lang="ru-RU" dirty="0" smtClean="0">
                <a:latin typeface="+mj-lt"/>
              </a:rPr>
              <a:t>́:		‘пустой’		</a:t>
            </a:r>
            <a:r>
              <a:rPr lang="en-US" dirty="0" err="1" smtClean="0">
                <a:latin typeface="+mj-lt"/>
              </a:rPr>
              <a:t>ko</a:t>
            </a:r>
            <a:r>
              <a:rPr lang="ru-RU" dirty="0" smtClean="0">
                <a:latin typeface="+mj-lt"/>
              </a:rPr>
              <a:t>̀:-</a:t>
            </a:r>
            <a:r>
              <a:rPr lang="en-US" dirty="0" err="1" smtClean="0">
                <a:latin typeface="+mj-lt"/>
              </a:rPr>
              <a:t>gi</a:t>
            </a:r>
            <a:r>
              <a:rPr lang="ru-RU" dirty="0" smtClean="0">
                <a:latin typeface="+mj-lt"/>
              </a:rPr>
              <a:t>́	‘опорожнить’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+ </a:t>
            </a:r>
            <a:r>
              <a:rPr lang="ru-RU" sz="2800" b="1" dirty="0" err="1" smtClean="0"/>
              <a:t>М-каузативы</a:t>
            </a:r>
            <a:endParaRPr lang="ru-RU" sz="2800" b="1" dirty="0" smtClean="0"/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en-US" sz="2800" dirty="0" smtClean="0"/>
              <a:t>ma</a:t>
            </a:r>
            <a:r>
              <a:rPr lang="ru-RU" sz="2800" dirty="0" smtClean="0"/>
              <a:t>̀</a:t>
            </a:r>
            <a:r>
              <a:rPr lang="en-US" sz="2800" dirty="0" err="1" smtClean="0"/>
              <a:t>nda</a:t>
            </a:r>
            <a:r>
              <a:rPr lang="ru-RU" sz="2800" dirty="0" smtClean="0"/>
              <a:t>́</a:t>
            </a:r>
            <a:r>
              <a:rPr lang="en-US" sz="2800" dirty="0" smtClean="0"/>
              <a:t>la</a:t>
            </a:r>
            <a:r>
              <a:rPr lang="ru-RU" sz="2800" dirty="0" smtClean="0"/>
              <a:t>́-</a:t>
            </a:r>
            <a:r>
              <a:rPr lang="en-US" sz="2800" dirty="0" smtClean="0"/>
              <a:t>ma</a:t>
            </a:r>
            <a:r>
              <a:rPr lang="ru-RU" sz="2800" dirty="0" smtClean="0"/>
              <a:t>́ 	‘заставить потолстеть’</a:t>
            </a:r>
            <a:br>
              <a:rPr lang="ru-RU" sz="2800" dirty="0" smtClean="0"/>
            </a:br>
            <a:r>
              <a:rPr lang="en-US" sz="2800" dirty="0" smtClean="0"/>
              <a:t>u</a:t>
            </a:r>
            <a:r>
              <a:rPr lang="ru-RU" sz="2800" dirty="0" smtClean="0"/>
              <a:t>̀</a:t>
            </a:r>
            <a:r>
              <a:rPr lang="en-US" sz="2800" dirty="0" smtClean="0"/>
              <a:t>je</a:t>
            </a:r>
            <a:r>
              <a:rPr lang="ru-RU" sz="2800" dirty="0" smtClean="0"/>
              <a:t>́</a:t>
            </a:r>
            <a:r>
              <a:rPr lang="en-US" sz="2800" dirty="0" smtClean="0"/>
              <a:t>re</a:t>
            </a:r>
            <a:r>
              <a:rPr lang="ru-RU" sz="2800" dirty="0" smtClean="0"/>
              <a:t>́-</a:t>
            </a:r>
            <a:r>
              <a:rPr lang="en-US" sz="2800" dirty="0" smtClean="0"/>
              <a:t>ma</a:t>
            </a:r>
            <a:r>
              <a:rPr lang="ru-RU" sz="2800" dirty="0" smtClean="0"/>
              <a:t>́		‘заставить похудеть’</a:t>
            </a:r>
            <a:br>
              <a:rPr lang="ru-RU" sz="2800" dirty="0" smtClean="0"/>
            </a:br>
            <a:r>
              <a:rPr lang="en-US" sz="2800" dirty="0" err="1" smtClean="0"/>
              <a:t>ko</a:t>
            </a:r>
            <a:r>
              <a:rPr lang="ru-RU" sz="2800" dirty="0" smtClean="0"/>
              <a:t>̀</a:t>
            </a:r>
            <a:r>
              <a:rPr lang="en-US" sz="2800" dirty="0" err="1" smtClean="0"/>
              <a:t>llo</a:t>
            </a:r>
            <a:r>
              <a:rPr lang="ru-RU" sz="2800" dirty="0" smtClean="0"/>
              <a:t>̀</a:t>
            </a:r>
            <a:r>
              <a:rPr lang="en-US" sz="2800" dirty="0" smtClean="0"/>
              <a:t>go</a:t>
            </a:r>
            <a:r>
              <a:rPr lang="ru-RU" sz="2800" dirty="0" smtClean="0"/>
              <a:t>́-</a:t>
            </a:r>
            <a:r>
              <a:rPr lang="en-US" sz="2800" dirty="0" smtClean="0"/>
              <a:t>ma</a:t>
            </a:r>
            <a:r>
              <a:rPr lang="ru-RU" sz="2800" dirty="0" smtClean="0"/>
              <a:t>́	‘износить, сделать старым’</a:t>
            </a:r>
            <a:br>
              <a:rPr lang="ru-RU" sz="2800" dirty="0" smtClean="0"/>
            </a:br>
            <a:r>
              <a:rPr lang="en-US" sz="2800" dirty="0" err="1" smtClean="0"/>
              <a:t>gε</a:t>
            </a:r>
            <a:r>
              <a:rPr lang="ru-RU" sz="2800" dirty="0" smtClean="0"/>
              <a:t>́</a:t>
            </a:r>
            <a:r>
              <a:rPr lang="en-US" sz="2800" dirty="0" err="1" smtClean="0"/>
              <a:t>bε</a:t>
            </a:r>
            <a:r>
              <a:rPr lang="ru-RU" sz="2800" dirty="0" smtClean="0"/>
              <a:t>́</a:t>
            </a:r>
            <a:r>
              <a:rPr lang="en-US" sz="2800" dirty="0" err="1" smtClean="0"/>
              <a:t>rε</a:t>
            </a:r>
            <a:r>
              <a:rPr lang="ru-RU" sz="2800" dirty="0" smtClean="0"/>
              <a:t>́</a:t>
            </a:r>
            <a:r>
              <a:rPr lang="en-US" sz="2800" dirty="0" smtClean="0"/>
              <a:t>ma</a:t>
            </a:r>
            <a:r>
              <a:rPr lang="ru-RU" sz="2800" dirty="0" smtClean="0"/>
              <a:t>́	</a:t>
            </a:r>
            <a:r>
              <a:rPr lang="en-US" sz="2800" dirty="0" smtClean="0"/>
              <a:t>	</a:t>
            </a:r>
            <a:r>
              <a:rPr lang="ru-RU" sz="2800" dirty="0" smtClean="0"/>
              <a:t>‘удлинять’</a:t>
            </a:r>
          </a:p>
          <a:p>
            <a:pPr>
              <a:buNone/>
            </a:pPr>
            <a:endParaRPr lang="ru-RU" sz="2800" dirty="0" smtClean="0"/>
          </a:p>
          <a:p>
            <a:pPr indent="0">
              <a:buNone/>
            </a:pPr>
            <a:r>
              <a:rPr lang="ru-RU" sz="2800" dirty="0" smtClean="0"/>
              <a:t>Этот продуктивный класс </a:t>
            </a:r>
            <a:r>
              <a:rPr lang="ru-RU" sz="2800" dirty="0" err="1" smtClean="0"/>
              <a:t>каузативов</a:t>
            </a:r>
            <a:r>
              <a:rPr lang="ru-RU" sz="2800" dirty="0" smtClean="0"/>
              <a:t> мы рассматривать не будем.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ru-RU" dirty="0" smtClean="0"/>
              <a:t>Привести разнообразие показателей к общему инварианту (</a:t>
            </a:r>
            <a:r>
              <a:rPr lang="en-US" dirty="0" smtClean="0"/>
              <a:t>G/ND/R/</a:t>
            </a:r>
            <a:r>
              <a:rPr lang="ru-RU" dirty="0" err="1" smtClean="0"/>
              <a:t>медиопассив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Провести межъязыковое сравнение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Новый точечный рисунок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162569" cy="41764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10202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Гипотезы:</a:t>
            </a:r>
            <a:endParaRPr lang="en-US" b="1" dirty="0" smtClean="0"/>
          </a:p>
          <a:p>
            <a:r>
              <a:rPr lang="ru-RU" dirty="0" smtClean="0"/>
              <a:t>Выбор суффикса обусловлен семантическими факторами</a:t>
            </a:r>
          </a:p>
          <a:p>
            <a:r>
              <a:rPr lang="ru-RU" dirty="0" smtClean="0"/>
              <a:t>Выбор суффикса обусловлен генетическими факторами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Выборка</a:t>
            </a:r>
            <a:r>
              <a:rPr lang="ru-RU" sz="2400" dirty="0" smtClean="0"/>
              <a:t>: 106 адъективных корней</a:t>
            </a:r>
            <a:r>
              <a:rPr lang="en-US" sz="2400" dirty="0" smtClean="0"/>
              <a:t>/</a:t>
            </a:r>
            <a:r>
              <a:rPr lang="ru-RU" sz="2400" dirty="0" smtClean="0"/>
              <a:t>значений</a:t>
            </a:r>
          </a:p>
          <a:p>
            <a:pPr>
              <a:buNone/>
            </a:pPr>
            <a:r>
              <a:rPr lang="ru-RU" sz="2400" dirty="0" smtClean="0"/>
              <a:t>Данные ограничены</a:t>
            </a:r>
            <a:r>
              <a:rPr lang="en-US" sz="2400" dirty="0" smtClean="0"/>
              <a:t> </a:t>
            </a:r>
            <a:r>
              <a:rPr lang="ru-RU" sz="2400" dirty="0" smtClean="0"/>
              <a:t>информацией,  предоставленной на сайте </a:t>
            </a:r>
            <a:r>
              <a:rPr lang="en-US" sz="2400" dirty="0" smtClean="0">
                <a:hlinkClick r:id="rId2"/>
              </a:rPr>
              <a:t>http://dogonlanguages.org/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Генетическая классификация разработана в </a:t>
            </a:r>
            <a:r>
              <a:rPr lang="en-US" sz="2400" dirty="0" smtClean="0"/>
              <a:t>[Heath, Moran, Prokhorov 2012]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1106</Words>
  <Application>Microsoft Office PowerPoint</Application>
  <PresentationFormat>Экран (4:3)</PresentationFormat>
  <Paragraphs>532</Paragraphs>
  <Slides>36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Конкуренция показателей деадъективной деривации в языках догон: семантические основания и диахрония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G-каузативы</vt:lpstr>
      <vt:lpstr>Zero derivation</vt:lpstr>
      <vt:lpstr>Zero derivation</vt:lpstr>
      <vt:lpstr>Слайд 15</vt:lpstr>
      <vt:lpstr>Слайд 16</vt:lpstr>
      <vt:lpstr>Медиопассив</vt:lpstr>
      <vt:lpstr>Слайд 18</vt:lpstr>
      <vt:lpstr>Слайд 19</vt:lpstr>
      <vt:lpstr>Медиопассив</vt:lpstr>
      <vt:lpstr>Слайд 21</vt:lpstr>
      <vt:lpstr>Слайд 22</vt:lpstr>
      <vt:lpstr>Слайд 23</vt:lpstr>
      <vt:lpstr>В поиске типовых значений MedP…</vt:lpstr>
      <vt:lpstr>Слайд 25</vt:lpstr>
      <vt:lpstr>Слайд 26</vt:lpstr>
      <vt:lpstr>Медиопассив в догон [Culy, Fagan 2001]</vt:lpstr>
      <vt:lpstr>Медиопассив в догон: семантика</vt:lpstr>
      <vt:lpstr>Медиопассив в догон: семантика</vt:lpstr>
      <vt:lpstr>Медиопассив в догон: семантика</vt:lpstr>
      <vt:lpstr> Медиопассив и каузатив</vt:lpstr>
      <vt:lpstr>Слайд 32</vt:lpstr>
      <vt:lpstr>Медиопассив и каузатив</vt:lpstr>
      <vt:lpstr>Слайд 34</vt:lpstr>
      <vt:lpstr>Недостатки подхода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Vadim</dc:creator>
  <cp:lastModifiedBy>Vadim</cp:lastModifiedBy>
  <cp:revision>58</cp:revision>
  <dcterms:created xsi:type="dcterms:W3CDTF">2015-11-17T20:07:08Z</dcterms:created>
  <dcterms:modified xsi:type="dcterms:W3CDTF">2015-11-20T21:12:34Z</dcterms:modified>
</cp:coreProperties>
</file>