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90" r:id="rId8"/>
    <p:sldId id="262" r:id="rId9"/>
    <p:sldId id="264" r:id="rId10"/>
    <p:sldId id="265" r:id="rId11"/>
    <p:sldId id="266" r:id="rId12"/>
    <p:sldId id="267" r:id="rId13"/>
    <p:sldId id="263" r:id="rId14"/>
    <p:sldId id="268" r:id="rId15"/>
    <p:sldId id="269" r:id="rId16"/>
    <p:sldId id="285" r:id="rId17"/>
    <p:sldId id="270" r:id="rId18"/>
    <p:sldId id="271" r:id="rId19"/>
    <p:sldId id="272" r:id="rId20"/>
    <p:sldId id="279" r:id="rId21"/>
    <p:sldId id="273" r:id="rId22"/>
    <p:sldId id="274" r:id="rId23"/>
    <p:sldId id="275" r:id="rId24"/>
    <p:sldId id="276" r:id="rId25"/>
    <p:sldId id="277" r:id="rId26"/>
    <p:sldId id="278" r:id="rId27"/>
    <p:sldId id="280" r:id="rId28"/>
    <p:sldId id="281" r:id="rId29"/>
    <p:sldId id="282" r:id="rId30"/>
    <p:sldId id="283" r:id="rId31"/>
    <p:sldId id="284" r:id="rId32"/>
    <p:sldId id="286" r:id="rId33"/>
    <p:sldId id="287" r:id="rId34"/>
    <p:sldId id="288" r:id="rId35"/>
    <p:sldId id="289"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0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Linguistics\Besermian\Possessives\machine_learning\presentation\refDistPlot.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Linguistics\Besermian\Possessives\machine_learning\presentation\refDistPlo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a:t>True</a:t>
            </a:r>
            <a:r>
              <a:rPr lang="en-US" sz="2000" baseline="0"/>
              <a:t> referential distance in clauses (</a:t>
            </a:r>
            <a:r>
              <a:rPr lang="en-US" sz="2000" baseline="0" smtClean="0"/>
              <a:t>smoothing by averaging over neighbors: </a:t>
            </a:r>
            <a:r>
              <a:rPr lang="en-US" sz="2000" baseline="0"/>
              <a:t>at least 30 nouns for each point)</a:t>
            </a:r>
            <a:endParaRPr lang="en-US" sz="2000"/>
          </a:p>
        </c:rich>
      </c:tx>
      <c:overlay val="0"/>
      <c:spPr>
        <a:noFill/>
        <a:ln>
          <a:noFill/>
        </a:ln>
        <a:effectLst/>
      </c:spPr>
    </c:title>
    <c:autoTitleDeleted val="0"/>
    <c:plotArea>
      <c:layout/>
      <c:scatterChart>
        <c:scatterStyle val="lineMarker"/>
        <c:varyColors val="0"/>
        <c:ser>
          <c:idx val="0"/>
          <c:order val="0"/>
          <c:spPr>
            <a:ln w="57150" cap="rnd">
              <a:solidFill>
                <a:schemeClr val="accent1"/>
              </a:solidFill>
              <a:round/>
            </a:ln>
            <a:effectLst/>
          </c:spPr>
          <c:marker>
            <c:symbol val="none"/>
          </c:marker>
          <c:xVal>
            <c:numRef>
              <c:f>Sheet1!$A$1:$AQ$1</c:f>
              <c:numCache>
                <c:formatCode>General</c:formatCode>
                <c:ptCount val="43"/>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34</c:v>
                </c:pt>
                <c:pt idx="34">
                  <c:v>35</c:v>
                </c:pt>
                <c:pt idx="35">
                  <c:v>37</c:v>
                </c:pt>
                <c:pt idx="36">
                  <c:v>38</c:v>
                </c:pt>
                <c:pt idx="37">
                  <c:v>43</c:v>
                </c:pt>
                <c:pt idx="38">
                  <c:v>46</c:v>
                </c:pt>
              </c:numCache>
            </c:numRef>
          </c:xVal>
          <c:yVal>
            <c:numRef>
              <c:f>Sheet1!$A$2:$AQ$2</c:f>
              <c:numCache>
                <c:formatCode>General</c:formatCode>
                <c:ptCount val="43"/>
                <c:pt idx="0">
                  <c:v>0.238611713665943</c:v>
                </c:pt>
                <c:pt idx="1">
                  <c:v>0.33603238866396701</c:v>
                </c:pt>
                <c:pt idx="2">
                  <c:v>0.41860465116279</c:v>
                </c:pt>
                <c:pt idx="3">
                  <c:v>0.37288135593220301</c:v>
                </c:pt>
                <c:pt idx="4">
                  <c:v>0.453703703703703</c:v>
                </c:pt>
                <c:pt idx="5">
                  <c:v>0.48484848484848397</c:v>
                </c:pt>
                <c:pt idx="6">
                  <c:v>0.42647058823529399</c:v>
                </c:pt>
                <c:pt idx="7">
                  <c:v>0.45</c:v>
                </c:pt>
                <c:pt idx="8">
                  <c:v>0.41666666666666602</c:v>
                </c:pt>
                <c:pt idx="9">
                  <c:v>0.45833333333333298</c:v>
                </c:pt>
                <c:pt idx="10">
                  <c:v>0.45945945945945899</c:v>
                </c:pt>
                <c:pt idx="11">
                  <c:v>0.52173913043478204</c:v>
                </c:pt>
                <c:pt idx="12">
                  <c:v>0.44736842105263103</c:v>
                </c:pt>
                <c:pt idx="13">
                  <c:v>0.53658536585365801</c:v>
                </c:pt>
                <c:pt idx="14">
                  <c:v>0.5</c:v>
                </c:pt>
                <c:pt idx="15">
                  <c:v>0.48979591836734598</c:v>
                </c:pt>
                <c:pt idx="16">
                  <c:v>0.52380952380952295</c:v>
                </c:pt>
                <c:pt idx="17">
                  <c:v>0.5</c:v>
                </c:pt>
                <c:pt idx="18">
                  <c:v>0.47826086956521702</c:v>
                </c:pt>
                <c:pt idx="19">
                  <c:v>0.44736842105263103</c:v>
                </c:pt>
                <c:pt idx="20">
                  <c:v>0.46153846153846101</c:v>
                </c:pt>
                <c:pt idx="21">
                  <c:v>0.47499999999999998</c:v>
                </c:pt>
                <c:pt idx="22">
                  <c:v>0.45945945945945899</c:v>
                </c:pt>
                <c:pt idx="23">
                  <c:v>0.487179487179487</c:v>
                </c:pt>
                <c:pt idx="24">
                  <c:v>0.46808510638297801</c:v>
                </c:pt>
                <c:pt idx="25">
                  <c:v>0.47222222222222199</c:v>
                </c:pt>
                <c:pt idx="26">
                  <c:v>0.48888888888888798</c:v>
                </c:pt>
                <c:pt idx="27">
                  <c:v>0.46341463414634099</c:v>
                </c:pt>
                <c:pt idx="28">
                  <c:v>0.51351351351351304</c:v>
                </c:pt>
                <c:pt idx="29">
                  <c:v>0.47368421052631499</c:v>
                </c:pt>
                <c:pt idx="30">
                  <c:v>0.5</c:v>
                </c:pt>
                <c:pt idx="31">
                  <c:v>0.512820512820512</c:v>
                </c:pt>
                <c:pt idx="32">
                  <c:v>0.52631578947368396</c:v>
                </c:pt>
                <c:pt idx="33">
                  <c:v>0.48780487804877998</c:v>
                </c:pt>
                <c:pt idx="34">
                  <c:v>0.48780487804877998</c:v>
                </c:pt>
                <c:pt idx="35">
                  <c:v>0.52777777777777701</c:v>
                </c:pt>
                <c:pt idx="36">
                  <c:v>0.5</c:v>
                </c:pt>
                <c:pt idx="37">
                  <c:v>0.47222222222222199</c:v>
                </c:pt>
                <c:pt idx="38">
                  <c:v>0.51351351351351304</c:v>
                </c:pt>
              </c:numCache>
            </c:numRef>
          </c:yVal>
          <c:smooth val="0"/>
        </c:ser>
        <c:dLbls>
          <c:showLegendKey val="0"/>
          <c:showVal val="0"/>
          <c:showCatName val="0"/>
          <c:showSerName val="0"/>
          <c:showPercent val="0"/>
          <c:showBubbleSize val="0"/>
        </c:dLbls>
        <c:axId val="40151872"/>
        <c:axId val="40152448"/>
      </c:scatterChart>
      <c:valAx>
        <c:axId val="401518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40152448"/>
        <c:crosses val="autoZero"/>
        <c:crossBetween val="midCat"/>
      </c:valAx>
      <c:valAx>
        <c:axId val="40152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40151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a:t>Referential distance in distance classes</a:t>
            </a:r>
          </a:p>
        </c:rich>
      </c:tx>
      <c:overlay val="0"/>
      <c:spPr>
        <a:noFill/>
        <a:ln>
          <a:noFill/>
        </a:ln>
        <a:effectLst/>
      </c:spPr>
    </c:title>
    <c:autoTitleDeleted val="0"/>
    <c:plotArea>
      <c:layout/>
      <c:scatterChart>
        <c:scatterStyle val="lineMarker"/>
        <c:varyColors val="0"/>
        <c:ser>
          <c:idx val="0"/>
          <c:order val="0"/>
          <c:spPr>
            <a:ln w="57150" cap="rnd">
              <a:solidFill>
                <a:schemeClr val="accent1"/>
              </a:solidFill>
              <a:round/>
            </a:ln>
            <a:effectLst/>
          </c:spPr>
          <c:marker>
            <c:symbol val="none"/>
          </c:marker>
          <c:xVal>
            <c:numRef>
              <c:f>Sheet1!$A$20:$J$20</c:f>
              <c:numCache>
                <c:formatCode>General</c:formatCode>
                <c:ptCount val="10"/>
                <c:pt idx="0">
                  <c:v>0</c:v>
                </c:pt>
                <c:pt idx="1">
                  <c:v>1</c:v>
                </c:pt>
                <c:pt idx="2">
                  <c:v>2</c:v>
                </c:pt>
                <c:pt idx="3">
                  <c:v>3</c:v>
                </c:pt>
                <c:pt idx="4">
                  <c:v>4</c:v>
                </c:pt>
                <c:pt idx="5">
                  <c:v>5</c:v>
                </c:pt>
                <c:pt idx="6">
                  <c:v>6</c:v>
                </c:pt>
                <c:pt idx="7">
                  <c:v>7</c:v>
                </c:pt>
                <c:pt idx="8">
                  <c:v>8.5</c:v>
                </c:pt>
              </c:numCache>
            </c:numRef>
          </c:xVal>
          <c:yVal>
            <c:numRef>
              <c:f>Sheet1!$A$21:$J$21</c:f>
              <c:numCache>
                <c:formatCode>General</c:formatCode>
                <c:ptCount val="10"/>
                <c:pt idx="0">
                  <c:v>0.238611713665943</c:v>
                </c:pt>
                <c:pt idx="1">
                  <c:v>0.33603238866396701</c:v>
                </c:pt>
                <c:pt idx="2">
                  <c:v>0.4</c:v>
                </c:pt>
                <c:pt idx="3">
                  <c:v>0.37735849056603699</c:v>
                </c:pt>
                <c:pt idx="4">
                  <c:v>0.39285714285714202</c:v>
                </c:pt>
                <c:pt idx="5">
                  <c:v>0.35416666666666602</c:v>
                </c:pt>
                <c:pt idx="6">
                  <c:v>0.35714285714285698</c:v>
                </c:pt>
                <c:pt idx="7">
                  <c:v>0.38095238095237999</c:v>
                </c:pt>
                <c:pt idx="8">
                  <c:v>0.33</c:v>
                </c:pt>
              </c:numCache>
            </c:numRef>
          </c:yVal>
          <c:smooth val="0"/>
        </c:ser>
        <c:dLbls>
          <c:showLegendKey val="0"/>
          <c:showVal val="0"/>
          <c:showCatName val="0"/>
          <c:showSerName val="0"/>
          <c:showPercent val="0"/>
          <c:showBubbleSize val="0"/>
        </c:dLbls>
        <c:axId val="40154752"/>
        <c:axId val="40155328"/>
      </c:scatterChart>
      <c:valAx>
        <c:axId val="401547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40155328"/>
        <c:crosses val="autoZero"/>
        <c:crossBetween val="midCat"/>
      </c:valAx>
      <c:valAx>
        <c:axId val="40155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25400"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4015475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63938969-86B2-4A0D-9288-9615E8FEB4C5}" type="datetimeFigureOut">
              <a:rPr lang="ru-RU" smtClean="0"/>
              <a:t>27.11.2016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96257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63938969-86B2-4A0D-9288-9615E8FEB4C5}" type="datetimeFigureOut">
              <a:rPr lang="ru-RU" smtClean="0"/>
              <a:t>27.11.2016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1186061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63938969-86B2-4A0D-9288-9615E8FEB4C5}" type="datetimeFigureOut">
              <a:rPr lang="ru-RU" smtClean="0"/>
              <a:t>27.11.2016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29270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63938969-86B2-4A0D-9288-9615E8FEB4C5}" type="datetimeFigureOut">
              <a:rPr lang="ru-RU" smtClean="0"/>
              <a:t>27.11.2016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2485130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8969-86B2-4A0D-9288-9615E8FEB4C5}" type="datetimeFigureOut">
              <a:rPr lang="ru-RU" smtClean="0"/>
              <a:t>27.11.2016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1426358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63938969-86B2-4A0D-9288-9615E8FEB4C5}" type="datetimeFigureOut">
              <a:rPr lang="ru-RU" smtClean="0"/>
              <a:t>27.11.2016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1035548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63938969-86B2-4A0D-9288-9615E8FEB4C5}" type="datetimeFigureOut">
              <a:rPr lang="ru-RU" smtClean="0"/>
              <a:t>27.11.2016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196965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63938969-86B2-4A0D-9288-9615E8FEB4C5}" type="datetimeFigureOut">
              <a:rPr lang="ru-RU" smtClean="0"/>
              <a:t>27.11.2016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461689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8969-86B2-4A0D-9288-9615E8FEB4C5}" type="datetimeFigureOut">
              <a:rPr lang="ru-RU" smtClean="0"/>
              <a:t>27.11.2016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427041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8969-86B2-4A0D-9288-9615E8FEB4C5}" type="datetimeFigureOut">
              <a:rPr lang="ru-RU" smtClean="0"/>
              <a:t>27.11.2016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942297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8969-86B2-4A0D-9288-9615E8FEB4C5}" type="datetimeFigureOut">
              <a:rPr lang="ru-RU" smtClean="0"/>
              <a:t>27.11.2016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540490B-FEED-4DFB-BBDC-F9EF1A7D9068}" type="slidenum">
              <a:rPr lang="ru-RU" smtClean="0"/>
              <a:t>‹#›</a:t>
            </a:fld>
            <a:endParaRPr lang="ru-RU"/>
          </a:p>
        </p:txBody>
      </p:sp>
    </p:spTree>
    <p:extLst>
      <p:ext uri="{BB962C8B-B14F-4D97-AF65-F5344CB8AC3E}">
        <p14:creationId xmlns:p14="http://schemas.microsoft.com/office/powerpoint/2010/main" val="519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38969-86B2-4A0D-9288-9615E8FEB4C5}" type="datetimeFigureOut">
              <a:rPr lang="ru-RU" smtClean="0"/>
              <a:t>27.11.2016</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0490B-FEED-4DFB-BBDC-F9EF1A7D9068}" type="slidenum">
              <a:rPr lang="ru-RU" smtClean="0"/>
              <a:t>‹#›</a:t>
            </a:fld>
            <a:endParaRPr lang="ru-RU"/>
          </a:p>
        </p:txBody>
      </p:sp>
    </p:spTree>
    <p:extLst>
      <p:ext uri="{BB962C8B-B14F-4D97-AF65-F5344CB8AC3E}">
        <p14:creationId xmlns:p14="http://schemas.microsoft.com/office/powerpoint/2010/main" val="2202091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2114" y="899887"/>
            <a:ext cx="10087429" cy="2322284"/>
          </a:xfrm>
        </p:spPr>
        <p:txBody>
          <a:bodyPr>
            <a:normAutofit/>
          </a:bodyPr>
          <a:lstStyle/>
          <a:p>
            <a:r>
              <a:rPr lang="en-US" sz="4800" smtClean="0">
                <a:latin typeface="Cambria" panose="02040503050406030204" pitchFamily="18" charset="0"/>
              </a:rPr>
              <a:t>Functions of the </a:t>
            </a:r>
            <a:r>
              <a:rPr lang="en-US" sz="4800" cap="small" smtClean="0">
                <a:latin typeface="Cambria" panose="02040503050406030204" pitchFamily="18" charset="0"/>
              </a:rPr>
              <a:t>3sg</a:t>
            </a:r>
            <a:r>
              <a:rPr lang="en-US" sz="4800" smtClean="0">
                <a:latin typeface="Cambria" panose="02040503050406030204" pitchFamily="18" charset="0"/>
              </a:rPr>
              <a:t> Possessive in Beserman Udmurt: Corpus Analysis</a:t>
            </a:r>
            <a:endParaRPr lang="ru-RU" sz="4800">
              <a:latin typeface="Cambria" panose="02040503050406030204" pitchFamily="18" charset="0"/>
            </a:endParaRPr>
          </a:p>
        </p:txBody>
      </p:sp>
      <p:sp>
        <p:nvSpPr>
          <p:cNvPr id="3" name="Subtitle 2"/>
          <p:cNvSpPr>
            <a:spLocks noGrp="1"/>
          </p:cNvSpPr>
          <p:nvPr>
            <p:ph type="subTitle" idx="1"/>
          </p:nvPr>
        </p:nvSpPr>
        <p:spPr>
          <a:xfrm>
            <a:off x="1501139" y="3849052"/>
            <a:ext cx="10218058" cy="1100137"/>
          </a:xfrm>
        </p:spPr>
        <p:txBody>
          <a:bodyPr>
            <a:normAutofit/>
          </a:bodyPr>
          <a:lstStyle/>
          <a:p>
            <a:pPr algn="l"/>
            <a:r>
              <a:rPr lang="en-US" smtClean="0">
                <a:latin typeface="Cambria" panose="02040503050406030204" pitchFamily="18" charset="0"/>
              </a:rPr>
              <a:t>Timofey Arkhangelskiy </a:t>
            </a:r>
            <a:r>
              <a:rPr lang="en-US" sz="2000" smtClean="0">
                <a:latin typeface="Cambria" panose="02040503050406030204" pitchFamily="18" charset="0"/>
              </a:rPr>
              <a:t>(National Research University Higher School of Economics</a:t>
            </a:r>
            <a:r>
              <a:rPr lang="en-US" sz="2000" smtClean="0">
                <a:latin typeface="Cambria" panose="02040503050406030204" pitchFamily="18" charset="0"/>
              </a:rPr>
              <a:t>)</a:t>
            </a:r>
            <a:endParaRPr lang="ru-RU" sz="2000" smtClean="0">
              <a:latin typeface="Cambria" panose="02040503050406030204" pitchFamily="18" charset="0"/>
            </a:endParaRPr>
          </a:p>
          <a:p>
            <a:pPr algn="l">
              <a:spcBef>
                <a:spcPts val="600"/>
              </a:spcBef>
            </a:pPr>
            <a:r>
              <a:rPr lang="en-US" sz="1600" smtClean="0">
                <a:latin typeface="Cambria" panose="02040503050406030204" pitchFamily="18" charset="0"/>
              </a:rPr>
              <a:t>timarkh@gmail.com</a:t>
            </a:r>
            <a:endParaRPr lang="en-US" sz="1600" smtClean="0">
              <a:latin typeface="Cambria" panose="02040503050406030204" pitchFamily="18" charset="0"/>
            </a:endParaRPr>
          </a:p>
          <a:p>
            <a:pPr algn="l"/>
            <a:r>
              <a:rPr lang="en-US" smtClean="0">
                <a:latin typeface="Cambria" panose="02040503050406030204" pitchFamily="18" charset="0"/>
              </a:rPr>
              <a:t>Maria Usacheva </a:t>
            </a:r>
            <a:r>
              <a:rPr lang="en-US" sz="2000" smtClean="0">
                <a:latin typeface="Cambria" panose="02040503050406030204" pitchFamily="18" charset="0"/>
              </a:rPr>
              <a:t>(Moscow State University</a:t>
            </a:r>
            <a:r>
              <a:rPr lang="en-US" sz="2000" smtClean="0">
                <a:latin typeface="Cambria" panose="02040503050406030204" pitchFamily="18" charset="0"/>
              </a:rPr>
              <a:t>)</a:t>
            </a:r>
          </a:p>
          <a:p>
            <a:pPr algn="l">
              <a:spcBef>
                <a:spcPts val="600"/>
              </a:spcBef>
            </a:pPr>
            <a:r>
              <a:rPr lang="en-US" sz="1600" smtClean="0">
                <a:latin typeface="Cambria" panose="02040503050406030204" pitchFamily="18" charset="0"/>
              </a:rPr>
              <a:t>mashastroeva@gmail.com</a:t>
            </a:r>
            <a:endParaRPr lang="ru-RU" sz="1600">
              <a:latin typeface="Cambria" panose="02040503050406030204" pitchFamily="18" charset="0"/>
            </a:endParaRPr>
          </a:p>
        </p:txBody>
      </p:sp>
      <p:sp>
        <p:nvSpPr>
          <p:cNvPr id="4" name="TextBox 3"/>
          <p:cNvSpPr txBox="1"/>
          <p:nvPr/>
        </p:nvSpPr>
        <p:spPr>
          <a:xfrm>
            <a:off x="1291590" y="6000750"/>
            <a:ext cx="10195560" cy="584775"/>
          </a:xfrm>
          <a:prstGeom prst="rect">
            <a:avLst/>
          </a:prstGeom>
          <a:noFill/>
        </p:spPr>
        <p:txBody>
          <a:bodyPr wrap="square" rtlCol="0">
            <a:spAutoFit/>
          </a:bodyPr>
          <a:lstStyle/>
          <a:p>
            <a:r>
              <a:rPr lang="en-US" sz="1600"/>
              <a:t>Research was supported by the RFH grant </a:t>
            </a:r>
            <a:r>
              <a:rPr lang="en-US" sz="1600" smtClean="0"/>
              <a:t>16-24-17003 “</a:t>
            </a:r>
            <a:r>
              <a:rPr lang="ru-RU" sz="1600"/>
              <a:t>Интегральный анализ именной группы в финно-угорских языках: поддержание референции и кодирование информационной структуры высказывания</a:t>
            </a:r>
            <a:r>
              <a:rPr lang="en-US" sz="1600" smtClean="0"/>
              <a:t>”</a:t>
            </a:r>
            <a:endParaRPr lang="ru-RU" sz="1600"/>
          </a:p>
        </p:txBody>
      </p:sp>
    </p:spTree>
    <p:extLst>
      <p:ext uri="{BB962C8B-B14F-4D97-AF65-F5344CB8AC3E}">
        <p14:creationId xmlns:p14="http://schemas.microsoft.com/office/powerpoint/2010/main" val="1622503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NP structure</a:t>
            </a:r>
            <a:endParaRPr lang="ru-RU">
              <a:latin typeface="Cambria" panose="02040503050406030204" pitchFamily="18" charset="0"/>
            </a:endParaRPr>
          </a:p>
        </p:txBody>
      </p:sp>
      <p:sp>
        <p:nvSpPr>
          <p:cNvPr id="3" name="Content Placeholder 2"/>
          <p:cNvSpPr>
            <a:spLocks noGrp="1"/>
          </p:cNvSpPr>
          <p:nvPr>
            <p:ph idx="1"/>
          </p:nvPr>
        </p:nvSpPr>
        <p:spPr>
          <a:xfrm>
            <a:off x="838200" y="1690688"/>
            <a:ext cx="10515600" cy="4840741"/>
          </a:xfrm>
        </p:spPr>
        <p:txBody>
          <a:bodyPr>
            <a:normAutofit/>
          </a:bodyPr>
          <a:lstStyle/>
          <a:p>
            <a:r>
              <a:rPr lang="en-US" smtClean="0">
                <a:latin typeface="Cambria" panose="02040503050406030204" pitchFamily="18" charset="0"/>
              </a:rPr>
              <a:t>With relational nouns as heads, the (discourse) possessive marker in N N can attach to the head or the dependent:</a:t>
            </a:r>
          </a:p>
          <a:p>
            <a:pPr marL="0" indent="0">
              <a:spcBef>
                <a:spcPts val="1200"/>
              </a:spcBef>
              <a:buNone/>
              <a:tabLst>
                <a:tab pos="536575" algn="l"/>
                <a:tab pos="2336800" algn="l"/>
                <a:tab pos="4122738" algn="l"/>
                <a:tab pos="5297488" algn="l"/>
              </a:tabLst>
            </a:pPr>
            <a:r>
              <a:rPr lang="en-US" smtClean="0">
                <a:latin typeface="Cambria" panose="02040503050406030204" pitchFamily="18" charset="0"/>
              </a:rPr>
              <a:t>(7)	</a:t>
            </a:r>
            <a:r>
              <a:rPr lang="en-US" i="1" smtClean="0">
                <a:latin typeface="Cambria" panose="02040503050406030204" pitchFamily="18" charset="0"/>
              </a:rPr>
              <a:t>korka-</a:t>
            </a:r>
            <a:r>
              <a:rPr lang="en-US" i="1" smtClean="0">
                <a:solidFill>
                  <a:schemeClr val="accent6">
                    <a:lumMod val="75000"/>
                  </a:schemeClr>
                </a:solidFill>
                <a:latin typeface="Cambria" panose="02040503050406030204" pitchFamily="18" charset="0"/>
              </a:rPr>
              <a:t>je</a:t>
            </a:r>
            <a:r>
              <a:rPr lang="en-US" i="1" smtClean="0">
                <a:latin typeface="Cambria" panose="02040503050406030204" pitchFamily="18" charset="0"/>
              </a:rPr>
              <a:t>	dor-e /	korka	dor-a-</a:t>
            </a:r>
            <a:r>
              <a:rPr lang="en-US" i="1" smtClean="0">
                <a:solidFill>
                  <a:schemeClr val="accent6">
                    <a:lumMod val="75000"/>
                  </a:schemeClr>
                </a:solidFill>
                <a:latin typeface="Cambria" panose="02040503050406030204" pitchFamily="18" charset="0"/>
              </a:rPr>
              <a:t>m</a:t>
            </a:r>
          </a:p>
          <a:p>
            <a:pPr marL="0" indent="0">
              <a:spcBef>
                <a:spcPts val="600"/>
              </a:spcBef>
              <a:buNone/>
              <a:tabLst>
                <a:tab pos="536575" algn="l"/>
                <a:tab pos="2336800" algn="l"/>
                <a:tab pos="4122738" algn="l"/>
                <a:tab pos="5297488" algn="l"/>
              </a:tabLst>
            </a:pPr>
            <a:r>
              <a:rPr lang="en-US" sz="2400" smtClean="0">
                <a:latin typeface="Cambria" panose="02040503050406030204" pitchFamily="18" charset="0"/>
              </a:rPr>
              <a:t>	house-</a:t>
            </a:r>
            <a:r>
              <a:rPr lang="en-US" sz="2400" cap="small" smtClean="0">
                <a:solidFill>
                  <a:schemeClr val="accent6">
                    <a:lumMod val="75000"/>
                  </a:schemeClr>
                </a:solidFill>
                <a:latin typeface="Cambria" panose="02040503050406030204" pitchFamily="18" charset="0"/>
              </a:rPr>
              <a:t>p.1sg</a:t>
            </a:r>
            <a:r>
              <a:rPr lang="en-US" sz="2400" smtClean="0">
                <a:latin typeface="Cambria" panose="02040503050406030204" pitchFamily="18" charset="0"/>
              </a:rPr>
              <a:t>	near-</a:t>
            </a:r>
            <a:r>
              <a:rPr lang="en-US" sz="2400" cap="small" smtClean="0">
                <a:latin typeface="Cambria" panose="02040503050406030204" pitchFamily="18" charset="0"/>
              </a:rPr>
              <a:t>ill</a:t>
            </a:r>
            <a:r>
              <a:rPr lang="en-US" sz="2400" smtClean="0">
                <a:latin typeface="Cambria" panose="02040503050406030204" pitchFamily="18" charset="0"/>
              </a:rPr>
              <a:t> /	house	near-</a:t>
            </a:r>
            <a:r>
              <a:rPr lang="en-US" sz="2400" cap="small" smtClean="0">
                <a:latin typeface="Cambria" panose="02040503050406030204" pitchFamily="18" charset="0"/>
              </a:rPr>
              <a:t>ill-</a:t>
            </a:r>
            <a:r>
              <a:rPr lang="en-US" sz="2400" cap="small" smtClean="0">
                <a:solidFill>
                  <a:schemeClr val="accent6">
                    <a:lumMod val="75000"/>
                  </a:schemeClr>
                </a:solidFill>
                <a:latin typeface="Cambria" panose="02040503050406030204" pitchFamily="18" charset="0"/>
              </a:rPr>
              <a:t>p.1sg</a:t>
            </a:r>
          </a:p>
          <a:p>
            <a:pPr marL="363538" indent="0">
              <a:buNone/>
            </a:pPr>
            <a:r>
              <a:rPr lang="en-US" smtClean="0">
                <a:latin typeface="Cambria" panose="02040503050406030204" pitchFamily="18" charset="0"/>
              </a:rPr>
              <a:t>‘to my house’</a:t>
            </a:r>
          </a:p>
          <a:p>
            <a:pPr>
              <a:spcBef>
                <a:spcPts val="1200"/>
              </a:spcBef>
            </a:pPr>
            <a:r>
              <a:rPr lang="en-US" smtClean="0">
                <a:latin typeface="Cambria" panose="02040503050406030204" pitchFamily="18" charset="0"/>
              </a:rPr>
              <a:t>In N-</a:t>
            </a:r>
            <a:r>
              <a:rPr lang="en-US" cap="small" smtClean="0">
                <a:latin typeface="Cambria" panose="02040503050406030204" pitchFamily="18" charset="0"/>
              </a:rPr>
              <a:t>gen</a:t>
            </a:r>
            <a:r>
              <a:rPr lang="en-US" smtClean="0">
                <a:latin typeface="Cambria" panose="02040503050406030204" pitchFamily="18" charset="0"/>
              </a:rPr>
              <a:t> N-</a:t>
            </a:r>
            <a:r>
              <a:rPr lang="en-US" cap="small" smtClean="0">
                <a:latin typeface="Cambria" panose="02040503050406030204" pitchFamily="18" charset="0"/>
              </a:rPr>
              <a:t>p.3sg</a:t>
            </a:r>
            <a:r>
              <a:rPr lang="en-US" smtClean="0">
                <a:latin typeface="Cambria" panose="02040503050406030204" pitchFamily="18" charset="0"/>
              </a:rPr>
              <a:t>, it can attach only to the dependent, as the slot on the head is already occupied:</a:t>
            </a:r>
          </a:p>
          <a:p>
            <a:pPr marL="0" indent="0">
              <a:spcBef>
                <a:spcPts val="1200"/>
              </a:spcBef>
              <a:buNone/>
              <a:tabLst>
                <a:tab pos="536575" algn="l"/>
                <a:tab pos="3048000" algn="l"/>
                <a:tab pos="4122738" algn="l"/>
                <a:tab pos="5297488" algn="l"/>
              </a:tabLst>
            </a:pPr>
            <a:r>
              <a:rPr lang="en-US" smtClean="0">
                <a:latin typeface="Cambria" panose="02040503050406030204" pitchFamily="18" charset="0"/>
              </a:rPr>
              <a:t>(8)	</a:t>
            </a:r>
            <a:r>
              <a:rPr lang="en-US" i="1" smtClean="0">
                <a:latin typeface="Cambria" panose="02040503050406030204" pitchFamily="18" charset="0"/>
              </a:rPr>
              <a:t>korka-</a:t>
            </a:r>
            <a:r>
              <a:rPr lang="en-US" i="1" smtClean="0">
                <a:solidFill>
                  <a:schemeClr val="accent6">
                    <a:lumMod val="75000"/>
                  </a:schemeClr>
                </a:solidFill>
                <a:latin typeface="Cambria" panose="02040503050406030204" pitchFamily="18" charset="0"/>
              </a:rPr>
              <a:t>je</a:t>
            </a:r>
            <a:r>
              <a:rPr lang="en-US" i="1" smtClean="0">
                <a:latin typeface="Cambria" panose="02040503050406030204" pitchFamily="18" charset="0"/>
              </a:rPr>
              <a:t>-len	dor-a-</a:t>
            </a:r>
            <a:r>
              <a:rPr lang="en-US" i="1" smtClean="0">
                <a:solidFill>
                  <a:srgbClr val="FF0000"/>
                </a:solidFill>
                <a:latin typeface="Cambria" panose="02040503050406030204" pitchFamily="18" charset="0"/>
              </a:rPr>
              <a:t>z</a:t>
            </a:r>
          </a:p>
          <a:p>
            <a:pPr marL="363538" indent="0">
              <a:spcBef>
                <a:spcPts val="600"/>
              </a:spcBef>
              <a:buNone/>
              <a:tabLst>
                <a:tab pos="536575" algn="l"/>
                <a:tab pos="3048000" algn="l"/>
                <a:tab pos="4122738" algn="l"/>
                <a:tab pos="5297488" algn="l"/>
              </a:tabLst>
            </a:pPr>
            <a:r>
              <a:rPr lang="en-US" sz="2400" smtClean="0">
                <a:latin typeface="Cambria" panose="02040503050406030204" pitchFamily="18" charset="0"/>
              </a:rPr>
              <a:t>	house-</a:t>
            </a:r>
            <a:r>
              <a:rPr lang="en-US" sz="2400" cap="small" smtClean="0">
                <a:solidFill>
                  <a:schemeClr val="accent6">
                    <a:lumMod val="75000"/>
                  </a:schemeClr>
                </a:solidFill>
                <a:latin typeface="Cambria" panose="02040503050406030204" pitchFamily="18" charset="0"/>
              </a:rPr>
              <a:t>p.1sg</a:t>
            </a:r>
            <a:r>
              <a:rPr lang="en-US" sz="2400" cap="small" smtClean="0">
                <a:latin typeface="Cambria" panose="02040503050406030204" pitchFamily="18" charset="0"/>
              </a:rPr>
              <a:t>-gen</a:t>
            </a:r>
            <a:r>
              <a:rPr lang="en-US" sz="2400" smtClean="0">
                <a:latin typeface="Cambria" panose="02040503050406030204" pitchFamily="18" charset="0"/>
              </a:rPr>
              <a:t>	near-</a:t>
            </a:r>
            <a:r>
              <a:rPr lang="en-US" sz="2400" cap="small" smtClean="0">
                <a:latin typeface="Cambria" panose="02040503050406030204" pitchFamily="18" charset="0"/>
              </a:rPr>
              <a:t>ill-</a:t>
            </a:r>
            <a:r>
              <a:rPr lang="en-US" sz="2400" cap="small" smtClean="0">
                <a:solidFill>
                  <a:srgbClr val="FF0000"/>
                </a:solidFill>
                <a:latin typeface="Cambria" panose="02040503050406030204" pitchFamily="18" charset="0"/>
              </a:rPr>
              <a:t>p.3sg</a:t>
            </a:r>
          </a:p>
          <a:p>
            <a:pPr marL="363538" indent="0">
              <a:buNone/>
            </a:pPr>
            <a:r>
              <a:rPr lang="en-US" smtClean="0">
                <a:latin typeface="Cambria" panose="02040503050406030204" pitchFamily="18" charset="0"/>
              </a:rPr>
              <a:t>‘to my house’</a:t>
            </a:r>
          </a:p>
          <a:p>
            <a:pPr marL="0" indent="0">
              <a:buNone/>
            </a:pPr>
            <a:endParaRPr lang="ru-RU">
              <a:latin typeface="Cambria" panose="02040503050406030204" pitchFamily="18" charset="0"/>
            </a:endParaRPr>
          </a:p>
        </p:txBody>
      </p:sp>
    </p:spTree>
    <p:extLst>
      <p:ext uri="{BB962C8B-B14F-4D97-AF65-F5344CB8AC3E}">
        <p14:creationId xmlns:p14="http://schemas.microsoft.com/office/powerpoint/2010/main" val="2785821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NP structure</a:t>
            </a:r>
            <a:endParaRPr lang="ru-RU">
              <a:latin typeface="Cambria" panose="02040503050406030204" pitchFamily="18" charset="0"/>
            </a:endParaRPr>
          </a:p>
        </p:txBody>
      </p:sp>
      <p:sp>
        <p:nvSpPr>
          <p:cNvPr id="3" name="Content Placeholder 2"/>
          <p:cNvSpPr>
            <a:spLocks noGrp="1"/>
          </p:cNvSpPr>
          <p:nvPr>
            <p:ph idx="1"/>
          </p:nvPr>
        </p:nvSpPr>
        <p:spPr/>
        <p:txBody>
          <a:bodyPr/>
          <a:lstStyle/>
          <a:p>
            <a:r>
              <a:rPr lang="en-US" smtClean="0">
                <a:latin typeface="Cambria" panose="02040503050406030204" pitchFamily="18" charset="0"/>
              </a:rPr>
              <a:t>We counted [N RelN] as one occurrence:</a:t>
            </a:r>
          </a:p>
          <a:p>
            <a:pPr marL="0" indent="0">
              <a:buNone/>
            </a:pPr>
            <a:endParaRPr lang="en-US" sz="1400" smtClean="0"/>
          </a:p>
          <a:p>
            <a:pPr marL="0" indent="271463">
              <a:buNone/>
            </a:pPr>
            <a:r>
              <a:rPr lang="en-US" b="1" smtClean="0">
                <a:latin typeface="Courier New" panose="02070309020205020404" pitchFamily="49" charset="0"/>
                <a:cs typeface="Courier New" panose="02070309020205020404" pitchFamily="49" charset="0"/>
              </a:rPr>
              <a:t>korka				0</a:t>
            </a:r>
          </a:p>
          <a:p>
            <a:pPr marL="0" indent="271463">
              <a:buNone/>
            </a:pPr>
            <a:r>
              <a:rPr lang="en-US" b="1" smtClean="0">
                <a:latin typeface="Courier New" panose="02070309020205020404" pitchFamily="49" charset="0"/>
                <a:cs typeface="Courier New" panose="02070309020205020404" pitchFamily="49" charset="0"/>
              </a:rPr>
              <a:t>korka</a:t>
            </a:r>
            <a:r>
              <a:rPr lang="en-US" b="1" smtClean="0">
                <a:solidFill>
                  <a:srgbClr val="FF0000"/>
                </a:solidFill>
                <a:latin typeface="Courier New" panose="02070309020205020404" pitchFamily="49" charset="0"/>
                <a:cs typeface="Courier New" panose="02070309020205020404" pitchFamily="49" charset="0"/>
              </a:rPr>
              <a:t>jez</a:t>
            </a:r>
            <a:r>
              <a:rPr lang="en-US" b="1" smtClean="0">
                <a:latin typeface="Courier New" panose="02070309020205020404" pitchFamily="49" charset="0"/>
                <a:cs typeface="Courier New" panose="02070309020205020404" pitchFamily="49" charset="0"/>
              </a:rPr>
              <a:t>			3sg</a:t>
            </a:r>
          </a:p>
          <a:p>
            <a:pPr marL="0" indent="271463">
              <a:buNone/>
            </a:pPr>
            <a:r>
              <a:rPr lang="en-US" b="1">
                <a:latin typeface="Courier New" panose="02070309020205020404" pitchFamily="49" charset="0"/>
                <a:cs typeface="Courier New" panose="02070309020205020404" pitchFamily="49" charset="0"/>
              </a:rPr>
              <a:t>korka+vələn</a:t>
            </a:r>
            <a:r>
              <a:rPr lang="en-US" b="1" smtClean="0">
                <a:latin typeface="Courier New" panose="02070309020205020404" pitchFamily="49" charset="0"/>
                <a:cs typeface="Courier New" panose="02070309020205020404" pitchFamily="49" charset="0"/>
              </a:rPr>
              <a:t>			0</a:t>
            </a:r>
          </a:p>
          <a:p>
            <a:pPr marL="0" indent="271463">
              <a:buNone/>
            </a:pPr>
            <a:r>
              <a:rPr lang="en-US" b="1" smtClean="0">
                <a:latin typeface="Courier New" panose="02070309020205020404" pitchFamily="49" charset="0"/>
                <a:cs typeface="Courier New" panose="02070309020205020404" pitchFamily="49" charset="0"/>
              </a:rPr>
              <a:t>korka</a:t>
            </a:r>
            <a:r>
              <a:rPr lang="en-US" b="1" smtClean="0">
                <a:solidFill>
                  <a:srgbClr val="FF0000"/>
                </a:solidFill>
                <a:latin typeface="Courier New" panose="02070309020205020404" pitchFamily="49" charset="0"/>
                <a:cs typeface="Courier New" panose="02070309020205020404" pitchFamily="49" charset="0"/>
              </a:rPr>
              <a:t>jez</a:t>
            </a:r>
            <a:r>
              <a:rPr lang="en-US" b="1" smtClean="0">
                <a:latin typeface="Courier New" panose="02070309020205020404" pitchFamily="49" charset="0"/>
                <a:cs typeface="Courier New" panose="02070309020205020404" pitchFamily="49" charset="0"/>
              </a:rPr>
              <a:t>+vələn		3sg</a:t>
            </a:r>
          </a:p>
          <a:p>
            <a:pPr marL="0" indent="271463">
              <a:buNone/>
            </a:pPr>
            <a:r>
              <a:rPr lang="en-US" b="1" smtClean="0">
                <a:latin typeface="Courier New" panose="02070309020205020404" pitchFamily="49" charset="0"/>
                <a:cs typeface="Courier New" panose="02070309020205020404" pitchFamily="49" charset="0"/>
              </a:rPr>
              <a:t>korka+vəla</a:t>
            </a:r>
            <a:r>
              <a:rPr lang="en-US" b="1" smtClean="0">
                <a:solidFill>
                  <a:srgbClr val="FF0000"/>
                </a:solidFill>
                <a:latin typeface="Courier New" panose="02070309020205020404" pitchFamily="49" charset="0"/>
                <a:cs typeface="Courier New" panose="02070309020205020404" pitchFamily="49" charset="0"/>
              </a:rPr>
              <a:t>z</a:t>
            </a:r>
            <a:r>
              <a:rPr lang="en-US" b="1" smtClean="0">
                <a:latin typeface="Courier New" panose="02070309020205020404" pitchFamily="49" charset="0"/>
                <a:cs typeface="Courier New" panose="02070309020205020404" pitchFamily="49" charset="0"/>
              </a:rPr>
              <a:t>			3sg</a:t>
            </a:r>
          </a:p>
          <a:p>
            <a:pPr marL="0" indent="271463">
              <a:buNone/>
            </a:pPr>
            <a:r>
              <a:rPr lang="en-US" b="1" smtClean="0">
                <a:latin typeface="Courier New" panose="02070309020205020404" pitchFamily="49" charset="0"/>
                <a:cs typeface="Courier New" panose="02070309020205020404" pitchFamily="49" charset="0"/>
              </a:rPr>
              <a:t>korka</a:t>
            </a:r>
            <a:r>
              <a:rPr lang="en-US" b="1" smtClean="0">
                <a:solidFill>
                  <a:srgbClr val="FF0000"/>
                </a:solidFill>
                <a:latin typeface="Courier New" panose="02070309020205020404" pitchFamily="49" charset="0"/>
                <a:cs typeface="Courier New" panose="02070309020205020404" pitchFamily="49" charset="0"/>
              </a:rPr>
              <a:t>jez</a:t>
            </a:r>
            <a:r>
              <a:rPr lang="en-US" b="1" smtClean="0">
                <a:latin typeface="Courier New" panose="02070309020205020404" pitchFamily="49" charset="0"/>
                <a:cs typeface="Courier New" panose="02070309020205020404" pitchFamily="49" charset="0"/>
              </a:rPr>
              <a:t>len+vəla</a:t>
            </a:r>
            <a:r>
              <a:rPr lang="en-US" b="1" smtClean="0">
                <a:solidFill>
                  <a:schemeClr val="accent4">
                    <a:lumMod val="75000"/>
                  </a:schemeClr>
                </a:solidFill>
                <a:latin typeface="Courier New" panose="02070309020205020404" pitchFamily="49" charset="0"/>
                <a:cs typeface="Courier New" panose="02070309020205020404" pitchFamily="49" charset="0"/>
              </a:rPr>
              <a:t>z</a:t>
            </a:r>
            <a:r>
              <a:rPr lang="en-US" b="1" smtClean="0">
                <a:latin typeface="Courier New" panose="02070309020205020404" pitchFamily="49" charset="0"/>
                <a:cs typeface="Courier New" panose="02070309020205020404" pitchFamily="49" charset="0"/>
              </a:rPr>
              <a:t>	3sg</a:t>
            </a:r>
            <a:endParaRPr lang="ru-RU"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60657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NP structure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Ordinary nouns: 1468 total, </a:t>
            </a:r>
            <a:r>
              <a:rPr lang="en-US" b="1" smtClean="0">
                <a:latin typeface="Cambria" panose="02040503050406030204" pitchFamily="18" charset="0"/>
              </a:rPr>
              <a:t>75%</a:t>
            </a:r>
            <a:r>
              <a:rPr lang="en-US" smtClean="0">
                <a:latin typeface="Cambria" panose="02040503050406030204" pitchFamily="18" charset="0"/>
              </a:rPr>
              <a:t> non-possessive</a:t>
            </a:r>
          </a:p>
          <a:p>
            <a:pPr>
              <a:spcBef>
                <a:spcPts val="1800"/>
              </a:spcBef>
            </a:pPr>
            <a:r>
              <a:rPr lang="en-US" smtClean="0">
                <a:latin typeface="Cambria" panose="02040503050406030204" pitchFamily="18" charset="0"/>
              </a:rPr>
              <a:t>RelNPs: 130 total, </a:t>
            </a:r>
            <a:r>
              <a:rPr lang="en-US" b="1" smtClean="0">
                <a:latin typeface="Cambria" panose="02040503050406030204" pitchFamily="18" charset="0"/>
              </a:rPr>
              <a:t>77%</a:t>
            </a:r>
            <a:r>
              <a:rPr lang="en-US" smtClean="0">
                <a:latin typeface="Cambria" panose="02040503050406030204" pitchFamily="18" charset="0"/>
              </a:rPr>
              <a:t> non-possessive</a:t>
            </a:r>
          </a:p>
          <a:p>
            <a:pPr>
              <a:spcBef>
                <a:spcPts val="1800"/>
              </a:spcBef>
            </a:pPr>
            <a:r>
              <a:rPr lang="en-US" smtClean="0">
                <a:latin typeface="Cambria" panose="02040503050406030204" pitchFamily="18" charset="0"/>
              </a:rPr>
              <a:t>It seems that possessive marking is independent from the NP type and from the choice of the host within [N RelN]</a:t>
            </a:r>
          </a:p>
          <a:p>
            <a:pPr>
              <a:spcBef>
                <a:spcPts val="1800"/>
              </a:spcBef>
            </a:pPr>
            <a:r>
              <a:rPr lang="en-US" smtClean="0">
                <a:latin typeface="Cambria" panose="02040503050406030204" pitchFamily="18" charset="0"/>
              </a:rPr>
              <a:t>Annotating heads and dependents in RelNPs separately would skew the results</a:t>
            </a:r>
            <a:endParaRPr lang="ru-RU">
              <a:latin typeface="Cambria" panose="02040503050406030204" pitchFamily="18" charset="0"/>
            </a:endParaRPr>
          </a:p>
        </p:txBody>
      </p:sp>
    </p:spTree>
    <p:extLst>
      <p:ext uri="{BB962C8B-B14F-4D97-AF65-F5344CB8AC3E}">
        <p14:creationId xmlns:p14="http://schemas.microsoft.com/office/powerpoint/2010/main" val="1516775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Distribution of possessives in texts</a:t>
            </a:r>
            <a:endParaRPr lang="ru-RU">
              <a:latin typeface="Cambria" panose="02040503050406030204" pitchFamily="18" charset="0"/>
            </a:endParaRPr>
          </a:p>
        </p:txBody>
      </p:sp>
      <p:sp>
        <p:nvSpPr>
          <p:cNvPr id="3" name="Content Placeholder 2"/>
          <p:cNvSpPr>
            <a:spLocks noGrp="1"/>
          </p:cNvSpPr>
          <p:nvPr>
            <p:ph idx="1"/>
          </p:nvPr>
        </p:nvSpPr>
        <p:spPr>
          <a:xfrm>
            <a:off x="838200" y="1543050"/>
            <a:ext cx="10515600" cy="5060950"/>
          </a:xfrm>
        </p:spPr>
        <p:txBody>
          <a:bodyPr>
            <a:normAutofit/>
          </a:bodyPr>
          <a:lstStyle/>
          <a:p>
            <a:pPr marL="0" indent="0">
              <a:spcBef>
                <a:spcPts val="1200"/>
              </a:spcBef>
              <a:buNone/>
              <a:tabLst>
                <a:tab pos="2424113" algn="l"/>
              </a:tabLst>
            </a:pPr>
            <a:r>
              <a:rPr lang="en-US" smtClean="0">
                <a:solidFill>
                  <a:schemeClr val="accent1">
                    <a:lumMod val="75000"/>
                  </a:schemeClr>
                </a:solidFill>
                <a:latin typeface="Cambria" panose="02040503050406030204" pitchFamily="18" charset="0"/>
              </a:rPr>
              <a:t>no possessive:	65.6%</a:t>
            </a:r>
          </a:p>
          <a:p>
            <a:pPr marL="0" indent="0">
              <a:spcBef>
                <a:spcPts val="1200"/>
              </a:spcBef>
              <a:buNone/>
              <a:tabLst>
                <a:tab pos="2424113" algn="l"/>
              </a:tabLst>
            </a:pPr>
            <a:r>
              <a:rPr lang="en-US" smtClean="0">
                <a:latin typeface="Cambria" panose="02040503050406030204" pitchFamily="18" charset="0"/>
              </a:rPr>
              <a:t>1:	3.9%</a:t>
            </a:r>
          </a:p>
          <a:p>
            <a:pPr marL="0" indent="0">
              <a:spcBef>
                <a:spcPts val="1200"/>
              </a:spcBef>
              <a:buNone/>
              <a:tabLst>
                <a:tab pos="2424113" algn="l"/>
              </a:tabLst>
            </a:pPr>
            <a:r>
              <a:rPr lang="en-US" smtClean="0">
                <a:latin typeface="Cambria" panose="02040503050406030204" pitchFamily="18" charset="0"/>
              </a:rPr>
              <a:t>2:	2.5%</a:t>
            </a:r>
          </a:p>
          <a:p>
            <a:pPr marL="0" indent="0">
              <a:spcBef>
                <a:spcPts val="1200"/>
              </a:spcBef>
              <a:buNone/>
              <a:tabLst>
                <a:tab pos="2424113" algn="l"/>
              </a:tabLst>
            </a:pPr>
            <a:r>
              <a:rPr lang="en-US" smtClean="0">
                <a:solidFill>
                  <a:srgbClr val="FF0000"/>
                </a:solidFill>
                <a:latin typeface="Cambria" panose="02040503050406030204" pitchFamily="18" charset="0"/>
              </a:rPr>
              <a:t>3:</a:t>
            </a:r>
            <a:r>
              <a:rPr lang="en-US" smtClean="0">
                <a:latin typeface="Cambria" panose="02040503050406030204" pitchFamily="18" charset="0"/>
              </a:rPr>
              <a:t>	</a:t>
            </a:r>
            <a:r>
              <a:rPr lang="en-US" smtClean="0">
                <a:solidFill>
                  <a:srgbClr val="FF0000"/>
                </a:solidFill>
                <a:latin typeface="Cambria" panose="02040503050406030204" pitchFamily="18" charset="0"/>
              </a:rPr>
              <a:t>28%</a:t>
            </a:r>
          </a:p>
          <a:p>
            <a:pPr>
              <a:spcBef>
                <a:spcPts val="1200"/>
              </a:spcBef>
            </a:pPr>
            <a:endParaRPr lang="en-US" sz="1400" smtClean="0">
              <a:latin typeface="Cambria" panose="02040503050406030204" pitchFamily="18" charset="0"/>
            </a:endParaRPr>
          </a:p>
          <a:p>
            <a:pPr>
              <a:spcBef>
                <a:spcPts val="1200"/>
              </a:spcBef>
            </a:pPr>
            <a:r>
              <a:rPr lang="en-US" smtClean="0">
                <a:latin typeface="Cambria" panose="02040503050406030204" pitchFamily="18" charset="0"/>
              </a:rPr>
              <a:t>It is often hard to tell whether any given occurrence of </a:t>
            </a:r>
            <a:r>
              <a:rPr lang="en-US" cap="small" smtClean="0">
                <a:latin typeface="Cambria" panose="02040503050406030204" pitchFamily="18" charset="0"/>
              </a:rPr>
              <a:t>p.3sg</a:t>
            </a:r>
            <a:r>
              <a:rPr lang="en-US" smtClean="0">
                <a:latin typeface="Cambria" panose="02040503050406030204" pitchFamily="18" charset="0"/>
              </a:rPr>
              <a:t> is “possessive” or “discourse”:</a:t>
            </a:r>
          </a:p>
          <a:p>
            <a:pPr>
              <a:spcBef>
                <a:spcPts val="1200"/>
              </a:spcBef>
              <a:tabLst>
                <a:tab pos="4035425" algn="l"/>
              </a:tabLst>
            </a:pPr>
            <a:r>
              <a:rPr lang="en-US" smtClean="0">
                <a:latin typeface="Cambria" panose="02040503050406030204" pitchFamily="18" charset="0"/>
              </a:rPr>
              <a:t>“true possessive”:	24%</a:t>
            </a:r>
          </a:p>
          <a:p>
            <a:pPr>
              <a:spcBef>
                <a:spcPts val="1200"/>
              </a:spcBef>
              <a:tabLst>
                <a:tab pos="4035425" algn="l"/>
              </a:tabLst>
            </a:pPr>
            <a:r>
              <a:rPr lang="en-US" smtClean="0">
                <a:latin typeface="Cambria" panose="02040503050406030204" pitchFamily="18" charset="0"/>
              </a:rPr>
              <a:t>“discourse possessive”:	60%</a:t>
            </a:r>
          </a:p>
          <a:p>
            <a:pPr>
              <a:spcBef>
                <a:spcPts val="1200"/>
              </a:spcBef>
              <a:tabLst>
                <a:tab pos="4035425" algn="l"/>
              </a:tabLst>
            </a:pPr>
            <a:r>
              <a:rPr lang="en-US" smtClean="0">
                <a:latin typeface="Cambria" panose="02040503050406030204" pitchFamily="18" charset="0"/>
              </a:rPr>
              <a:t>???:	16%</a:t>
            </a:r>
            <a:endParaRPr lang="ru-RU">
              <a:latin typeface="Cambria" panose="02040503050406030204" pitchFamily="18" charset="0"/>
            </a:endParaRPr>
          </a:p>
        </p:txBody>
      </p:sp>
    </p:spTree>
    <p:extLst>
      <p:ext uri="{BB962C8B-B14F-4D97-AF65-F5344CB8AC3E}">
        <p14:creationId xmlns:p14="http://schemas.microsoft.com/office/powerpoint/2010/main" val="205012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“True possessives”</a:t>
            </a:r>
            <a:endParaRPr lang="ru-RU">
              <a:latin typeface="Cambria" panose="02040503050406030204" pitchFamily="18" charset="0"/>
            </a:endParaRPr>
          </a:p>
        </p:txBody>
      </p:sp>
      <p:sp>
        <p:nvSpPr>
          <p:cNvPr id="3" name="Content Placeholder 2"/>
          <p:cNvSpPr>
            <a:spLocks noGrp="1"/>
          </p:cNvSpPr>
          <p:nvPr>
            <p:ph idx="1"/>
          </p:nvPr>
        </p:nvSpPr>
        <p:spPr>
          <a:xfrm>
            <a:off x="838200" y="1825625"/>
            <a:ext cx="10515600" cy="4489450"/>
          </a:xfrm>
        </p:spPr>
        <p:txBody>
          <a:bodyPr/>
          <a:lstStyle/>
          <a:p>
            <a:pPr>
              <a:spcBef>
                <a:spcPts val="1500"/>
              </a:spcBef>
            </a:pPr>
            <a:r>
              <a:rPr lang="en-US" smtClean="0">
                <a:latin typeface="Cambria" panose="02040503050406030204" pitchFamily="18" charset="0"/>
              </a:rPr>
              <a:t>The genitive case of the dependent always triggers the appearance of the possessive marker</a:t>
            </a:r>
          </a:p>
          <a:p>
            <a:pPr>
              <a:spcBef>
                <a:spcPts val="1500"/>
              </a:spcBef>
            </a:pPr>
            <a:r>
              <a:rPr lang="en-US" smtClean="0">
                <a:solidFill>
                  <a:schemeClr val="bg1">
                    <a:lumMod val="50000"/>
                  </a:schemeClr>
                </a:solidFill>
                <a:latin typeface="Cambria" panose="02040503050406030204" pitchFamily="18" charset="0"/>
              </a:rPr>
              <a:t>Well, almost always:</a:t>
            </a:r>
          </a:p>
          <a:p>
            <a:pPr marL="0" indent="0">
              <a:spcBef>
                <a:spcPts val="1500"/>
              </a:spcBef>
              <a:buNone/>
              <a:tabLst>
                <a:tab pos="536575" algn="l"/>
                <a:tab pos="1698625" algn="l"/>
                <a:tab pos="2600325" algn="l"/>
                <a:tab pos="5559425" algn="l"/>
              </a:tabLst>
            </a:pPr>
            <a:r>
              <a:rPr lang="en-US" smtClean="0">
                <a:solidFill>
                  <a:schemeClr val="bg1">
                    <a:lumMod val="50000"/>
                  </a:schemeClr>
                </a:solidFill>
                <a:latin typeface="Cambria" panose="02040503050406030204" pitchFamily="18" charset="0"/>
              </a:rPr>
              <a:t>(9)</a:t>
            </a:r>
            <a:r>
              <a:rPr lang="en-US" i="1" smtClean="0">
                <a:solidFill>
                  <a:schemeClr val="bg1">
                    <a:lumMod val="50000"/>
                  </a:schemeClr>
                </a:solidFill>
                <a:latin typeface="Cambria" panose="02040503050406030204" pitchFamily="18" charset="0"/>
              </a:rPr>
              <a:t>	sakar	odig	</a:t>
            </a:r>
            <a:r>
              <a:rPr lang="en-US" i="1">
                <a:solidFill>
                  <a:schemeClr val="bg1">
                    <a:lumMod val="50000"/>
                  </a:schemeClr>
                </a:solidFill>
                <a:latin typeface="Cambria" panose="02040503050406030204" pitchFamily="18" charset="0"/>
              </a:rPr>
              <a:t>kə̑</a:t>
            </a:r>
            <a:r>
              <a:rPr lang="en-US" i="1" smtClean="0">
                <a:solidFill>
                  <a:schemeClr val="bg1">
                    <a:lumMod val="50000"/>
                  </a:schemeClr>
                </a:solidFill>
                <a:latin typeface="Cambria" panose="02040503050406030204" pitchFamily="18" charset="0"/>
              </a:rPr>
              <a:t>l</a:t>
            </a:r>
            <a:r>
              <a:rPr lang="en-US" i="1">
                <a:latin typeface="Cambria" panose="02040503050406030204" pitchFamily="18" charset="0"/>
              </a:rPr>
              <a:t>’</a:t>
            </a:r>
            <a:r>
              <a:rPr lang="en-US" i="1" smtClean="0">
                <a:solidFill>
                  <a:schemeClr val="bg1">
                    <a:lumMod val="50000"/>
                  </a:schemeClr>
                </a:solidFill>
                <a:latin typeface="Cambria" panose="02040503050406030204" pitchFamily="18" charset="0"/>
              </a:rPr>
              <a:t>-</a:t>
            </a:r>
            <a:r>
              <a:rPr lang="en-US" i="1">
                <a:solidFill>
                  <a:schemeClr val="bg1">
                    <a:lumMod val="50000"/>
                  </a:schemeClr>
                </a:solidFill>
                <a:latin typeface="Cambria" panose="02040503050406030204" pitchFamily="18" charset="0"/>
              </a:rPr>
              <a:t>iz=na</a:t>
            </a:r>
            <a:r>
              <a:rPr lang="en-US" i="1" smtClean="0">
                <a:solidFill>
                  <a:schemeClr val="bg1">
                    <a:lumMod val="50000"/>
                  </a:schemeClr>
                </a:solidFill>
                <a:latin typeface="Cambria" panose="02040503050406030204" pitchFamily="18" charset="0"/>
              </a:rPr>
              <a:t>	</a:t>
            </a:r>
            <a:r>
              <a:rPr lang="en-US" i="1">
                <a:solidFill>
                  <a:schemeClr val="bg1">
                    <a:lumMod val="50000"/>
                  </a:schemeClr>
                </a:solidFill>
                <a:latin typeface="Cambria" panose="02040503050406030204" pitchFamily="18" charset="0"/>
              </a:rPr>
              <a:t>mə̑nam</a:t>
            </a:r>
            <a:endParaRPr lang="en-US" i="1" smtClean="0">
              <a:solidFill>
                <a:schemeClr val="bg1">
                  <a:lumMod val="50000"/>
                </a:schemeClr>
              </a:solidFill>
              <a:latin typeface="Cambria" panose="02040503050406030204" pitchFamily="18" charset="0"/>
            </a:endParaRPr>
          </a:p>
          <a:p>
            <a:pPr marL="271463" indent="0">
              <a:spcBef>
                <a:spcPts val="600"/>
              </a:spcBef>
              <a:buNone/>
              <a:tabLst>
                <a:tab pos="536575" algn="l"/>
                <a:tab pos="1698625" algn="l"/>
                <a:tab pos="2600325" algn="l"/>
                <a:tab pos="5559425" algn="l"/>
              </a:tabLst>
            </a:pPr>
            <a:r>
              <a:rPr lang="en-US" sz="2400" smtClean="0">
                <a:solidFill>
                  <a:schemeClr val="bg1">
                    <a:lumMod val="50000"/>
                  </a:schemeClr>
                </a:solidFill>
                <a:latin typeface="Cambria" panose="02040503050406030204" pitchFamily="18" charset="0"/>
              </a:rPr>
              <a:t>	sugar	one	remain-</a:t>
            </a:r>
            <a:r>
              <a:rPr lang="en-US" sz="2400" cap="small" smtClean="0">
                <a:solidFill>
                  <a:schemeClr val="bg1">
                    <a:lumMod val="50000"/>
                  </a:schemeClr>
                </a:solidFill>
                <a:latin typeface="Cambria" panose="02040503050406030204" pitchFamily="18" charset="0"/>
              </a:rPr>
              <a:t>pst.3sg</a:t>
            </a:r>
            <a:r>
              <a:rPr lang="en-US" sz="2400" smtClean="0">
                <a:solidFill>
                  <a:schemeClr val="bg1">
                    <a:lumMod val="50000"/>
                  </a:schemeClr>
                </a:solidFill>
                <a:latin typeface="Cambria" panose="02040503050406030204" pitchFamily="18" charset="0"/>
              </a:rPr>
              <a:t>=else	I.</a:t>
            </a:r>
            <a:r>
              <a:rPr lang="en-US" sz="2400" cap="small" smtClean="0">
                <a:solidFill>
                  <a:schemeClr val="bg1">
                    <a:lumMod val="50000"/>
                  </a:schemeClr>
                </a:solidFill>
                <a:latin typeface="Cambria" panose="02040503050406030204" pitchFamily="18" charset="0"/>
              </a:rPr>
              <a:t>gen</a:t>
            </a:r>
          </a:p>
          <a:p>
            <a:pPr marL="271463" indent="0">
              <a:spcBef>
                <a:spcPts val="1500"/>
              </a:spcBef>
              <a:buNone/>
            </a:pPr>
            <a:r>
              <a:rPr lang="en-US" smtClean="0">
                <a:solidFill>
                  <a:schemeClr val="bg1">
                    <a:lumMod val="50000"/>
                  </a:schemeClr>
                </a:solidFill>
                <a:latin typeface="Cambria" panose="02040503050406030204" pitchFamily="18" charset="0"/>
              </a:rPr>
              <a:t>‘as for the sugar, I have only one left’</a:t>
            </a:r>
          </a:p>
          <a:p>
            <a:pPr>
              <a:spcBef>
                <a:spcPts val="1500"/>
              </a:spcBef>
            </a:pPr>
            <a:r>
              <a:rPr lang="en-US" smtClean="0">
                <a:solidFill>
                  <a:schemeClr val="bg1">
                    <a:lumMod val="50000"/>
                  </a:schemeClr>
                </a:solidFill>
                <a:latin typeface="Cambria" panose="02040503050406030204" pitchFamily="18" charset="0"/>
              </a:rPr>
              <a:t>In all 3 examples we have, the head is in the topic</a:t>
            </a:r>
          </a:p>
          <a:p>
            <a:pPr>
              <a:spcBef>
                <a:spcPts val="1500"/>
              </a:spcBef>
            </a:pPr>
            <a:r>
              <a:rPr lang="en-US" smtClean="0">
                <a:latin typeface="Cambria" panose="02040503050406030204" pitchFamily="18" charset="0"/>
              </a:rPr>
              <a:t>That said, we discard “true possessives” and only look at the rest</a:t>
            </a:r>
          </a:p>
        </p:txBody>
      </p:sp>
    </p:spTree>
    <p:extLst>
      <p:ext uri="{BB962C8B-B14F-4D97-AF65-F5344CB8AC3E}">
        <p14:creationId xmlns:p14="http://schemas.microsoft.com/office/powerpoint/2010/main" val="1113741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Overall prediction quality</a:t>
            </a:r>
            <a:endParaRPr lang="ru-RU">
              <a:latin typeface="Cambria" panose="02040503050406030204" pitchFamily="18" charset="0"/>
            </a:endParaRPr>
          </a:p>
        </p:txBody>
      </p:sp>
      <p:sp>
        <p:nvSpPr>
          <p:cNvPr id="3" name="Content Placeholder 2"/>
          <p:cNvSpPr>
            <a:spLocks noGrp="1"/>
          </p:cNvSpPr>
          <p:nvPr>
            <p:ph idx="1"/>
          </p:nvPr>
        </p:nvSpPr>
        <p:spPr>
          <a:xfrm>
            <a:off x="838200" y="1557338"/>
            <a:ext cx="10515600" cy="5043487"/>
          </a:xfrm>
        </p:spPr>
        <p:txBody>
          <a:bodyPr>
            <a:normAutofit/>
          </a:bodyPr>
          <a:lstStyle/>
          <a:p>
            <a:r>
              <a:rPr lang="en-US" smtClean="0">
                <a:latin typeface="Cambria" panose="02040503050406030204" pitchFamily="18" charset="0"/>
              </a:rPr>
              <a:t>Machine learning: an algorithm looks at the annotated data (“training dataset”) and tries to learn rules so that it could predict the target variable (whether discourse </a:t>
            </a:r>
            <a:r>
              <a:rPr lang="en-US" cap="small" smtClean="0">
                <a:latin typeface="Cambria" panose="02040503050406030204" pitchFamily="18" charset="0"/>
              </a:rPr>
              <a:t>p.3sg</a:t>
            </a:r>
            <a:r>
              <a:rPr lang="en-US" smtClean="0">
                <a:latin typeface="Cambria" panose="02040503050406030204" pitchFamily="18" charset="0"/>
              </a:rPr>
              <a:t> appears on a noun) based on other parameters</a:t>
            </a:r>
          </a:p>
          <a:p>
            <a:r>
              <a:rPr lang="en-US" smtClean="0">
                <a:latin typeface="Cambria" panose="02040503050406030204" pitchFamily="18" charset="0"/>
              </a:rPr>
              <a:t>After that, we check how well the rules have been learned by applying them against a separate test sample</a:t>
            </a:r>
          </a:p>
          <a:p>
            <a:r>
              <a:rPr lang="en-US" smtClean="0">
                <a:latin typeface="Cambria" panose="02040503050406030204" pitchFamily="18" charset="0"/>
              </a:rPr>
              <a:t>We applied 3 algorithms: SVM, decision tree, random forest</a:t>
            </a:r>
          </a:p>
          <a:p>
            <a:r>
              <a:rPr lang="en-US" smtClean="0">
                <a:latin typeface="Cambria" panose="02040503050406030204" pitchFamily="18" charset="0"/>
              </a:rPr>
              <a:t>SVM and random forest give </a:t>
            </a:r>
            <a:r>
              <a:rPr lang="en-US" b="1" smtClean="0">
                <a:latin typeface="Cambria" panose="02040503050406030204" pitchFamily="18" charset="0"/>
              </a:rPr>
              <a:t>84%</a:t>
            </a:r>
            <a:r>
              <a:rPr lang="en-US" smtClean="0">
                <a:latin typeface="Cambria" panose="02040503050406030204" pitchFamily="18" charset="0"/>
              </a:rPr>
              <a:t> correct answers</a:t>
            </a:r>
          </a:p>
          <a:p>
            <a:r>
              <a:rPr lang="en-US" smtClean="0">
                <a:latin typeface="Cambria" panose="02040503050406030204" pitchFamily="18" charset="0"/>
              </a:rPr>
              <a:t>Therefore, our set of parameters explains when the </a:t>
            </a:r>
            <a:r>
              <a:rPr lang="en-US" cap="small" smtClean="0">
                <a:latin typeface="Cambria" panose="02040503050406030204" pitchFamily="18" charset="0"/>
              </a:rPr>
              <a:t>p.3sg</a:t>
            </a:r>
            <a:r>
              <a:rPr lang="en-US" smtClean="0">
                <a:latin typeface="Cambria" panose="02040503050406030204" pitchFamily="18" charset="0"/>
              </a:rPr>
              <a:t> appears fairly well, but there are probably some other factors or free variation</a:t>
            </a:r>
            <a:endParaRPr lang="ru-RU">
              <a:latin typeface="Cambria" panose="02040503050406030204" pitchFamily="18" charset="0"/>
            </a:endParaRPr>
          </a:p>
        </p:txBody>
      </p:sp>
    </p:spTree>
    <p:extLst>
      <p:ext uri="{BB962C8B-B14F-4D97-AF65-F5344CB8AC3E}">
        <p14:creationId xmlns:p14="http://schemas.microsoft.com/office/powerpoint/2010/main" val="634597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0521" y="1021491"/>
            <a:ext cx="11917438" cy="5277587"/>
          </a:xfrm>
        </p:spPr>
      </p:pic>
      <p:sp>
        <p:nvSpPr>
          <p:cNvPr id="2" name="Title 1"/>
          <p:cNvSpPr>
            <a:spLocks noGrp="1"/>
          </p:cNvSpPr>
          <p:nvPr>
            <p:ph type="title"/>
          </p:nvPr>
        </p:nvSpPr>
        <p:spPr/>
        <p:txBody>
          <a:bodyPr/>
          <a:lstStyle/>
          <a:p>
            <a:r>
              <a:rPr lang="en-US" smtClean="0">
                <a:latin typeface="Cambria" panose="02040503050406030204" pitchFamily="18" charset="0"/>
              </a:rPr>
              <a:t>Decision tree</a:t>
            </a:r>
            <a:endParaRPr lang="ru-RU">
              <a:latin typeface="Cambria" panose="02040503050406030204" pitchFamily="18" charset="0"/>
            </a:endParaRPr>
          </a:p>
        </p:txBody>
      </p:sp>
    </p:spTree>
    <p:extLst>
      <p:ext uri="{BB962C8B-B14F-4D97-AF65-F5344CB8AC3E}">
        <p14:creationId xmlns:p14="http://schemas.microsoft.com/office/powerpoint/2010/main" val="302621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Feature importance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marL="0" indent="0">
              <a:buNone/>
            </a:pPr>
            <a:r>
              <a:rPr lang="en-US" smtClean="0">
                <a:latin typeface="Cambria" panose="02040503050406030204" pitchFamily="18" charset="0"/>
              </a:rPr>
              <a:t>1. semantic class (0.23)</a:t>
            </a:r>
          </a:p>
          <a:p>
            <a:pPr marL="0" indent="0">
              <a:buNone/>
            </a:pPr>
            <a:r>
              <a:rPr lang="en-US" smtClean="0">
                <a:latin typeface="Cambria" panose="02040503050406030204" pitchFamily="18" charset="0"/>
              </a:rPr>
              <a:t>2. referential status (0.19)</a:t>
            </a:r>
          </a:p>
          <a:p>
            <a:pPr marL="0" indent="0">
              <a:buNone/>
            </a:pPr>
            <a:r>
              <a:rPr lang="en-US" smtClean="0">
                <a:latin typeface="Cambria" panose="02040503050406030204" pitchFamily="18" charset="0"/>
              </a:rPr>
              <a:t>3. referential distance (0.17)</a:t>
            </a:r>
          </a:p>
          <a:p>
            <a:pPr marL="0" indent="0">
              <a:buNone/>
            </a:pPr>
            <a:r>
              <a:rPr lang="en-US" smtClean="0">
                <a:latin typeface="Cambria" panose="02040503050406030204" pitchFamily="18" charset="0"/>
              </a:rPr>
              <a:t>4. uniqueness (0.13)</a:t>
            </a:r>
          </a:p>
          <a:p>
            <a:pPr marL="0" indent="0">
              <a:buNone/>
            </a:pPr>
            <a:r>
              <a:rPr lang="en-US" smtClean="0">
                <a:latin typeface="Cambria" panose="02040503050406030204" pitchFamily="18" charset="0"/>
              </a:rPr>
              <a:t>5. syntactic position (0.11)</a:t>
            </a:r>
          </a:p>
          <a:p>
            <a:pPr marL="0" indent="0">
              <a:buNone/>
            </a:pPr>
            <a:r>
              <a:rPr lang="en-US" smtClean="0">
                <a:latin typeface="Cambria" panose="02040503050406030204" pitchFamily="18" charset="0"/>
              </a:rPr>
              <a:t>...</a:t>
            </a:r>
            <a:endParaRPr lang="ru-RU">
              <a:latin typeface="Cambria" panose="02040503050406030204" pitchFamily="18" charset="0"/>
            </a:endParaRPr>
          </a:p>
        </p:txBody>
      </p:sp>
    </p:spTree>
    <p:extLst>
      <p:ext uri="{BB962C8B-B14F-4D97-AF65-F5344CB8AC3E}">
        <p14:creationId xmlns:p14="http://schemas.microsoft.com/office/powerpoint/2010/main" val="1561316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Feature importance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500"/>
              </a:spcBef>
            </a:pPr>
            <a:r>
              <a:rPr lang="en-US" smtClean="0">
                <a:latin typeface="Cambria" panose="02040503050406030204" pitchFamily="18" charset="0"/>
              </a:rPr>
              <a:t>alienability, animacy, protagonism, distance to the first mention proved to be irrelevant</a:t>
            </a:r>
          </a:p>
          <a:p>
            <a:pPr>
              <a:spcBef>
                <a:spcPts val="1500"/>
              </a:spcBef>
            </a:pPr>
            <a:r>
              <a:rPr lang="en-US" smtClean="0">
                <a:latin typeface="Cambria" panose="02040503050406030204" pitchFamily="18" charset="0"/>
              </a:rPr>
              <a:t>topic persistence gave inconsistent results with different window lengths</a:t>
            </a:r>
          </a:p>
          <a:p>
            <a:pPr>
              <a:spcBef>
                <a:spcPts val="1500"/>
              </a:spcBef>
            </a:pPr>
            <a:r>
              <a:rPr lang="en-US" smtClean="0">
                <a:latin typeface="Cambria" panose="02040503050406030204" pitchFamily="18" charset="0"/>
              </a:rPr>
              <a:t>topicality seems to be important (</a:t>
            </a:r>
            <a:r>
              <a:rPr lang="en-US" b="1" smtClean="0">
                <a:latin typeface="Cambria" panose="02040503050406030204" pitchFamily="18" charset="0"/>
              </a:rPr>
              <a:t>66%</a:t>
            </a:r>
            <a:r>
              <a:rPr lang="en-US" smtClean="0">
                <a:latin typeface="Cambria" panose="02040503050406030204" pitchFamily="18" charset="0"/>
              </a:rPr>
              <a:t> non-possessives in topic, </a:t>
            </a:r>
            <a:r>
              <a:rPr lang="en-US" b="1" smtClean="0">
                <a:latin typeface="Cambria" panose="02040503050406030204" pitchFamily="18" charset="0"/>
              </a:rPr>
              <a:t>77%</a:t>
            </a:r>
            <a:r>
              <a:rPr lang="en-US" smtClean="0">
                <a:latin typeface="Cambria" panose="02040503050406030204" pitchFamily="18" charset="0"/>
              </a:rPr>
              <a:t> in focus), but we have low inter-annotator agreement</a:t>
            </a:r>
            <a:endParaRPr lang="ru-RU">
              <a:latin typeface="Cambria" panose="02040503050406030204" pitchFamily="18" charset="0"/>
            </a:endParaRPr>
          </a:p>
        </p:txBody>
      </p:sp>
    </p:spTree>
    <p:extLst>
      <p:ext uri="{BB962C8B-B14F-4D97-AF65-F5344CB8AC3E}">
        <p14:creationId xmlns:p14="http://schemas.microsoft.com/office/powerpoint/2010/main" val="558998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Animacy</a:t>
            </a:r>
            <a:endParaRPr lang="ru-RU">
              <a:latin typeface="Cambria" panose="02040503050406030204" pitchFamily="18" charset="0"/>
            </a:endParaRPr>
          </a:p>
        </p:txBody>
      </p:sp>
      <p:sp>
        <p:nvSpPr>
          <p:cNvPr id="3" name="Content Placeholder 2"/>
          <p:cNvSpPr>
            <a:spLocks noGrp="1"/>
          </p:cNvSpPr>
          <p:nvPr>
            <p:ph idx="1"/>
          </p:nvPr>
        </p:nvSpPr>
        <p:spPr>
          <a:xfrm>
            <a:off x="838200" y="1690689"/>
            <a:ext cx="10515600" cy="4152900"/>
          </a:xfrm>
        </p:spPr>
        <p:txBody>
          <a:bodyPr/>
          <a:lstStyle/>
          <a:p>
            <a:pPr>
              <a:spcBef>
                <a:spcPts val="1500"/>
              </a:spcBef>
            </a:pPr>
            <a:r>
              <a:rPr lang="en-US" smtClean="0">
                <a:latin typeface="Cambria" panose="02040503050406030204" pitchFamily="18" charset="0"/>
              </a:rPr>
              <a:t>Animacy was found to be important for the choice of ACC/0 marking of the DO</a:t>
            </a:r>
            <a:r>
              <a:rPr lang="ru-RU" smtClean="0">
                <a:latin typeface="Cambria" panose="02040503050406030204" pitchFamily="18" charset="0"/>
              </a:rPr>
              <a:t> </a:t>
            </a:r>
            <a:r>
              <a:rPr lang="en-US" smtClean="0">
                <a:latin typeface="Cambria" panose="02040503050406030204" pitchFamily="18" charset="0"/>
              </a:rPr>
              <a:t>in Pechora Komi </a:t>
            </a:r>
            <a:r>
              <a:rPr lang="en-US">
                <a:latin typeface="Cambria" panose="02040503050406030204" pitchFamily="18" charset="0"/>
              </a:rPr>
              <a:t>(Serdobolskaya, Toldova </a:t>
            </a:r>
            <a:r>
              <a:rPr lang="ru-RU" smtClean="0">
                <a:latin typeface="Cambria" panose="02040503050406030204" pitchFamily="18" charset="0"/>
              </a:rPr>
              <a:t>2012</a:t>
            </a:r>
            <a:r>
              <a:rPr lang="en-US" smtClean="0">
                <a:latin typeface="Cambria" panose="02040503050406030204" pitchFamily="18" charset="0"/>
              </a:rPr>
              <a:t>)</a:t>
            </a:r>
          </a:p>
          <a:p>
            <a:pPr>
              <a:spcBef>
                <a:spcPts val="1500"/>
              </a:spcBef>
            </a:pPr>
            <a:r>
              <a:rPr lang="en-US" smtClean="0">
                <a:latin typeface="Cambria" panose="02040503050406030204" pitchFamily="18" charset="0"/>
              </a:rPr>
              <a:t>In our model its predictive strength was very low</a:t>
            </a:r>
          </a:p>
          <a:p>
            <a:pPr>
              <a:spcBef>
                <a:spcPts val="1500"/>
              </a:spcBef>
            </a:pPr>
            <a:r>
              <a:rPr lang="en-US" smtClean="0">
                <a:latin typeface="Cambria" panose="02040503050406030204" pitchFamily="18" charset="0"/>
              </a:rPr>
              <a:t>No hierarchy: people &gt; inanimate &gt;&gt; animate</a:t>
            </a:r>
          </a:p>
          <a:p>
            <a:pPr>
              <a:spcBef>
                <a:spcPts val="1500"/>
              </a:spcBef>
            </a:pPr>
            <a:r>
              <a:rPr lang="en-US" smtClean="0">
                <a:latin typeface="Cambria" panose="02040503050406030204" pitchFamily="18" charset="0"/>
              </a:rPr>
              <a:t>Other factors seem to interfere (toy animals/people; animals as protagonists in fairy tales)</a:t>
            </a:r>
            <a:endParaRPr lang="ru-RU">
              <a:latin typeface="Cambria" panose="02040503050406030204" pitchFamily="18" charset="0"/>
            </a:endParaRPr>
          </a:p>
        </p:txBody>
      </p:sp>
    </p:spTree>
    <p:extLst>
      <p:ext uri="{BB962C8B-B14F-4D97-AF65-F5344CB8AC3E}">
        <p14:creationId xmlns:p14="http://schemas.microsoft.com/office/powerpoint/2010/main" val="2101585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Possessives in Udmurt</a:t>
            </a:r>
            <a:endParaRPr lang="ru-RU">
              <a:latin typeface="Cambria" panose="02040503050406030204" pitchFamily="18" charset="0"/>
            </a:endParaRPr>
          </a:p>
        </p:txBody>
      </p:sp>
      <p:sp>
        <p:nvSpPr>
          <p:cNvPr id="3" name="Content Placeholder 2"/>
          <p:cNvSpPr>
            <a:spLocks noGrp="1"/>
          </p:cNvSpPr>
          <p:nvPr>
            <p:ph idx="1"/>
          </p:nvPr>
        </p:nvSpPr>
        <p:spPr>
          <a:xfrm>
            <a:off x="838200" y="1553029"/>
            <a:ext cx="10515600" cy="5138057"/>
          </a:xfrm>
        </p:spPr>
        <p:txBody>
          <a:bodyPr>
            <a:normAutofit/>
          </a:bodyPr>
          <a:lstStyle/>
          <a:p>
            <a:pPr>
              <a:spcBef>
                <a:spcPts val="1500"/>
              </a:spcBef>
            </a:pPr>
            <a:r>
              <a:rPr lang="en-US" smtClean="0">
                <a:latin typeface="Cambria" panose="02040503050406030204" pitchFamily="18" charset="0"/>
              </a:rPr>
              <a:t>Udmurt has full paradigm of possessives</a:t>
            </a:r>
          </a:p>
          <a:p>
            <a:pPr>
              <a:spcBef>
                <a:spcPts val="1500"/>
              </a:spcBef>
            </a:pPr>
            <a:r>
              <a:rPr lang="en-US" cap="small" smtClean="0">
                <a:latin typeface="Cambria" panose="02040503050406030204" pitchFamily="18" charset="0"/>
              </a:rPr>
              <a:t>3sg</a:t>
            </a:r>
            <a:r>
              <a:rPr lang="en-US" smtClean="0">
                <a:latin typeface="Cambria" panose="02040503050406030204" pitchFamily="18" charset="0"/>
              </a:rPr>
              <a:t> possessive is special, as apart from having purely possessive functions (see </a:t>
            </a:r>
            <a:r>
              <a:rPr lang="ru-RU" smtClean="0">
                <a:latin typeface="Cambria" panose="02040503050406030204" pitchFamily="18" charset="0"/>
              </a:rPr>
              <a:t>Едыгарова</a:t>
            </a:r>
            <a:r>
              <a:rPr lang="en-US" smtClean="0">
                <a:latin typeface="Cambria" panose="02040503050406030204" pitchFamily="18" charset="0"/>
              </a:rPr>
              <a:t> 2010), it often means something other than a prototypical possessive relation</a:t>
            </a:r>
          </a:p>
          <a:p>
            <a:pPr>
              <a:spcBef>
                <a:spcPts val="1500"/>
              </a:spcBef>
            </a:pPr>
            <a:r>
              <a:rPr lang="en-US" smtClean="0">
                <a:latin typeface="Cambria" panose="02040503050406030204" pitchFamily="18" charset="0"/>
              </a:rPr>
              <a:t>Only </a:t>
            </a:r>
            <a:r>
              <a:rPr lang="en-US" cap="small" smtClean="0">
                <a:latin typeface="Cambria" panose="02040503050406030204" pitchFamily="18" charset="0"/>
              </a:rPr>
              <a:t>3sg</a:t>
            </a:r>
            <a:r>
              <a:rPr lang="en-US" smtClean="0">
                <a:latin typeface="Cambria" panose="02040503050406030204" pitchFamily="18" charset="0"/>
              </a:rPr>
              <a:t> possessive is used in case compounding and for marking contrastive focus on adjectives:</a:t>
            </a:r>
          </a:p>
          <a:p>
            <a:pPr marL="0" indent="0">
              <a:spcBef>
                <a:spcPts val="2400"/>
              </a:spcBef>
              <a:buNone/>
              <a:tabLst>
                <a:tab pos="536575" algn="l"/>
                <a:tab pos="2684463" algn="l"/>
                <a:tab pos="4848225" algn="l"/>
                <a:tab pos="6719888" algn="l"/>
                <a:tab pos="8969375" algn="l"/>
              </a:tabLst>
            </a:pPr>
            <a:r>
              <a:rPr lang="en-US" smtClean="0">
                <a:latin typeface="Cambria" panose="02040503050406030204" pitchFamily="18" charset="0"/>
              </a:rPr>
              <a:t>(1)</a:t>
            </a:r>
            <a:r>
              <a:rPr lang="en-US" i="1" smtClean="0">
                <a:latin typeface="Cambria" panose="02040503050406030204" pitchFamily="18" charset="0"/>
              </a:rPr>
              <a:t>	kyz-</a:t>
            </a:r>
            <a:r>
              <a:rPr lang="en-US" i="1" smtClean="0">
                <a:solidFill>
                  <a:srgbClr val="FF0000"/>
                </a:solidFill>
                <a:latin typeface="Cambria" panose="02040503050406030204" pitchFamily="18" charset="0"/>
              </a:rPr>
              <a:t>ze</a:t>
            </a:r>
            <a:r>
              <a:rPr lang="en-US" i="1" smtClean="0">
                <a:latin typeface="Cambria" panose="02040503050406030204" pitchFamily="18" charset="0"/>
              </a:rPr>
              <a:t> /	*kyz-de	kor-de	uli-ja-z	pun</a:t>
            </a:r>
          </a:p>
          <a:p>
            <a:pPr marL="536575" indent="0">
              <a:spcBef>
                <a:spcPts val="600"/>
              </a:spcBef>
              <a:buNone/>
              <a:tabLst>
                <a:tab pos="2684463" algn="l"/>
                <a:tab pos="4848225" algn="l"/>
                <a:tab pos="6719888" algn="l"/>
                <a:tab pos="8969375" algn="l"/>
              </a:tabLst>
            </a:pPr>
            <a:r>
              <a:rPr lang="en-US" sz="2400" smtClean="0">
                <a:latin typeface="Cambria" panose="02040503050406030204" pitchFamily="18" charset="0"/>
              </a:rPr>
              <a:t>thick-</a:t>
            </a:r>
            <a:r>
              <a:rPr lang="en-US" sz="2400" cap="small" smtClean="0">
                <a:solidFill>
                  <a:srgbClr val="FF0000"/>
                </a:solidFill>
                <a:latin typeface="Cambria" panose="02040503050406030204" pitchFamily="18" charset="0"/>
              </a:rPr>
              <a:t>p.3sg.acc</a:t>
            </a:r>
            <a:r>
              <a:rPr lang="en-US" sz="2400" smtClean="0">
                <a:latin typeface="Cambria" panose="02040503050406030204" pitchFamily="18" charset="0"/>
              </a:rPr>
              <a:t> /	 thick-</a:t>
            </a:r>
            <a:r>
              <a:rPr lang="en-US" sz="2400" cap="small" smtClean="0">
                <a:latin typeface="Cambria" panose="02040503050406030204" pitchFamily="18" charset="0"/>
              </a:rPr>
              <a:t>p.2sg.acc</a:t>
            </a:r>
            <a:r>
              <a:rPr lang="en-US" sz="2400" smtClean="0">
                <a:latin typeface="Cambria" panose="02040503050406030204" pitchFamily="18" charset="0"/>
              </a:rPr>
              <a:t>	log-</a:t>
            </a:r>
            <a:r>
              <a:rPr lang="en-US" sz="2400" cap="small" smtClean="0">
                <a:latin typeface="Cambria" panose="02040503050406030204" pitchFamily="18" charset="0"/>
              </a:rPr>
              <a:t>p.2sg.acc</a:t>
            </a:r>
            <a:r>
              <a:rPr lang="en-US" sz="2400" smtClean="0">
                <a:latin typeface="Cambria" panose="02040503050406030204" pitchFamily="18" charset="0"/>
              </a:rPr>
              <a:t>	bottom-</a:t>
            </a:r>
            <a:r>
              <a:rPr lang="en-US" sz="2400" cap="small" smtClean="0">
                <a:latin typeface="Cambria" panose="02040503050406030204" pitchFamily="18" charset="0"/>
              </a:rPr>
              <a:t>ill-p.3sg</a:t>
            </a:r>
            <a:r>
              <a:rPr lang="en-US" sz="2400" smtClean="0">
                <a:latin typeface="Cambria" panose="02040503050406030204" pitchFamily="18" charset="0"/>
              </a:rPr>
              <a:t>	put.</a:t>
            </a:r>
            <a:r>
              <a:rPr lang="en-US" sz="2400" cap="small" smtClean="0">
                <a:latin typeface="Cambria" panose="02040503050406030204" pitchFamily="18" charset="0"/>
              </a:rPr>
              <a:t>imp</a:t>
            </a:r>
          </a:p>
          <a:p>
            <a:pPr marL="363538" indent="0">
              <a:spcBef>
                <a:spcPts val="1500"/>
              </a:spcBef>
              <a:buNone/>
            </a:pPr>
            <a:r>
              <a:rPr lang="en-US" smtClean="0">
                <a:latin typeface="Cambria" panose="02040503050406030204" pitchFamily="18" charset="0"/>
              </a:rPr>
              <a:t>‘Put the thick log to the bottom.’</a:t>
            </a:r>
            <a:endParaRPr lang="ru-RU">
              <a:latin typeface="Cambria" panose="02040503050406030204" pitchFamily="18" charset="0"/>
            </a:endParaRPr>
          </a:p>
        </p:txBody>
      </p:sp>
    </p:spTree>
    <p:extLst>
      <p:ext uri="{BB962C8B-B14F-4D97-AF65-F5344CB8AC3E}">
        <p14:creationId xmlns:p14="http://schemas.microsoft.com/office/powerpoint/2010/main" val="3359242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Syntactic position</a:t>
            </a:r>
            <a:endParaRPr lang="ru-RU">
              <a:latin typeface="Cambria" panose="02040503050406030204" pitchFamily="18" charset="0"/>
            </a:endParaRPr>
          </a:p>
        </p:txBody>
      </p:sp>
      <p:sp>
        <p:nvSpPr>
          <p:cNvPr id="3" name="Content Placeholder 2"/>
          <p:cNvSpPr>
            <a:spLocks noGrp="1"/>
          </p:cNvSpPr>
          <p:nvPr>
            <p:ph idx="1"/>
          </p:nvPr>
        </p:nvSpPr>
        <p:spPr/>
        <p:txBody>
          <a:bodyPr/>
          <a:lstStyle/>
          <a:p>
            <a:r>
              <a:rPr lang="en-US" smtClean="0">
                <a:latin typeface="Cambria" panose="02040503050406030204" pitchFamily="18" charset="0"/>
              </a:rPr>
              <a:t>The probability of being marked decreases along the hierarchy:</a:t>
            </a:r>
            <a:endParaRPr lang="ru-RU">
              <a:latin typeface="Cambria" panose="020405030504060302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96769223"/>
              </p:ext>
            </p:extLst>
          </p:nvPr>
        </p:nvGraphicFramePr>
        <p:xfrm>
          <a:off x="2103439" y="2562751"/>
          <a:ext cx="7140575" cy="3892907"/>
        </p:xfrm>
        <a:graphic>
          <a:graphicData uri="http://schemas.openxmlformats.org/drawingml/2006/table">
            <a:tbl>
              <a:tblPr firstRow="1" bandRow="1">
                <a:tableStyleId>{5C22544A-7EE6-4342-B048-85BDC9FD1C3A}</a:tableStyleId>
              </a:tblPr>
              <a:tblGrid>
                <a:gridCol w="3382961"/>
                <a:gridCol w="1985963"/>
                <a:gridCol w="1771651"/>
              </a:tblGrid>
              <a:tr h="566211">
                <a:tc>
                  <a:txBody>
                    <a:bodyPr/>
                    <a:lstStyle/>
                    <a:p>
                      <a:endParaRPr lang="ru-RU" sz="2400"/>
                    </a:p>
                  </a:txBody>
                  <a:tcPr/>
                </a:tc>
                <a:tc>
                  <a:txBody>
                    <a:bodyPr/>
                    <a:lstStyle/>
                    <a:p>
                      <a:pPr algn="ctr"/>
                      <a:r>
                        <a:rPr lang="en-US" sz="2400" smtClean="0"/>
                        <a:t>no</a:t>
                      </a:r>
                      <a:r>
                        <a:rPr lang="en-US" sz="2400" baseline="0" smtClean="0"/>
                        <a:t> possessive</a:t>
                      </a:r>
                      <a:endParaRPr lang="ru-RU" sz="2400"/>
                    </a:p>
                  </a:txBody>
                  <a:tcPr/>
                </a:tc>
                <a:tc>
                  <a:txBody>
                    <a:bodyPr/>
                    <a:lstStyle/>
                    <a:p>
                      <a:pPr algn="ctr"/>
                      <a:r>
                        <a:rPr lang="en-US" sz="2400" cap="small" baseline="0" smtClean="0"/>
                        <a:t>p.3sg</a:t>
                      </a:r>
                      <a:endParaRPr lang="ru-RU" sz="2400" cap="small" baseline="0"/>
                    </a:p>
                  </a:txBody>
                  <a:tcPr/>
                </a:tc>
              </a:tr>
              <a:tr h="831674">
                <a:tc>
                  <a:txBody>
                    <a:bodyPr/>
                    <a:lstStyle/>
                    <a:p>
                      <a:r>
                        <a:rPr lang="en-US" sz="2400" smtClean="0"/>
                        <a:t>subject</a:t>
                      </a:r>
                      <a:endParaRPr lang="ru-RU" sz="2400"/>
                    </a:p>
                  </a:txBody>
                  <a:tcPr anchor="ctr"/>
                </a:tc>
                <a:tc>
                  <a:txBody>
                    <a:bodyPr/>
                    <a:lstStyle/>
                    <a:p>
                      <a:pPr algn="ctr"/>
                      <a:r>
                        <a:rPr lang="en-US" sz="2800" smtClean="0"/>
                        <a:t>65%</a:t>
                      </a:r>
                      <a:endParaRPr lang="ru-RU" sz="2800"/>
                    </a:p>
                  </a:txBody>
                  <a:tcPr anchor="ctr"/>
                </a:tc>
                <a:tc>
                  <a:txBody>
                    <a:bodyPr/>
                    <a:lstStyle/>
                    <a:p>
                      <a:pPr algn="ctr"/>
                      <a:r>
                        <a:rPr lang="en-US" sz="3200" smtClean="0">
                          <a:solidFill>
                            <a:schemeClr val="bg1">
                              <a:lumMod val="50000"/>
                            </a:schemeClr>
                          </a:solidFill>
                        </a:rPr>
                        <a:t>35%</a:t>
                      </a:r>
                      <a:endParaRPr lang="ru-RU" sz="3200">
                        <a:solidFill>
                          <a:schemeClr val="bg1">
                            <a:lumMod val="50000"/>
                          </a:schemeClr>
                        </a:solidFill>
                      </a:endParaRPr>
                    </a:p>
                  </a:txBody>
                  <a:tcPr anchor="ctr"/>
                </a:tc>
              </a:tr>
              <a:tr h="831674">
                <a:tc>
                  <a:txBody>
                    <a:bodyPr/>
                    <a:lstStyle/>
                    <a:p>
                      <a:r>
                        <a:rPr lang="en-US" sz="2400" smtClean="0"/>
                        <a:t>direct object</a:t>
                      </a:r>
                      <a:endParaRPr lang="ru-RU" sz="2400"/>
                    </a:p>
                  </a:txBody>
                  <a:tcPr anchor="ctr"/>
                </a:tc>
                <a:tc>
                  <a:txBody>
                    <a:bodyPr/>
                    <a:lstStyle/>
                    <a:p>
                      <a:pPr algn="ctr"/>
                      <a:r>
                        <a:rPr lang="en-US" sz="3200" smtClean="0"/>
                        <a:t>71%</a:t>
                      </a:r>
                      <a:endParaRPr lang="ru-RU" sz="3200"/>
                    </a:p>
                  </a:txBody>
                  <a:tcPr anchor="ctr"/>
                </a:tc>
                <a:tc>
                  <a:txBody>
                    <a:bodyPr/>
                    <a:lstStyle/>
                    <a:p>
                      <a:pPr algn="ctr"/>
                      <a:r>
                        <a:rPr lang="en-US" sz="2800" smtClean="0">
                          <a:solidFill>
                            <a:schemeClr val="bg1">
                              <a:lumMod val="50000"/>
                            </a:schemeClr>
                          </a:solidFill>
                        </a:rPr>
                        <a:t>29%</a:t>
                      </a:r>
                      <a:endParaRPr lang="ru-RU" sz="2800">
                        <a:solidFill>
                          <a:schemeClr val="bg1">
                            <a:lumMod val="50000"/>
                          </a:schemeClr>
                        </a:solidFill>
                      </a:endParaRPr>
                    </a:p>
                  </a:txBody>
                  <a:tcPr anchor="ctr"/>
                </a:tc>
              </a:tr>
              <a:tr h="831674">
                <a:tc>
                  <a:txBody>
                    <a:bodyPr/>
                    <a:lstStyle/>
                    <a:p>
                      <a:r>
                        <a:rPr lang="en-US" sz="2400" smtClean="0"/>
                        <a:t>oblique</a:t>
                      </a:r>
                      <a:endParaRPr lang="ru-RU" sz="2400"/>
                    </a:p>
                  </a:txBody>
                  <a:tcPr anchor="ctr"/>
                </a:tc>
                <a:tc>
                  <a:txBody>
                    <a:bodyPr/>
                    <a:lstStyle/>
                    <a:p>
                      <a:pPr algn="ctr"/>
                      <a:r>
                        <a:rPr lang="en-US" sz="3600" smtClean="0"/>
                        <a:t>78%</a:t>
                      </a:r>
                      <a:endParaRPr lang="ru-RU" sz="3600"/>
                    </a:p>
                  </a:txBody>
                  <a:tcPr anchor="ctr"/>
                </a:tc>
                <a:tc>
                  <a:txBody>
                    <a:bodyPr/>
                    <a:lstStyle/>
                    <a:p>
                      <a:pPr algn="ctr"/>
                      <a:r>
                        <a:rPr lang="en-US" sz="2400" smtClean="0">
                          <a:solidFill>
                            <a:schemeClr val="bg1">
                              <a:lumMod val="50000"/>
                            </a:schemeClr>
                          </a:solidFill>
                        </a:rPr>
                        <a:t>22%</a:t>
                      </a:r>
                      <a:endParaRPr lang="ru-RU" sz="2400">
                        <a:solidFill>
                          <a:schemeClr val="bg1">
                            <a:lumMod val="50000"/>
                          </a:schemeClr>
                        </a:solidFill>
                      </a:endParaRPr>
                    </a:p>
                  </a:txBody>
                  <a:tcPr anchor="ctr"/>
                </a:tc>
              </a:tr>
              <a:tr h="831674">
                <a:tc>
                  <a:txBody>
                    <a:bodyPr/>
                    <a:lstStyle/>
                    <a:p>
                      <a:r>
                        <a:rPr lang="en-US" sz="2400" smtClean="0"/>
                        <a:t>nominal dependent</a:t>
                      </a:r>
                      <a:endParaRPr lang="ru-RU" sz="2400"/>
                    </a:p>
                  </a:txBody>
                  <a:tcPr anchor="ctr"/>
                </a:tc>
                <a:tc>
                  <a:txBody>
                    <a:bodyPr/>
                    <a:lstStyle/>
                    <a:p>
                      <a:pPr algn="ctr"/>
                      <a:r>
                        <a:rPr lang="en-US" sz="4000" smtClean="0"/>
                        <a:t>90%</a:t>
                      </a:r>
                      <a:endParaRPr lang="ru-RU" sz="4000"/>
                    </a:p>
                  </a:txBody>
                  <a:tcPr anchor="ctr"/>
                </a:tc>
                <a:tc>
                  <a:txBody>
                    <a:bodyPr/>
                    <a:lstStyle/>
                    <a:p>
                      <a:pPr algn="ctr"/>
                      <a:r>
                        <a:rPr lang="en-US" sz="2000" smtClean="0"/>
                        <a:t>10%</a:t>
                      </a:r>
                      <a:endParaRPr lang="ru-RU" sz="2000"/>
                    </a:p>
                  </a:txBody>
                  <a:tcPr anchor="ctr"/>
                </a:tc>
              </a:tr>
            </a:tbl>
          </a:graphicData>
        </a:graphic>
      </p:graphicFrame>
    </p:spTree>
    <p:extLst>
      <p:ext uri="{BB962C8B-B14F-4D97-AF65-F5344CB8AC3E}">
        <p14:creationId xmlns:p14="http://schemas.microsoft.com/office/powerpoint/2010/main" val="136041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Definiteness</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500"/>
              </a:spcBef>
            </a:pPr>
            <a:r>
              <a:rPr lang="en-US" smtClean="0">
                <a:latin typeface="Cambria" panose="02040503050406030204" pitchFamily="18" charset="0"/>
              </a:rPr>
              <a:t>Whether the referential status of a noun is “definite” is important</a:t>
            </a:r>
          </a:p>
          <a:p>
            <a:pPr>
              <a:spcBef>
                <a:spcPts val="1500"/>
              </a:spcBef>
            </a:pPr>
            <a:r>
              <a:rPr lang="en-US" smtClean="0">
                <a:latin typeface="Cambria" panose="02040503050406030204" pitchFamily="18" charset="0"/>
              </a:rPr>
              <a:t>Nouns that are not definite usually (</a:t>
            </a:r>
            <a:r>
              <a:rPr lang="en-US" b="1" smtClean="0">
                <a:latin typeface="Cambria" panose="02040503050406030204" pitchFamily="18" charset="0"/>
              </a:rPr>
              <a:t>93.5%</a:t>
            </a:r>
            <a:r>
              <a:rPr lang="en-US" smtClean="0">
                <a:latin typeface="Cambria" panose="02040503050406030204" pitchFamily="18" charset="0"/>
              </a:rPr>
              <a:t>) do not have possessive</a:t>
            </a:r>
          </a:p>
          <a:p>
            <a:pPr>
              <a:spcBef>
                <a:spcPts val="1500"/>
              </a:spcBef>
            </a:pPr>
            <a:r>
              <a:rPr lang="en-US" smtClean="0">
                <a:latin typeface="Cambria" panose="02040503050406030204" pitchFamily="18" charset="0"/>
              </a:rPr>
              <a:t>Still, </a:t>
            </a:r>
            <a:r>
              <a:rPr lang="en-US" b="1" smtClean="0">
                <a:latin typeface="Cambria" panose="02040503050406030204" pitchFamily="18" charset="0"/>
              </a:rPr>
              <a:t>60%</a:t>
            </a:r>
            <a:r>
              <a:rPr lang="en-US" smtClean="0">
                <a:latin typeface="Cambria" panose="02040503050406030204" pitchFamily="18" charset="0"/>
              </a:rPr>
              <a:t> of definite nouns also do not have possessives (</a:t>
            </a:r>
            <a:r>
              <a:rPr lang="en-US" b="1" smtClean="0">
                <a:latin typeface="Cambria" panose="02040503050406030204" pitchFamily="18" charset="0"/>
              </a:rPr>
              <a:t>50%</a:t>
            </a:r>
            <a:r>
              <a:rPr lang="en-US" smtClean="0">
                <a:latin typeface="Cambria" panose="02040503050406030204" pitchFamily="18" charset="0"/>
              </a:rPr>
              <a:t> if you count the “true possessives”)</a:t>
            </a:r>
          </a:p>
          <a:p>
            <a:pPr>
              <a:spcBef>
                <a:spcPts val="1500"/>
              </a:spcBef>
            </a:pPr>
            <a:r>
              <a:rPr lang="en-US" smtClean="0">
                <a:latin typeface="Cambria" panose="02040503050406030204" pitchFamily="18" charset="0"/>
              </a:rPr>
              <a:t>Is it the case that </a:t>
            </a:r>
            <a:r>
              <a:rPr lang="en-US" cap="small" smtClean="0">
                <a:latin typeface="Cambria" panose="02040503050406030204" pitchFamily="18" charset="0"/>
              </a:rPr>
              <a:t>p.3sg</a:t>
            </a:r>
            <a:r>
              <a:rPr lang="en-US" smtClean="0">
                <a:latin typeface="Cambria" panose="02040503050406030204" pitchFamily="18" charset="0"/>
              </a:rPr>
              <a:t> is blocked by other factors (as e.g. in English the definite article is incompatible with demonstrative pronouns and is not used with proper nouns)?</a:t>
            </a:r>
            <a:endParaRPr lang="ru-RU">
              <a:latin typeface="Cambria" panose="02040503050406030204" pitchFamily="18" charset="0"/>
            </a:endParaRPr>
          </a:p>
        </p:txBody>
      </p:sp>
    </p:spTree>
    <p:extLst>
      <p:ext uri="{BB962C8B-B14F-4D97-AF65-F5344CB8AC3E}">
        <p14:creationId xmlns:p14="http://schemas.microsoft.com/office/powerpoint/2010/main" val="1126574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Definiteness: demonstratives</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Demonstrative pronouns in Uralic languages usually block discourse possessive marking (folklore)</a:t>
            </a:r>
          </a:p>
          <a:p>
            <a:pPr>
              <a:spcBef>
                <a:spcPts val="1800"/>
              </a:spcBef>
            </a:pPr>
            <a:r>
              <a:rPr lang="en-US" smtClean="0">
                <a:latin typeface="Cambria" panose="02040503050406030204" pitchFamily="18" charset="0"/>
              </a:rPr>
              <a:t>This is not the case in Beserman: </a:t>
            </a:r>
          </a:p>
          <a:p>
            <a:pPr marL="0" indent="0">
              <a:buNone/>
            </a:pPr>
            <a:endParaRPr lang="ru-RU">
              <a:latin typeface="Cambria" panose="020405030504060302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24703460"/>
              </p:ext>
            </p:extLst>
          </p:nvPr>
        </p:nvGraphicFramePr>
        <p:xfrm>
          <a:off x="1989139" y="3595079"/>
          <a:ext cx="7140575" cy="2229559"/>
        </p:xfrm>
        <a:graphic>
          <a:graphicData uri="http://schemas.openxmlformats.org/drawingml/2006/table">
            <a:tbl>
              <a:tblPr firstRow="1" bandRow="1">
                <a:tableStyleId>{5C22544A-7EE6-4342-B048-85BDC9FD1C3A}</a:tableStyleId>
              </a:tblPr>
              <a:tblGrid>
                <a:gridCol w="3382961"/>
                <a:gridCol w="1985963"/>
                <a:gridCol w="1771651"/>
              </a:tblGrid>
              <a:tr h="566211">
                <a:tc>
                  <a:txBody>
                    <a:bodyPr/>
                    <a:lstStyle/>
                    <a:p>
                      <a:endParaRPr lang="ru-RU" sz="2400"/>
                    </a:p>
                  </a:txBody>
                  <a:tcPr/>
                </a:tc>
                <a:tc>
                  <a:txBody>
                    <a:bodyPr/>
                    <a:lstStyle/>
                    <a:p>
                      <a:pPr algn="ctr"/>
                      <a:r>
                        <a:rPr lang="en-US" sz="2400" smtClean="0"/>
                        <a:t>no</a:t>
                      </a:r>
                      <a:r>
                        <a:rPr lang="en-US" sz="2400" baseline="0" smtClean="0"/>
                        <a:t> possessive</a:t>
                      </a:r>
                      <a:endParaRPr lang="ru-RU" sz="2400"/>
                    </a:p>
                  </a:txBody>
                  <a:tcPr/>
                </a:tc>
                <a:tc>
                  <a:txBody>
                    <a:bodyPr/>
                    <a:lstStyle/>
                    <a:p>
                      <a:pPr algn="ctr"/>
                      <a:r>
                        <a:rPr lang="en-US" sz="2400" cap="small" baseline="0" smtClean="0"/>
                        <a:t>p.3sg</a:t>
                      </a:r>
                      <a:endParaRPr lang="ru-RU" sz="2400" cap="small" baseline="0"/>
                    </a:p>
                  </a:txBody>
                  <a:tcPr/>
                </a:tc>
              </a:tr>
              <a:tr h="831674">
                <a:tc>
                  <a:txBody>
                    <a:bodyPr/>
                    <a:lstStyle/>
                    <a:p>
                      <a:r>
                        <a:rPr lang="en-US" sz="2400" smtClean="0"/>
                        <a:t>with </a:t>
                      </a:r>
                      <a:r>
                        <a:rPr lang="en-US" sz="2400" i="1" smtClean="0"/>
                        <a:t>so</a:t>
                      </a:r>
                      <a:r>
                        <a:rPr lang="en-US" sz="2400" baseline="0" smtClean="0"/>
                        <a:t> ‘that’ / </a:t>
                      </a:r>
                      <a:r>
                        <a:rPr lang="en-US" sz="2400" i="1" baseline="0" smtClean="0"/>
                        <a:t>ta</a:t>
                      </a:r>
                      <a:r>
                        <a:rPr lang="en-US" sz="2400" baseline="0" smtClean="0"/>
                        <a:t> ‘this’</a:t>
                      </a:r>
                      <a:endParaRPr lang="ru-RU" sz="2400"/>
                    </a:p>
                  </a:txBody>
                  <a:tcPr anchor="ctr"/>
                </a:tc>
                <a:tc>
                  <a:txBody>
                    <a:bodyPr/>
                    <a:lstStyle/>
                    <a:p>
                      <a:pPr algn="ctr"/>
                      <a:r>
                        <a:rPr lang="en-US" sz="3200" smtClean="0"/>
                        <a:t>61%</a:t>
                      </a:r>
                      <a:endParaRPr lang="ru-RU" sz="3200"/>
                    </a:p>
                  </a:txBody>
                  <a:tcPr anchor="ctr"/>
                </a:tc>
                <a:tc>
                  <a:txBody>
                    <a:bodyPr/>
                    <a:lstStyle/>
                    <a:p>
                      <a:pPr algn="ctr"/>
                      <a:r>
                        <a:rPr lang="en-US" sz="3200" smtClean="0"/>
                        <a:t>39%</a:t>
                      </a:r>
                      <a:endParaRPr lang="ru-RU" sz="3200"/>
                    </a:p>
                  </a:txBody>
                  <a:tcPr anchor="ctr"/>
                </a:tc>
              </a:tr>
              <a:tr h="831674">
                <a:tc>
                  <a:txBody>
                    <a:bodyPr/>
                    <a:lstStyle/>
                    <a:p>
                      <a:r>
                        <a:rPr lang="en-US" sz="2400" smtClean="0"/>
                        <a:t>definite without </a:t>
                      </a:r>
                      <a:r>
                        <a:rPr lang="en-US" sz="2400" i="1" smtClean="0"/>
                        <a:t>so/ta</a:t>
                      </a:r>
                      <a:endParaRPr lang="ru-RU" sz="2400" i="1"/>
                    </a:p>
                  </a:txBody>
                  <a:tcPr anchor="ctr"/>
                </a:tc>
                <a:tc>
                  <a:txBody>
                    <a:bodyPr/>
                    <a:lstStyle/>
                    <a:p>
                      <a:pPr algn="ctr"/>
                      <a:r>
                        <a:rPr lang="en-US" sz="3200" smtClean="0"/>
                        <a:t>60%</a:t>
                      </a:r>
                      <a:endParaRPr lang="ru-RU" sz="3200"/>
                    </a:p>
                  </a:txBody>
                  <a:tcPr anchor="ctr"/>
                </a:tc>
                <a:tc>
                  <a:txBody>
                    <a:bodyPr/>
                    <a:lstStyle/>
                    <a:p>
                      <a:pPr algn="ctr"/>
                      <a:r>
                        <a:rPr lang="en-US" sz="3200" smtClean="0"/>
                        <a:t>40%</a:t>
                      </a:r>
                      <a:endParaRPr lang="ru-RU" sz="3200"/>
                    </a:p>
                  </a:txBody>
                  <a:tcPr anchor="ctr"/>
                </a:tc>
              </a:tr>
            </a:tbl>
          </a:graphicData>
        </a:graphic>
      </p:graphicFrame>
    </p:spTree>
    <p:extLst>
      <p:ext uri="{BB962C8B-B14F-4D97-AF65-F5344CB8AC3E}">
        <p14:creationId xmlns:p14="http://schemas.microsoft.com/office/powerpoint/2010/main" val="1542427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Definiteness: uniqueness</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Items that refer to unique objects usually do not have possessive marking</a:t>
            </a:r>
          </a:p>
          <a:p>
            <a:pPr>
              <a:spcBef>
                <a:spcPts val="1800"/>
              </a:spcBef>
            </a:pPr>
            <a:r>
              <a:rPr lang="en-US" smtClean="0">
                <a:latin typeface="Cambria" panose="02040503050406030204" pitchFamily="18" charset="0"/>
              </a:rPr>
              <a:t>(more or less) globally unique: sun, police, army</a:t>
            </a:r>
          </a:p>
          <a:p>
            <a:pPr>
              <a:spcBef>
                <a:spcPts val="1800"/>
              </a:spcBef>
            </a:pPr>
            <a:r>
              <a:rPr lang="en-US" smtClean="0">
                <a:latin typeface="Cambria" panose="02040503050406030204" pitchFamily="18" charset="0"/>
              </a:rPr>
              <a:t>unique in the given context (the village or the river when describing the life in that village or during experiments)</a:t>
            </a:r>
          </a:p>
          <a:p>
            <a:pPr>
              <a:spcBef>
                <a:spcPts val="1800"/>
              </a:spcBef>
            </a:pPr>
            <a:r>
              <a:rPr lang="en-US" b="1" smtClean="0">
                <a:latin typeface="Cambria" panose="02040503050406030204" pitchFamily="18" charset="0"/>
              </a:rPr>
              <a:t>92%</a:t>
            </a:r>
            <a:r>
              <a:rPr lang="en-US" smtClean="0">
                <a:latin typeface="Cambria" panose="02040503050406030204" pitchFamily="18" charset="0"/>
              </a:rPr>
              <a:t> nouns in each of the two classes are used without possessives</a:t>
            </a:r>
          </a:p>
        </p:txBody>
      </p:sp>
    </p:spTree>
    <p:extLst>
      <p:ext uri="{BB962C8B-B14F-4D97-AF65-F5344CB8AC3E}">
        <p14:creationId xmlns:p14="http://schemas.microsoft.com/office/powerpoint/2010/main" val="1898159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Definiteness: proper names</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In our sample, </a:t>
            </a:r>
            <a:r>
              <a:rPr lang="en-US" b="1" smtClean="0">
                <a:latin typeface="Cambria" panose="02040503050406030204" pitchFamily="18" charset="0"/>
              </a:rPr>
              <a:t>all</a:t>
            </a:r>
            <a:r>
              <a:rPr lang="en-US" smtClean="0">
                <a:latin typeface="Cambria" panose="02040503050406030204" pitchFamily="18" charset="0"/>
              </a:rPr>
              <a:t> 68 proper names are used without possessives</a:t>
            </a:r>
          </a:p>
          <a:p>
            <a:pPr>
              <a:spcBef>
                <a:spcPts val="1800"/>
              </a:spcBef>
            </a:pPr>
            <a:r>
              <a:rPr lang="en-US" smtClean="0">
                <a:latin typeface="Cambria" panose="02040503050406030204" pitchFamily="18" charset="0"/>
              </a:rPr>
              <a:t>In fact, using </a:t>
            </a:r>
            <a:r>
              <a:rPr lang="en-US" cap="small" smtClean="0">
                <a:latin typeface="Cambria" panose="02040503050406030204" pitchFamily="18" charset="0"/>
              </a:rPr>
              <a:t>p.3sg</a:t>
            </a:r>
            <a:r>
              <a:rPr lang="en-US" smtClean="0">
                <a:latin typeface="Cambria" panose="02040503050406030204" pitchFamily="18" charset="0"/>
              </a:rPr>
              <a:t> with proper names is not prohibited:</a:t>
            </a:r>
          </a:p>
          <a:p>
            <a:pPr marL="0" indent="0">
              <a:spcBef>
                <a:spcPts val="2400"/>
              </a:spcBef>
              <a:buNone/>
              <a:tabLst>
                <a:tab pos="812800" algn="l"/>
                <a:tab pos="2060575" algn="l"/>
                <a:tab pos="3135313" algn="l"/>
                <a:tab pos="4929188" algn="l"/>
                <a:tab pos="7358063" algn="l"/>
              </a:tabLst>
            </a:pPr>
            <a:r>
              <a:rPr lang="en-US" smtClean="0">
                <a:latin typeface="Cambria" panose="02040503050406030204" pitchFamily="18" charset="0"/>
              </a:rPr>
              <a:t>(10)</a:t>
            </a:r>
            <a:r>
              <a:rPr lang="en-US" i="1" smtClean="0">
                <a:latin typeface="Cambria" panose="02040503050406030204" pitchFamily="18" charset="0"/>
              </a:rPr>
              <a:t>	kakoj,	mon	lada-</a:t>
            </a:r>
            <a:r>
              <a:rPr lang="en-US" i="1" smtClean="0">
                <a:solidFill>
                  <a:srgbClr val="FF0000"/>
                </a:solidFill>
                <a:latin typeface="Cambria" panose="02040503050406030204" pitchFamily="18" charset="0"/>
              </a:rPr>
              <a:t>ze</a:t>
            </a:r>
            <a:r>
              <a:rPr lang="en-US" i="1" smtClean="0">
                <a:latin typeface="Cambria" panose="02040503050406030204" pitchFamily="18" charset="0"/>
              </a:rPr>
              <a:t>	ej=na	aǯ</a:t>
            </a:r>
            <a:r>
              <a:rPr lang="en-US" i="1">
                <a:latin typeface="Cambria" panose="02040503050406030204" pitchFamily="18" charset="0"/>
              </a:rPr>
              <a:t>’</a:t>
            </a:r>
            <a:r>
              <a:rPr lang="en-US" i="1" smtClean="0">
                <a:latin typeface="Cambria" panose="02040503050406030204" pitchFamily="18" charset="0"/>
              </a:rPr>
              <a:t>-</a:t>
            </a:r>
            <a:r>
              <a:rPr lang="en-US" i="1">
                <a:latin typeface="Cambria" panose="02040503050406030204" pitchFamily="18" charset="0"/>
              </a:rPr>
              <a:t>ə̑l</a:t>
            </a:r>
            <a:r>
              <a:rPr lang="en-US" i="1" smtClean="0">
                <a:latin typeface="Cambria" panose="02040503050406030204" pitchFamily="18" charset="0"/>
              </a:rPr>
              <a:t>!</a:t>
            </a:r>
          </a:p>
          <a:p>
            <a:pPr marL="0" indent="0">
              <a:spcBef>
                <a:spcPts val="600"/>
              </a:spcBef>
              <a:buNone/>
              <a:tabLst>
                <a:tab pos="812800" algn="l"/>
                <a:tab pos="2060575" algn="l"/>
                <a:tab pos="3135313" algn="l"/>
                <a:tab pos="4929188" algn="l"/>
                <a:tab pos="7358063" algn="l"/>
              </a:tabLst>
            </a:pPr>
            <a:r>
              <a:rPr lang="en-US" sz="2400" smtClean="0">
                <a:latin typeface="Cambria" panose="02040503050406030204" pitchFamily="18" charset="0"/>
              </a:rPr>
              <a:t>	(</a:t>
            </a:r>
            <a:r>
              <a:rPr lang="en-US" sz="2400" cap="small" smtClean="0">
                <a:latin typeface="Cambria" panose="02040503050406030204" pitchFamily="18" charset="0"/>
              </a:rPr>
              <a:t>rus</a:t>
            </a:r>
            <a:r>
              <a:rPr lang="en-US" sz="2400" smtClean="0">
                <a:latin typeface="Cambria" panose="02040503050406030204" pitchFamily="18" charset="0"/>
              </a:rPr>
              <a:t>)	I.</a:t>
            </a:r>
            <a:r>
              <a:rPr lang="en-US" sz="2400" cap="small" smtClean="0">
                <a:latin typeface="Cambria" panose="02040503050406030204" pitchFamily="18" charset="0"/>
              </a:rPr>
              <a:t>nom</a:t>
            </a:r>
            <a:r>
              <a:rPr lang="en-US" sz="2400" smtClean="0">
                <a:latin typeface="Cambria" panose="02040503050406030204" pitchFamily="18" charset="0"/>
              </a:rPr>
              <a:t>	PN-</a:t>
            </a:r>
            <a:r>
              <a:rPr lang="en-US" sz="2400" cap="small" smtClean="0">
                <a:solidFill>
                  <a:srgbClr val="FF0000"/>
                </a:solidFill>
                <a:latin typeface="Cambria" panose="02040503050406030204" pitchFamily="18" charset="0"/>
              </a:rPr>
              <a:t>p.3sg.acc</a:t>
            </a:r>
            <a:r>
              <a:rPr lang="en-US" sz="2400" smtClean="0">
                <a:latin typeface="Cambria" panose="02040503050406030204" pitchFamily="18" charset="0"/>
              </a:rPr>
              <a:t>	</a:t>
            </a:r>
            <a:r>
              <a:rPr lang="en-US" sz="2400" cap="small" smtClean="0">
                <a:latin typeface="Cambria" panose="02040503050406030204" pitchFamily="18" charset="0"/>
              </a:rPr>
              <a:t>neg.pst.1sg</a:t>
            </a:r>
            <a:r>
              <a:rPr lang="en-US" sz="2400" smtClean="0">
                <a:latin typeface="Cambria" panose="02040503050406030204" pitchFamily="18" charset="0"/>
              </a:rPr>
              <a:t>=yet	see-</a:t>
            </a:r>
            <a:r>
              <a:rPr lang="en-US" sz="2400" cap="small" smtClean="0">
                <a:latin typeface="Cambria" panose="02040503050406030204" pitchFamily="18" charset="0"/>
              </a:rPr>
              <a:t>iter</a:t>
            </a:r>
          </a:p>
          <a:p>
            <a:pPr marL="357188" indent="0">
              <a:buNone/>
              <a:tabLst>
                <a:tab pos="1528763" algn="l"/>
                <a:tab pos="2686050" algn="l"/>
                <a:tab pos="4929188" algn="l"/>
                <a:tab pos="7443788" algn="l"/>
              </a:tabLst>
            </a:pPr>
            <a:r>
              <a:rPr lang="en-US" smtClean="0">
                <a:latin typeface="Cambria" panose="02040503050406030204" pitchFamily="18" charset="0"/>
              </a:rPr>
              <a:t>[Have you seen Ladaʼs daughter?] </a:t>
            </a:r>
            <a:r>
              <a:rPr lang="ru-RU" smtClean="0">
                <a:latin typeface="Cambria" panose="02040503050406030204" pitchFamily="18" charset="0"/>
              </a:rPr>
              <a:t>—</a:t>
            </a:r>
            <a:r>
              <a:rPr lang="en-US" smtClean="0">
                <a:latin typeface="Cambria" panose="02040503050406030204" pitchFamily="18" charset="0"/>
              </a:rPr>
              <a:t> I havenʼt even seen Lada herself yet!</a:t>
            </a:r>
          </a:p>
          <a:p>
            <a:pPr>
              <a:spcBef>
                <a:spcPts val="1800"/>
              </a:spcBef>
            </a:pPr>
            <a:r>
              <a:rPr lang="en-US" smtClean="0">
                <a:latin typeface="Cambria" panose="02040503050406030204" pitchFamily="18" charset="0"/>
              </a:rPr>
              <a:t>But </a:t>
            </a:r>
            <a:r>
              <a:rPr lang="en-US" cap="small" smtClean="0">
                <a:latin typeface="Cambria" panose="02040503050406030204" pitchFamily="18" charset="0"/>
              </a:rPr>
              <a:t>p.3sg</a:t>
            </a:r>
            <a:r>
              <a:rPr lang="en-US" smtClean="0">
                <a:latin typeface="Cambria" panose="02040503050406030204" pitchFamily="18" charset="0"/>
              </a:rPr>
              <a:t> is used here for reasons other than marking definiteness</a:t>
            </a:r>
            <a:endParaRPr lang="ru-RU">
              <a:latin typeface="Cambria" panose="02040503050406030204" pitchFamily="18" charset="0"/>
            </a:endParaRPr>
          </a:p>
        </p:txBody>
      </p:sp>
    </p:spTree>
    <p:extLst>
      <p:ext uri="{BB962C8B-B14F-4D97-AF65-F5344CB8AC3E}">
        <p14:creationId xmlns:p14="http://schemas.microsoft.com/office/powerpoint/2010/main" val="16924847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Definiteness</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Even if we remove unique objects and proper names from the sample, still </a:t>
            </a:r>
            <a:r>
              <a:rPr lang="en-US" b="1" smtClean="0">
                <a:latin typeface="Cambria" panose="02040503050406030204" pitchFamily="18" charset="0"/>
              </a:rPr>
              <a:t>42%</a:t>
            </a:r>
            <a:r>
              <a:rPr lang="en-US" smtClean="0">
                <a:latin typeface="Cambria" panose="02040503050406030204" pitchFamily="18" charset="0"/>
              </a:rPr>
              <a:t> of definite nouns will not be marked</a:t>
            </a:r>
          </a:p>
          <a:p>
            <a:pPr>
              <a:spcBef>
                <a:spcPts val="1800"/>
              </a:spcBef>
            </a:pPr>
            <a:r>
              <a:rPr lang="en-US" smtClean="0">
                <a:latin typeface="Cambria" panose="02040503050406030204" pitchFamily="18" charset="0"/>
              </a:rPr>
              <a:t>Therefore, </a:t>
            </a:r>
            <a:r>
              <a:rPr lang="en-US" cap="small" smtClean="0">
                <a:latin typeface="Cambria" panose="02040503050406030204" pitchFamily="18" charset="0"/>
              </a:rPr>
              <a:t>p.3sg</a:t>
            </a:r>
            <a:r>
              <a:rPr lang="en-US" smtClean="0">
                <a:latin typeface="Cambria" panose="02040503050406030204" pitchFamily="18" charset="0"/>
              </a:rPr>
              <a:t> cannot be described as the definiteness marker</a:t>
            </a:r>
          </a:p>
          <a:p>
            <a:pPr>
              <a:spcBef>
                <a:spcPts val="1800"/>
              </a:spcBef>
            </a:pPr>
            <a:r>
              <a:rPr lang="en-US" smtClean="0">
                <a:latin typeface="Cambria" panose="02040503050406030204" pitchFamily="18" charset="0"/>
              </a:rPr>
              <a:t>Out of these, subjects and direct objects are more likely to be marked</a:t>
            </a:r>
            <a:endParaRPr lang="ru-RU">
              <a:latin typeface="Cambria" panose="02040503050406030204" pitchFamily="18" charset="0"/>
            </a:endParaRPr>
          </a:p>
        </p:txBody>
      </p:sp>
    </p:spTree>
    <p:extLst>
      <p:ext uri="{BB962C8B-B14F-4D97-AF65-F5344CB8AC3E}">
        <p14:creationId xmlns:p14="http://schemas.microsoft.com/office/powerpoint/2010/main" val="614335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Topicality and referential distance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The </a:t>
            </a:r>
            <a:r>
              <a:rPr lang="en-US" cap="small" smtClean="0">
                <a:latin typeface="Cambria" panose="02040503050406030204" pitchFamily="18" charset="0"/>
              </a:rPr>
              <a:t>p.3sg</a:t>
            </a:r>
            <a:r>
              <a:rPr lang="en-US" smtClean="0">
                <a:latin typeface="Cambria" panose="02040503050406030204" pitchFamily="18" charset="0"/>
              </a:rPr>
              <a:t> marker attaches to topic nouns more frequently</a:t>
            </a:r>
          </a:p>
          <a:p>
            <a:pPr>
              <a:spcBef>
                <a:spcPts val="1800"/>
              </a:spcBef>
            </a:pPr>
            <a:r>
              <a:rPr lang="en-US" smtClean="0">
                <a:latin typeface="Cambria" panose="02040503050406030204" pitchFamily="18" charset="0"/>
              </a:rPr>
              <a:t>This trend is even more pronounced for subjects</a:t>
            </a:r>
          </a:p>
          <a:p>
            <a:pPr>
              <a:spcBef>
                <a:spcPts val="1800"/>
              </a:spcBef>
            </a:pPr>
            <a:r>
              <a:rPr lang="en-US" smtClean="0">
                <a:latin typeface="Cambria" panose="02040503050406030204" pitchFamily="18" charset="0"/>
              </a:rPr>
              <a:t>Referential distance: number of clauses between the current and the previous mention of the object in discourse</a:t>
            </a:r>
          </a:p>
          <a:p>
            <a:pPr>
              <a:spcBef>
                <a:spcPts val="1800"/>
              </a:spcBef>
            </a:pPr>
            <a:r>
              <a:rPr lang="en-US" smtClean="0">
                <a:latin typeface="Cambria" panose="02040503050406030204" pitchFamily="18" charset="0"/>
              </a:rPr>
              <a:t>With the increase if the distance, the object loses its activation</a:t>
            </a:r>
          </a:p>
        </p:txBody>
      </p:sp>
    </p:spTree>
    <p:extLst>
      <p:ext uri="{BB962C8B-B14F-4D97-AF65-F5344CB8AC3E}">
        <p14:creationId xmlns:p14="http://schemas.microsoft.com/office/powerpoint/2010/main" val="230194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Topicality and referential distance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It is evident that difference between, say, 15 and 16 clauses is less significant than between 2 and 3</a:t>
            </a:r>
          </a:p>
          <a:p>
            <a:pPr>
              <a:spcBef>
                <a:spcPts val="1800"/>
              </a:spcBef>
            </a:pPr>
            <a:r>
              <a:rPr lang="en-US" smtClean="0">
                <a:latin typeface="Cambria" panose="02040503050406030204" pitchFamily="18" charset="0"/>
              </a:rPr>
              <a:t>We divided this parameter into segments of exponentially growing lengths:</a:t>
            </a:r>
          </a:p>
          <a:p>
            <a:endParaRPr lang="ru-RU" smtClean="0">
              <a:latin typeface="Cambria" panose="02040503050406030204" pitchFamily="18" charset="0"/>
            </a:endParaRPr>
          </a:p>
          <a:p>
            <a:endParaRPr lang="ru-RU">
              <a:latin typeface="Cambria" panose="020405030504060302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47211939"/>
              </p:ext>
            </p:extLst>
          </p:nvPr>
        </p:nvGraphicFramePr>
        <p:xfrm>
          <a:off x="1114423" y="4038221"/>
          <a:ext cx="10072690" cy="2180698"/>
        </p:xfrm>
        <a:graphic>
          <a:graphicData uri="http://schemas.openxmlformats.org/drawingml/2006/table">
            <a:tbl>
              <a:tblPr firstRow="1" bandRow="1">
                <a:tableStyleId>{5C22544A-7EE6-4342-B048-85BDC9FD1C3A}</a:tableStyleId>
              </a:tblPr>
              <a:tblGrid>
                <a:gridCol w="1294948"/>
                <a:gridCol w="706697"/>
                <a:gridCol w="706697"/>
                <a:gridCol w="781811"/>
                <a:gridCol w="781811"/>
                <a:gridCol w="1043442"/>
                <a:gridCol w="1189321"/>
                <a:gridCol w="1189321"/>
                <a:gridCol w="1189321"/>
                <a:gridCol w="1189321"/>
              </a:tblGrid>
              <a:tr h="887493">
                <a:tc>
                  <a:txBody>
                    <a:bodyPr/>
                    <a:lstStyle/>
                    <a:p>
                      <a:r>
                        <a:rPr lang="en-US" sz="2000" smtClean="0">
                          <a:latin typeface="Cambria" panose="02040503050406030204" pitchFamily="18" charset="0"/>
                        </a:rPr>
                        <a:t>segment</a:t>
                      </a:r>
                      <a:endParaRPr lang="ru-RU" sz="2000">
                        <a:latin typeface="Cambria" panose="02040503050406030204" pitchFamily="18" charset="0"/>
                      </a:endParaRPr>
                    </a:p>
                  </a:txBody>
                  <a:tcPr anchor="ctr"/>
                </a:tc>
                <a:tc>
                  <a:txBody>
                    <a:bodyPr/>
                    <a:lstStyle/>
                    <a:p>
                      <a:pPr algn="ctr"/>
                      <a:r>
                        <a:rPr lang="en-US" sz="3200" smtClean="0"/>
                        <a:t>0</a:t>
                      </a:r>
                      <a:endParaRPr lang="ru-RU" sz="3200"/>
                    </a:p>
                  </a:txBody>
                  <a:tcPr anchor="ctr"/>
                </a:tc>
                <a:tc>
                  <a:txBody>
                    <a:bodyPr/>
                    <a:lstStyle/>
                    <a:p>
                      <a:pPr algn="ctr"/>
                      <a:r>
                        <a:rPr lang="en-US" sz="3200" smtClean="0"/>
                        <a:t>1</a:t>
                      </a:r>
                      <a:endParaRPr lang="ru-RU" sz="3200"/>
                    </a:p>
                  </a:txBody>
                  <a:tcPr anchor="ctr"/>
                </a:tc>
                <a:tc>
                  <a:txBody>
                    <a:bodyPr/>
                    <a:lstStyle/>
                    <a:p>
                      <a:pPr algn="ctr"/>
                      <a:r>
                        <a:rPr lang="en-US" sz="3200" smtClean="0"/>
                        <a:t>2</a:t>
                      </a:r>
                      <a:endParaRPr lang="ru-RU" sz="3200"/>
                    </a:p>
                  </a:txBody>
                  <a:tcPr anchor="ctr"/>
                </a:tc>
                <a:tc>
                  <a:txBody>
                    <a:bodyPr/>
                    <a:lstStyle/>
                    <a:p>
                      <a:pPr algn="ctr"/>
                      <a:r>
                        <a:rPr lang="en-US" sz="3200" smtClean="0"/>
                        <a:t>3</a:t>
                      </a:r>
                      <a:endParaRPr lang="ru-RU" sz="3200"/>
                    </a:p>
                  </a:txBody>
                  <a:tcPr anchor="ctr"/>
                </a:tc>
                <a:tc>
                  <a:txBody>
                    <a:bodyPr/>
                    <a:lstStyle/>
                    <a:p>
                      <a:pPr algn="ctr"/>
                      <a:r>
                        <a:rPr lang="en-US" sz="3200" smtClean="0"/>
                        <a:t>4</a:t>
                      </a:r>
                      <a:endParaRPr lang="ru-RU" sz="3200"/>
                    </a:p>
                  </a:txBody>
                  <a:tcPr anchor="ctr"/>
                </a:tc>
                <a:tc>
                  <a:txBody>
                    <a:bodyPr/>
                    <a:lstStyle/>
                    <a:p>
                      <a:pPr algn="ctr"/>
                      <a:r>
                        <a:rPr lang="en-US" sz="3200" smtClean="0"/>
                        <a:t>5</a:t>
                      </a:r>
                      <a:endParaRPr lang="ru-RU" sz="3200"/>
                    </a:p>
                  </a:txBody>
                  <a:tcPr anchor="ctr"/>
                </a:tc>
                <a:tc>
                  <a:txBody>
                    <a:bodyPr/>
                    <a:lstStyle/>
                    <a:p>
                      <a:pPr algn="ctr"/>
                      <a:r>
                        <a:rPr lang="en-US" sz="3200" smtClean="0"/>
                        <a:t>6</a:t>
                      </a:r>
                      <a:endParaRPr lang="ru-RU" sz="3200"/>
                    </a:p>
                  </a:txBody>
                  <a:tcPr anchor="ctr"/>
                </a:tc>
                <a:tc>
                  <a:txBody>
                    <a:bodyPr/>
                    <a:lstStyle/>
                    <a:p>
                      <a:pPr algn="ctr"/>
                      <a:r>
                        <a:rPr lang="en-US" sz="3200" smtClean="0"/>
                        <a:t>7</a:t>
                      </a:r>
                      <a:endParaRPr lang="ru-RU" sz="3200"/>
                    </a:p>
                  </a:txBody>
                  <a:tcPr anchor="ctr"/>
                </a:tc>
                <a:tc>
                  <a:txBody>
                    <a:bodyPr/>
                    <a:lstStyle/>
                    <a:p>
                      <a:pPr algn="ctr"/>
                      <a:r>
                        <a:rPr lang="en-US" sz="3200" smtClean="0"/>
                        <a:t>8</a:t>
                      </a:r>
                      <a:endParaRPr lang="ru-RU" sz="3200"/>
                    </a:p>
                  </a:txBody>
                  <a:tcPr anchor="ctr"/>
                </a:tc>
              </a:tr>
              <a:tr h="1293205">
                <a:tc>
                  <a:txBody>
                    <a:bodyPr/>
                    <a:lstStyle/>
                    <a:p>
                      <a:r>
                        <a:rPr lang="en-US" sz="2000" smtClean="0">
                          <a:latin typeface="Cambria" panose="02040503050406030204" pitchFamily="18" charset="0"/>
                        </a:rPr>
                        <a:t>ref. dist.</a:t>
                      </a:r>
                      <a:endParaRPr lang="ru-RU" sz="2000">
                        <a:latin typeface="Cambria" panose="02040503050406030204" pitchFamily="18" charset="0"/>
                      </a:endParaRPr>
                    </a:p>
                  </a:txBody>
                  <a:tcPr anchor="ctr"/>
                </a:tc>
                <a:tc>
                  <a:txBody>
                    <a:bodyPr/>
                    <a:lstStyle/>
                    <a:p>
                      <a:pPr algn="ctr"/>
                      <a:r>
                        <a:rPr lang="en-US" sz="3200" smtClean="0"/>
                        <a:t>0</a:t>
                      </a:r>
                      <a:endParaRPr lang="ru-RU" sz="3200"/>
                    </a:p>
                  </a:txBody>
                  <a:tcPr anchor="ctr"/>
                </a:tc>
                <a:tc>
                  <a:txBody>
                    <a:bodyPr/>
                    <a:lstStyle/>
                    <a:p>
                      <a:pPr algn="ctr"/>
                      <a:r>
                        <a:rPr lang="en-US" sz="3200" smtClean="0"/>
                        <a:t>1</a:t>
                      </a:r>
                      <a:endParaRPr lang="ru-RU" sz="3200"/>
                    </a:p>
                  </a:txBody>
                  <a:tcPr anchor="ctr"/>
                </a:tc>
                <a:tc>
                  <a:txBody>
                    <a:bodyPr/>
                    <a:lstStyle/>
                    <a:p>
                      <a:pPr algn="ctr"/>
                      <a:r>
                        <a:rPr lang="en-US" sz="3200" smtClean="0"/>
                        <a:t>2-3</a:t>
                      </a:r>
                      <a:endParaRPr lang="ru-RU" sz="3200"/>
                    </a:p>
                  </a:txBody>
                  <a:tcPr anchor="ctr"/>
                </a:tc>
                <a:tc>
                  <a:txBody>
                    <a:bodyPr/>
                    <a:lstStyle/>
                    <a:p>
                      <a:pPr algn="ctr"/>
                      <a:r>
                        <a:rPr lang="en-US" sz="3200" smtClean="0"/>
                        <a:t>4-7</a:t>
                      </a:r>
                      <a:endParaRPr lang="ru-RU" sz="3200"/>
                    </a:p>
                  </a:txBody>
                  <a:tcPr anchor="ctr"/>
                </a:tc>
                <a:tc>
                  <a:txBody>
                    <a:bodyPr/>
                    <a:lstStyle/>
                    <a:p>
                      <a:pPr algn="ctr"/>
                      <a:r>
                        <a:rPr lang="en-US" sz="3200" smtClean="0"/>
                        <a:t>8-13</a:t>
                      </a:r>
                      <a:endParaRPr lang="ru-RU" sz="3200"/>
                    </a:p>
                  </a:txBody>
                  <a:tcPr anchor="ctr"/>
                </a:tc>
                <a:tc>
                  <a:txBody>
                    <a:bodyPr/>
                    <a:lstStyle/>
                    <a:p>
                      <a:pPr algn="ctr"/>
                      <a:r>
                        <a:rPr lang="en-US" sz="3200" smtClean="0"/>
                        <a:t>14-23</a:t>
                      </a:r>
                      <a:endParaRPr lang="ru-RU" sz="3200"/>
                    </a:p>
                  </a:txBody>
                  <a:tcPr anchor="ctr"/>
                </a:tc>
                <a:tc>
                  <a:txBody>
                    <a:bodyPr/>
                    <a:lstStyle/>
                    <a:p>
                      <a:pPr algn="ctr"/>
                      <a:r>
                        <a:rPr lang="en-US" sz="3200" smtClean="0"/>
                        <a:t>24-40</a:t>
                      </a:r>
                      <a:endParaRPr lang="ru-RU" sz="3200"/>
                    </a:p>
                  </a:txBody>
                  <a:tcPr anchor="ctr"/>
                </a:tc>
                <a:tc>
                  <a:txBody>
                    <a:bodyPr/>
                    <a:lstStyle/>
                    <a:p>
                      <a:pPr algn="ctr"/>
                      <a:r>
                        <a:rPr lang="en-US" sz="3200" smtClean="0"/>
                        <a:t>41-68</a:t>
                      </a:r>
                      <a:endParaRPr lang="ru-RU" sz="3200"/>
                    </a:p>
                  </a:txBody>
                  <a:tcPr anchor="ctr"/>
                </a:tc>
                <a:tc>
                  <a:txBody>
                    <a:bodyPr/>
                    <a:lstStyle/>
                    <a:p>
                      <a:pPr algn="ctr"/>
                      <a:r>
                        <a:rPr lang="en-US" sz="3200" smtClean="0"/>
                        <a:t>69-...</a:t>
                      </a:r>
                      <a:endParaRPr lang="ru-RU" sz="3200"/>
                    </a:p>
                  </a:txBody>
                  <a:tcPr anchor="ctr"/>
                </a:tc>
              </a:tr>
            </a:tbl>
          </a:graphicData>
        </a:graphic>
      </p:graphicFrame>
    </p:spTree>
    <p:extLst>
      <p:ext uri="{BB962C8B-B14F-4D97-AF65-F5344CB8AC3E}">
        <p14:creationId xmlns:p14="http://schemas.microsoft.com/office/powerpoint/2010/main" val="7449699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Topicality and referential distance</a:t>
            </a:r>
            <a:endParaRPr lang="ru-RU">
              <a:latin typeface="Cambria" panose="020405030504060302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5054568"/>
              </p:ext>
            </p:extLst>
          </p:nvPr>
        </p:nvGraphicFramePr>
        <p:xfrm>
          <a:off x="1941285" y="1690686"/>
          <a:ext cx="7676388" cy="46994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68274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Topicality and referential distance</a:t>
            </a:r>
            <a:endParaRPr lang="ru-RU">
              <a:latin typeface="Cambria" panose="02040503050406030204"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3633573493"/>
              </p:ext>
            </p:extLst>
          </p:nvPr>
        </p:nvGraphicFramePr>
        <p:xfrm>
          <a:off x="2133599" y="1690685"/>
          <a:ext cx="7150608" cy="46394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45798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3</a:t>
            </a:r>
            <a:r>
              <a:rPr lang="en-US" cap="small" smtClean="0">
                <a:latin typeface="Cambria" panose="02040503050406030204" pitchFamily="18" charset="0"/>
              </a:rPr>
              <a:t>sg</a:t>
            </a:r>
            <a:r>
              <a:rPr lang="en-US" smtClean="0">
                <a:latin typeface="Cambria" panose="02040503050406030204" pitchFamily="18" charset="0"/>
              </a:rPr>
              <a:t> possessive</a:t>
            </a:r>
            <a:endParaRPr lang="ru-RU">
              <a:latin typeface="Cambria" panose="02040503050406030204" pitchFamily="18" charset="0"/>
            </a:endParaRPr>
          </a:p>
        </p:txBody>
      </p:sp>
      <p:sp>
        <p:nvSpPr>
          <p:cNvPr id="3" name="Content Placeholder 2"/>
          <p:cNvSpPr>
            <a:spLocks noGrp="1"/>
          </p:cNvSpPr>
          <p:nvPr>
            <p:ph idx="1"/>
          </p:nvPr>
        </p:nvSpPr>
        <p:spPr>
          <a:xfrm>
            <a:off x="838200" y="1509486"/>
            <a:ext cx="10515600" cy="4992913"/>
          </a:xfrm>
        </p:spPr>
        <p:txBody>
          <a:bodyPr>
            <a:normAutofit/>
          </a:bodyPr>
          <a:lstStyle/>
          <a:p>
            <a:pPr>
              <a:spcBef>
                <a:spcPts val="1200"/>
              </a:spcBef>
            </a:pPr>
            <a:r>
              <a:rPr lang="en-US" smtClean="0">
                <a:latin typeface="Cambria" panose="02040503050406030204" pitchFamily="18" charset="0"/>
              </a:rPr>
              <a:t>The fact that </a:t>
            </a:r>
            <a:r>
              <a:rPr lang="en-US" cap="small" smtClean="0">
                <a:latin typeface="Cambria" panose="02040503050406030204" pitchFamily="18" charset="0"/>
              </a:rPr>
              <a:t>p.3sg</a:t>
            </a:r>
            <a:r>
              <a:rPr lang="en-US" smtClean="0">
                <a:latin typeface="Cambria" panose="02040503050406030204" pitchFamily="18" charset="0"/>
              </a:rPr>
              <a:t> has developed non-possessive meanings in Udmurt and other Uralic languages has been often mentioned in the literature</a:t>
            </a:r>
          </a:p>
          <a:p>
            <a:pPr>
              <a:spcBef>
                <a:spcPts val="1200"/>
              </a:spcBef>
            </a:pPr>
            <a:r>
              <a:rPr lang="en-US" smtClean="0">
                <a:latin typeface="Cambria" panose="02040503050406030204" pitchFamily="18" charset="0"/>
              </a:rPr>
              <a:t>[</a:t>
            </a:r>
            <a:r>
              <a:rPr lang="ru-RU" smtClean="0">
                <a:latin typeface="Cambria" panose="02040503050406030204" pitchFamily="18" charset="0"/>
              </a:rPr>
              <a:t>Лыткин </a:t>
            </a:r>
            <a:r>
              <a:rPr lang="en-US" smtClean="0">
                <a:latin typeface="Cambria" panose="02040503050406030204" pitchFamily="18" charset="0"/>
              </a:rPr>
              <a:t>et al. 1974], [</a:t>
            </a:r>
            <a:r>
              <a:rPr lang="ru-RU" smtClean="0">
                <a:latin typeface="Cambria" panose="02040503050406030204" pitchFamily="18" charset="0"/>
              </a:rPr>
              <a:t>ГСУЯ</a:t>
            </a:r>
            <a:r>
              <a:rPr lang="en-US" smtClean="0">
                <a:latin typeface="Cambria" panose="02040503050406030204" pitchFamily="18" charset="0"/>
              </a:rPr>
              <a:t> 1962:84-85], [Winkler 2001: 29], [</a:t>
            </a:r>
            <a:r>
              <a:rPr lang="ru-RU" smtClean="0">
                <a:latin typeface="Cambria" panose="02040503050406030204" pitchFamily="18" charset="0"/>
              </a:rPr>
              <a:t>Тепляшина 1970: 176</a:t>
            </a:r>
            <a:r>
              <a:rPr lang="en-US" smtClean="0">
                <a:latin typeface="Cambria" panose="02040503050406030204" pitchFamily="18" charset="0"/>
              </a:rPr>
              <a:t>]</a:t>
            </a:r>
            <a:endParaRPr lang="en-US">
              <a:latin typeface="Cambria" panose="02040503050406030204" pitchFamily="18" charset="0"/>
            </a:endParaRPr>
          </a:p>
          <a:p>
            <a:pPr>
              <a:spcBef>
                <a:spcPts val="1200"/>
              </a:spcBef>
            </a:pPr>
            <a:r>
              <a:rPr lang="en-US" smtClean="0">
                <a:latin typeface="Cambria" panose="02040503050406030204" pitchFamily="18" charset="0"/>
              </a:rPr>
              <a:t>[</a:t>
            </a:r>
            <a:r>
              <a:rPr lang="ru-RU" smtClean="0">
                <a:latin typeface="Cambria" panose="02040503050406030204" pitchFamily="18" charset="0"/>
              </a:rPr>
              <a:t>Кузнецова</a:t>
            </a:r>
            <a:r>
              <a:rPr lang="en-US" smtClean="0">
                <a:latin typeface="Cambria" panose="02040503050406030204" pitchFamily="18" charset="0"/>
              </a:rPr>
              <a:t> 2012]</a:t>
            </a:r>
          </a:p>
          <a:p>
            <a:pPr>
              <a:spcBef>
                <a:spcPts val="1200"/>
              </a:spcBef>
            </a:pPr>
            <a:r>
              <a:rPr lang="en-US" smtClean="0">
                <a:latin typeface="Cambria" panose="02040503050406030204" pitchFamily="18" charset="0"/>
              </a:rPr>
              <a:t>[Simonenko 2014] for Komi, Khanty and Mari</a:t>
            </a:r>
          </a:p>
          <a:p>
            <a:pPr>
              <a:spcBef>
                <a:spcPts val="1200"/>
              </a:spcBef>
            </a:pPr>
            <a:r>
              <a:rPr lang="en-US" smtClean="0">
                <a:latin typeface="Cambria" panose="02040503050406030204" pitchFamily="18" charset="0"/>
              </a:rPr>
              <a:t>[Tánczos 2016]</a:t>
            </a:r>
          </a:p>
          <a:p>
            <a:pPr>
              <a:spcBef>
                <a:spcPts val="1200"/>
              </a:spcBef>
            </a:pPr>
            <a:r>
              <a:rPr lang="en-US" smtClean="0">
                <a:latin typeface="Cambria" panose="02040503050406030204" pitchFamily="18" charset="0"/>
              </a:rPr>
              <a:t>Sometimes </a:t>
            </a:r>
            <a:r>
              <a:rPr lang="en-US" cap="small" smtClean="0">
                <a:latin typeface="Cambria" panose="02040503050406030204" pitchFamily="18" charset="0"/>
              </a:rPr>
              <a:t>p.3sg</a:t>
            </a:r>
            <a:r>
              <a:rPr lang="en-US" smtClean="0">
                <a:latin typeface="Cambria" panose="02040503050406030204" pitchFamily="18" charset="0"/>
              </a:rPr>
              <a:t> evolves into a definiteness marker (cf. Eastern Armenian)</a:t>
            </a:r>
            <a:endParaRPr lang="ru-RU">
              <a:latin typeface="Cambria" panose="02040503050406030204" pitchFamily="18" charset="0"/>
            </a:endParaRPr>
          </a:p>
        </p:txBody>
      </p:sp>
    </p:spTree>
    <p:extLst>
      <p:ext uri="{BB962C8B-B14F-4D97-AF65-F5344CB8AC3E}">
        <p14:creationId xmlns:p14="http://schemas.microsoft.com/office/powerpoint/2010/main" val="8797919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Topicality and referential distance</a:t>
            </a:r>
            <a:endParaRPr lang="ru-RU">
              <a:latin typeface="Cambria" panose="02040503050406030204" pitchFamily="18" charset="0"/>
            </a:endParaRPr>
          </a:p>
        </p:txBody>
      </p:sp>
      <p:sp>
        <p:nvSpPr>
          <p:cNvPr id="3" name="Content Placeholder 2"/>
          <p:cNvSpPr>
            <a:spLocks noGrp="1"/>
          </p:cNvSpPr>
          <p:nvPr>
            <p:ph idx="1"/>
          </p:nvPr>
        </p:nvSpPr>
        <p:spPr>
          <a:xfrm>
            <a:off x="838200" y="1690688"/>
            <a:ext cx="10515600" cy="4739141"/>
          </a:xfrm>
        </p:spPr>
        <p:txBody>
          <a:bodyPr>
            <a:normAutofit/>
          </a:bodyPr>
          <a:lstStyle/>
          <a:p>
            <a:pPr>
              <a:spcBef>
                <a:spcPts val="1200"/>
              </a:spcBef>
            </a:pPr>
            <a:r>
              <a:rPr lang="en-US" smtClean="0">
                <a:latin typeface="Cambria" panose="02040503050406030204" pitchFamily="18" charset="0"/>
              </a:rPr>
              <a:t>The probability of possessive marking increases as referential distance increases from 0 through 2 (</a:t>
            </a:r>
            <a:r>
              <a:rPr lang="en-US" b="1" smtClean="0">
                <a:latin typeface="Cambria" panose="02040503050406030204" pitchFamily="18" charset="0"/>
              </a:rPr>
              <a:t>24%</a:t>
            </a:r>
            <a:r>
              <a:rPr lang="en-US" smtClean="0">
                <a:latin typeface="Cambria" panose="02040503050406030204" pitchFamily="18" charset="0"/>
              </a:rPr>
              <a:t> → </a:t>
            </a:r>
            <a:r>
              <a:rPr lang="en-US" b="1" smtClean="0">
                <a:latin typeface="Cambria" panose="02040503050406030204" pitchFamily="18" charset="0"/>
              </a:rPr>
              <a:t>40%</a:t>
            </a:r>
            <a:r>
              <a:rPr lang="en-US" smtClean="0">
                <a:latin typeface="Cambria" panose="02040503050406030204" pitchFamily="18" charset="0"/>
              </a:rPr>
              <a:t>), then stays at the same level, and then drops little by little</a:t>
            </a:r>
          </a:p>
          <a:p>
            <a:pPr>
              <a:spcBef>
                <a:spcPts val="1200"/>
              </a:spcBef>
            </a:pPr>
            <a:r>
              <a:rPr lang="en-US" smtClean="0">
                <a:latin typeface="Cambria" panose="02040503050406030204" pitchFamily="18" charset="0"/>
              </a:rPr>
              <a:t>This indicates that </a:t>
            </a:r>
            <a:r>
              <a:rPr lang="en-US" cap="small" smtClean="0">
                <a:latin typeface="Cambria" panose="02040503050406030204" pitchFamily="18" charset="0"/>
              </a:rPr>
              <a:t>p.3sg </a:t>
            </a:r>
            <a:r>
              <a:rPr lang="en-US" smtClean="0">
                <a:latin typeface="Cambria" panose="02040503050406030204" pitchFamily="18" charset="0"/>
              </a:rPr>
              <a:t>is used to reactivate the object that was mentioned at some point earlier, but lost its activation</a:t>
            </a:r>
          </a:p>
          <a:p>
            <a:pPr>
              <a:spcBef>
                <a:spcPts val="1200"/>
              </a:spcBef>
            </a:pPr>
            <a:r>
              <a:rPr lang="en-US" smtClean="0">
                <a:latin typeface="Cambria" panose="02040503050406030204" pitchFamily="18" charset="0"/>
              </a:rPr>
              <a:t>This can happen to both definite and indefinite nouns</a:t>
            </a:r>
          </a:p>
          <a:p>
            <a:pPr>
              <a:spcBef>
                <a:spcPts val="1200"/>
              </a:spcBef>
            </a:pPr>
            <a:r>
              <a:rPr lang="en-US" smtClean="0">
                <a:latin typeface="Cambria" panose="02040503050406030204" pitchFamily="18" charset="0"/>
              </a:rPr>
              <a:t>Nouns that need such reactivation are often topical</a:t>
            </a:r>
          </a:p>
          <a:p>
            <a:pPr>
              <a:spcBef>
                <a:spcPts val="1200"/>
              </a:spcBef>
            </a:pPr>
            <a:r>
              <a:rPr lang="en-US" smtClean="0">
                <a:latin typeface="Cambria" panose="02040503050406030204" pitchFamily="18" charset="0"/>
              </a:rPr>
              <a:t>The drop on greater distances can be explained by the fact that if the object was last mentioned too long ago, it loses its activation completely and has to be reintroduced</a:t>
            </a:r>
            <a:endParaRPr lang="ru-RU">
              <a:latin typeface="Cambria" panose="02040503050406030204" pitchFamily="18" charset="0"/>
            </a:endParaRPr>
          </a:p>
        </p:txBody>
      </p:sp>
    </p:spTree>
    <p:extLst>
      <p:ext uri="{BB962C8B-B14F-4D97-AF65-F5344CB8AC3E}">
        <p14:creationId xmlns:p14="http://schemas.microsoft.com/office/powerpoint/2010/main" val="13205403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Contrast</a:t>
            </a:r>
            <a:endParaRPr lang="ru-RU">
              <a:latin typeface="Cambria" panose="02040503050406030204" pitchFamily="18" charset="0"/>
            </a:endParaRPr>
          </a:p>
        </p:txBody>
      </p:sp>
      <p:sp>
        <p:nvSpPr>
          <p:cNvPr id="3" name="Content Placeholder 2"/>
          <p:cNvSpPr>
            <a:spLocks noGrp="1"/>
          </p:cNvSpPr>
          <p:nvPr>
            <p:ph idx="1"/>
          </p:nvPr>
        </p:nvSpPr>
        <p:spPr>
          <a:xfrm>
            <a:off x="838200" y="1690688"/>
            <a:ext cx="10515600" cy="4681083"/>
          </a:xfrm>
        </p:spPr>
        <p:txBody>
          <a:bodyPr>
            <a:normAutofit/>
          </a:bodyPr>
          <a:lstStyle/>
          <a:p>
            <a:pPr>
              <a:spcBef>
                <a:spcPts val="1500"/>
              </a:spcBef>
            </a:pPr>
            <a:r>
              <a:rPr lang="en-US" cap="small" smtClean="0">
                <a:latin typeface="Cambria" panose="02040503050406030204" pitchFamily="18" charset="0"/>
              </a:rPr>
              <a:t>p.3sg</a:t>
            </a:r>
            <a:r>
              <a:rPr lang="en-US" smtClean="0">
                <a:latin typeface="Cambria" panose="02040503050406030204" pitchFamily="18" charset="0"/>
              </a:rPr>
              <a:t> is very frequent in contrastive focus:</a:t>
            </a:r>
          </a:p>
          <a:p>
            <a:pPr marL="0" indent="0">
              <a:spcBef>
                <a:spcPts val="1500"/>
              </a:spcBef>
              <a:buNone/>
              <a:tabLst>
                <a:tab pos="711200" algn="l"/>
                <a:tab pos="1349375" algn="l"/>
                <a:tab pos="2235200" algn="l"/>
                <a:tab pos="4572000" algn="l"/>
                <a:tab pos="5472113" algn="l"/>
                <a:tab pos="6372225" algn="l"/>
                <a:tab pos="8069263" algn="l"/>
              </a:tabLst>
            </a:pPr>
            <a:r>
              <a:rPr lang="en-US" smtClean="0">
                <a:latin typeface="Cambria" panose="02040503050406030204" pitchFamily="18" charset="0"/>
              </a:rPr>
              <a:t>(11)</a:t>
            </a:r>
            <a:r>
              <a:rPr lang="en-US" i="1" smtClean="0">
                <a:latin typeface="Cambria" panose="02040503050406030204" pitchFamily="18" charset="0"/>
              </a:rPr>
              <a:t>	a	gord	mašina-</a:t>
            </a:r>
            <a:r>
              <a:rPr lang="en-US" i="1" smtClean="0">
                <a:solidFill>
                  <a:srgbClr val="FF0000"/>
                </a:solidFill>
                <a:latin typeface="Cambria" panose="02040503050406030204" pitchFamily="18" charset="0"/>
              </a:rPr>
              <a:t>ez</a:t>
            </a:r>
            <a:r>
              <a:rPr lang="en-US" i="1" smtClean="0">
                <a:latin typeface="Cambria" panose="02040503050406030204" pitchFamily="18" charset="0"/>
              </a:rPr>
              <a:t>-len	odig	pal	es-ez	</a:t>
            </a:r>
            <a:r>
              <a:rPr lang="en-US" i="1">
                <a:latin typeface="Cambria" panose="02040503050406030204" pitchFamily="18" charset="0"/>
              </a:rPr>
              <a:t>paš’=</a:t>
            </a:r>
            <a:r>
              <a:rPr lang="en-US" i="1" smtClean="0">
                <a:latin typeface="Cambria" panose="02040503050406030204" pitchFamily="18" charset="0"/>
              </a:rPr>
              <a:t>uk?</a:t>
            </a:r>
          </a:p>
          <a:p>
            <a:pPr marL="0" indent="0">
              <a:spcBef>
                <a:spcPts val="600"/>
              </a:spcBef>
              <a:buNone/>
              <a:tabLst>
                <a:tab pos="711200" algn="l"/>
                <a:tab pos="1349375" algn="l"/>
                <a:tab pos="2235200" algn="l"/>
                <a:tab pos="4572000" algn="l"/>
                <a:tab pos="5472113" algn="l"/>
                <a:tab pos="6372225" algn="l"/>
                <a:tab pos="8069263" algn="l"/>
              </a:tabLst>
            </a:pPr>
            <a:r>
              <a:rPr lang="en-US" sz="2400" smtClean="0">
                <a:latin typeface="Cambria" panose="02040503050406030204" pitchFamily="18" charset="0"/>
              </a:rPr>
              <a:t>	and	red	car-</a:t>
            </a:r>
            <a:r>
              <a:rPr lang="en-US" sz="2400" cap="small" smtClean="0">
                <a:solidFill>
                  <a:srgbClr val="FF0000"/>
                </a:solidFill>
                <a:latin typeface="Cambria" panose="02040503050406030204" pitchFamily="18" charset="0"/>
              </a:rPr>
              <a:t>p.3sg</a:t>
            </a:r>
            <a:r>
              <a:rPr lang="en-US" sz="2400" cap="small" smtClean="0">
                <a:latin typeface="Cambria" panose="02040503050406030204" pitchFamily="18" charset="0"/>
              </a:rPr>
              <a:t>-gen</a:t>
            </a:r>
            <a:r>
              <a:rPr lang="en-US" sz="2400" smtClean="0">
                <a:latin typeface="Cambria" panose="02040503050406030204" pitchFamily="18" charset="0"/>
              </a:rPr>
              <a:t>	one	side	door-</a:t>
            </a:r>
            <a:r>
              <a:rPr lang="en-US" sz="2400" cap="small" smtClean="0">
                <a:latin typeface="Cambria" panose="02040503050406030204" pitchFamily="18" charset="0"/>
              </a:rPr>
              <a:t>p.3sg</a:t>
            </a:r>
            <a:r>
              <a:rPr lang="en-US" sz="2400" smtClean="0">
                <a:latin typeface="Cambria" panose="02040503050406030204" pitchFamily="18" charset="0"/>
              </a:rPr>
              <a:t>	open=</a:t>
            </a:r>
            <a:r>
              <a:rPr lang="en-US" sz="2400" cap="small" smtClean="0">
                <a:latin typeface="Cambria" panose="02040503050406030204" pitchFamily="18" charset="0"/>
              </a:rPr>
              <a:t>emph</a:t>
            </a:r>
          </a:p>
          <a:p>
            <a:pPr marL="363538" indent="0">
              <a:spcBef>
                <a:spcPts val="1500"/>
              </a:spcBef>
              <a:buNone/>
            </a:pPr>
            <a:r>
              <a:rPr lang="en-US" smtClean="0">
                <a:latin typeface="Cambria" panose="02040503050406030204" pitchFamily="18" charset="0"/>
              </a:rPr>
              <a:t>‘[They also opened both doors of the white car.] </a:t>
            </a:r>
            <a:r>
              <a:rPr lang="ru-RU" smtClean="0">
                <a:latin typeface="Cambria" panose="02040503050406030204" pitchFamily="18" charset="0"/>
              </a:rPr>
              <a:t>—</a:t>
            </a:r>
            <a:r>
              <a:rPr lang="en-US" smtClean="0">
                <a:latin typeface="Cambria" panose="02040503050406030204" pitchFamily="18" charset="0"/>
              </a:rPr>
              <a:t> And is one of the red car’s doors open?’</a:t>
            </a:r>
          </a:p>
          <a:p>
            <a:pPr>
              <a:spcBef>
                <a:spcPts val="1500"/>
              </a:spcBef>
            </a:pPr>
            <a:r>
              <a:rPr lang="en-US" smtClean="0">
                <a:latin typeface="Cambria" panose="02040503050406030204" pitchFamily="18" charset="0"/>
              </a:rPr>
              <a:t>Among nouns that denote one object out of a small set, only </a:t>
            </a:r>
            <a:r>
              <a:rPr lang="en-US" b="1" smtClean="0">
                <a:latin typeface="Cambria" panose="02040503050406030204" pitchFamily="18" charset="0"/>
              </a:rPr>
              <a:t>31%</a:t>
            </a:r>
            <a:r>
              <a:rPr lang="en-US" smtClean="0">
                <a:latin typeface="Cambria" panose="02040503050406030204" pitchFamily="18" charset="0"/>
              </a:rPr>
              <a:t> lacked possessive marking</a:t>
            </a:r>
          </a:p>
          <a:p>
            <a:pPr>
              <a:spcBef>
                <a:spcPts val="1500"/>
              </a:spcBef>
            </a:pPr>
            <a:r>
              <a:rPr lang="en-US" smtClean="0">
                <a:latin typeface="Cambria" panose="02040503050406030204" pitchFamily="18" charset="0"/>
              </a:rPr>
              <a:t>In such cases, </a:t>
            </a:r>
            <a:r>
              <a:rPr lang="en-US" cap="small" smtClean="0">
                <a:latin typeface="Cambria" panose="02040503050406030204" pitchFamily="18" charset="0"/>
              </a:rPr>
              <a:t>p.3sg</a:t>
            </a:r>
            <a:r>
              <a:rPr lang="en-US" smtClean="0">
                <a:latin typeface="Cambria" panose="02040503050406030204" pitchFamily="18" charset="0"/>
              </a:rPr>
              <a:t> can be described as having possessive semantics, this set being interpreted as the possessor</a:t>
            </a:r>
            <a:endParaRPr lang="ru-RU">
              <a:latin typeface="Cambria" panose="02040503050406030204" pitchFamily="18" charset="0"/>
            </a:endParaRPr>
          </a:p>
        </p:txBody>
      </p:sp>
    </p:spTree>
    <p:extLst>
      <p:ext uri="{BB962C8B-B14F-4D97-AF65-F5344CB8AC3E}">
        <p14:creationId xmlns:p14="http://schemas.microsoft.com/office/powerpoint/2010/main" val="9049434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Conclusions - 1</a:t>
            </a:r>
            <a:endParaRPr lang="ru-RU">
              <a:latin typeface="Cambria" panose="02040503050406030204" pitchFamily="18" charset="0"/>
            </a:endParaRPr>
          </a:p>
        </p:txBody>
      </p:sp>
      <p:sp>
        <p:nvSpPr>
          <p:cNvPr id="3" name="Content Placeholder 2"/>
          <p:cNvSpPr>
            <a:spLocks noGrp="1"/>
          </p:cNvSpPr>
          <p:nvPr>
            <p:ph idx="1"/>
          </p:nvPr>
        </p:nvSpPr>
        <p:spPr>
          <a:xfrm>
            <a:off x="838200" y="1825625"/>
            <a:ext cx="10515600" cy="4604204"/>
          </a:xfrm>
        </p:spPr>
        <p:txBody>
          <a:bodyPr>
            <a:normAutofit/>
          </a:bodyPr>
          <a:lstStyle/>
          <a:p>
            <a:pPr>
              <a:spcBef>
                <a:spcPts val="1500"/>
              </a:spcBef>
            </a:pPr>
            <a:r>
              <a:rPr lang="en-US" smtClean="0">
                <a:latin typeface="Cambria" panose="02040503050406030204" pitchFamily="18" charset="0"/>
              </a:rPr>
              <a:t>“discourse” </a:t>
            </a:r>
            <a:r>
              <a:rPr lang="en-US" cap="small" smtClean="0">
                <a:latin typeface="Cambria" panose="02040503050406030204" pitchFamily="18" charset="0"/>
              </a:rPr>
              <a:t>p.3sg</a:t>
            </a:r>
            <a:r>
              <a:rPr lang="en-US" smtClean="0">
                <a:latin typeface="Cambria" panose="02040503050406030204" pitchFamily="18" charset="0"/>
              </a:rPr>
              <a:t> is more frequent than the “possessive” one</a:t>
            </a:r>
          </a:p>
          <a:p>
            <a:pPr>
              <a:spcBef>
                <a:spcPts val="1500"/>
              </a:spcBef>
            </a:pPr>
            <a:r>
              <a:rPr lang="en-US" smtClean="0">
                <a:latin typeface="Cambria" panose="02040503050406030204" pitchFamily="18" charset="0"/>
              </a:rPr>
              <a:t>There is no single parameter that explains its use</a:t>
            </a:r>
          </a:p>
          <a:p>
            <a:pPr>
              <a:spcBef>
                <a:spcPts val="1500"/>
              </a:spcBef>
            </a:pPr>
            <a:r>
              <a:rPr lang="en-US" smtClean="0">
                <a:latin typeface="Cambria" panose="02040503050406030204" pitchFamily="18" charset="0"/>
              </a:rPr>
              <a:t>Referential status, semantic class of the noun, syntactic position, referential distance, uniqueness, and topicality predict the appearance of </a:t>
            </a:r>
            <a:r>
              <a:rPr lang="en-US" cap="small" smtClean="0">
                <a:latin typeface="Cambria" panose="02040503050406030204" pitchFamily="18" charset="0"/>
              </a:rPr>
              <a:t>p.3sg</a:t>
            </a:r>
            <a:r>
              <a:rPr lang="en-US" smtClean="0">
                <a:latin typeface="Cambria" panose="02040503050406030204" pitchFamily="18" charset="0"/>
              </a:rPr>
              <a:t> with </a:t>
            </a:r>
            <a:r>
              <a:rPr lang="en-US" b="1" smtClean="0">
                <a:latin typeface="Cambria" panose="02040503050406030204" pitchFamily="18" charset="0"/>
              </a:rPr>
              <a:t>84%</a:t>
            </a:r>
            <a:r>
              <a:rPr lang="en-US" smtClean="0">
                <a:latin typeface="Cambria" panose="02040503050406030204" pitchFamily="18" charset="0"/>
              </a:rPr>
              <a:t> accuracy</a:t>
            </a:r>
          </a:p>
          <a:p>
            <a:pPr>
              <a:spcBef>
                <a:spcPts val="1500"/>
              </a:spcBef>
            </a:pPr>
            <a:r>
              <a:rPr lang="en-US" smtClean="0">
                <a:latin typeface="Cambria" panose="02040503050406030204" pitchFamily="18" charset="0"/>
              </a:rPr>
              <a:t>Animacy, alienability, topic persistence, and distance to first mention do not influence the probability of </a:t>
            </a:r>
            <a:r>
              <a:rPr lang="en-US" cap="small" smtClean="0">
                <a:latin typeface="Cambria" panose="02040503050406030204" pitchFamily="18" charset="0"/>
              </a:rPr>
              <a:t>p.3sg</a:t>
            </a:r>
            <a:r>
              <a:rPr lang="en-US" smtClean="0">
                <a:latin typeface="Cambria" panose="02040503050406030204" pitchFamily="18" charset="0"/>
              </a:rPr>
              <a:t> marking</a:t>
            </a:r>
          </a:p>
          <a:p>
            <a:pPr>
              <a:spcBef>
                <a:spcPts val="1500"/>
              </a:spcBef>
            </a:pPr>
            <a:r>
              <a:rPr lang="en-US" smtClean="0">
                <a:latin typeface="Cambria" panose="02040503050406030204" pitchFamily="18" charset="0"/>
              </a:rPr>
              <a:t>Assignment of </a:t>
            </a:r>
            <a:r>
              <a:rPr lang="en-US" cap="small" smtClean="0">
                <a:latin typeface="Cambria" panose="02040503050406030204" pitchFamily="18" charset="0"/>
              </a:rPr>
              <a:t>p.3sg</a:t>
            </a:r>
            <a:r>
              <a:rPr lang="en-US" smtClean="0">
                <a:latin typeface="Cambria" panose="02040503050406030204" pitchFamily="18" charset="0"/>
              </a:rPr>
              <a:t> to a RelNP seems to be independent from the choice of the host within that phrase</a:t>
            </a:r>
            <a:endParaRPr lang="ru-RU">
              <a:latin typeface="Cambria" panose="02040503050406030204" pitchFamily="18" charset="0"/>
            </a:endParaRPr>
          </a:p>
        </p:txBody>
      </p:sp>
    </p:spTree>
    <p:extLst>
      <p:ext uri="{BB962C8B-B14F-4D97-AF65-F5344CB8AC3E}">
        <p14:creationId xmlns:p14="http://schemas.microsoft.com/office/powerpoint/2010/main" val="1866501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Conclusions - 2</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800"/>
              </a:spcBef>
            </a:pPr>
            <a:r>
              <a:rPr lang="en-US" smtClean="0">
                <a:latin typeface="Cambria" panose="02040503050406030204" pitchFamily="18" charset="0"/>
              </a:rPr>
              <a:t>Referential status of the noun is important, but </a:t>
            </a:r>
            <a:r>
              <a:rPr lang="en-US" cap="small" smtClean="0">
                <a:latin typeface="Cambria" panose="02040503050406030204" pitchFamily="18" charset="0"/>
              </a:rPr>
              <a:t>p.3sg</a:t>
            </a:r>
            <a:r>
              <a:rPr lang="en-US" smtClean="0">
                <a:latin typeface="Cambria" panose="02040503050406030204" pitchFamily="18" charset="0"/>
              </a:rPr>
              <a:t> has not yet evolved into a definiteness marker</a:t>
            </a:r>
          </a:p>
          <a:p>
            <a:pPr>
              <a:spcBef>
                <a:spcPts val="1800"/>
              </a:spcBef>
            </a:pPr>
            <a:r>
              <a:rPr lang="en-US" cap="small" smtClean="0">
                <a:latin typeface="Cambria" panose="02040503050406030204" pitchFamily="18" charset="0"/>
              </a:rPr>
              <a:t>p.3sg</a:t>
            </a:r>
            <a:r>
              <a:rPr lang="en-US" smtClean="0">
                <a:latin typeface="Cambria" panose="02040503050406030204" pitchFamily="18" charset="0"/>
              </a:rPr>
              <a:t> is used for reactivating the topic that was mentioned previously but lost activation (even for indefinite nouns), especially if it is in the subject position</a:t>
            </a:r>
          </a:p>
          <a:p>
            <a:pPr>
              <a:spcBef>
                <a:spcPts val="1800"/>
              </a:spcBef>
            </a:pPr>
            <a:r>
              <a:rPr lang="en-US" cap="small" smtClean="0">
                <a:latin typeface="Cambria" panose="02040503050406030204" pitchFamily="18" charset="0"/>
              </a:rPr>
              <a:t>p.3sg</a:t>
            </a:r>
            <a:r>
              <a:rPr lang="en-US" smtClean="0">
                <a:latin typeface="Cambria" panose="02040503050406030204" pitchFamily="18" charset="0"/>
              </a:rPr>
              <a:t> is used in contrastive contexts, where it can be interpreted as marking a possessive relation with respect to a small set</a:t>
            </a:r>
            <a:endParaRPr lang="ru-RU">
              <a:latin typeface="Cambria" panose="02040503050406030204" pitchFamily="18" charset="0"/>
            </a:endParaRPr>
          </a:p>
        </p:txBody>
      </p:sp>
    </p:spTree>
    <p:extLst>
      <p:ext uri="{BB962C8B-B14F-4D97-AF65-F5344CB8AC3E}">
        <p14:creationId xmlns:p14="http://schemas.microsoft.com/office/powerpoint/2010/main" val="14587135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References</a:t>
            </a:r>
            <a:endParaRPr lang="ru-RU">
              <a:latin typeface="Cambria" panose="02040503050406030204" pitchFamily="18" charset="0"/>
            </a:endParaRPr>
          </a:p>
        </p:txBody>
      </p:sp>
      <p:sp>
        <p:nvSpPr>
          <p:cNvPr id="3" name="Content Placeholder 2"/>
          <p:cNvSpPr>
            <a:spLocks noGrp="1"/>
          </p:cNvSpPr>
          <p:nvPr>
            <p:ph idx="1"/>
          </p:nvPr>
        </p:nvSpPr>
        <p:spPr>
          <a:xfrm>
            <a:off x="838200" y="1371600"/>
            <a:ext cx="10515600" cy="5014685"/>
          </a:xfrm>
        </p:spPr>
        <p:txBody>
          <a:bodyPr>
            <a:noAutofit/>
          </a:bodyPr>
          <a:lstStyle/>
          <a:p>
            <a:r>
              <a:rPr lang="en-US" sz="1600" smtClean="0"/>
              <a:t>Serdobolskaya, </a:t>
            </a:r>
            <a:r>
              <a:rPr lang="en-US" sz="1600"/>
              <a:t>N., </a:t>
            </a:r>
            <a:r>
              <a:rPr lang="en-US" sz="1600" smtClean="0"/>
              <a:t>Toldova, </a:t>
            </a:r>
            <a:r>
              <a:rPr lang="en-US" sz="1600"/>
              <a:t>S. Information structure at odds with discourse factors: evidence from Finno-Ugric differential object marking. Handout of the talk given at Categories of Information Structure across Languages, Nijmegen, Netherlands, 9.11.2012–10.11.2012.</a:t>
            </a:r>
          </a:p>
          <a:p>
            <a:r>
              <a:rPr lang="en-US" sz="1600" smtClean="0"/>
              <a:t>Simonenko, A. Microvariation in Finno-Ugric Possessive. In Proceedings of the 43</a:t>
            </a:r>
            <a:r>
              <a:rPr lang="en-US" sz="1600" baseline="30000" smtClean="0"/>
              <a:t>rd</a:t>
            </a:r>
            <a:r>
              <a:rPr lang="en-US" sz="1600" smtClean="0"/>
              <a:t> annual meeting of the North East Linguistic Society, Vol. 2, pp. 127-140, 2014.</a:t>
            </a:r>
            <a:endParaRPr lang="ru-RU" sz="1600" smtClean="0"/>
          </a:p>
          <a:p>
            <a:r>
              <a:rPr lang="en-US" sz="1600" smtClean="0"/>
              <a:t>Tánczos, </a:t>
            </a:r>
            <a:r>
              <a:rPr lang="en-US" sz="1600"/>
              <a:t>O. </a:t>
            </a:r>
            <a:r>
              <a:rPr lang="en-US" sz="1600" smtClean="0"/>
              <a:t>Towards a </a:t>
            </a:r>
            <a:r>
              <a:rPr lang="en-US" sz="1600"/>
              <a:t>unified account of the suffix </a:t>
            </a:r>
            <a:r>
              <a:rPr lang="en-US" sz="1600" i="1" smtClean="0"/>
              <a:t>-ez/jez</a:t>
            </a:r>
            <a:r>
              <a:rPr lang="en-US" sz="1600" smtClean="0"/>
              <a:t> in Udmurt. Talk at SLE 2016</a:t>
            </a:r>
            <a:endParaRPr lang="en-US" sz="1600"/>
          </a:p>
          <a:p>
            <a:r>
              <a:rPr lang="en-US" sz="1600" smtClean="0"/>
              <a:t>Winkler </a:t>
            </a:r>
            <a:r>
              <a:rPr lang="en-US" sz="1600"/>
              <a:t>E. Udmurt, vol. 212 of Languages of the </a:t>
            </a:r>
            <a:r>
              <a:rPr lang="en-US" sz="1600" smtClean="0"/>
              <a:t>World. Lincom </a:t>
            </a:r>
            <a:r>
              <a:rPr lang="en-US" sz="1600"/>
              <a:t>Europa, </a:t>
            </a:r>
            <a:r>
              <a:rPr lang="en-US" sz="1600" smtClean="0"/>
              <a:t>Munich, 2001</a:t>
            </a:r>
          </a:p>
          <a:p>
            <a:r>
              <a:rPr lang="ru-RU" sz="1600" smtClean="0"/>
              <a:t>Едыгарова, С. Категория посессивности в удмуртском языке. </a:t>
            </a:r>
            <a:r>
              <a:rPr lang="en-US" sz="1600" smtClean="0"/>
              <a:t>PhD thesis. Tartu Ülikooli Kirjastus, 2010.</a:t>
            </a:r>
          </a:p>
          <a:p>
            <a:r>
              <a:rPr lang="ru-RU" sz="1600" smtClean="0"/>
              <a:t>Кузнецова</a:t>
            </a:r>
            <a:r>
              <a:rPr lang="en-US" sz="1600" smtClean="0"/>
              <a:t>,</a:t>
            </a:r>
            <a:r>
              <a:rPr lang="ru-RU" sz="1600" smtClean="0"/>
              <a:t> А. И. Кумуляция грамматических значений в агглютинативных показателях: дейктические функции посессива в уральских языках // Кузнецова А. И. (отв. ред.). Финно-угорские языки: Фрагменты грамматического описания. М.: 2012.</a:t>
            </a:r>
          </a:p>
          <a:p>
            <a:r>
              <a:rPr lang="ru-RU" sz="1600" smtClean="0"/>
              <a:t>Лыткин</a:t>
            </a:r>
            <a:r>
              <a:rPr lang="en-US" sz="1600" smtClean="0"/>
              <a:t>,</a:t>
            </a:r>
            <a:r>
              <a:rPr lang="ru-RU" sz="1600" smtClean="0"/>
              <a:t> В. И., Майтинская</a:t>
            </a:r>
            <a:r>
              <a:rPr lang="en-US" sz="1600" smtClean="0"/>
              <a:t>,</a:t>
            </a:r>
            <a:r>
              <a:rPr lang="ru-RU" sz="1600" smtClean="0"/>
              <a:t> К. Е., Редеи</a:t>
            </a:r>
            <a:r>
              <a:rPr lang="en-US" sz="1600" smtClean="0"/>
              <a:t>,</a:t>
            </a:r>
            <a:r>
              <a:rPr lang="ru-RU" sz="1600" smtClean="0"/>
              <a:t> К. (отв. ред.). Основы финно-угорского языкознания (вопросы происхождения и развития финно-угорских языков). Москва: Наука, 1974.</a:t>
            </a:r>
          </a:p>
          <a:p>
            <a:r>
              <a:rPr lang="ru-RU" sz="1600" smtClean="0"/>
              <a:t>Перевощиков П. Н. (отв. ред.). Грамматика современного удмуртского языка. Фонетика и морфология. Ижевск: Удмуртское книжное издательство, 1962.</a:t>
            </a:r>
          </a:p>
          <a:p>
            <a:r>
              <a:rPr lang="ru-RU" sz="1600" smtClean="0"/>
              <a:t>Тепляшина Т. И. Язык бесермян. М.: Наука, 1970.</a:t>
            </a:r>
            <a:endParaRPr lang="en-US" sz="1600" smtClean="0"/>
          </a:p>
          <a:p>
            <a:pPr marL="0" indent="0">
              <a:buNone/>
            </a:pPr>
            <a:endParaRPr lang="en-US" sz="1600" smtClean="0"/>
          </a:p>
          <a:p>
            <a:r>
              <a:rPr lang="en-US" sz="1600" smtClean="0"/>
              <a:t>Corpus of spoken Beserman: </a:t>
            </a:r>
            <a:r>
              <a:rPr lang="en-US" sz="1600" u="sng" smtClean="0"/>
              <a:t>http://beserman.ru/corpus/</a:t>
            </a:r>
            <a:endParaRPr lang="ru-RU" sz="1600" u="sng" smtClean="0"/>
          </a:p>
        </p:txBody>
      </p:sp>
    </p:spTree>
    <p:extLst>
      <p:ext uri="{BB962C8B-B14F-4D97-AF65-F5344CB8AC3E}">
        <p14:creationId xmlns:p14="http://schemas.microsoft.com/office/powerpoint/2010/main" val="3476361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50895"/>
            <a:ext cx="10515600" cy="1095506"/>
          </a:xfrm>
        </p:spPr>
        <p:txBody>
          <a:bodyPr>
            <a:normAutofit/>
          </a:bodyPr>
          <a:lstStyle/>
          <a:p>
            <a:pPr algn="ctr"/>
            <a:r>
              <a:rPr lang="en-US" sz="4800" smtClean="0">
                <a:latin typeface="Cambria" panose="02040503050406030204" pitchFamily="18" charset="0"/>
              </a:rPr>
              <a:t>Thank you!</a:t>
            </a:r>
            <a:endParaRPr lang="ru-RU" sz="4800">
              <a:latin typeface="Cambria" panose="02040503050406030204" pitchFamily="18" charset="0"/>
            </a:endParaRPr>
          </a:p>
        </p:txBody>
      </p:sp>
    </p:spTree>
    <p:extLst>
      <p:ext uri="{BB962C8B-B14F-4D97-AF65-F5344CB8AC3E}">
        <p14:creationId xmlns:p14="http://schemas.microsoft.com/office/powerpoint/2010/main" val="2024316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smtClean="0">
                <a:latin typeface="Cambria" panose="02040503050406030204" pitchFamily="18" charset="0"/>
              </a:rPr>
              <a:t>3sg </a:t>
            </a:r>
            <a:r>
              <a:rPr lang="en-US" smtClean="0">
                <a:latin typeface="Cambria" panose="02040503050406030204" pitchFamily="18" charset="0"/>
              </a:rPr>
              <a:t>possessive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500"/>
              </a:spcBef>
            </a:pPr>
            <a:r>
              <a:rPr lang="en-US" smtClean="0">
                <a:latin typeface="Cambria" panose="02040503050406030204" pitchFamily="18" charset="0"/>
              </a:rPr>
              <a:t>Example of a </a:t>
            </a:r>
            <a:r>
              <a:rPr lang="en-US" cap="small" smtClean="0">
                <a:latin typeface="Cambria" panose="02040503050406030204" pitchFamily="18" charset="0"/>
              </a:rPr>
              <a:t>3sg </a:t>
            </a:r>
            <a:r>
              <a:rPr lang="en-US" smtClean="0">
                <a:latin typeface="Cambria" panose="02040503050406030204" pitchFamily="18" charset="0"/>
              </a:rPr>
              <a:t>possessive with a discourse function:</a:t>
            </a:r>
          </a:p>
          <a:p>
            <a:pPr marL="0" indent="0">
              <a:spcBef>
                <a:spcPts val="2400"/>
              </a:spcBef>
              <a:buNone/>
              <a:tabLst>
                <a:tab pos="623888" algn="l"/>
                <a:tab pos="2873375" algn="l"/>
                <a:tab pos="4848225" algn="l"/>
              </a:tabLst>
            </a:pPr>
            <a:r>
              <a:rPr lang="en-US" smtClean="0">
                <a:latin typeface="Cambria" panose="02040503050406030204" pitchFamily="18" charset="0"/>
              </a:rPr>
              <a:t>(2)</a:t>
            </a:r>
            <a:r>
              <a:rPr lang="en-US" i="1" smtClean="0">
                <a:latin typeface="Cambria" panose="02040503050406030204" pitchFamily="18" charset="0"/>
              </a:rPr>
              <a:t>	pios.murt-</a:t>
            </a:r>
            <a:r>
              <a:rPr lang="en-US" i="1" smtClean="0">
                <a:solidFill>
                  <a:srgbClr val="FF0000"/>
                </a:solidFill>
                <a:latin typeface="Cambria" panose="02040503050406030204" pitchFamily="18" charset="0"/>
              </a:rPr>
              <a:t>ez</a:t>
            </a:r>
            <a:r>
              <a:rPr lang="en-US" i="1" smtClean="0">
                <a:latin typeface="Cambria" panose="02040503050406030204" pitchFamily="18" charset="0"/>
              </a:rPr>
              <a:t>	</a:t>
            </a:r>
            <a:r>
              <a:rPr lang="en-US" i="1">
                <a:latin typeface="Cambria" panose="02040503050406030204" pitchFamily="18" charset="0"/>
              </a:rPr>
              <a:t>baš’t-iz</a:t>
            </a:r>
            <a:r>
              <a:rPr lang="en-US" i="1" smtClean="0">
                <a:latin typeface="Cambria" panose="02040503050406030204" pitchFamily="18" charset="0"/>
              </a:rPr>
              <a:t>	baton</a:t>
            </a:r>
          </a:p>
          <a:p>
            <a:pPr marL="363538" indent="0">
              <a:spcBef>
                <a:spcPts val="600"/>
              </a:spcBef>
              <a:buNone/>
              <a:tabLst>
                <a:tab pos="623888" algn="l"/>
                <a:tab pos="2873375" algn="l"/>
                <a:tab pos="4848225" algn="l"/>
              </a:tabLst>
            </a:pPr>
            <a:r>
              <a:rPr lang="en-US" sz="2400" smtClean="0">
                <a:latin typeface="Cambria" panose="02040503050406030204" pitchFamily="18" charset="0"/>
              </a:rPr>
              <a:t>	guy-</a:t>
            </a:r>
            <a:r>
              <a:rPr lang="en-US" sz="2400" cap="small" smtClean="0">
                <a:solidFill>
                  <a:srgbClr val="FF0000"/>
                </a:solidFill>
                <a:latin typeface="Cambria" panose="02040503050406030204" pitchFamily="18" charset="0"/>
              </a:rPr>
              <a:t>p.3sg</a:t>
            </a:r>
            <a:r>
              <a:rPr lang="en-US" sz="2400" smtClean="0">
                <a:latin typeface="Cambria" panose="02040503050406030204" pitchFamily="18" charset="0"/>
              </a:rPr>
              <a:t>	take-</a:t>
            </a:r>
            <a:r>
              <a:rPr lang="en-US" sz="2400" cap="small" smtClean="0">
                <a:latin typeface="Cambria" panose="02040503050406030204" pitchFamily="18" charset="0"/>
              </a:rPr>
              <a:t>pst.3sg</a:t>
            </a:r>
            <a:r>
              <a:rPr lang="en-US" sz="2400" smtClean="0">
                <a:latin typeface="Cambria" panose="02040503050406030204" pitchFamily="18" charset="0"/>
              </a:rPr>
              <a:t>	loaf</a:t>
            </a:r>
          </a:p>
          <a:p>
            <a:pPr marL="363538" indent="0">
              <a:spcBef>
                <a:spcPts val="1500"/>
              </a:spcBef>
              <a:buNone/>
              <a:tabLst>
                <a:tab pos="2598738" algn="l"/>
                <a:tab pos="4848225" algn="l"/>
              </a:tabLst>
            </a:pPr>
            <a:r>
              <a:rPr lang="en-US" smtClean="0">
                <a:latin typeface="Cambria" panose="02040503050406030204" pitchFamily="18" charset="0"/>
              </a:rPr>
              <a:t>‘The guy took a loaf.’</a:t>
            </a:r>
          </a:p>
          <a:p>
            <a:pPr>
              <a:spcBef>
                <a:spcPts val="2400"/>
              </a:spcBef>
            </a:pPr>
            <a:r>
              <a:rPr lang="en-US" smtClean="0">
                <a:latin typeface="Cambria" panose="02040503050406030204" pitchFamily="18" charset="0"/>
              </a:rPr>
              <a:t>It can attach to different parts of speech, but we only looked at nouns (including relational nouns)</a:t>
            </a:r>
            <a:endParaRPr lang="ru-RU">
              <a:latin typeface="Cambria" panose="02040503050406030204" pitchFamily="18" charset="0"/>
            </a:endParaRPr>
          </a:p>
        </p:txBody>
      </p:sp>
    </p:spTree>
    <p:extLst>
      <p:ext uri="{BB962C8B-B14F-4D97-AF65-F5344CB8AC3E}">
        <p14:creationId xmlns:p14="http://schemas.microsoft.com/office/powerpoint/2010/main" val="1628828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Other possessives</a:t>
            </a:r>
            <a:endParaRPr lang="ru-RU">
              <a:latin typeface="Cambria" panose="02040503050406030204" pitchFamily="18" charset="0"/>
            </a:endParaRPr>
          </a:p>
        </p:txBody>
      </p:sp>
      <p:sp>
        <p:nvSpPr>
          <p:cNvPr id="3" name="Content Placeholder 2"/>
          <p:cNvSpPr>
            <a:spLocks noGrp="1"/>
          </p:cNvSpPr>
          <p:nvPr>
            <p:ph idx="1"/>
          </p:nvPr>
        </p:nvSpPr>
        <p:spPr>
          <a:xfrm>
            <a:off x="838200" y="1553028"/>
            <a:ext cx="10515600" cy="5036457"/>
          </a:xfrm>
        </p:spPr>
        <p:txBody>
          <a:bodyPr>
            <a:normAutofit/>
          </a:bodyPr>
          <a:lstStyle/>
          <a:p>
            <a:r>
              <a:rPr lang="en-US" cap="small" smtClean="0">
                <a:latin typeface="Cambria" panose="02040503050406030204" pitchFamily="18" charset="0"/>
              </a:rPr>
              <a:t>2sg</a:t>
            </a:r>
            <a:r>
              <a:rPr lang="en-US" smtClean="0">
                <a:latin typeface="Cambria" panose="02040503050406030204" pitchFamily="18" charset="0"/>
              </a:rPr>
              <a:t> possessives can also be used in non-possessive functions:</a:t>
            </a:r>
          </a:p>
          <a:p>
            <a:pPr marL="0" indent="0">
              <a:buNone/>
              <a:tabLst>
                <a:tab pos="536575" algn="l"/>
                <a:tab pos="2060575" algn="l"/>
                <a:tab pos="5297488" algn="l"/>
              </a:tabLst>
            </a:pPr>
            <a:r>
              <a:rPr lang="en-US" smtClean="0">
                <a:latin typeface="Cambria" panose="02040503050406030204" pitchFamily="18" charset="0"/>
              </a:rPr>
              <a:t>(3)</a:t>
            </a:r>
            <a:r>
              <a:rPr lang="en-US" i="1" smtClean="0">
                <a:latin typeface="Cambria" panose="02040503050406030204" pitchFamily="18" charset="0"/>
              </a:rPr>
              <a:t>	vaj	so-ize=no	</a:t>
            </a:r>
            <a:r>
              <a:rPr lang="en-US" i="1">
                <a:latin typeface="Cambria" panose="02040503050406030204" pitchFamily="18" charset="0"/>
              </a:rPr>
              <a:t>gozə̑-</a:t>
            </a:r>
            <a:r>
              <a:rPr lang="en-US" i="1" smtClean="0">
                <a:solidFill>
                  <a:schemeClr val="accent6">
                    <a:lumMod val="75000"/>
                  </a:schemeClr>
                </a:solidFill>
                <a:latin typeface="Cambria" panose="02040503050406030204" pitchFamily="18" charset="0"/>
              </a:rPr>
              <a:t>de</a:t>
            </a:r>
          </a:p>
          <a:p>
            <a:pPr marL="363538" indent="0">
              <a:spcBef>
                <a:spcPts val="600"/>
              </a:spcBef>
              <a:buNone/>
              <a:tabLst>
                <a:tab pos="536575" algn="l"/>
                <a:tab pos="2060575" algn="l"/>
                <a:tab pos="5297488" algn="l"/>
              </a:tabLst>
            </a:pPr>
            <a:r>
              <a:rPr lang="en-US" sz="2400" smtClean="0">
                <a:latin typeface="Cambria" panose="02040503050406030204" pitchFamily="18" charset="0"/>
              </a:rPr>
              <a:t>	bring.</a:t>
            </a:r>
            <a:r>
              <a:rPr lang="en-US" sz="2400" cap="small" smtClean="0">
                <a:latin typeface="Cambria" panose="02040503050406030204" pitchFamily="18" charset="0"/>
              </a:rPr>
              <a:t>imp</a:t>
            </a:r>
            <a:r>
              <a:rPr lang="en-US" sz="2400" smtClean="0">
                <a:latin typeface="Cambria" panose="02040503050406030204" pitchFamily="18" charset="0"/>
              </a:rPr>
              <a:t>	that-</a:t>
            </a:r>
            <a:r>
              <a:rPr lang="en-US" sz="2400" cap="small" smtClean="0">
                <a:latin typeface="Cambria" panose="02040503050406030204" pitchFamily="18" charset="0"/>
              </a:rPr>
              <a:t>p.3sg.acc=add</a:t>
            </a:r>
            <a:r>
              <a:rPr lang="en-US" sz="2400" smtClean="0">
                <a:latin typeface="Cambria" panose="02040503050406030204" pitchFamily="18" charset="0"/>
              </a:rPr>
              <a:t>	rope-</a:t>
            </a:r>
            <a:r>
              <a:rPr lang="en-US" sz="2400" cap="small" smtClean="0">
                <a:solidFill>
                  <a:schemeClr val="accent6">
                    <a:lumMod val="75000"/>
                  </a:schemeClr>
                </a:solidFill>
                <a:latin typeface="Cambria" panose="02040503050406030204" pitchFamily="18" charset="0"/>
              </a:rPr>
              <a:t>p.2sg.acc</a:t>
            </a:r>
          </a:p>
          <a:p>
            <a:pPr marL="363538" indent="0">
              <a:buNone/>
              <a:tabLst>
                <a:tab pos="2060575" algn="l"/>
                <a:tab pos="5297488" algn="l"/>
              </a:tabLst>
            </a:pPr>
            <a:r>
              <a:rPr lang="en-US" smtClean="0">
                <a:latin typeface="Cambria" panose="02040503050406030204" pitchFamily="18" charset="0"/>
              </a:rPr>
              <a:t>‘Bring me that rope as well’ [the rope does not belong to the addressee]</a:t>
            </a:r>
          </a:p>
          <a:p>
            <a:pPr>
              <a:spcBef>
                <a:spcPts val="1800"/>
              </a:spcBef>
            </a:pPr>
            <a:r>
              <a:rPr lang="en-US" smtClean="0">
                <a:latin typeface="Cambria" panose="02040503050406030204" pitchFamily="18" charset="0"/>
              </a:rPr>
              <a:t>And, occasionally, </a:t>
            </a:r>
            <a:r>
              <a:rPr lang="en-US" cap="small" smtClean="0">
                <a:latin typeface="Cambria" panose="02040503050406030204" pitchFamily="18" charset="0"/>
              </a:rPr>
              <a:t>1sg</a:t>
            </a:r>
            <a:r>
              <a:rPr lang="en-US" smtClean="0">
                <a:latin typeface="Cambria" panose="02040503050406030204" pitchFamily="18" charset="0"/>
              </a:rPr>
              <a:t> possessives as well:</a:t>
            </a:r>
          </a:p>
          <a:p>
            <a:pPr marL="0" indent="0">
              <a:buNone/>
              <a:tabLst>
                <a:tab pos="536575" algn="l"/>
                <a:tab pos="2424113" algn="l"/>
                <a:tab pos="3773488" algn="l"/>
                <a:tab pos="5297488" algn="l"/>
              </a:tabLst>
            </a:pPr>
            <a:r>
              <a:rPr lang="en-US" smtClean="0">
                <a:latin typeface="Cambria" panose="02040503050406030204" pitchFamily="18" charset="0"/>
              </a:rPr>
              <a:t>(4)</a:t>
            </a:r>
            <a:r>
              <a:rPr lang="en-US" i="1" smtClean="0">
                <a:latin typeface="Cambria" panose="02040503050406030204" pitchFamily="18" charset="0"/>
              </a:rPr>
              <a:t>	</a:t>
            </a:r>
            <a:r>
              <a:rPr lang="en-US" i="1">
                <a:latin typeface="Cambria" panose="02040503050406030204" pitchFamily="18" charset="0"/>
              </a:rPr>
              <a:t>ad’ami-</a:t>
            </a:r>
            <a:r>
              <a:rPr lang="en-US" i="1" smtClean="0">
                <a:solidFill>
                  <a:schemeClr val="accent6">
                    <a:lumMod val="75000"/>
                  </a:schemeClr>
                </a:solidFill>
                <a:latin typeface="Cambria" panose="02040503050406030204" pitchFamily="18" charset="0"/>
              </a:rPr>
              <a:t>je</a:t>
            </a:r>
            <a:r>
              <a:rPr lang="en-US" i="1" smtClean="0">
                <a:latin typeface="Cambria" panose="02040503050406030204" pitchFamily="18" charset="0"/>
              </a:rPr>
              <a:t>	</a:t>
            </a:r>
            <a:r>
              <a:rPr lang="en-US" i="1">
                <a:latin typeface="Cambria" panose="02040503050406030204" pitchFamily="18" charset="0"/>
              </a:rPr>
              <a:t>kə̑č’eke</a:t>
            </a:r>
            <a:r>
              <a:rPr lang="en-US" i="1" smtClean="0">
                <a:latin typeface="Cambria" panose="02040503050406030204" pitchFamily="18" charset="0"/>
              </a:rPr>
              <a:t>	korka	</a:t>
            </a:r>
            <a:r>
              <a:rPr lang="en-US" i="1">
                <a:latin typeface="Cambria" panose="02040503050406030204" pitchFamily="18" charset="0"/>
              </a:rPr>
              <a:t>pə̑r-iz</a:t>
            </a:r>
            <a:endParaRPr lang="en-US" i="1" smtClean="0">
              <a:latin typeface="Cambria" panose="02040503050406030204" pitchFamily="18" charset="0"/>
            </a:endParaRPr>
          </a:p>
          <a:p>
            <a:pPr marL="363538" indent="0">
              <a:spcBef>
                <a:spcPts val="600"/>
              </a:spcBef>
              <a:buNone/>
              <a:tabLst>
                <a:tab pos="536575" algn="l"/>
                <a:tab pos="2424113" algn="l"/>
                <a:tab pos="3773488" algn="l"/>
                <a:tab pos="5297488" algn="l"/>
              </a:tabLst>
            </a:pPr>
            <a:r>
              <a:rPr lang="en-US" sz="2400" smtClean="0">
                <a:latin typeface="Cambria" panose="02040503050406030204" pitchFamily="18" charset="0"/>
              </a:rPr>
              <a:t>	person-</a:t>
            </a:r>
            <a:r>
              <a:rPr lang="en-US" sz="2400" cap="small" smtClean="0">
                <a:solidFill>
                  <a:schemeClr val="accent6">
                    <a:lumMod val="75000"/>
                  </a:schemeClr>
                </a:solidFill>
                <a:latin typeface="Cambria" panose="02040503050406030204" pitchFamily="18" charset="0"/>
              </a:rPr>
              <a:t>p.1sg</a:t>
            </a:r>
            <a:r>
              <a:rPr lang="en-US" sz="2400" smtClean="0">
                <a:latin typeface="Cambria" panose="02040503050406030204" pitchFamily="18" charset="0"/>
              </a:rPr>
              <a:t>	some	house.</a:t>
            </a:r>
            <a:r>
              <a:rPr lang="en-US" sz="2400" cap="small" smtClean="0">
                <a:latin typeface="Cambria" panose="02040503050406030204" pitchFamily="18" charset="0"/>
              </a:rPr>
              <a:t>ill</a:t>
            </a:r>
            <a:r>
              <a:rPr lang="en-US" sz="2400" smtClean="0">
                <a:latin typeface="Cambria" panose="02040503050406030204" pitchFamily="18" charset="0"/>
              </a:rPr>
              <a:t>	enter-</a:t>
            </a:r>
            <a:r>
              <a:rPr lang="en-US" sz="2400" cap="small" smtClean="0">
                <a:latin typeface="Cambria" panose="02040503050406030204" pitchFamily="18" charset="0"/>
              </a:rPr>
              <a:t>pst.3sg</a:t>
            </a:r>
          </a:p>
          <a:p>
            <a:pPr marL="363538" indent="0">
              <a:buNone/>
              <a:tabLst>
                <a:tab pos="2336800" algn="l"/>
                <a:tab pos="3773488" algn="l"/>
                <a:tab pos="5297488" algn="l"/>
              </a:tabLst>
            </a:pPr>
            <a:r>
              <a:rPr lang="en-US" smtClean="0">
                <a:latin typeface="Cambria" panose="02040503050406030204" pitchFamily="18" charset="0"/>
              </a:rPr>
              <a:t>‘That man [I was talking about] went into some house.’</a:t>
            </a:r>
          </a:p>
          <a:p>
            <a:pPr>
              <a:spcBef>
                <a:spcPts val="1800"/>
              </a:spcBef>
            </a:pPr>
            <a:r>
              <a:rPr lang="en-US" smtClean="0">
                <a:latin typeface="Cambria" panose="02040503050406030204" pitchFamily="18" charset="0"/>
              </a:rPr>
              <a:t>We will not cover this topic here</a:t>
            </a:r>
            <a:endParaRPr lang="ru-RU">
              <a:latin typeface="Cambria" panose="02040503050406030204" pitchFamily="18" charset="0"/>
            </a:endParaRPr>
          </a:p>
        </p:txBody>
      </p:sp>
    </p:spTree>
    <p:extLst>
      <p:ext uri="{BB962C8B-B14F-4D97-AF65-F5344CB8AC3E}">
        <p14:creationId xmlns:p14="http://schemas.microsoft.com/office/powerpoint/2010/main" val="1962111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What we did</a:t>
            </a:r>
            <a:endParaRPr lang="ru-RU">
              <a:latin typeface="Cambria" panose="02040503050406030204" pitchFamily="18" charset="0"/>
            </a:endParaRPr>
          </a:p>
        </p:txBody>
      </p:sp>
      <p:sp>
        <p:nvSpPr>
          <p:cNvPr id="3" name="Content Placeholder 2"/>
          <p:cNvSpPr>
            <a:spLocks noGrp="1"/>
          </p:cNvSpPr>
          <p:nvPr>
            <p:ph idx="1"/>
          </p:nvPr>
        </p:nvSpPr>
        <p:spPr>
          <a:xfrm>
            <a:off x="838200" y="1825625"/>
            <a:ext cx="10515600" cy="4531632"/>
          </a:xfrm>
        </p:spPr>
        <p:txBody>
          <a:bodyPr/>
          <a:lstStyle/>
          <a:p>
            <a:pPr>
              <a:spcBef>
                <a:spcPts val="1500"/>
              </a:spcBef>
            </a:pPr>
            <a:r>
              <a:rPr lang="en-US" smtClean="0">
                <a:latin typeface="Cambria" panose="02040503050406030204" pitchFamily="18" charset="0"/>
              </a:rPr>
              <a:t>We want to know when and how often </a:t>
            </a:r>
            <a:r>
              <a:rPr lang="en-US" cap="small" smtClean="0">
                <a:latin typeface="Cambria" panose="02040503050406030204" pitchFamily="18" charset="0"/>
              </a:rPr>
              <a:t>p.3sg</a:t>
            </a:r>
            <a:r>
              <a:rPr lang="en-US" smtClean="0">
                <a:latin typeface="Cambria" panose="02040503050406030204" pitchFamily="18" charset="0"/>
              </a:rPr>
              <a:t> marker has non-possessive functions and what are the factors that trigger its appearance</a:t>
            </a:r>
          </a:p>
          <a:p>
            <a:pPr>
              <a:spcBef>
                <a:spcPts val="1500"/>
              </a:spcBef>
            </a:pPr>
            <a:r>
              <a:rPr lang="en-US" smtClean="0">
                <a:latin typeface="Cambria" panose="02040503050406030204" pitchFamily="18" charset="0"/>
              </a:rPr>
              <a:t>We annotated 12 texts of different genres from the Beserman </a:t>
            </a:r>
            <a:r>
              <a:rPr lang="en-US">
                <a:latin typeface="Cambria" panose="02040503050406030204" pitchFamily="18" charset="0"/>
              </a:rPr>
              <a:t>corpus (collected in Shamardan, Udmurtia, in </a:t>
            </a:r>
            <a:r>
              <a:rPr lang="en-US" smtClean="0">
                <a:latin typeface="Cambria" panose="02040503050406030204" pitchFamily="18" charset="0"/>
              </a:rPr>
              <a:t>2003–2016), which gave us about 2,000 nouns</a:t>
            </a:r>
          </a:p>
          <a:p>
            <a:pPr>
              <a:spcBef>
                <a:spcPts val="1500"/>
              </a:spcBef>
            </a:pPr>
            <a:r>
              <a:rPr lang="en-US" smtClean="0">
                <a:latin typeface="Cambria" panose="02040503050406030204" pitchFamily="18" charset="0"/>
              </a:rPr>
              <a:t>Each noun was annotated with a number of parameters (features)</a:t>
            </a:r>
          </a:p>
          <a:p>
            <a:pPr>
              <a:spcBef>
                <a:spcPts val="1500"/>
              </a:spcBef>
            </a:pPr>
            <a:r>
              <a:rPr lang="en-US" smtClean="0">
                <a:latin typeface="Cambria" panose="02040503050406030204" pitchFamily="18" charset="0"/>
              </a:rPr>
              <a:t>Then machine learning algorithms were used to see how well this set of parameters predicts the appearance of </a:t>
            </a:r>
            <a:r>
              <a:rPr lang="en-US" cap="small" smtClean="0">
                <a:latin typeface="Cambria" panose="02040503050406030204" pitchFamily="18" charset="0"/>
              </a:rPr>
              <a:t>p.3sg</a:t>
            </a:r>
            <a:r>
              <a:rPr lang="en-US" smtClean="0">
                <a:latin typeface="Cambria" panose="02040503050406030204" pitchFamily="18" charset="0"/>
              </a:rPr>
              <a:t> and which parameters are most important</a:t>
            </a:r>
            <a:endParaRPr lang="ru-RU">
              <a:latin typeface="Cambria" panose="02040503050406030204" pitchFamily="18" charset="0"/>
            </a:endParaRPr>
          </a:p>
        </p:txBody>
      </p:sp>
    </p:spTree>
    <p:extLst>
      <p:ext uri="{BB962C8B-B14F-4D97-AF65-F5344CB8AC3E}">
        <p14:creationId xmlns:p14="http://schemas.microsoft.com/office/powerpoint/2010/main" val="3505663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What we did</a:t>
            </a:r>
            <a:endParaRPr lang="ru-RU">
              <a:latin typeface="Cambria" panose="02040503050406030204" pitchFamily="18" charset="0"/>
            </a:endParaRPr>
          </a:p>
        </p:txBody>
      </p:sp>
      <p:sp>
        <p:nvSpPr>
          <p:cNvPr id="3" name="Content Placeholder 2"/>
          <p:cNvSpPr>
            <a:spLocks noGrp="1"/>
          </p:cNvSpPr>
          <p:nvPr>
            <p:ph idx="1"/>
          </p:nvPr>
        </p:nvSpPr>
        <p:spPr/>
        <p:txBody>
          <a:bodyPr/>
          <a:lstStyle/>
          <a:p>
            <a:r>
              <a:rPr lang="en-US" smtClean="0">
                <a:latin typeface="Cambria" panose="02040503050406030204" pitchFamily="18" charset="0"/>
              </a:rPr>
              <a:t>[Serdobolskaya, Toldova </a:t>
            </a:r>
            <a:r>
              <a:rPr lang="ru-RU" smtClean="0">
                <a:latin typeface="Cambria" panose="02040503050406030204" pitchFamily="18" charset="0"/>
              </a:rPr>
              <a:t>2012</a:t>
            </a:r>
            <a:r>
              <a:rPr lang="en-US" smtClean="0">
                <a:latin typeface="Cambria" panose="02040503050406030204" pitchFamily="18" charset="0"/>
              </a:rPr>
              <a:t>] for Pechora Komi:</a:t>
            </a:r>
            <a:endParaRPr lang="ru-RU"/>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914" y="2607541"/>
            <a:ext cx="9650172" cy="3820058"/>
          </a:xfrm>
          <a:prstGeom prst="rect">
            <a:avLst/>
          </a:prstGeom>
        </p:spPr>
      </p:pic>
    </p:spTree>
    <p:extLst>
      <p:ext uri="{BB962C8B-B14F-4D97-AF65-F5344CB8AC3E}">
        <p14:creationId xmlns:p14="http://schemas.microsoft.com/office/powerpoint/2010/main" val="3933212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Features</a:t>
            </a:r>
            <a:endParaRPr lang="ru-RU">
              <a:latin typeface="Cambria" panose="02040503050406030204" pitchFamily="18" charset="0"/>
            </a:endParaRPr>
          </a:p>
        </p:txBody>
      </p:sp>
      <p:sp>
        <p:nvSpPr>
          <p:cNvPr id="3" name="Content Placeholder 2"/>
          <p:cNvSpPr>
            <a:spLocks noGrp="1"/>
          </p:cNvSpPr>
          <p:nvPr>
            <p:ph idx="1"/>
          </p:nvPr>
        </p:nvSpPr>
        <p:spPr>
          <a:xfrm>
            <a:off x="838200" y="1443037"/>
            <a:ext cx="10515600" cy="5414963"/>
          </a:xfrm>
        </p:spPr>
        <p:txBody>
          <a:bodyPr>
            <a:normAutofit lnSpcReduction="10000"/>
          </a:bodyPr>
          <a:lstStyle/>
          <a:p>
            <a:r>
              <a:rPr lang="en-US" smtClean="0">
                <a:latin typeface="Cambria" panose="02040503050406030204" pitchFamily="18" charset="0"/>
              </a:rPr>
              <a:t>referential status (def, weak, ref_indef, indef, generic,...)</a:t>
            </a:r>
          </a:p>
          <a:p>
            <a:r>
              <a:rPr lang="en-US" smtClean="0">
                <a:latin typeface="Cambria" panose="02040503050406030204" pitchFamily="18" charset="0"/>
              </a:rPr>
              <a:t>semantic class (rn, bp, kin, ..., other)</a:t>
            </a:r>
          </a:p>
          <a:p>
            <a:r>
              <a:rPr lang="en-US" smtClean="0">
                <a:latin typeface="Cambria" panose="02040503050406030204" pitchFamily="18" charset="0"/>
              </a:rPr>
              <a:t>animacy</a:t>
            </a:r>
          </a:p>
          <a:p>
            <a:r>
              <a:rPr lang="en-US" smtClean="0">
                <a:latin typeface="Cambria" panose="02040503050406030204" pitchFamily="18" charset="0"/>
              </a:rPr>
              <a:t>alienability</a:t>
            </a:r>
          </a:p>
          <a:p>
            <a:r>
              <a:rPr lang="en-US" smtClean="0">
                <a:latin typeface="Cambria" panose="02040503050406030204" pitchFamily="18" charset="0"/>
              </a:rPr>
              <a:t>uniqueness</a:t>
            </a:r>
          </a:p>
          <a:p>
            <a:r>
              <a:rPr lang="en-US" smtClean="0">
                <a:latin typeface="Cambria" panose="02040503050406030204" pitchFamily="18" charset="0"/>
              </a:rPr>
              <a:t>syntactic position (subj, DO, oblique, NPDep, addr, pred)</a:t>
            </a:r>
          </a:p>
          <a:p>
            <a:r>
              <a:rPr lang="en-US" smtClean="0">
                <a:latin typeface="Cambria" panose="02040503050406030204" pitchFamily="18" charset="0"/>
              </a:rPr>
              <a:t>topic / focus</a:t>
            </a:r>
          </a:p>
          <a:p>
            <a:r>
              <a:rPr lang="en-US" smtClean="0">
                <a:latin typeface="Cambria" panose="02040503050406030204" pitchFamily="18" charset="0"/>
              </a:rPr>
              <a:t>referential distance, distance to first occurrence, topic persistence</a:t>
            </a:r>
          </a:p>
          <a:p>
            <a:r>
              <a:rPr lang="en-US" smtClean="0">
                <a:latin typeface="Cambria" panose="02040503050406030204" pitchFamily="18" charset="0"/>
              </a:rPr>
              <a:t>the case of the dependent (if any)</a:t>
            </a:r>
          </a:p>
          <a:p>
            <a:r>
              <a:rPr lang="en-US" smtClean="0">
                <a:latin typeface="Cambria" panose="02040503050406030204" pitchFamily="18" charset="0"/>
              </a:rPr>
              <a:t>protagonism</a:t>
            </a:r>
          </a:p>
          <a:p>
            <a:r>
              <a:rPr lang="en-US" smtClean="0">
                <a:latin typeface="Cambria" panose="02040503050406030204" pitchFamily="18" charset="0"/>
              </a:rPr>
              <a:t>possessive relation</a:t>
            </a:r>
            <a:endParaRPr lang="ru-RU">
              <a:latin typeface="Cambria" panose="02040503050406030204" pitchFamily="18" charset="0"/>
            </a:endParaRPr>
          </a:p>
        </p:txBody>
      </p:sp>
    </p:spTree>
    <p:extLst>
      <p:ext uri="{BB962C8B-B14F-4D97-AF65-F5344CB8AC3E}">
        <p14:creationId xmlns:p14="http://schemas.microsoft.com/office/powerpoint/2010/main" val="1974668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Cambria" panose="02040503050406030204" pitchFamily="18" charset="0"/>
              </a:rPr>
              <a:t>NP structure</a:t>
            </a:r>
            <a:endParaRPr lang="ru-RU">
              <a:latin typeface="Cambria" panose="02040503050406030204" pitchFamily="18" charset="0"/>
            </a:endParaRPr>
          </a:p>
        </p:txBody>
      </p:sp>
      <p:sp>
        <p:nvSpPr>
          <p:cNvPr id="3" name="Content Placeholder 2"/>
          <p:cNvSpPr>
            <a:spLocks noGrp="1"/>
          </p:cNvSpPr>
          <p:nvPr>
            <p:ph idx="1"/>
          </p:nvPr>
        </p:nvSpPr>
        <p:spPr/>
        <p:txBody>
          <a:bodyPr/>
          <a:lstStyle/>
          <a:p>
            <a:pPr>
              <a:spcBef>
                <a:spcPts val="1500"/>
              </a:spcBef>
            </a:pPr>
            <a:r>
              <a:rPr lang="en-US" smtClean="0">
                <a:latin typeface="Cambria" panose="02040503050406030204" pitchFamily="18" charset="0"/>
              </a:rPr>
              <a:t>Two types of NPs with nominal dependents are possible in Beserman:</a:t>
            </a:r>
          </a:p>
          <a:p>
            <a:pPr>
              <a:spcBef>
                <a:spcPts val="2400"/>
              </a:spcBef>
            </a:pPr>
            <a:r>
              <a:rPr lang="en-US" smtClean="0">
                <a:latin typeface="Cambria" panose="02040503050406030204" pitchFamily="18" charset="0"/>
              </a:rPr>
              <a:t>N N</a:t>
            </a:r>
          </a:p>
          <a:p>
            <a:pPr marL="0" indent="0">
              <a:spcBef>
                <a:spcPts val="1500"/>
              </a:spcBef>
              <a:buNone/>
              <a:tabLst>
                <a:tab pos="536575" algn="l"/>
                <a:tab pos="2424113" algn="l"/>
              </a:tabLst>
            </a:pPr>
            <a:r>
              <a:rPr lang="en-US" smtClean="0">
                <a:latin typeface="Cambria" panose="02040503050406030204" pitchFamily="18" charset="0"/>
              </a:rPr>
              <a:t>(5)	</a:t>
            </a:r>
            <a:r>
              <a:rPr lang="en-US" i="1" smtClean="0">
                <a:latin typeface="Cambria" panose="02040503050406030204" pitchFamily="18" charset="0"/>
              </a:rPr>
              <a:t>korka	</a:t>
            </a:r>
            <a:r>
              <a:rPr lang="en-US" i="1">
                <a:latin typeface="Cambria" panose="02040503050406030204" pitchFamily="18" charset="0"/>
              </a:rPr>
              <a:t>koš’ag</a:t>
            </a:r>
            <a:endParaRPr lang="en-US" i="1" smtClean="0">
              <a:latin typeface="Cambria" panose="02040503050406030204" pitchFamily="18" charset="0"/>
            </a:endParaRPr>
          </a:p>
          <a:p>
            <a:pPr marL="363538" indent="0">
              <a:spcBef>
                <a:spcPts val="600"/>
              </a:spcBef>
              <a:buNone/>
              <a:tabLst>
                <a:tab pos="536575" algn="l"/>
                <a:tab pos="2424113" algn="l"/>
              </a:tabLst>
            </a:pPr>
            <a:r>
              <a:rPr lang="en-US" sz="2400" smtClean="0">
                <a:latin typeface="Cambria" panose="02040503050406030204" pitchFamily="18" charset="0"/>
              </a:rPr>
              <a:t>	house	window</a:t>
            </a:r>
            <a:endParaRPr lang="en-US" sz="2400">
              <a:latin typeface="Cambria" panose="02040503050406030204" pitchFamily="18" charset="0"/>
            </a:endParaRPr>
          </a:p>
          <a:p>
            <a:pPr>
              <a:spcBef>
                <a:spcPts val="1500"/>
              </a:spcBef>
            </a:pPr>
            <a:r>
              <a:rPr lang="en-US" smtClean="0">
                <a:latin typeface="Cambria" panose="02040503050406030204" pitchFamily="18" charset="0"/>
              </a:rPr>
              <a:t>N-</a:t>
            </a:r>
            <a:r>
              <a:rPr lang="en-US" cap="small" smtClean="0">
                <a:latin typeface="Cambria" panose="02040503050406030204" pitchFamily="18" charset="0"/>
              </a:rPr>
              <a:t>gen</a:t>
            </a:r>
            <a:r>
              <a:rPr lang="en-US" smtClean="0">
                <a:latin typeface="Cambria" panose="02040503050406030204" pitchFamily="18" charset="0"/>
              </a:rPr>
              <a:t> N-</a:t>
            </a:r>
            <a:r>
              <a:rPr lang="en-US" cap="small" smtClean="0">
                <a:latin typeface="Cambria" panose="02040503050406030204" pitchFamily="18" charset="0"/>
              </a:rPr>
              <a:t>p.3sg</a:t>
            </a:r>
          </a:p>
          <a:p>
            <a:pPr marL="0" indent="0">
              <a:spcBef>
                <a:spcPts val="1500"/>
              </a:spcBef>
              <a:buNone/>
              <a:tabLst>
                <a:tab pos="536575" algn="l"/>
                <a:tab pos="2424113" algn="l"/>
              </a:tabLst>
            </a:pPr>
            <a:r>
              <a:rPr lang="en-US" smtClean="0">
                <a:latin typeface="Cambria" panose="02040503050406030204" pitchFamily="18" charset="0"/>
              </a:rPr>
              <a:t>(6)	</a:t>
            </a:r>
            <a:r>
              <a:rPr lang="en-US" i="1" smtClean="0">
                <a:latin typeface="Cambria" panose="02040503050406030204" pitchFamily="18" charset="0"/>
              </a:rPr>
              <a:t>korka-len	</a:t>
            </a:r>
            <a:r>
              <a:rPr lang="en-US" i="1">
                <a:latin typeface="Cambria" panose="02040503050406030204" pitchFamily="18" charset="0"/>
              </a:rPr>
              <a:t>koš’ag-ez</a:t>
            </a:r>
            <a:endParaRPr lang="en-US" i="1" smtClean="0">
              <a:latin typeface="Cambria" panose="02040503050406030204" pitchFamily="18" charset="0"/>
            </a:endParaRPr>
          </a:p>
          <a:p>
            <a:pPr marL="0" indent="0">
              <a:spcBef>
                <a:spcPts val="600"/>
              </a:spcBef>
              <a:buNone/>
              <a:tabLst>
                <a:tab pos="536575" algn="l"/>
                <a:tab pos="2424113" algn="l"/>
              </a:tabLst>
            </a:pPr>
            <a:r>
              <a:rPr lang="en-US" sz="2400" smtClean="0">
                <a:latin typeface="Cambria" panose="02040503050406030204" pitchFamily="18" charset="0"/>
              </a:rPr>
              <a:t>	house-</a:t>
            </a:r>
            <a:r>
              <a:rPr lang="en-US" sz="2400" cap="small" smtClean="0">
                <a:latin typeface="Cambria" panose="02040503050406030204" pitchFamily="18" charset="0"/>
              </a:rPr>
              <a:t>gen</a:t>
            </a:r>
            <a:r>
              <a:rPr lang="en-US" sz="2400" smtClean="0">
                <a:latin typeface="Cambria" panose="02040503050406030204" pitchFamily="18" charset="0"/>
              </a:rPr>
              <a:t>	window-</a:t>
            </a:r>
            <a:r>
              <a:rPr lang="en-US" sz="2400" cap="small" smtClean="0">
                <a:latin typeface="Cambria" panose="02040503050406030204" pitchFamily="18" charset="0"/>
              </a:rPr>
              <a:t>p.3sg</a:t>
            </a:r>
          </a:p>
          <a:p>
            <a:pPr marL="0" indent="0">
              <a:spcBef>
                <a:spcPts val="1500"/>
              </a:spcBef>
              <a:buNone/>
            </a:pPr>
            <a:endParaRPr lang="en-US" smtClean="0">
              <a:latin typeface="Cambria" panose="02040503050406030204" pitchFamily="18" charset="0"/>
            </a:endParaRPr>
          </a:p>
        </p:txBody>
      </p:sp>
    </p:spTree>
    <p:extLst>
      <p:ext uri="{BB962C8B-B14F-4D97-AF65-F5344CB8AC3E}">
        <p14:creationId xmlns:p14="http://schemas.microsoft.com/office/powerpoint/2010/main" val="2492815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1194</TotalTime>
  <Words>1796</Words>
  <Application>Microsoft Office PowerPoint</Application>
  <PresentationFormat>Custom</PresentationFormat>
  <Paragraphs>243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Functions of the 3sg Possessive in Beserman Udmurt: Corpus Analysis</vt:lpstr>
      <vt:lpstr>Possessives in Udmurt</vt:lpstr>
      <vt:lpstr>3sg possessive</vt:lpstr>
      <vt:lpstr>3sg possessive</vt:lpstr>
      <vt:lpstr>Other possessives</vt:lpstr>
      <vt:lpstr>What we did</vt:lpstr>
      <vt:lpstr>What we did</vt:lpstr>
      <vt:lpstr>Features</vt:lpstr>
      <vt:lpstr>NP structure</vt:lpstr>
      <vt:lpstr>NP structure</vt:lpstr>
      <vt:lpstr>NP structure</vt:lpstr>
      <vt:lpstr>NP structure</vt:lpstr>
      <vt:lpstr>Distribution of possessives in texts</vt:lpstr>
      <vt:lpstr>“True possessives”</vt:lpstr>
      <vt:lpstr>Overall prediction quality</vt:lpstr>
      <vt:lpstr>Decision tree</vt:lpstr>
      <vt:lpstr>Feature importance</vt:lpstr>
      <vt:lpstr>Feature importance</vt:lpstr>
      <vt:lpstr>Animacy</vt:lpstr>
      <vt:lpstr>Syntactic position</vt:lpstr>
      <vt:lpstr>Definiteness</vt:lpstr>
      <vt:lpstr>Definiteness: demonstratives</vt:lpstr>
      <vt:lpstr>Definiteness: uniqueness</vt:lpstr>
      <vt:lpstr>Definiteness: proper names</vt:lpstr>
      <vt:lpstr>Definiteness</vt:lpstr>
      <vt:lpstr>Topicality and referential distance</vt:lpstr>
      <vt:lpstr>Topicality and referential distance</vt:lpstr>
      <vt:lpstr>Topicality and referential distance</vt:lpstr>
      <vt:lpstr>Topicality and referential distance</vt:lpstr>
      <vt:lpstr>Topicality and referential distance</vt:lpstr>
      <vt:lpstr>Contrast</vt:lpstr>
      <vt:lpstr>Conclusions - 1</vt:lpstr>
      <vt:lpstr>Conclusions - 2</vt:lpstr>
      <vt:lpstr>References</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blablabla in Beserman Udmurt</dc:title>
  <dc:creator>Тимофей</dc:creator>
  <cp:lastModifiedBy>Timofey</cp:lastModifiedBy>
  <cp:revision>76</cp:revision>
  <dcterms:created xsi:type="dcterms:W3CDTF">2016-11-25T10:33:27Z</dcterms:created>
  <dcterms:modified xsi:type="dcterms:W3CDTF">2016-11-27T20:49:58Z</dcterms:modified>
</cp:coreProperties>
</file>