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36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284" r:id="rId12"/>
    <p:sldId id="261" r:id="rId13"/>
    <p:sldId id="264" r:id="rId14"/>
    <p:sldId id="268" r:id="rId15"/>
    <p:sldId id="291" r:id="rId16"/>
    <p:sldId id="294" r:id="rId17"/>
    <p:sldId id="295" r:id="rId18"/>
    <p:sldId id="317" r:id="rId19"/>
    <p:sldId id="272" r:id="rId20"/>
    <p:sldId id="270" r:id="rId21"/>
    <p:sldId id="315" r:id="rId22"/>
    <p:sldId id="316" r:id="rId23"/>
    <p:sldId id="314" r:id="rId24"/>
    <p:sldId id="318" r:id="rId25"/>
    <p:sldId id="319" r:id="rId26"/>
    <p:sldId id="276" r:id="rId27"/>
    <p:sldId id="296" r:id="rId28"/>
    <p:sldId id="297" r:id="rId29"/>
    <p:sldId id="298" r:id="rId30"/>
    <p:sldId id="279" r:id="rId31"/>
    <p:sldId id="300" r:id="rId32"/>
    <p:sldId id="320" r:id="rId33"/>
    <p:sldId id="321" r:id="rId34"/>
    <p:sldId id="25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A3D1FF"/>
    <a:srgbClr val="5B9BD5"/>
    <a:srgbClr val="D6E6F4"/>
    <a:srgbClr val="AFD6FC"/>
    <a:srgbClr val="3B82D9"/>
    <a:srgbClr val="71A0FF"/>
    <a:srgbClr val="7A93BE"/>
    <a:srgbClr val="1F65B1"/>
    <a:srgbClr val="85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39B1F-CC61-4B99-83A2-470611486B5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D51F1-76AA-4BB5-8C2C-1CA2B5A56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1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1F1-76AA-4BB5-8C2C-1CA2B5A56D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48A-24CB-4AF1-83E2-FF92CD4E83B4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C1ED-372C-4AE5-9EE9-F4AC7F0A8401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4315-7E94-4E5B-8BFC-ED5F386F5491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1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C010-253E-4BC7-A0E9-06E14C3EFCF4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1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F088-7681-4D26-B1DE-C4F1ED9DCB56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BD5-DF42-499B-872E-1EBD50873BEF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E44D-8E6A-4D46-A1F9-A335B8FA7BCF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3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2767-6DEE-4170-8FCC-A10A3BF4BCED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BE09-99FE-4E9D-95A8-732CA6F56EB8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7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83C5-8AFC-4831-85E1-3EC5C85AFDC2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8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79F8-01B4-4011-B24F-206FE0DF2DAF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B362-4644-4223-9401-FC1C883B76CF}" type="datetime1">
              <a:rPr lang="en-US" smtClean="0"/>
              <a:t>11/27/2016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9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873" y="4823170"/>
            <a:ext cx="12060237" cy="1803400"/>
          </a:xfrm>
        </p:spPr>
        <p:txBody>
          <a:bodyPr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48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observations on Moksha passive</a:t>
            </a:r>
            <a:r>
              <a:rPr lang="en-US" sz="20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/>
            </a:r>
            <a:br>
              <a:rPr lang="en-US" sz="20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</a:br>
            <a:r>
              <a:rPr lang="en-US" sz="20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/>
            </a:r>
            <a:br>
              <a:rPr lang="en-US" sz="20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</a:br>
            <a:r>
              <a:rPr lang="en-US" sz="24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Ivan Stenin, National Research University Higher School of Economics</a:t>
            </a:r>
            <a:br>
              <a:rPr lang="en-US" sz="24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</a:br>
            <a:r>
              <a:rPr lang="en-US" sz="24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Daria Zhornik, Lomonosov Moscow State University</a:t>
            </a:r>
            <a:endParaRPr lang="ru-RU" sz="2000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495" t="27070" r="9533" b="26666"/>
          <a:stretch/>
        </p:blipFill>
        <p:spPr>
          <a:xfrm>
            <a:off x="-106016" y="0"/>
            <a:ext cx="12298016" cy="469127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087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Constraints on 2</a:t>
            </a:r>
            <a:r>
              <a:rPr lang="en-US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nd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argument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105156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Nom-Nom does not accept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 definite 2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nd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participate.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11)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luv-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				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kn'iga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b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kn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iga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ru-RU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read-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 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book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book-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</a:t>
            </a: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‘</a:t>
            </a:r>
            <a:r>
              <a:rPr lang="en-US" sz="28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managed to read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*the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book’.</a:t>
            </a:r>
            <a:endParaRPr lang="en-US" sz="2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(12)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vas'ɛ-n'd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luv-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	</a:t>
            </a:r>
            <a:r>
              <a:rPr lang="en-US" sz="2800" i="1" dirty="0">
                <a:solidFill>
                  <a:srgbClr val="0346CD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kn'iga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kn'iga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-dat</a:t>
            </a:r>
            <a:r>
              <a:rPr lang="ru-RU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read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	book 		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book-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 </a:t>
            </a:r>
            <a:endParaRPr lang="en-US" sz="28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800"/>
              </a:spcAft>
            </a:pPr>
            <a:r>
              <a:rPr lang="en-US" sz="28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managed to read a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baseline="30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book’.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10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Constraints on predicate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1685098"/>
            <a:ext cx="10677939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is not possible with a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patientive intransitive</a:t>
            </a:r>
            <a:r>
              <a:rPr lang="en-US" sz="2800" dirty="0">
                <a:solidFill>
                  <a:srgbClr val="FF000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predicate.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mon'd'ejən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ban'a-sə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l'ivəs'kəd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24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I.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sauna-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sweat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-pass-pst.3sg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8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Expected meaning: ‘I managed to sweat in Russian baths’.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Nom-Nom and 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are not possible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with an experiential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predicate.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4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maša-n'd'i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b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nɛjə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loman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Masha-</a:t>
            </a:r>
            <a:r>
              <a:rPr lang="en-US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Masha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see-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pass-npst.3sg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man 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‘Masha can see a man’.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5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b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vas'ɛ-n'd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af 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ken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ard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'-əv-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</a:p>
          <a:p>
            <a:pPr defTabSz="108000"/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4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 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Vasya-</a:t>
            </a:r>
            <a:r>
              <a:rPr lang="en-US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be.happy-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pass-npst.3sg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800"/>
              </a:spcAft>
            </a:pPr>
            <a:r>
              <a:rPr lang="en-US" sz="2800" i="1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n-US" sz="28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cannot be happy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11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Our constructions in</a:t>
            </a:r>
            <a:r>
              <a:rPr lang="en-US" cap="non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comparison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12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576169"/>
            <a:ext cx="713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Table 1. </a:t>
            </a:r>
            <a:r>
              <a:rPr lang="et-E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Constraints on different constructions</a:t>
            </a:r>
            <a:endParaRPr lang="ru-RU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70297"/>
              </p:ext>
            </p:extLst>
          </p:nvPr>
        </p:nvGraphicFramePr>
        <p:xfrm>
          <a:off x="838200" y="1973070"/>
          <a:ext cx="10094848" cy="314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9528"/>
                <a:gridCol w="1483830"/>
                <a:gridCol w="1483830"/>
                <a:gridCol w="1483830"/>
                <a:gridCol w="1483830"/>
              </a:tblGrid>
              <a:tr h="628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b="0" dirty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Dat-Nom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Nom-Nom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Dat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Nom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Inanimate</a:t>
                      </a:r>
                      <a:r>
                        <a:rPr lang="et-EE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 </a:t>
                      </a:r>
                      <a:r>
                        <a:rPr lang="en-US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1</a:t>
                      </a:r>
                      <a:r>
                        <a:rPr lang="en-US" sz="2400" b="0" baseline="3000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st</a:t>
                      </a:r>
                      <a:r>
                        <a:rPr lang="en-US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 participant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+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+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Definite</a:t>
                      </a:r>
                      <a:r>
                        <a:rPr lang="et-EE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 </a:t>
                      </a:r>
                      <a:r>
                        <a:rPr lang="en-US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2</a:t>
                      </a:r>
                      <a:r>
                        <a:rPr lang="en-US" sz="2400" b="0" baseline="3000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nd</a:t>
                      </a:r>
                      <a:r>
                        <a:rPr lang="en-US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 participant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+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Experiential</a:t>
                      </a:r>
                      <a:r>
                        <a:rPr lang="et-EE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 predicate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+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+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>
                        <a:alpha val="80000"/>
                      </a:srgbClr>
                    </a:solidFill>
                  </a:tcPr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t-EE" sz="2400" b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Intransitive</a:t>
                      </a:r>
                      <a:r>
                        <a:rPr lang="et-EE" sz="2400" b="0" baseline="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 patientive predicate</a:t>
                      </a:r>
                      <a:endParaRPr lang="ru-RU" sz="2400" b="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400" b="0" i="1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i="1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endParaRPr lang="ru-RU" sz="2400" b="0" i="1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D1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b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+</a:t>
                      </a:r>
                      <a:endParaRPr lang="ru-RU" sz="2400" b="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D1F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7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Our constructions in</a:t>
            </a:r>
            <a:r>
              <a:rPr lang="en-US" cap="non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comparison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690688"/>
            <a:ext cx="102273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Nom-Nom and Dat appear to have strikingly similar (practically the same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!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constraints.</a:t>
            </a:r>
          </a:p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 the contrary, Dat-Nom and Nom constructions do not have any constraints whatsoever.</a:t>
            </a:r>
          </a:p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Any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derivative formed from a transitive verb can appear in 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-Nom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regardless of its surroundings.</a:t>
            </a:r>
          </a:p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Likewise,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derivatives formed from intransitive verbs may freely appear in Nom.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Nom-Nom and Dat constructions are significantly more restricted than Dat-Nom and Nom respectively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13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8626" y="1690688"/>
            <a:ext cx="1095954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cannot be formed with derivatives of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labile verbs, as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transitive interpretation “wins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” (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narams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‘to shave someone</a:t>
            </a:r>
            <a:r>
              <a:rPr lang="en-US" sz="2800" baseline="30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oneself’).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construction is perceived as Dat-Nom and arises the need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of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adding a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baseline="300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nd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participant.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16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nara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-v-s'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shave-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‘</a:t>
            </a:r>
            <a:r>
              <a:rPr lang="en-US" sz="28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managed to shave himself’.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17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vas'ɛ-n'd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nara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-v-s' 										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*(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pet'ɛ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Vasya-</a:t>
            </a:r>
            <a:r>
              <a:rPr lang="en-US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shave-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			Petya 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‘</a:t>
            </a:r>
            <a:r>
              <a:rPr lang="en-US" sz="28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managed to shave </a:t>
            </a:r>
            <a:r>
              <a:rPr lang="en-US" sz="28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Petya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300"/>
              </a:spcAft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Expected meaning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‘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Vasya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managed to shave himself’.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14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Further </a:t>
            </a:r>
            <a:r>
              <a:rPr lang="en-US" cap="non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constraints</a:t>
            </a:r>
            <a:endParaRPr lang="ru-RU" cap="none" dirty="0">
              <a:solidFill>
                <a:srgbClr val="FF0000"/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Further constraints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10515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impossibility of Nom-Nom with transitive experiential predicates might be explained in a similar way.</a:t>
            </a:r>
          </a:p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Nom-Nom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and Dat constructions indeed have significant restrictions, which result in their infrequent appearance in speech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 believe that these constructions appeared at a later stage of development of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derivatives, probably as a result of analogy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Furthermore, there is actually much of variation within the language community: a considerable part of speakers do not accept Nom-Nom (and some speakers also 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at all.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15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1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Transitive </a:t>
            </a:r>
            <a:r>
              <a:rPr lang="en-US" cap="non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passive 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8626" y="1690688"/>
            <a:ext cx="1058517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Nom-Nom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construction,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1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argument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is not demoted and the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baseline="30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nd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one is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not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promoted.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Actually,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what we find here is a “passive” derivative in a transitive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clause, which is rather unexpected (DO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Moksha remains unmarked if it is indefinite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).</a:t>
            </a:r>
          </a:p>
          <a:p>
            <a:pPr defTabSz="108000"/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(18)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pid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							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lɛm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Masha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cook-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npst.3sg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soup</a:t>
            </a:r>
            <a:endParaRPr lang="en-US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‘Masha is cooking soup’.</a:t>
            </a:r>
          </a:p>
          <a:p>
            <a:pPr defTabSz="108000"/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(19)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pid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	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lɛm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Masha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cook-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npst.3sg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soup</a:t>
            </a:r>
          </a:p>
          <a:p>
            <a:pPr defTabSz="108000">
              <a:spcAft>
                <a:spcPts val="600"/>
              </a:spcAft>
            </a:pPr>
            <a:r>
              <a:rPr lang="en-US" sz="2800" spc="-13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‘Masha can cook soup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16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The taste of </a:t>
            </a:r>
            <a:r>
              <a:rPr lang="en-US" i="1" cap="non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endParaRPr lang="ru-RU" i="1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8626" y="1658593"/>
            <a:ext cx="1058517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One can find the same contrast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20)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koməc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Masha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jump.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pst.3sg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‘Masha jumped’.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21)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komət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-s'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Masha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jump-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pst.3sg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</a:t>
            </a:r>
          </a:p>
          <a:p>
            <a:pPr defTabSz="108000">
              <a:spcAft>
                <a:spcPts val="600"/>
              </a:spcAft>
            </a:pPr>
            <a:r>
              <a:rPr lang="en-US" sz="2800" spc="-13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‘Masha managed to jump’.</a:t>
            </a: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difference between (18)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and (19), (20) and (21) lies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semantics added by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solidFill>
                <a:srgbClr val="FF0000"/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17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5747232"/>
            <a:ext cx="12192001" cy="1110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68285" y="4838941"/>
            <a:ext cx="1165542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Our modality</a:t>
            </a:r>
            <a:endParaRPr lang="ru-RU" sz="4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1976" b="26580"/>
          <a:stretch/>
        </p:blipFill>
        <p:spPr>
          <a:xfrm>
            <a:off x="0" y="0"/>
            <a:ext cx="12214451" cy="4712676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0723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019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When we meet our modality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1690688"/>
            <a:ext cx="11022497" cy="49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Passive verbs are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modalized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expressions in our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constructions,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except: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981075" lvl="1" indent="-358775" defTabSz="108000">
              <a:buFont typeface="Wingdings" panose="05000000000000000000" pitchFamily="2" charset="2"/>
              <a:buChar char="Ø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Dat-Nom with unexpressed subject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; 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981075" lvl="1" indent="-358775" defTabSz="1080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Dat-Nom from experiential predicates.</a:t>
            </a:r>
          </a:p>
          <a:p>
            <a:pPr defTabSz="108000"/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val'mɛ-s'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pan'ž-əv-s'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štobə</a:t>
            </a:r>
            <a:r>
              <a:rPr lang="ru-RU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aru-ftə-m-s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komnata-t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window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open-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in.order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clear-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caus-inf-ill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room-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def.sg.gen </a:t>
            </a:r>
            <a:endParaRPr lang="ru-RU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3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window was opened in order to clean air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ɛ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kel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Petya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Masha    like-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pass-npst.3sg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Petya likes Masha’.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 transitive verbs, it is namely these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environments that lack explicit agent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in 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2)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it is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omitted,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3)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dative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NP is experiencer.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03365" y="6435115"/>
            <a:ext cx="2743200" cy="365125"/>
          </a:xfrm>
        </p:spPr>
        <p:txBody>
          <a:bodyPr/>
          <a:lstStyle/>
          <a:p>
            <a:r>
              <a:rPr lang="en-US" sz="1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19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Structure of our talk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515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Canonical passive in Moksha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Other passive constructions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Constraints on passive constructions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Modality in Moksha passive sentences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typological parallels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Conclusions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06538" y="6356350"/>
            <a:ext cx="447261" cy="365125"/>
          </a:xfrm>
        </p:spPr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0965" y="5890478"/>
            <a:ext cx="1042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XIII Conference on Typology and Grammar for Young Researchers</a:t>
            </a:r>
          </a:p>
          <a:p>
            <a:pPr algn="ctr"/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Saint Petersburg, Institute for Linguistic Studies, Russian Academy of Sciences</a:t>
            </a:r>
          </a:p>
          <a:p>
            <a:pPr algn="ctr"/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24–26 November, 2016</a:t>
            </a:r>
            <a:endParaRPr lang="ru-RU" sz="16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Possible interpretations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1" y="1475893"/>
            <a:ext cx="10515600" cy="510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all other cases we find additional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semantics which can usually be described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as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(~ ‘to manage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 or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‘to be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able to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’).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However,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derivatives allow other interpretations as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well.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tabLst>
                <a:tab pos="622300" algn="l"/>
              </a:tabLst>
            </a:pP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4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 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nara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I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shave-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pass-pst.1sg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 	‘I managed to shave myself (although the razor was blunt)’.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b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	‘I finally shaved myself (and earlier there was no water)’.</a:t>
            </a:r>
          </a:p>
          <a:p>
            <a:pPr defTabSz="108000">
              <a:spcAft>
                <a:spcPts val="8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 	‘I finished shaving myself (and am ready to go)’.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Three different translations of such constructions are possible.</a:t>
            </a:r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Do they truly reflect distinct meanings of the suffix?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 believe that this diversity arises (mainly) from the context.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20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Possible interpretations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75893"/>
            <a:ext cx="10863469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completive interpretation ‘to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finish’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is possible for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weak telic</a:t>
            </a:r>
            <a:r>
              <a:rPr lang="en-US" sz="2800" dirty="0" smtClean="0">
                <a:solidFill>
                  <a:srgbClr val="FF000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edicates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;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modal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‘to manage, to be able to’ for agentive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ones;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‘finally’ interpretation is possible for all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predicates.</a:t>
            </a:r>
          </a:p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predicate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 such as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agentive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narams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in (24) allow all three interpretations, some have only two or one of them.</a:t>
            </a:r>
          </a:p>
          <a:p>
            <a:pPr marL="622300" indent="-6223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See,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 instance,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patientive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kos'kəms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‘to dry (intr.)’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which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is a strong telic predicate in Moksha and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cannot describe a process in the past.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fi-FI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fi-FI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5</a:t>
            </a:r>
            <a:r>
              <a:rPr lang="fi-FI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fi-FI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prost'ina-t'n'ə 		kos'k-əv-s'-t' </a:t>
            </a:r>
          </a:p>
          <a:p>
            <a:pPr defTabSz="108000"/>
            <a:r>
              <a:rPr lang="fi-FI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sheet-</a:t>
            </a:r>
            <a:r>
              <a:rPr lang="fi-FI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def.pl </a:t>
            </a:r>
            <a:r>
              <a:rPr lang="fi-FI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fi-FI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dry-</a:t>
            </a:r>
            <a:r>
              <a:rPr lang="fi-FI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pass-pst.3-pl</a:t>
            </a:r>
            <a:endParaRPr lang="fi-FI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a. 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sheets finally dried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.’</a:t>
            </a:r>
            <a:endParaRPr lang="et-EE" sz="2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b.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*‘The sheets finished drying’.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</a:p>
          <a:p>
            <a:pPr defTabSz="108000"/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c. *‘The sheets managed to dry’.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Recursive derivation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1475893"/>
            <a:ext cx="10624931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 suppose that if the three interpretations listed above truly represented separate meanings, it would be possible to use recursive attachment of the suffix to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combine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various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meanings of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such as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‘to finally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manage’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However, we do not find any examples of this kind, whereas there are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other cases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when recursive 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v-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derivation is possible.</a:t>
            </a:r>
          </a:p>
          <a:p>
            <a:pPr marL="622300" indent="-6223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first 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v-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must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indeed bear a separate meaning (such as the </a:t>
            </a:r>
            <a:r>
              <a:rPr lang="en-US" sz="28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autocausative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one in the example below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26)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s'embə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radn'ɛ-t'n'ə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		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kočka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'-t'    					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mar-s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all 					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relative-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def.pl 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gather-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pass-pass-pst.3-pl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pile-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ill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All the relatives managed to gather together (is was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difficult)’.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22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Recursive derivation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84735"/>
            <a:ext cx="1051560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Or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it does not express any semantics (!) and serves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to form a prototypical passive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construction.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27)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'ɛ-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af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kel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ru-RU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ma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š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no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kel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Petya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love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npst</a:t>
            </a:r>
            <a:r>
              <a:rPr lang="ru-RU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.3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sg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Masha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ru-RU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но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love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npst</a:t>
            </a:r>
            <a:r>
              <a:rPr lang="ru-RU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.3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sg</a:t>
            </a:r>
            <a:endParaRPr lang="ru-RU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8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Petya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does not love Masha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but he will be able* to love her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second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such cases introduces one of the interpretations illustrated before.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23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369635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 </a:t>
            </a:r>
            <a:r>
              <a:rPr lang="et-EE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verb </a:t>
            </a:r>
            <a:r>
              <a:rPr lang="et-EE" sz="16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kel</a:t>
            </a:r>
            <a:r>
              <a:rPr lang="en-US" sz="16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n-US" sz="16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gəms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‘to love’ is not agentive, however, ‘to be able’ is used in the translation. </a:t>
            </a:r>
            <a:r>
              <a:rPr lang="et-EE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we have some shift here.</a:t>
            </a:r>
            <a:endParaRPr lang="ru-RU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Modality in Moksha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199" y="1690688"/>
            <a:ext cx="107972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Rather heterogeneous system: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&amp; </a:t>
            </a:r>
            <a:r>
              <a:rPr lang="et-EE" sz="28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nmlz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suffix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lexical verb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maštəms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‘to be able’,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er'avəms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‘to need’ (lexicalized passive derivative of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er'ams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‘to live’), particles,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Russian adverbs, code-switching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 force is settled lexically.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pistemic / non-epistemic modality expressed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via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distinct strategies.</a:t>
            </a:r>
            <a:endParaRPr lang="et-EE" sz="2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 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flavours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are not usually differentiated in necessity modals.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24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50110"/>
              </p:ext>
            </p:extLst>
          </p:nvPr>
        </p:nvGraphicFramePr>
        <p:xfrm>
          <a:off x="1272442" y="4794538"/>
          <a:ext cx="871969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286"/>
                <a:gridCol w="2652794"/>
                <a:gridCol w="2637182"/>
                <a:gridCol w="2650435"/>
              </a:tblGrid>
              <a:tr h="292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 </a:t>
                      </a:r>
                      <a:endParaRPr lang="ru-RU" sz="360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Circumstantial</a:t>
                      </a:r>
                      <a:endParaRPr lang="ru-RU" sz="360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Deontic</a:t>
                      </a:r>
                      <a:endParaRPr lang="ru-RU" sz="360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dirty="0" smtClean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Epistemic</a:t>
                      </a:r>
                      <a:endParaRPr lang="ru-RU" sz="360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◊</a:t>
                      </a:r>
                      <a:endParaRPr lang="ru-RU" sz="360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i="1" dirty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r>
                        <a:rPr lang="en-US" sz="2400" i="1" dirty="0" err="1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əv</a:t>
                      </a:r>
                      <a:r>
                        <a:rPr lang="en-US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maštəms</a:t>
                      </a:r>
                      <a:r>
                        <a:rPr lang="ru-RU" sz="2400" dirty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, (может, можешь...)</a:t>
                      </a:r>
                      <a:endParaRPr lang="ru-RU" sz="360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možna</a:t>
                      </a:r>
                      <a:r>
                        <a:rPr lang="ru-RU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)</a:t>
                      </a:r>
                      <a:endParaRPr lang="ru-RU" sz="360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particles</a:t>
                      </a:r>
                      <a:endParaRPr lang="ru-RU" sz="360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FF"/>
                    </a:solidFill>
                  </a:tcPr>
                </a:tc>
              </a:tr>
              <a:tr h="585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□</a:t>
                      </a:r>
                      <a:endParaRPr lang="ru-RU" sz="3600" dirty="0"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i="1" dirty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r>
                        <a:rPr lang="en-US" sz="2400" i="1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ma</a:t>
                      </a:r>
                      <a:r>
                        <a:rPr lang="en-US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er'avəms</a:t>
                      </a:r>
                      <a:r>
                        <a:rPr lang="en-US" sz="2400" dirty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, </a:t>
                      </a:r>
                      <a:r>
                        <a:rPr lang="ru-RU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(</a:t>
                      </a:r>
                      <a:r>
                        <a:rPr lang="en-US" sz="2400" i="1" dirty="0" err="1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savəms</a:t>
                      </a:r>
                      <a:r>
                        <a:rPr lang="ru-RU" sz="2400" i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)</a:t>
                      </a:r>
                      <a:endParaRPr lang="ru-RU" sz="3600" i="1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400" i="1" dirty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-</a:t>
                      </a:r>
                      <a:r>
                        <a:rPr lang="en-US" sz="2400" i="1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ma</a:t>
                      </a:r>
                      <a:r>
                        <a:rPr lang="en-US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er'avəms</a:t>
                      </a:r>
                      <a:endParaRPr lang="ru-RU" sz="3600" i="1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400" dirty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we</a:t>
                      </a:r>
                      <a:r>
                        <a:rPr lang="en-US" sz="2400" baseline="0" dirty="0" smtClean="0">
                          <a:solidFill>
                            <a:srgbClr val="002D86"/>
                          </a:solidFill>
                          <a:effectLst/>
                          <a:latin typeface="Linux Libertine G" panose="02000503000000000000" pitchFamily="2" charset="0"/>
                          <a:ea typeface="Linux Libertine G" panose="02000503000000000000" pitchFamily="2" charset="0"/>
                          <a:cs typeface="Linux Libertine G" panose="02000503000000000000" pitchFamily="2" charset="0"/>
                        </a:rPr>
                        <a:t> don’t know :)</a:t>
                      </a:r>
                      <a:endParaRPr lang="ru-RU" sz="3600" dirty="0">
                        <a:solidFill>
                          <a:srgbClr val="002D86"/>
                        </a:solidFill>
                        <a:effectLst/>
                        <a:latin typeface="Linux Libertine G" panose="02000503000000000000" pitchFamily="2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D1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2441" y="4417888"/>
            <a:ext cx="995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Table 2. Modal forces and modal </a:t>
            </a:r>
            <a:r>
              <a:rPr lang="en-US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flavours</a:t>
            </a:r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in Moksha (in terms of </a:t>
            </a:r>
            <a:r>
              <a:rPr lang="en-US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Matthewson</a:t>
            </a:r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(in press))</a:t>
            </a:r>
            <a:endParaRPr lang="ru-RU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Passive suffix vs. </a:t>
            </a:r>
            <a:r>
              <a:rPr lang="en-US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maštəms</a:t>
            </a:r>
            <a:endParaRPr lang="ru-RU" i="1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690688"/>
            <a:ext cx="10916478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Both passive derivative and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maštəms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can be translated as ‘to be able’.</a:t>
            </a:r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However, these ones are different types of ability.</a:t>
            </a:r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Maštəms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describes generic participant-internal ability (individual-level state).</a:t>
            </a:r>
          </a:p>
          <a:p>
            <a:pPr marL="622300" indent="-6223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is usually used when we speak about the ability to perform a single action.</a:t>
            </a:r>
          </a:p>
          <a:p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(28)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uj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̊-t'!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B: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af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uj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-an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 swim-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imp.2sg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swim-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pass-npst.1sg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</a:p>
          <a:p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 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mes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?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B: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 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af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mast-an    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uj-əmə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 but  why               well  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can-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npst.1sg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swim-</a:t>
            </a:r>
            <a:r>
              <a:rPr lang="en-US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inf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</a:p>
          <a:p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‘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Swim! B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won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’t be able to swim (now)’.</a:t>
            </a:r>
          </a:p>
          <a:p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‘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A: But why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? B: Well,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can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’t swim (at all)’.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25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4443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Actuality entailment</a:t>
            </a:r>
            <a:r>
              <a:rPr lang="et-E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of ability modals 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8199" y="1698350"/>
            <a:ext cx="107044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Ability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modals + perfective aspect = implicative inference (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“actuality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entailment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”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Cf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passé composé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9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vs.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imparfait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30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French. </a:t>
            </a:r>
          </a:p>
          <a:p>
            <a:pPr defTabSz="108000"/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29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Jean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 </a:t>
            </a:r>
            <a:r>
              <a:rPr lang="et-EE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pu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prendre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le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train,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#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mais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il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</a:t>
            </a:r>
            <a:r>
              <a:rPr lang="et-EE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l’a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pris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t-EE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John  has  can.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pst.pfv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take        the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train  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but   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he  not  that.has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taken</a:t>
            </a:r>
            <a:endParaRPr lang="et-EE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‘John managed to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take the train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#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but he did not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take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it’.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30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Jean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pouvait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prendre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le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train,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mais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il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l’a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pris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t-EE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John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can.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pst.ipfv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take   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 train 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but      he  not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that.has     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taken</a:t>
            </a:r>
            <a:endParaRPr lang="et-EE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‘John  could have taken the train, but he did not take it’.</a:t>
            </a:r>
          </a:p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 good deal of literature: Bhatt (1999), Hacquard (2006, 2009, 2014), Mari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&amp;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Martin (2007), Mari (ms.), just to name a few.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26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Moksha passive in </a:t>
            </a:r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present 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tense 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8626" y="1673260"/>
            <a:ext cx="1058517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There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are no perfective vs. imperfective pairs, but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“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plain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”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vs.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frequentative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 verbs.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31)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c'ora-n'ɛ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jaka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boy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dim-def.sg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go.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freq-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npst.3sg</a:t>
            </a:r>
            <a:endParaRPr lang="ru-RU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		‘The boy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can go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(after he was ill)’.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32)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son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višk-stə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no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jaka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valəm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he     in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tense-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el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go-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pass-npst.3sg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but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go.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freq-npst.3sg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slow</a:t>
            </a:r>
            <a:endParaRPr lang="ru-RU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		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He can go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rapidly but (usually) goes slowly’.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33)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son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	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kud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-u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he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go-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pass-npst.3sg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home-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lat</a:t>
            </a:r>
            <a:endParaRPr lang="ru-RU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		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He is able to go home (and succeeds in it, though he is lame)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27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9191" y="5228447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rgbClr val="276FC7"/>
                </a:solidFill>
                <a:latin typeface="Georgia" panose="02040502050405020303" pitchFamily="18" charset="0"/>
              </a:rPr>
              <a:t>actualized ability</a:t>
            </a:r>
            <a:endParaRPr lang="ru-RU" dirty="0">
              <a:solidFill>
                <a:srgbClr val="276FC7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9191" y="3905375"/>
            <a:ext cx="196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rgbClr val="276FC7"/>
                </a:solidFill>
                <a:latin typeface="Georgia" panose="02040502050405020303" pitchFamily="18" charset="0"/>
              </a:rPr>
              <a:t>non-actualized ability</a:t>
            </a:r>
            <a:endParaRPr lang="ru-RU" dirty="0">
              <a:solidFill>
                <a:srgbClr val="276FC7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9191" y="2645644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6FC7"/>
                </a:solidFill>
                <a:latin typeface="Georgia" panose="02040502050405020303" pitchFamily="18" charset="0"/>
              </a:rPr>
              <a:t>(potential) </a:t>
            </a:r>
            <a:r>
              <a:rPr lang="et-EE" dirty="0">
                <a:solidFill>
                  <a:srgbClr val="276FC7"/>
                </a:solidFill>
                <a:latin typeface="Georgia" panose="02040502050405020303" pitchFamily="18" charset="0"/>
              </a:rPr>
              <a:t>ability</a:t>
            </a:r>
            <a:endParaRPr lang="ru-RU" dirty="0">
              <a:solidFill>
                <a:srgbClr val="276FC7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6516708"/>
            <a:ext cx="867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 This is the 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only </a:t>
            </a:r>
            <a:r>
              <a:rPr lang="en-US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suppletive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pair</a:t>
            </a:r>
            <a:r>
              <a:rPr lang="et-E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in 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Moksha </a:t>
            </a:r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that is used in 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examples </a:t>
            </a:r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above.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9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Moksha passive in </a:t>
            </a:r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p</a:t>
            </a:r>
            <a:r>
              <a:rPr lang="et-E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as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 tense 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85098"/>
            <a:ext cx="103996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wo major functions of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-l-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(“second past tense”): past habitual (competes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with simple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past tense) and conditional.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4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ingəl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	min' 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jaka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əmə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			</a:t>
            </a:r>
            <a:r>
              <a:rPr lang="en-US" sz="2800" cap="small" baseline="300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ok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jaka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əmə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		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oš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-u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formerly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we    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o.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freq-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pqp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1pl 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o.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freq-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1pl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city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-lat</a:t>
            </a:r>
            <a:endParaRPr lang="ru-RU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Earlier, we could go to the city (and did so, but now we can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’t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5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 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is'ak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	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'-əv-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baseline="30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#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'-əv-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ul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'a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yesterday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pqp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	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-pass-pst.1sg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outdoors-</a:t>
            </a:r>
            <a:r>
              <a:rPr lang="et-EE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lat</a:t>
            </a:r>
            <a:endParaRPr lang="ru-RU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	‘Yesterday,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could go outside (but it was too cold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so I didn’t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</a:p>
          <a:p>
            <a:pPr marL="622300" indent="-622300" defTabSz="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case of non-actualized ability in the past, one needs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-l-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on top of a passive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verb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28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9704" y="3859115"/>
            <a:ext cx="1686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6FC7"/>
                </a:solidFill>
                <a:latin typeface="Georgia" panose="02040502050405020303" pitchFamily="18" charset="0"/>
              </a:rPr>
              <a:t>episodical, </a:t>
            </a:r>
            <a:r>
              <a:rPr lang="et-EE" dirty="0">
                <a:solidFill>
                  <a:srgbClr val="276FC7"/>
                </a:solidFill>
                <a:latin typeface="Georgia" panose="02040502050405020303" pitchFamily="18" charset="0"/>
              </a:rPr>
              <a:t>non-actualized ability</a:t>
            </a:r>
            <a:r>
              <a:rPr lang="en-US" dirty="0">
                <a:solidFill>
                  <a:srgbClr val="276FC7"/>
                </a:solidFill>
                <a:latin typeface="Georgia" panose="02040502050405020303" pitchFamily="18" charset="0"/>
              </a:rPr>
              <a:t> = conditional</a:t>
            </a:r>
            <a:endParaRPr lang="ru-RU" dirty="0">
              <a:solidFill>
                <a:srgbClr val="276FC7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89704" y="2303590"/>
            <a:ext cx="180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6FC7"/>
                </a:solidFill>
                <a:latin typeface="Georgia" panose="02040502050405020303" pitchFamily="18" charset="0"/>
              </a:rPr>
              <a:t>past habitual, </a:t>
            </a:r>
            <a:r>
              <a:rPr lang="et-EE" dirty="0">
                <a:solidFill>
                  <a:srgbClr val="276FC7"/>
                </a:solidFill>
                <a:latin typeface="Georgia" panose="02040502050405020303" pitchFamily="18" charset="0"/>
              </a:rPr>
              <a:t>actualized</a:t>
            </a:r>
            <a:r>
              <a:rPr lang="en-US" dirty="0">
                <a:solidFill>
                  <a:srgbClr val="276FC7"/>
                </a:solidFill>
                <a:latin typeface="Georgia" panose="02040502050405020303" pitchFamily="18" charset="0"/>
              </a:rPr>
              <a:t> ability</a:t>
            </a:r>
            <a:endParaRPr lang="ru-RU" dirty="0">
              <a:solidFill>
                <a:srgbClr val="276F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Moksha passive in </a:t>
            </a:r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p</a:t>
            </a:r>
            <a:r>
              <a:rPr lang="et-E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as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 tense 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690688"/>
            <a:ext cx="9906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Negation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test: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6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'-əv-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 </a:t>
            </a:r>
            <a:r>
              <a:rPr lang="et-EE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saldak-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l̥'t'-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əmə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pst.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sg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soldier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-gen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see.off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inf</a:t>
            </a:r>
            <a:endParaRPr lang="ru-RU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 </a:t>
            </a:r>
            <a:r>
              <a:rPr lang="et-EE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iz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baseline="30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#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mol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'-ə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cap="small" baseline="300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ok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s'im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</a:t>
            </a:r>
            <a:endParaRPr lang="ru-RU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but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8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neg-pst.</a:t>
            </a:r>
            <a:r>
              <a:rPr lang="en-US" sz="28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</a:t>
            </a:r>
            <a:r>
              <a:rPr lang="et-EE" sz="28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sg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</a:t>
            </a:r>
            <a:r>
              <a:rPr lang="et-EE" sz="28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-cn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drink-</a:t>
            </a:r>
            <a:r>
              <a:rPr lang="et-EE" sz="28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cn</a:t>
            </a:r>
            <a:endParaRPr lang="ru-RU" sz="28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a.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was able to go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to see off the soldier,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but I didn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 drink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.’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b.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was able to go to see off the soldier, but I didn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 go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.’</a:t>
            </a:r>
          </a:p>
          <a:p>
            <a:pPr marL="457200" indent="-457200" defTabSz="1080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 always find actuality entailments in the past tense with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derivatives in all our constructions.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29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8409" y="2211069"/>
            <a:ext cx="177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6FC7"/>
                </a:solidFill>
                <a:latin typeface="Georgia" panose="02040502050405020303" pitchFamily="18" charset="0"/>
              </a:rPr>
              <a:t>episodical, </a:t>
            </a:r>
            <a:r>
              <a:rPr lang="et-EE" dirty="0">
                <a:solidFill>
                  <a:srgbClr val="276FC7"/>
                </a:solidFill>
                <a:latin typeface="Georgia" panose="02040502050405020303" pitchFamily="18" charset="0"/>
              </a:rPr>
              <a:t>actualized ability</a:t>
            </a:r>
            <a:endParaRPr lang="ru-RU" dirty="0">
              <a:solidFill>
                <a:srgbClr val="276F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Passive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1037313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Transitive clause in (1) and passive one in (2).</a:t>
            </a:r>
          </a:p>
          <a:p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(1)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-n'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s'embə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kel'g-əz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</a:t>
            </a:r>
          </a:p>
          <a:p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Vasya-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gen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all           like-</a:t>
            </a:r>
            <a:r>
              <a:rPr lang="pl-PL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pst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r>
              <a:rPr lang="pl-PL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3.o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r>
              <a:rPr lang="pl-PL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3.pl.s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</a:t>
            </a:r>
            <a:endParaRPr lang="en-US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Everyone loved Vasya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(2)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vas'ɛ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s'embə-n'd'i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kel'g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-s'</a:t>
            </a:r>
          </a:p>
          <a:p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Vasya    all-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 like-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</a:t>
            </a:r>
            <a:endParaRPr lang="et-EE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‘Vasya was loved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by everyone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Argument marking: initial DO        SUBJ (nominative NP), initial SUBJ       optional adjunct (dative NP).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Agreement: only the subject of a passive is indexed in a verb.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905501" y="5088835"/>
            <a:ext cx="4638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75013" y="5532783"/>
            <a:ext cx="4638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012556" y="6356350"/>
            <a:ext cx="341243" cy="365125"/>
          </a:xfrm>
        </p:spPr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492" y="6353503"/>
            <a:ext cx="1007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 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Glosses are simplified as compared with the actual glossing rules used in the Moksha expedition project.</a:t>
            </a:r>
            <a:endParaRPr lang="ru-RU" sz="16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Typological parallels: </a:t>
            </a:r>
            <a:r>
              <a:rPr lang="et-E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Indo-Aryan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8627" y="1690688"/>
            <a:ext cx="1058517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addition to regular passive, passive constructions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may exhibit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modal meaning (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“inabilitative”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passive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; 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cf. ex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from Hindi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7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mujh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-se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kuchh-bhii</a:t>
            </a:r>
            <a:r>
              <a:rPr lang="ru-RU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kah</a:t>
            </a:r>
            <a:r>
              <a:rPr lang="fi-FI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-aa</a:t>
            </a:r>
            <a:r>
              <a:rPr lang="ru-RU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nahĩ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gay</a:t>
            </a:r>
            <a:r>
              <a:rPr lang="fi-FI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-aa</a:t>
            </a:r>
            <a:endParaRPr lang="fi-FI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fi-FI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</a:t>
            </a:r>
            <a:r>
              <a:rPr lang="fi-FI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I.</a:t>
            </a:r>
            <a:r>
              <a:rPr lang="fi-FI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obl-instr</a:t>
            </a:r>
            <a:r>
              <a:rPr lang="ru-RU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fi-FI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something-even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fi-FI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say-</a:t>
            </a:r>
            <a:r>
              <a:rPr lang="fi-FI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pfv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</a:t>
            </a:r>
            <a:r>
              <a:rPr lang="ru-RU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fi-FI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pass-pfv</a:t>
            </a:r>
            <a:endParaRPr lang="ru-RU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‘I couldn’t say anything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(see Bhatt (2003) and references therein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As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well as in Moksha, the modal meaning vanishes when the demoted subject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is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omitted.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8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kuchh-bhii</a:t>
            </a:r>
            <a:r>
              <a:rPr lang="ru-RU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kah</a:t>
            </a:r>
            <a:r>
              <a:rPr lang="fi-FI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-aa</a:t>
            </a:r>
            <a:r>
              <a:rPr lang="ru-RU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nahĩ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gay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-aa</a:t>
            </a:r>
          </a:p>
          <a:p>
            <a:pPr defTabSz="108000"/>
            <a:r>
              <a:rPr lang="fi-FI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</a:t>
            </a:r>
            <a:r>
              <a:rPr lang="fi-FI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something-even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fi-FI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say-</a:t>
            </a:r>
            <a:r>
              <a:rPr lang="fi-FI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pfv</a:t>
            </a:r>
            <a:r>
              <a:rPr lang="ru-RU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fi-FI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neg</a:t>
            </a:r>
            <a:r>
              <a:rPr lang="ru-RU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cap="small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fi-FI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pass-pfv</a:t>
            </a:r>
            <a:endParaRPr lang="ru-RU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Nothing was said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Nothing could be said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30</a:t>
            </a:fld>
            <a:endParaRPr lang="en-US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Typological parallels: </a:t>
            </a:r>
            <a:r>
              <a:rPr lang="et-E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Indo-Aryan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515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However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in Hindi inabilitative meaning appears only is affected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environments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under negation, in implicit negation questions,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conditionals,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with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only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adverbs of difficulty or unlikelihood etc.</a:t>
            </a: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Unlike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most other Indo-Aryan languages, Kashmiri (Dardic sub-group) does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not have any restrictions on the availability of (in)ability reading (Srishti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&amp; 	Bhat 2014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It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is readily formed from transitive and intransitive predicates, but cannot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formed from stative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predicates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</a:p>
          <a:p>
            <a:pPr defTabSz="108000"/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(39)</a:t>
            </a:r>
            <a:r>
              <a:rPr lang="ru-RU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*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farooq-ni  	</a:t>
            </a:r>
            <a:r>
              <a:rPr lang="fi-FI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zaryi</a:t>
            </a:r>
            <a:r>
              <a:rPr lang="fi-FI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aayi-nI 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bochi 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fi-FI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lag-nI</a:t>
            </a:r>
            <a:endParaRPr lang="et-EE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fi-FI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Farooq-</a:t>
            </a:r>
            <a:r>
              <a:rPr lang="fi-FI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gen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fi-FI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by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fi-FI" sz="2400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come-</a:t>
            </a:r>
            <a:r>
              <a:rPr lang="fi-FI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prf-neg</a:t>
            </a:r>
            <a:r>
              <a:rPr lang="fi-FI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hunger</a:t>
            </a:r>
            <a:r>
              <a:rPr lang="fi-FI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t-EE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fi-FI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happen-</a:t>
            </a:r>
            <a:r>
              <a:rPr lang="fi-FI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inf.obl</a:t>
            </a:r>
            <a:endParaRPr lang="et-EE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Expected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meaning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‘Farooq was not able to be hungry.’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31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Conclusions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515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There is normal passive in Moksha, but only in constructions with experiential verbs or omitted agent.</a:t>
            </a: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all other cases, irrespective of actual argument structure,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contributes something to the semantics of a clause.</a:t>
            </a: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 believe that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our constructions is 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ability modal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with actuality entailments in the past tense.</a:t>
            </a:r>
            <a:endParaRPr lang="et-EE" sz="2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There are some typological parallels for similar development of modal meanings of passive, for example, in Indo-Aryan...</a:t>
            </a:r>
          </a:p>
          <a:p>
            <a:pPr marL="1073150" indent="-450850" defTabSz="108000"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But in Moksha m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odal meaning does not require affected environments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!</a:t>
            </a:r>
          </a:p>
          <a:p>
            <a:pPr marL="1073150" indent="-45085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And passive is formed with a suffix :)</a:t>
            </a:r>
            <a:endParaRPr lang="en-US" sz="2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32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Conclusions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84832"/>
            <a:ext cx="99755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515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 see that common syntactic tests do not reveal any differences between our constructions.</a:t>
            </a: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constraints on their use are mainly </a:t>
            </a:r>
            <a:r>
              <a:rPr lang="et-E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semantic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for example, </a:t>
            </a:r>
            <a:r>
              <a:rPr lang="en-US" sz="28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animacy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or definiteness of arguments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 might be the case that the modality introduced by the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v-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suffix in different constructions is a little bit different.</a:t>
            </a:r>
          </a:p>
          <a:p>
            <a:pPr marL="622300" indent="-622300" defTabSz="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However, this is the subject of yet another talk :)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33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5747232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19086" y="4890055"/>
            <a:ext cx="11655425" cy="1463675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Thank you for your attention!</a:t>
            </a:r>
            <a:r>
              <a:rPr lang="en-US" sz="48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Wingdings" panose="05000000000000000000" pitchFamily="2" charset="2"/>
              </a:rPr>
              <a:t> </a:t>
            </a:r>
            <a:endParaRPr lang="ru-RU" sz="4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50" t="-230" r="39868" b="230"/>
          <a:stretch/>
        </p:blipFill>
        <p:spPr>
          <a:xfrm rot="5400000">
            <a:off x="3701773" y="-3701771"/>
            <a:ext cx="4890053" cy="12293599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0478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Variety of constructions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690688"/>
            <a:ext cx="1063818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Apart from canonical passive in (2) and (3), there are also other possible constructions with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-(ə)v-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</a:p>
          <a:p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mon'd'ejən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t'ɛči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pid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l'ɛm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I.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today   cook-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soup</a:t>
            </a:r>
            <a:endParaRPr lang="en-US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cooked a soup today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</a:p>
          <a:p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(4)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t'ɛči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pid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l'ɛm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    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today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cook-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pass-pst.1sg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soup</a:t>
            </a:r>
            <a:endParaRPr lang="en-US" sz="2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cooked a soup today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(4), the verb contains passive morphology, however, it agrees with the initial subject (in nominative).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meanings of (3) and (4)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seem to be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same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at first sight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4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2539" y="2640948"/>
            <a:ext cx="209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later: Dat-Nom</a:t>
            </a:r>
            <a:endParaRPr lang="ru-RU" sz="2200" dirty="0">
              <a:solidFill>
                <a:srgbClr val="0346CD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2539" y="3964396"/>
            <a:ext cx="209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later: Nom-Nom</a:t>
            </a:r>
            <a:endParaRPr lang="ru-RU" sz="2200" dirty="0">
              <a:solidFill>
                <a:srgbClr val="0346CD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Variety of constructions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515600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Intransitive verbs also combine with the suffix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Two possible outcomes: initial subject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either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retains its nominative case (5) or changes it to dative (6)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(5)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vor'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gəd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</a:t>
            </a:r>
            <a:r>
              <a:rPr lang="en-US" sz="2800" i="1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s'ɛ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vast-t'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ezdə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    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escape-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pass-pst.1sg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this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place-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def.sg.gen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in.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abl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escaped from this place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</a:p>
          <a:p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(6)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mon'd'ejən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vor'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gəd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əv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s'ɛ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vast-t' </a:t>
            </a:r>
            <a:r>
              <a:rPr lang="et-EE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ezdə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I.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escape-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this   place-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def.sg.gen</a:t>
            </a:r>
            <a:r>
              <a:rPr lang="et-EE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in.</a:t>
            </a:r>
            <a:r>
              <a:rPr lang="et-EE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abl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‘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 escaped from this place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the last case, the verb takes default agreement (3</a:t>
            </a:r>
            <a:r>
              <a:rPr lang="et-EE" sz="28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sg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).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meanings of (5) and (6)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seem to be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same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at first sight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5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7549" y="3201083"/>
            <a:ext cx="1477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late</a:t>
            </a:r>
            <a:r>
              <a:rPr lang="en-US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r: </a:t>
            </a:r>
            <a:r>
              <a:rPr lang="et-EE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</a:t>
            </a:r>
            <a:endParaRPr lang="ru-RU" sz="2200" dirty="0">
              <a:solidFill>
                <a:srgbClr val="3B82D9"/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7549" y="4407590"/>
            <a:ext cx="1345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late</a:t>
            </a:r>
            <a:r>
              <a:rPr lang="en-US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r: </a:t>
            </a:r>
            <a:r>
              <a:rPr lang="et-EE" sz="2200" dirty="0">
                <a:solidFill>
                  <a:srgbClr val="3B82D9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endParaRPr lang="ru-RU" sz="2200" dirty="0">
              <a:solidFill>
                <a:srgbClr val="3B82D9"/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6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Syntactic properties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1051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080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Common syntactic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tests also do not reveal any differences between properties of the dative and nominative subject NPs.</a:t>
            </a:r>
          </a:p>
          <a:p>
            <a:pPr marL="457200" indent="-4572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Control of reflexive pronouns: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(7)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maša-n'd'i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šta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-v-s' 											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es'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				     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panar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-c</a:t>
            </a:r>
          </a:p>
          <a:p>
            <a:pPr defTabSz="108000"/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Masha-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Masha 	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wash-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 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refl.poss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dress-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3sg.poss.sg</a:t>
            </a:r>
          </a:p>
          <a:p>
            <a:pPr defTabSz="108000">
              <a:spcAft>
                <a:spcPts val="800"/>
              </a:spcAft>
            </a:pP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‘Masha washed her (own) dress’.</a:t>
            </a:r>
          </a:p>
          <a:p>
            <a:pPr marL="457200" indent="-4572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Control of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PRO in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subordinate clauses:</a:t>
            </a:r>
          </a:p>
          <a:p>
            <a:pPr defTabSz="108000"/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(8)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pet'ɛ-n'd'i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pet'ɛ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kočka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-v-s'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			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jarmak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rama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-m-s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mašina</a:t>
            </a:r>
            <a:endParaRPr lang="en-US" sz="2800" i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24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Petya</a:t>
            </a:r>
            <a:r>
              <a:rPr lang="en-US" sz="2400" cap="small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-dat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Petya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collect-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pass-pst.3sg 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money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buy-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inf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-ill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car</a:t>
            </a:r>
          </a:p>
          <a:p>
            <a:pPr defTabSz="108000"/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‘Petya collected money to buy a car’.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endParaRPr lang="ru-RU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Our</a:t>
            </a:r>
            <a:r>
              <a:rPr lang="et-EE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goal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1346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There are yet other constructions with 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derivat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iv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es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Moksha (e.</a:t>
            </a:r>
            <a:r>
              <a:rPr lang="et-EE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g. anticausative).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 will focus just on 4 constructions illustrated above and try to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answer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following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questions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How can we distinguish between 2 constructions from transitive verbs and 2 from intransitive ones?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What is the function of the passive marker in these cases?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Does it contribute something to the semantics of a clause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?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Do we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find</a:t>
            </a:r>
            <a:r>
              <a:rPr lang="et-EE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something similar in other languages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?</a:t>
            </a:r>
            <a:endParaRPr lang="et-EE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7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5747232"/>
            <a:ext cx="12192001" cy="1110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115" b="39371"/>
          <a:stretch/>
        </p:blipFill>
        <p:spPr>
          <a:xfrm>
            <a:off x="0" y="0"/>
            <a:ext cx="12192000" cy="4801704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68285" y="4801704"/>
            <a:ext cx="11655425" cy="1463675"/>
          </a:xfrm>
        </p:spPr>
        <p:txBody>
          <a:bodyPr>
            <a:normAutofit/>
          </a:bodyPr>
          <a:lstStyle/>
          <a:p>
            <a:pPr algn="ctr"/>
            <a:r>
              <a:rPr lang="et-EE" sz="4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Our </a:t>
            </a:r>
            <a:r>
              <a:rPr lang="en-US" sz="4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</a:t>
            </a:r>
            <a:r>
              <a:rPr lang="en-US" sz="4800" cap="none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onstructions</a:t>
            </a:r>
            <a:endParaRPr lang="ru-RU" sz="4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11107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Constraints on 1</a:t>
            </a:r>
            <a:r>
              <a:rPr lang="en-US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</a:t>
            </a:r>
            <a:r>
              <a:rPr lang="en-US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argument</a:t>
            </a:r>
            <a:endParaRPr lang="ru-RU" cap="none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8" y="1690688"/>
            <a:ext cx="10515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defTabSz="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Despite the seeming similarity of the constructions in question there are a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few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(mainly semantic) parameters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that allow us to distinguish between them</a:t>
            </a:r>
            <a:r>
              <a:rPr lang="et-EE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</a:t>
            </a:r>
            <a:endParaRPr lang="en-US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22300" indent="-622300" defTabSz="10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Nom-Nom does not accept an inanimate 1</a:t>
            </a:r>
            <a:r>
              <a:rPr lang="en-US" sz="2800" baseline="30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participant.</a:t>
            </a:r>
          </a:p>
          <a:p>
            <a:pPr defTabSz="108000">
              <a:spcBef>
                <a:spcPts val="300"/>
              </a:spcBef>
            </a:pP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9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*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mašinka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-s' 	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mašinka-t'i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   		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višk-stə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solidFill>
                  <a:srgbClr val="0536D1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solidFill>
                  <a:srgbClr val="0536D1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				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panər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            </a:t>
            </a:r>
          </a:p>
          <a:p>
            <a:pPr defTabSz="108000">
              <a:spcBef>
                <a:spcPts val="300"/>
              </a:spcBef>
            </a:pP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      machine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machine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def.sg.dat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strong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el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sew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pass-npst.3sg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 dress</a:t>
            </a:r>
            <a:endParaRPr lang="ru-RU" sz="2400" i="1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600"/>
              </a:spcAft>
            </a:pP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‘A machine can sew a dress quickly’.</a:t>
            </a:r>
          </a:p>
          <a:p>
            <a:pPr defTabSz="108000">
              <a:spcBef>
                <a:spcPts val="300"/>
              </a:spcBef>
            </a:pP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10</a:t>
            </a:r>
            <a:r>
              <a:rPr lang="ru-RU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/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maša-n'd'i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višk-stə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ru-RU" sz="2800" i="1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sta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-v-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</a:t>
            </a:r>
            <a:r>
              <a:rPr lang="en-US" sz="2800" i="1" dirty="0">
                <a:solidFill>
                  <a:srgbClr val="0536D1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800" i="1" dirty="0">
                <a:solidFill>
                  <a:srgbClr val="0536D1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			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ru-RU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800" i="1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800" i="1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panər</a:t>
            </a:r>
            <a:endParaRPr lang="en-US" sz="2800" i="1" dirty="0">
              <a:solidFill>
                <a:srgbClr val="FF0000"/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/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  Masha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 Masha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 err="1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strong-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el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sew</a:t>
            </a:r>
            <a:r>
              <a:rPr lang="ru-RU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</a:t>
            </a:r>
            <a:r>
              <a:rPr lang="en-US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pass-npst.3sg </a:t>
            </a:r>
            <a:r>
              <a:rPr lang="ru-RU" sz="2400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dress</a:t>
            </a:r>
            <a:endParaRPr lang="en-US" sz="2400" cap="small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defTabSz="108000">
              <a:spcAft>
                <a:spcPts val="800"/>
              </a:spcAft>
            </a:pPr>
            <a:r>
              <a:rPr lang="en-US" sz="2800" i="1" cap="small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	</a:t>
            </a:r>
            <a:r>
              <a:rPr lang="en-US" sz="2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‘Masha can sew a dress quickly</a:t>
            </a: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’.</a:t>
            </a:r>
          </a:p>
          <a:p>
            <a:pPr marL="622300" indent="-622300" defTabSz="1080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same is presumably true of Dat.</a:t>
            </a:r>
            <a:endParaRPr lang="ru-RU" sz="2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9</a:t>
            </a:fld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5194</TotalTime>
  <Words>1948</Words>
  <Application>Microsoft Office PowerPoint</Application>
  <PresentationFormat>Широкоэкранный</PresentationFormat>
  <Paragraphs>339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Linux Libertine G</vt:lpstr>
      <vt:lpstr>Wingdings</vt:lpstr>
      <vt:lpstr>Тема Office</vt:lpstr>
      <vt:lpstr>Some observations on Moksha passive  Ivan Stenin, National Research University Higher School of Economics Daria Zhornik, Lomonosov Moscow State University</vt:lpstr>
      <vt:lpstr>Structure of our talk</vt:lpstr>
      <vt:lpstr>Passive</vt:lpstr>
      <vt:lpstr>Variety of constructions</vt:lpstr>
      <vt:lpstr>Variety of constructions</vt:lpstr>
      <vt:lpstr>Syntactic properties</vt:lpstr>
      <vt:lpstr>Our goal</vt:lpstr>
      <vt:lpstr>Our constructions</vt:lpstr>
      <vt:lpstr>Constraints on 1st argument</vt:lpstr>
      <vt:lpstr>Constraints on 2nd argument</vt:lpstr>
      <vt:lpstr>Constraints on predicate</vt:lpstr>
      <vt:lpstr>Our constructions in comparison</vt:lpstr>
      <vt:lpstr>Our constructions in comparison</vt:lpstr>
      <vt:lpstr>Further constraints</vt:lpstr>
      <vt:lpstr>Further constraints</vt:lpstr>
      <vt:lpstr>Transitive passive </vt:lpstr>
      <vt:lpstr> The taste of -v-</vt:lpstr>
      <vt:lpstr>Презентация PowerPoint</vt:lpstr>
      <vt:lpstr>When we meet our modality</vt:lpstr>
      <vt:lpstr>Possible interpretations</vt:lpstr>
      <vt:lpstr>Possible interpretations</vt:lpstr>
      <vt:lpstr>Recursive derivation</vt:lpstr>
      <vt:lpstr>Recursive derivation</vt:lpstr>
      <vt:lpstr>Modality in Moksha</vt:lpstr>
      <vt:lpstr>Passive suffix vs. maštəms</vt:lpstr>
      <vt:lpstr>Actuality entailments of ability modals </vt:lpstr>
      <vt:lpstr>Moksha passive in the present tense </vt:lpstr>
      <vt:lpstr>Moksha passive in the past tense </vt:lpstr>
      <vt:lpstr>Moksha passive in the past tense </vt:lpstr>
      <vt:lpstr>Typological parallels: Indo-Aryan</vt:lpstr>
      <vt:lpstr>Typological parallels: Indo-Aryan</vt:lpstr>
      <vt:lpstr>Conclusions</vt:lpstr>
      <vt:lpstr>Conclusions</vt:lpstr>
      <vt:lpstr>Thank you for your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Zhornik;Ivan Stenin</dc:creator>
  <cp:lastModifiedBy>Стенин Иван</cp:lastModifiedBy>
  <cp:revision>257</cp:revision>
  <dcterms:created xsi:type="dcterms:W3CDTF">2016-11-17T18:23:40Z</dcterms:created>
  <dcterms:modified xsi:type="dcterms:W3CDTF">2016-11-27T17:49:35Z</dcterms:modified>
</cp:coreProperties>
</file>