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1" r:id="rId13"/>
    <p:sldId id="267" r:id="rId14"/>
    <p:sldId id="270" r:id="rId15"/>
    <p:sldId id="269" r:id="rId16"/>
    <p:sldId id="268"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559" autoAdjust="0"/>
  </p:normalViewPr>
  <p:slideViewPr>
    <p:cSldViewPr>
      <p:cViewPr varScale="1">
        <p:scale>
          <a:sx n="67" d="100"/>
          <a:sy n="67" d="100"/>
        </p:scale>
        <p:origin x="-147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22C4D12-28E5-4D3E-9703-B7179B9A8D43}" type="datetimeFigureOut">
              <a:rPr lang="ru-RU" smtClean="0"/>
              <a:t>23.11.2016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CCE58C3-CC5D-44A4-A9C6-143342750A61}" type="slidenum">
              <a:rPr lang="ru-RU" smtClean="0"/>
              <a:t>‹#›</a:t>
            </a:fld>
            <a:endParaRPr lang="ru-RU"/>
          </a:p>
        </p:txBody>
      </p:sp>
    </p:spTree>
    <p:extLst>
      <p:ext uri="{BB962C8B-B14F-4D97-AF65-F5344CB8AC3E}">
        <p14:creationId xmlns:p14="http://schemas.microsoft.com/office/powerpoint/2010/main" val="43909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22C4D12-28E5-4D3E-9703-B7179B9A8D43}" type="datetimeFigureOut">
              <a:rPr lang="ru-RU" smtClean="0"/>
              <a:t>23.11.2016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CCE58C3-CC5D-44A4-A9C6-143342750A61}" type="slidenum">
              <a:rPr lang="ru-RU" smtClean="0"/>
              <a:t>‹#›</a:t>
            </a:fld>
            <a:endParaRPr lang="ru-RU"/>
          </a:p>
        </p:txBody>
      </p:sp>
    </p:spTree>
    <p:extLst>
      <p:ext uri="{BB962C8B-B14F-4D97-AF65-F5344CB8AC3E}">
        <p14:creationId xmlns:p14="http://schemas.microsoft.com/office/powerpoint/2010/main" val="2990548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22C4D12-28E5-4D3E-9703-B7179B9A8D43}" type="datetimeFigureOut">
              <a:rPr lang="ru-RU" smtClean="0"/>
              <a:t>23.11.2016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CCE58C3-CC5D-44A4-A9C6-143342750A61}" type="slidenum">
              <a:rPr lang="ru-RU" smtClean="0"/>
              <a:t>‹#›</a:t>
            </a:fld>
            <a:endParaRPr lang="ru-RU"/>
          </a:p>
        </p:txBody>
      </p:sp>
    </p:spTree>
    <p:extLst>
      <p:ext uri="{BB962C8B-B14F-4D97-AF65-F5344CB8AC3E}">
        <p14:creationId xmlns:p14="http://schemas.microsoft.com/office/powerpoint/2010/main" val="4000956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22C4D12-28E5-4D3E-9703-B7179B9A8D43}" type="datetimeFigureOut">
              <a:rPr lang="ru-RU" smtClean="0"/>
              <a:t>23.11.2016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CCE58C3-CC5D-44A4-A9C6-143342750A61}" type="slidenum">
              <a:rPr lang="ru-RU" smtClean="0"/>
              <a:t>‹#›</a:t>
            </a:fld>
            <a:endParaRPr lang="ru-RU"/>
          </a:p>
        </p:txBody>
      </p:sp>
    </p:spTree>
    <p:extLst>
      <p:ext uri="{BB962C8B-B14F-4D97-AF65-F5344CB8AC3E}">
        <p14:creationId xmlns:p14="http://schemas.microsoft.com/office/powerpoint/2010/main" val="242416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22C4D12-28E5-4D3E-9703-B7179B9A8D43}" type="datetimeFigureOut">
              <a:rPr lang="ru-RU" smtClean="0"/>
              <a:t>23.11.2016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CCE58C3-CC5D-44A4-A9C6-143342750A61}" type="slidenum">
              <a:rPr lang="ru-RU" smtClean="0"/>
              <a:t>‹#›</a:t>
            </a:fld>
            <a:endParaRPr lang="ru-RU"/>
          </a:p>
        </p:txBody>
      </p:sp>
    </p:spTree>
    <p:extLst>
      <p:ext uri="{BB962C8B-B14F-4D97-AF65-F5344CB8AC3E}">
        <p14:creationId xmlns:p14="http://schemas.microsoft.com/office/powerpoint/2010/main" val="2716470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22C4D12-28E5-4D3E-9703-B7179B9A8D43}" type="datetimeFigureOut">
              <a:rPr lang="ru-RU" smtClean="0"/>
              <a:t>23.11.2016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CCE58C3-CC5D-44A4-A9C6-143342750A61}" type="slidenum">
              <a:rPr lang="ru-RU" smtClean="0"/>
              <a:t>‹#›</a:t>
            </a:fld>
            <a:endParaRPr lang="ru-RU"/>
          </a:p>
        </p:txBody>
      </p:sp>
    </p:spTree>
    <p:extLst>
      <p:ext uri="{BB962C8B-B14F-4D97-AF65-F5344CB8AC3E}">
        <p14:creationId xmlns:p14="http://schemas.microsoft.com/office/powerpoint/2010/main" val="2499004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22C4D12-28E5-4D3E-9703-B7179B9A8D43}" type="datetimeFigureOut">
              <a:rPr lang="ru-RU" smtClean="0"/>
              <a:t>23.11.2016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CCE58C3-CC5D-44A4-A9C6-143342750A61}" type="slidenum">
              <a:rPr lang="ru-RU" smtClean="0"/>
              <a:t>‹#›</a:t>
            </a:fld>
            <a:endParaRPr lang="ru-RU"/>
          </a:p>
        </p:txBody>
      </p:sp>
    </p:spTree>
    <p:extLst>
      <p:ext uri="{BB962C8B-B14F-4D97-AF65-F5344CB8AC3E}">
        <p14:creationId xmlns:p14="http://schemas.microsoft.com/office/powerpoint/2010/main" val="86178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22C4D12-28E5-4D3E-9703-B7179B9A8D43}" type="datetimeFigureOut">
              <a:rPr lang="ru-RU" smtClean="0"/>
              <a:t>23.11.2016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CCE58C3-CC5D-44A4-A9C6-143342750A61}" type="slidenum">
              <a:rPr lang="ru-RU" smtClean="0"/>
              <a:t>‹#›</a:t>
            </a:fld>
            <a:endParaRPr lang="ru-RU"/>
          </a:p>
        </p:txBody>
      </p:sp>
    </p:spTree>
    <p:extLst>
      <p:ext uri="{BB962C8B-B14F-4D97-AF65-F5344CB8AC3E}">
        <p14:creationId xmlns:p14="http://schemas.microsoft.com/office/powerpoint/2010/main" val="2462082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22C4D12-28E5-4D3E-9703-B7179B9A8D43}" type="datetimeFigureOut">
              <a:rPr lang="ru-RU" smtClean="0"/>
              <a:t>23.11.2016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CCE58C3-CC5D-44A4-A9C6-143342750A61}" type="slidenum">
              <a:rPr lang="ru-RU" smtClean="0"/>
              <a:t>‹#›</a:t>
            </a:fld>
            <a:endParaRPr lang="ru-RU"/>
          </a:p>
        </p:txBody>
      </p:sp>
    </p:spTree>
    <p:extLst>
      <p:ext uri="{BB962C8B-B14F-4D97-AF65-F5344CB8AC3E}">
        <p14:creationId xmlns:p14="http://schemas.microsoft.com/office/powerpoint/2010/main" val="1496520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22C4D12-28E5-4D3E-9703-B7179B9A8D43}" type="datetimeFigureOut">
              <a:rPr lang="ru-RU" smtClean="0"/>
              <a:t>23.11.2016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CCE58C3-CC5D-44A4-A9C6-143342750A61}" type="slidenum">
              <a:rPr lang="ru-RU" smtClean="0"/>
              <a:t>‹#›</a:t>
            </a:fld>
            <a:endParaRPr lang="ru-RU"/>
          </a:p>
        </p:txBody>
      </p:sp>
    </p:spTree>
    <p:extLst>
      <p:ext uri="{BB962C8B-B14F-4D97-AF65-F5344CB8AC3E}">
        <p14:creationId xmlns:p14="http://schemas.microsoft.com/office/powerpoint/2010/main" val="1194947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22C4D12-28E5-4D3E-9703-B7179B9A8D43}" type="datetimeFigureOut">
              <a:rPr lang="ru-RU" smtClean="0"/>
              <a:t>23.11.2016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CCE58C3-CC5D-44A4-A9C6-143342750A61}" type="slidenum">
              <a:rPr lang="ru-RU" smtClean="0"/>
              <a:t>‹#›</a:t>
            </a:fld>
            <a:endParaRPr lang="ru-RU"/>
          </a:p>
        </p:txBody>
      </p:sp>
    </p:spTree>
    <p:extLst>
      <p:ext uri="{BB962C8B-B14F-4D97-AF65-F5344CB8AC3E}">
        <p14:creationId xmlns:p14="http://schemas.microsoft.com/office/powerpoint/2010/main" val="1494979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2C4D12-28E5-4D3E-9703-B7179B9A8D43}" type="datetimeFigureOut">
              <a:rPr lang="ru-RU" smtClean="0"/>
              <a:t>23.11.2016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CE58C3-CC5D-44A4-A9C6-143342750A61}" type="slidenum">
              <a:rPr lang="ru-RU" smtClean="0"/>
              <a:t>‹#›</a:t>
            </a:fld>
            <a:endParaRPr lang="ru-RU"/>
          </a:p>
        </p:txBody>
      </p:sp>
    </p:spTree>
    <p:extLst>
      <p:ext uri="{BB962C8B-B14F-4D97-AF65-F5344CB8AC3E}">
        <p14:creationId xmlns:p14="http://schemas.microsoft.com/office/powerpoint/2010/main" val="3572740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764704"/>
            <a:ext cx="7772400" cy="2736304"/>
          </a:xfrm>
        </p:spPr>
        <p:txBody>
          <a:bodyPr>
            <a:normAutofit/>
          </a:bodyPr>
          <a:lstStyle/>
          <a:p>
            <a:pPr>
              <a:spcAft>
                <a:spcPts val="1200"/>
              </a:spcAft>
            </a:pPr>
            <a:r>
              <a:rPr lang="en-US" sz="3600" b="1" dirty="0" smtClean="0">
                <a:solidFill>
                  <a:schemeClr val="tx1"/>
                </a:solidFill>
              </a:rPr>
              <a:t>Ekaterina </a:t>
            </a:r>
            <a:r>
              <a:rPr lang="en-US" sz="3600" b="1" dirty="0" err="1" smtClean="0">
                <a:solidFill>
                  <a:schemeClr val="tx1"/>
                </a:solidFill>
              </a:rPr>
              <a:t>Gruzdeva</a:t>
            </a:r>
            <a:r>
              <a:rPr lang="en-US" sz="3600" b="1" dirty="0" smtClean="0">
                <a:solidFill>
                  <a:schemeClr val="tx1"/>
                </a:solidFill>
              </a:rPr>
              <a:t>, Nikolai Vakhtin</a:t>
            </a:r>
            <a:br>
              <a:rPr lang="en-US" sz="3600" b="1" dirty="0" smtClean="0">
                <a:solidFill>
                  <a:schemeClr val="tx1"/>
                </a:solidFill>
              </a:rPr>
            </a:br>
            <a:r>
              <a:rPr lang="ru-RU" b="1" dirty="0" smtClean="0"/>
              <a:t/>
            </a:r>
            <a:br>
              <a:rPr lang="ru-RU" b="1" dirty="0" smtClean="0"/>
            </a:br>
            <a:r>
              <a:rPr lang="en-GB" b="1" dirty="0" smtClean="0"/>
              <a:t>Language </a:t>
            </a:r>
            <a:r>
              <a:rPr lang="en-GB" b="1" dirty="0"/>
              <a:t>obsolescence </a:t>
            </a:r>
            <a:r>
              <a:rPr lang="en-GB" b="1" dirty="0" smtClean="0"/>
              <a:t/>
            </a:r>
            <a:br>
              <a:rPr lang="en-GB" b="1" dirty="0" smtClean="0"/>
            </a:br>
            <a:r>
              <a:rPr lang="en-GB" b="1" dirty="0" smtClean="0"/>
              <a:t>in </a:t>
            </a:r>
            <a:r>
              <a:rPr lang="en-GB" b="1" dirty="0"/>
              <a:t>polysynthetic languages</a:t>
            </a:r>
            <a:endParaRPr lang="ru-RU" dirty="0"/>
          </a:p>
        </p:txBody>
      </p:sp>
      <p:sp>
        <p:nvSpPr>
          <p:cNvPr id="3" name="Подзаголовок 2"/>
          <p:cNvSpPr>
            <a:spLocks noGrp="1"/>
          </p:cNvSpPr>
          <p:nvPr>
            <p:ph type="subTitle" idx="1"/>
          </p:nvPr>
        </p:nvSpPr>
        <p:spPr>
          <a:xfrm>
            <a:off x="1187624" y="4581128"/>
            <a:ext cx="6400800" cy="1752600"/>
          </a:xfrm>
        </p:spPr>
        <p:txBody>
          <a:bodyPr>
            <a:normAutofit fontScale="92500" lnSpcReduction="20000"/>
          </a:bodyPr>
          <a:lstStyle/>
          <a:p>
            <a:r>
              <a:rPr lang="en-US" b="1" dirty="0" smtClean="0">
                <a:solidFill>
                  <a:schemeClr val="tx1"/>
                </a:solidFill>
              </a:rPr>
              <a:t>Based on chapter written for:</a:t>
            </a:r>
            <a:endParaRPr lang="ru-RU" b="1" dirty="0" smtClean="0">
              <a:solidFill>
                <a:schemeClr val="tx1"/>
              </a:solidFill>
            </a:endParaRPr>
          </a:p>
          <a:p>
            <a:r>
              <a:rPr lang="en-GB" dirty="0">
                <a:solidFill>
                  <a:schemeClr val="tx1"/>
                </a:solidFill>
              </a:rPr>
              <a:t>Handbook of </a:t>
            </a:r>
            <a:r>
              <a:rPr lang="en-GB" dirty="0" smtClean="0">
                <a:solidFill>
                  <a:schemeClr val="tx1"/>
                </a:solidFill>
              </a:rPr>
              <a:t>Polysynthesis. Ed. by </a:t>
            </a:r>
            <a:r>
              <a:rPr lang="en-GB" dirty="0">
                <a:solidFill>
                  <a:schemeClr val="tx1"/>
                </a:solidFill>
              </a:rPr>
              <a:t>Michael Fortescue, Marianne </a:t>
            </a:r>
            <a:r>
              <a:rPr lang="en-GB" dirty="0" err="1">
                <a:solidFill>
                  <a:schemeClr val="tx1"/>
                </a:solidFill>
              </a:rPr>
              <a:t>Mithun</a:t>
            </a:r>
            <a:r>
              <a:rPr lang="en-GB" dirty="0">
                <a:solidFill>
                  <a:schemeClr val="tx1"/>
                </a:solidFill>
              </a:rPr>
              <a:t>, and Nicholas Evans</a:t>
            </a:r>
            <a:r>
              <a:rPr lang="fi-FI" dirty="0">
                <a:solidFill>
                  <a:schemeClr val="tx1"/>
                </a:solidFill>
              </a:rPr>
              <a:t>, </a:t>
            </a:r>
            <a:r>
              <a:rPr lang="en-US" dirty="0">
                <a:solidFill>
                  <a:schemeClr val="tx1"/>
                </a:solidFill>
              </a:rPr>
              <a:t>Oxford </a:t>
            </a:r>
            <a:r>
              <a:rPr lang="en-US" dirty="0" smtClean="0">
                <a:solidFill>
                  <a:schemeClr val="tx1"/>
                </a:solidFill>
              </a:rPr>
              <a:t>UP. In press</a:t>
            </a:r>
            <a:endParaRPr lang="ru-RU" dirty="0">
              <a:solidFill>
                <a:schemeClr val="tx1"/>
              </a:solidFill>
            </a:endParaRPr>
          </a:p>
        </p:txBody>
      </p:sp>
    </p:spTree>
    <p:extLst>
      <p:ext uri="{BB962C8B-B14F-4D97-AF65-F5344CB8AC3E}">
        <p14:creationId xmlns:p14="http://schemas.microsoft.com/office/powerpoint/2010/main" val="4674273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lstStyle/>
          <a:p>
            <a:pPr marL="0" indent="0">
              <a:buNone/>
            </a:pPr>
            <a:r>
              <a:rPr lang="en-US" dirty="0"/>
              <a:t>Ainu, an isolate language of Hokkaido, </a:t>
            </a:r>
            <a:r>
              <a:rPr lang="en-US" dirty="0" smtClean="0"/>
              <a:t>Japan</a:t>
            </a:r>
          </a:p>
          <a:p>
            <a:pPr marL="72000" indent="0">
              <a:buNone/>
            </a:pPr>
            <a:r>
              <a:rPr lang="en-GB" i="1" dirty="0" err="1"/>
              <a:t>arpa</a:t>
            </a:r>
            <a:r>
              <a:rPr lang="en-GB" i="1" dirty="0"/>
              <a:t>-</a:t>
            </a:r>
            <a:r>
              <a:rPr lang="en-GB" dirty="0"/>
              <a:t> &lt;go.</a:t>
            </a:r>
            <a:r>
              <a:rPr lang="en-GB" cap="small" dirty="0"/>
              <a:t>sg</a:t>
            </a:r>
            <a:r>
              <a:rPr lang="en-GB" cap="small" dirty="0" smtClean="0"/>
              <a:t>&gt; </a:t>
            </a:r>
            <a:r>
              <a:rPr lang="en-GB" cap="small" dirty="0" smtClean="0">
                <a:solidFill>
                  <a:srgbClr val="FF0000"/>
                </a:solidFill>
              </a:rPr>
              <a:t>VS.</a:t>
            </a:r>
            <a:r>
              <a:rPr lang="en-GB" cap="small" dirty="0" smtClean="0"/>
              <a:t> </a:t>
            </a:r>
            <a:r>
              <a:rPr lang="en-GB" i="1" dirty="0" err="1" smtClean="0"/>
              <a:t>paye</a:t>
            </a:r>
            <a:r>
              <a:rPr lang="en-GB" dirty="0" smtClean="0"/>
              <a:t>- </a:t>
            </a:r>
            <a:r>
              <a:rPr lang="en-GB" dirty="0"/>
              <a:t>&lt;go.</a:t>
            </a:r>
            <a:r>
              <a:rPr lang="en-GB" cap="small" dirty="0"/>
              <a:t>pl</a:t>
            </a:r>
            <a:r>
              <a:rPr lang="en-GB" cap="small" dirty="0" smtClean="0"/>
              <a:t>&gt;</a:t>
            </a:r>
          </a:p>
          <a:p>
            <a:pPr marL="72000" indent="0">
              <a:buNone/>
            </a:pPr>
            <a:r>
              <a:rPr lang="en-GB" i="1" dirty="0" err="1"/>
              <a:t>paye</a:t>
            </a:r>
            <a:r>
              <a:rPr lang="en-GB" dirty="0"/>
              <a:t> &lt;go</a:t>
            </a:r>
            <a:r>
              <a:rPr lang="en-US" dirty="0"/>
              <a:t>.</a:t>
            </a:r>
            <a:r>
              <a:rPr lang="en-US" cap="small" dirty="0"/>
              <a:t>subj</a:t>
            </a:r>
            <a:r>
              <a:rPr lang="en-US" dirty="0"/>
              <a:t>.</a:t>
            </a:r>
            <a:r>
              <a:rPr lang="en-US" cap="small" dirty="0"/>
              <a:t>sg&gt; </a:t>
            </a:r>
            <a:r>
              <a:rPr lang="en-US" dirty="0"/>
              <a:t>‘</a:t>
            </a:r>
            <a:r>
              <a:rPr lang="en-GB" dirty="0"/>
              <a:t>many (people) went</a:t>
            </a:r>
            <a:r>
              <a:rPr lang="en-US" dirty="0"/>
              <a:t>’, </a:t>
            </a:r>
            <a:r>
              <a:rPr lang="en-GB" i="1" dirty="0" err="1"/>
              <a:t>rayke</a:t>
            </a:r>
            <a:r>
              <a:rPr lang="en-GB" i="1" dirty="0"/>
              <a:t> &lt;</a:t>
            </a:r>
            <a:r>
              <a:rPr lang="en-GB" dirty="0"/>
              <a:t>kill.</a:t>
            </a:r>
            <a:r>
              <a:rPr lang="en-GB" cap="small" dirty="0"/>
              <a:t>obj</a:t>
            </a:r>
            <a:r>
              <a:rPr lang="en-GB" dirty="0"/>
              <a:t>.</a:t>
            </a:r>
            <a:r>
              <a:rPr lang="en-GB" cap="small" dirty="0"/>
              <a:t>pl&gt; </a:t>
            </a:r>
            <a:r>
              <a:rPr lang="en-GB" dirty="0"/>
              <a:t>‘killed one (bear)’,</a:t>
            </a:r>
            <a:r>
              <a:rPr lang="en-GB" i="1" dirty="0"/>
              <a:t> </a:t>
            </a:r>
            <a:r>
              <a:rPr lang="en-GB" i="1" dirty="0" err="1"/>
              <a:t>ronnu</a:t>
            </a:r>
            <a:r>
              <a:rPr lang="en-GB" i="1" dirty="0"/>
              <a:t> &lt;</a:t>
            </a:r>
            <a:r>
              <a:rPr lang="en-GB" dirty="0"/>
              <a:t>kill.</a:t>
            </a:r>
            <a:r>
              <a:rPr lang="en-GB" cap="small" dirty="0"/>
              <a:t>obj</a:t>
            </a:r>
            <a:r>
              <a:rPr lang="en-GB" dirty="0"/>
              <a:t>.</a:t>
            </a:r>
            <a:r>
              <a:rPr lang="en-GB" cap="small" dirty="0"/>
              <a:t>pl&gt; </a:t>
            </a:r>
            <a:r>
              <a:rPr lang="en-GB" dirty="0"/>
              <a:t>‘killed many (bears</a:t>
            </a:r>
            <a:r>
              <a:rPr lang="en-GB" dirty="0" smtClean="0"/>
              <a:t>)’</a:t>
            </a:r>
          </a:p>
          <a:p>
            <a:pPr marL="0" indent="0">
              <a:buNone/>
            </a:pPr>
            <a:r>
              <a:rPr lang="en-US" u="sng" dirty="0"/>
              <a:t>Semi-speakers</a:t>
            </a:r>
            <a:r>
              <a:rPr lang="en-US" dirty="0"/>
              <a:t>: instead of the correct </a:t>
            </a:r>
            <a:endParaRPr lang="en-US" dirty="0" smtClean="0"/>
          </a:p>
          <a:p>
            <a:pPr marL="72000" indent="0">
              <a:buNone/>
            </a:pPr>
            <a:r>
              <a:rPr lang="en-US" i="1" dirty="0" err="1" smtClean="0"/>
              <a:t>eci-paye</a:t>
            </a:r>
            <a:r>
              <a:rPr lang="en-US" dirty="0" smtClean="0"/>
              <a:t> </a:t>
            </a:r>
            <a:r>
              <a:rPr lang="en-US" dirty="0"/>
              <a:t>&lt;</a:t>
            </a:r>
            <a:r>
              <a:rPr lang="en-US" cap="small" dirty="0"/>
              <a:t>2pl.subj</a:t>
            </a:r>
            <a:r>
              <a:rPr lang="en-US" dirty="0"/>
              <a:t>-go.</a:t>
            </a:r>
            <a:r>
              <a:rPr lang="en-US" cap="small" dirty="0"/>
              <a:t>pl&gt;</a:t>
            </a:r>
            <a:r>
              <a:rPr lang="en-US" dirty="0"/>
              <a:t> </a:t>
            </a:r>
            <a:r>
              <a:rPr lang="en-US" dirty="0" smtClean="0"/>
              <a:t> ‘</a:t>
            </a:r>
            <a:r>
              <a:rPr lang="en-US" dirty="0"/>
              <a:t>you.</a:t>
            </a:r>
            <a:r>
              <a:rPr lang="en-US" cap="small" dirty="0"/>
              <a:t>pl</a:t>
            </a:r>
            <a:r>
              <a:rPr lang="en-US" dirty="0"/>
              <a:t> went</a:t>
            </a:r>
            <a:r>
              <a:rPr lang="en-GB" dirty="0" smtClean="0"/>
              <a:t>’</a:t>
            </a:r>
          </a:p>
          <a:p>
            <a:pPr marL="72000" indent="0">
              <a:buNone/>
            </a:pPr>
            <a:r>
              <a:rPr lang="en-US" dirty="0" smtClean="0"/>
              <a:t>they </a:t>
            </a:r>
            <a:r>
              <a:rPr lang="en-US" dirty="0"/>
              <a:t>say </a:t>
            </a:r>
            <a:endParaRPr lang="en-US" dirty="0" smtClean="0"/>
          </a:p>
          <a:p>
            <a:pPr marL="72000" indent="0">
              <a:buNone/>
            </a:pPr>
            <a:r>
              <a:rPr lang="en-US" i="1" dirty="0" err="1" smtClean="0"/>
              <a:t>eci-arpa</a:t>
            </a:r>
            <a:r>
              <a:rPr lang="en-US" dirty="0" smtClean="0"/>
              <a:t> </a:t>
            </a:r>
            <a:r>
              <a:rPr lang="en-US" dirty="0"/>
              <a:t>&lt;2</a:t>
            </a:r>
            <a:r>
              <a:rPr lang="en-US" cap="small" dirty="0"/>
              <a:t>pl.subj-</a:t>
            </a:r>
            <a:r>
              <a:rPr lang="en-US" dirty="0"/>
              <a:t>go.</a:t>
            </a:r>
            <a:r>
              <a:rPr lang="en-US" cap="small" dirty="0"/>
              <a:t>sg&gt;</a:t>
            </a:r>
            <a:r>
              <a:rPr lang="en-US" dirty="0"/>
              <a:t> </a:t>
            </a:r>
            <a:r>
              <a:rPr lang="en-US" dirty="0" smtClean="0"/>
              <a:t> ‘</a:t>
            </a:r>
            <a:r>
              <a:rPr lang="en-US" dirty="0"/>
              <a:t>you.</a:t>
            </a:r>
            <a:r>
              <a:rPr lang="en-US" cap="small" dirty="0"/>
              <a:t>pl</a:t>
            </a:r>
            <a:r>
              <a:rPr lang="en-US" dirty="0"/>
              <a:t> went</a:t>
            </a:r>
            <a:r>
              <a:rPr lang="en-GB" dirty="0"/>
              <a:t>’</a:t>
            </a:r>
            <a:endParaRPr lang="ru-RU" dirty="0"/>
          </a:p>
        </p:txBody>
      </p:sp>
    </p:spTree>
    <p:extLst>
      <p:ext uri="{BB962C8B-B14F-4D97-AF65-F5344CB8AC3E}">
        <p14:creationId xmlns:p14="http://schemas.microsoft.com/office/powerpoint/2010/main" val="36025653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lstStyle/>
          <a:p>
            <a:pPr marL="0" indent="0">
              <a:buNone/>
            </a:pPr>
            <a:r>
              <a:rPr lang="en-US" dirty="0"/>
              <a:t>Ainu, an isolate language of Hokkaido, </a:t>
            </a:r>
            <a:r>
              <a:rPr lang="en-US" dirty="0" smtClean="0"/>
              <a:t>Japan</a:t>
            </a:r>
          </a:p>
          <a:p>
            <a:pPr marL="0" indent="0">
              <a:buNone/>
            </a:pPr>
            <a:endParaRPr lang="en-US" dirty="0" smtClean="0"/>
          </a:p>
          <a:p>
            <a:pPr marL="0" indent="0">
              <a:buNone/>
            </a:pPr>
            <a:r>
              <a:rPr lang="en-US" dirty="0" smtClean="0"/>
              <a:t>distinction </a:t>
            </a:r>
            <a:r>
              <a:rPr lang="en-US" dirty="0"/>
              <a:t>between transitive and intransitive verbs is retained</a:t>
            </a:r>
            <a:endParaRPr lang="ru-RU" dirty="0"/>
          </a:p>
          <a:p>
            <a:pPr marL="0" indent="0">
              <a:buNone/>
            </a:pPr>
            <a:r>
              <a:rPr lang="en-US" i="1" dirty="0"/>
              <a:t>-as</a:t>
            </a:r>
            <a:r>
              <a:rPr lang="en-US" dirty="0"/>
              <a:t> &lt;</a:t>
            </a:r>
            <a:r>
              <a:rPr lang="en-US" cap="small" dirty="0"/>
              <a:t>1pl.s.inc</a:t>
            </a:r>
            <a:r>
              <a:rPr lang="en-US" dirty="0"/>
              <a:t>&gt; </a:t>
            </a:r>
            <a:r>
              <a:rPr lang="en-US" dirty="0" smtClean="0"/>
              <a:t> </a:t>
            </a:r>
            <a:r>
              <a:rPr lang="en-US" dirty="0" smtClean="0">
                <a:solidFill>
                  <a:srgbClr val="FF0000"/>
                </a:solidFill>
              </a:rPr>
              <a:t>VS.</a:t>
            </a:r>
            <a:r>
              <a:rPr lang="en-US" dirty="0" smtClean="0"/>
              <a:t> </a:t>
            </a:r>
            <a:r>
              <a:rPr lang="en-US" i="1" dirty="0" smtClean="0"/>
              <a:t>ci-</a:t>
            </a:r>
            <a:r>
              <a:rPr lang="en-US" dirty="0" smtClean="0"/>
              <a:t> </a:t>
            </a:r>
            <a:r>
              <a:rPr lang="en-US" dirty="0"/>
              <a:t>&lt;</a:t>
            </a:r>
            <a:r>
              <a:rPr lang="en-US" cap="small" dirty="0"/>
              <a:t>1pl.a.inc</a:t>
            </a:r>
            <a:r>
              <a:rPr lang="en-US" dirty="0" smtClean="0"/>
              <a:t>&gt;</a:t>
            </a:r>
          </a:p>
          <a:p>
            <a:pPr marL="0" indent="0">
              <a:buNone/>
            </a:pPr>
            <a:r>
              <a:rPr lang="en-US" u="sng" dirty="0" smtClean="0"/>
              <a:t>Semi-speakers</a:t>
            </a:r>
            <a:endParaRPr lang="ru-RU" u="sng" dirty="0"/>
          </a:p>
          <a:p>
            <a:pPr marL="0" indent="0">
              <a:buNone/>
            </a:pPr>
            <a:r>
              <a:rPr lang="en-US" dirty="0"/>
              <a:t>*</a:t>
            </a:r>
            <a:r>
              <a:rPr lang="en-US" i="1" dirty="0"/>
              <a:t>ci-</a:t>
            </a:r>
            <a:r>
              <a:rPr lang="en-US" i="1" dirty="0" err="1"/>
              <a:t>paye</a:t>
            </a:r>
            <a:r>
              <a:rPr lang="en-US" dirty="0"/>
              <a:t> </a:t>
            </a:r>
            <a:r>
              <a:rPr lang="en-GB" dirty="0"/>
              <a:t>&lt;</a:t>
            </a:r>
            <a:r>
              <a:rPr lang="en-US" cap="small" dirty="0"/>
              <a:t>1</a:t>
            </a:r>
            <a:r>
              <a:rPr lang="en-GB" cap="small" dirty="0" err="1"/>
              <a:t>pl</a:t>
            </a:r>
            <a:r>
              <a:rPr lang="en-US" cap="small" dirty="0"/>
              <a:t>.a.inc</a:t>
            </a:r>
            <a:r>
              <a:rPr lang="en-US" dirty="0"/>
              <a:t>-go</a:t>
            </a:r>
            <a:r>
              <a:rPr lang="en-GB" dirty="0"/>
              <a:t>&gt;</a:t>
            </a:r>
            <a:endParaRPr lang="ru-RU" dirty="0"/>
          </a:p>
          <a:p>
            <a:pPr marL="0" indent="0">
              <a:buNone/>
            </a:pPr>
            <a:r>
              <a:rPr lang="en-US" i="1" dirty="0" err="1"/>
              <a:t>paye</a:t>
            </a:r>
            <a:r>
              <a:rPr lang="en-US" i="1" dirty="0"/>
              <a:t>-as</a:t>
            </a:r>
            <a:r>
              <a:rPr lang="en-US" dirty="0"/>
              <a:t> </a:t>
            </a:r>
            <a:r>
              <a:rPr lang="en-GB" dirty="0"/>
              <a:t>&lt;</a:t>
            </a:r>
            <a:r>
              <a:rPr lang="en-US" dirty="0"/>
              <a:t>go-</a:t>
            </a:r>
            <a:r>
              <a:rPr lang="en-US" cap="small" dirty="0"/>
              <a:t>1</a:t>
            </a:r>
            <a:r>
              <a:rPr lang="en-GB" cap="small" dirty="0" err="1"/>
              <a:t>pl</a:t>
            </a:r>
            <a:r>
              <a:rPr lang="en-US" cap="small" dirty="0"/>
              <a:t>.s.inc</a:t>
            </a:r>
            <a:r>
              <a:rPr lang="en-GB" cap="small" dirty="0"/>
              <a:t>&gt;</a:t>
            </a:r>
            <a:r>
              <a:rPr lang="en-GB" dirty="0"/>
              <a:t> </a:t>
            </a:r>
            <a:r>
              <a:rPr lang="en-US" dirty="0"/>
              <a:t>‘we (inclusive) go</a:t>
            </a:r>
            <a:r>
              <a:rPr lang="en-GB" dirty="0"/>
              <a:t>’</a:t>
            </a:r>
            <a:endParaRPr lang="ru-RU" dirty="0"/>
          </a:p>
          <a:p>
            <a:pPr marL="0" indent="0">
              <a:buNone/>
            </a:pPr>
            <a:endParaRPr lang="en-US" dirty="0" smtClean="0"/>
          </a:p>
        </p:txBody>
      </p:sp>
    </p:spTree>
    <p:extLst>
      <p:ext uri="{BB962C8B-B14F-4D97-AF65-F5344CB8AC3E}">
        <p14:creationId xmlns:p14="http://schemas.microsoft.com/office/powerpoint/2010/main" val="1558798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lstStyle/>
          <a:p>
            <a:pPr marL="0" indent="0">
              <a:buNone/>
            </a:pPr>
            <a:r>
              <a:rPr lang="en-US" i="1" dirty="0"/>
              <a:t>(2)	Kabardian (</a:t>
            </a:r>
            <a:r>
              <a:rPr lang="en-US" i="1" dirty="0" err="1"/>
              <a:t>Polinsky</a:t>
            </a:r>
            <a:r>
              <a:rPr lang="en-US" i="1" dirty="0"/>
              <a:t> 1995: 97)</a:t>
            </a:r>
            <a:endParaRPr lang="ru-RU" i="1" dirty="0"/>
          </a:p>
          <a:p>
            <a:pPr marL="0" indent="0">
              <a:buNone/>
            </a:pPr>
            <a:r>
              <a:rPr lang="en-US" dirty="0"/>
              <a:t>a.	</a:t>
            </a:r>
            <a:r>
              <a:rPr lang="en-US" i="1" dirty="0" err="1"/>
              <a:t>Ø-q˚ǝ-sǎ-yǝ-t+a-ś</a:t>
            </a:r>
            <a:endParaRPr lang="ru-RU" dirty="0"/>
          </a:p>
          <a:p>
            <a:pPr marL="0" indent="0">
              <a:buNone/>
            </a:pPr>
            <a:r>
              <a:rPr lang="en-US" dirty="0"/>
              <a:t>	</a:t>
            </a:r>
            <a:r>
              <a:rPr lang="en-US" cap="small" dirty="0" err="1" smtClean="0"/>
              <a:t>3sg.obj</a:t>
            </a:r>
            <a:r>
              <a:rPr lang="en-US" dirty="0" err="1" smtClean="0"/>
              <a:t>-to-</a:t>
            </a:r>
            <a:r>
              <a:rPr lang="en-US" cap="small" dirty="0" err="1" smtClean="0"/>
              <a:t>1sg</a:t>
            </a:r>
            <a:r>
              <a:rPr lang="en-US" dirty="0" err="1" smtClean="0"/>
              <a:t>-</a:t>
            </a:r>
            <a:r>
              <a:rPr lang="en-US" cap="small" dirty="0" err="1" smtClean="0"/>
              <a:t>3sg.subj</a:t>
            </a:r>
            <a:r>
              <a:rPr lang="en-US" dirty="0" err="1" smtClean="0"/>
              <a:t>-give+</a:t>
            </a:r>
            <a:r>
              <a:rPr lang="en-US" cap="small" dirty="0" err="1" smtClean="0"/>
              <a:t>prf-dec</a:t>
            </a:r>
            <a:endParaRPr lang="ru-RU" dirty="0"/>
          </a:p>
          <a:p>
            <a:pPr marL="0" indent="0">
              <a:buNone/>
            </a:pPr>
            <a:r>
              <a:rPr lang="en-US" cap="small" dirty="0"/>
              <a:t>	</a:t>
            </a:r>
            <a:r>
              <a:rPr lang="en-US" dirty="0" smtClean="0"/>
              <a:t>‘</a:t>
            </a:r>
            <a:r>
              <a:rPr lang="en-US" dirty="0"/>
              <a:t>S/he gave me that/it.’</a:t>
            </a:r>
            <a:r>
              <a:rPr lang="en-US" i="1" dirty="0"/>
              <a:t> </a:t>
            </a:r>
            <a:endParaRPr lang="ru-RU" dirty="0"/>
          </a:p>
          <a:p>
            <a:pPr marL="0" indent="0">
              <a:buNone/>
            </a:pPr>
            <a:r>
              <a:rPr lang="en-US" dirty="0"/>
              <a:t>b.	</a:t>
            </a:r>
            <a:r>
              <a:rPr lang="en-US" i="1" dirty="0" err="1"/>
              <a:t>abǝ</a:t>
            </a:r>
            <a:r>
              <a:rPr lang="en-US" i="1" dirty="0"/>
              <a:t>	</a:t>
            </a:r>
            <a:r>
              <a:rPr lang="en-US" i="1" dirty="0" err="1"/>
              <a:t>sǎ</a:t>
            </a:r>
            <a:r>
              <a:rPr lang="en-US" i="1" dirty="0"/>
              <a:t>	</a:t>
            </a:r>
            <a:r>
              <a:rPr lang="en-US" i="1" dirty="0" err="1"/>
              <a:t>q˚ǝ</a:t>
            </a:r>
            <a:r>
              <a:rPr lang="en-US" i="1" dirty="0"/>
              <a:t>	</a:t>
            </a:r>
            <a:r>
              <a:rPr lang="en-US" i="1" dirty="0" err="1"/>
              <a:t>mǝr</a:t>
            </a:r>
            <a:r>
              <a:rPr lang="en-US" i="1" dirty="0"/>
              <a:t>	</a:t>
            </a:r>
            <a:r>
              <a:rPr lang="en-US" i="1" dirty="0" smtClean="0"/>
              <a:t>	</a:t>
            </a:r>
            <a:r>
              <a:rPr lang="en-US" i="1" dirty="0" err="1" smtClean="0"/>
              <a:t>Ø-zǝ-yǝ-t+a-ś</a:t>
            </a:r>
            <a:endParaRPr lang="ru-RU" dirty="0"/>
          </a:p>
          <a:p>
            <a:pPr marL="0" indent="0">
              <a:buNone/>
            </a:pPr>
            <a:r>
              <a:rPr lang="en-US" dirty="0"/>
              <a:t>	</a:t>
            </a:r>
            <a:r>
              <a:rPr lang="en-US" cap="small" dirty="0" err="1" smtClean="0"/>
              <a:t>3sg:erg</a:t>
            </a:r>
            <a:r>
              <a:rPr lang="en-US" cap="small" dirty="0"/>
              <a:t>	</a:t>
            </a:r>
            <a:r>
              <a:rPr lang="en-US" cap="small" dirty="0" err="1"/>
              <a:t>1sg</a:t>
            </a:r>
            <a:r>
              <a:rPr lang="en-US" dirty="0"/>
              <a:t>	to/for	it	</a:t>
            </a:r>
            <a:r>
              <a:rPr lang="en-US" cap="small" dirty="0" smtClean="0"/>
              <a:t>3sg.obj</a:t>
            </a:r>
            <a:r>
              <a:rPr lang="en-US" dirty="0" smtClean="0"/>
              <a:t>-</a:t>
            </a:r>
          </a:p>
          <a:p>
            <a:pPr marL="0" indent="0">
              <a:buNone/>
            </a:pPr>
            <a:r>
              <a:rPr lang="en-US" cap="small" dirty="0" smtClean="0"/>
              <a:t>				</a:t>
            </a:r>
            <a:r>
              <a:rPr lang="en-US" cap="small" dirty="0" err="1" smtClean="0"/>
              <a:t>1sg-3sg.subj</a:t>
            </a:r>
            <a:r>
              <a:rPr lang="en-US" dirty="0" err="1" smtClean="0"/>
              <a:t>-give+</a:t>
            </a:r>
            <a:r>
              <a:rPr lang="en-US" cap="small" dirty="0" err="1" smtClean="0"/>
              <a:t>prf-dec</a:t>
            </a:r>
            <a:endParaRPr lang="ru-RU" dirty="0"/>
          </a:p>
          <a:p>
            <a:pPr marL="0" indent="0">
              <a:buNone/>
            </a:pPr>
            <a:r>
              <a:rPr lang="en-US" dirty="0"/>
              <a:t>	</a:t>
            </a:r>
            <a:r>
              <a:rPr lang="en-US" dirty="0" smtClean="0"/>
              <a:t>‘</a:t>
            </a:r>
            <a:r>
              <a:rPr lang="en-US" dirty="0"/>
              <a:t>S/he gave that to me.’</a:t>
            </a:r>
            <a:r>
              <a:rPr lang="en-US" i="1" dirty="0"/>
              <a:t>	 </a:t>
            </a:r>
            <a:endParaRPr lang="ru-RU" dirty="0"/>
          </a:p>
          <a:p>
            <a:pPr marL="0" indent="0">
              <a:buNone/>
            </a:pPr>
            <a:endParaRPr lang="ru-RU" dirty="0"/>
          </a:p>
        </p:txBody>
      </p:sp>
    </p:spTree>
    <p:extLst>
      <p:ext uri="{BB962C8B-B14F-4D97-AF65-F5344CB8AC3E}">
        <p14:creationId xmlns:p14="http://schemas.microsoft.com/office/powerpoint/2010/main" val="8299222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976664"/>
          </a:xfrm>
        </p:spPr>
        <p:txBody>
          <a:bodyPr>
            <a:normAutofit fontScale="92500" lnSpcReduction="10000"/>
          </a:bodyPr>
          <a:lstStyle/>
          <a:p>
            <a:pPr marL="0" indent="0">
              <a:buNone/>
            </a:pPr>
            <a:r>
              <a:rPr lang="en-US" i="1" dirty="0"/>
              <a:t>(4)	Pipil (Campbell and </a:t>
            </a:r>
            <a:r>
              <a:rPr lang="en-US" i="1" dirty="0" err="1"/>
              <a:t>Muntzel</a:t>
            </a:r>
            <a:r>
              <a:rPr lang="en-US" i="1" dirty="0"/>
              <a:t> 1989: 192–194)</a:t>
            </a:r>
            <a:endParaRPr lang="ru-RU" i="1" dirty="0"/>
          </a:p>
          <a:p>
            <a:pPr marL="0" indent="0">
              <a:buNone/>
            </a:pPr>
            <a:endParaRPr lang="en-US" u="sng" dirty="0" smtClean="0"/>
          </a:p>
          <a:p>
            <a:pPr marL="0" indent="0">
              <a:spcBef>
                <a:spcPts val="0"/>
              </a:spcBef>
              <a:spcAft>
                <a:spcPts val="600"/>
              </a:spcAft>
              <a:buNone/>
            </a:pPr>
            <a:r>
              <a:rPr lang="en-US" u="sng" dirty="0" smtClean="0"/>
              <a:t>Traditional </a:t>
            </a:r>
            <a:r>
              <a:rPr lang="en-US" u="sng" dirty="0"/>
              <a:t>form</a:t>
            </a:r>
            <a:r>
              <a:rPr lang="en-US" dirty="0"/>
              <a:t>		</a:t>
            </a:r>
            <a:r>
              <a:rPr lang="en-US" u="sng" dirty="0" smtClean="0"/>
              <a:t>Newer </a:t>
            </a:r>
            <a:r>
              <a:rPr lang="en-US" u="sng" dirty="0"/>
              <a:t>form</a:t>
            </a:r>
            <a:r>
              <a:rPr lang="en-US" dirty="0"/>
              <a:t>:</a:t>
            </a:r>
            <a:endParaRPr lang="ru-RU" dirty="0"/>
          </a:p>
          <a:p>
            <a:pPr marL="0" indent="0">
              <a:buNone/>
            </a:pPr>
            <a:r>
              <a:rPr lang="ru-RU" dirty="0" smtClean="0"/>
              <a:t>a.</a:t>
            </a:r>
            <a:r>
              <a:rPr lang="en-US" dirty="0" smtClean="0"/>
              <a:t> </a:t>
            </a:r>
            <a:r>
              <a:rPr lang="ru-RU" i="1" dirty="0" err="1" smtClean="0"/>
              <a:t>ni</a:t>
            </a:r>
            <a:r>
              <a:rPr lang="ru-RU" i="1" dirty="0" smtClean="0"/>
              <a:t>-</a:t>
            </a:r>
            <a:r>
              <a:rPr lang="ru-RU" i="1" dirty="0" err="1" smtClean="0"/>
              <a:t>panu</a:t>
            </a:r>
            <a:r>
              <a:rPr lang="ru-RU" i="1" dirty="0" smtClean="0"/>
              <a:t>-s</a:t>
            </a:r>
            <a:r>
              <a:rPr lang="ru-RU" i="1" dirty="0"/>
              <a:t>		</a:t>
            </a:r>
            <a:r>
              <a:rPr lang="en-US" i="1" dirty="0" smtClean="0"/>
              <a:t>	</a:t>
            </a:r>
            <a:r>
              <a:rPr lang="ru-RU" i="1" dirty="0" err="1" smtClean="0"/>
              <a:t>ni-yu</a:t>
            </a:r>
            <a:r>
              <a:rPr lang="ru-RU" i="1" dirty="0"/>
              <a:t>	</a:t>
            </a:r>
            <a:r>
              <a:rPr lang="ru-RU" i="1" dirty="0" err="1"/>
              <a:t>ni-panu</a:t>
            </a:r>
            <a:endParaRPr lang="ru-RU" dirty="0"/>
          </a:p>
          <a:p>
            <a:pPr marL="0" indent="0">
              <a:buNone/>
            </a:pPr>
            <a:r>
              <a:rPr lang="en-US" dirty="0"/>
              <a:t> </a:t>
            </a:r>
            <a:r>
              <a:rPr lang="en-US" dirty="0" smtClean="0"/>
              <a:t>   I-pass-</a:t>
            </a:r>
            <a:r>
              <a:rPr lang="en-US" cap="small" dirty="0" err="1" smtClean="0"/>
              <a:t>fut</a:t>
            </a:r>
            <a:r>
              <a:rPr lang="en-US" dirty="0"/>
              <a:t>		</a:t>
            </a:r>
            <a:r>
              <a:rPr lang="en-US" dirty="0" smtClean="0"/>
              <a:t>I-go </a:t>
            </a:r>
            <a:r>
              <a:rPr lang="en-US" dirty="0"/>
              <a:t>	I-pass</a:t>
            </a:r>
            <a:endParaRPr lang="ru-RU" dirty="0"/>
          </a:p>
          <a:p>
            <a:pPr marL="0" indent="0">
              <a:buNone/>
            </a:pPr>
            <a:r>
              <a:rPr lang="en-US" dirty="0" smtClean="0"/>
              <a:t>    ‘I </a:t>
            </a:r>
            <a:r>
              <a:rPr lang="en-US" dirty="0"/>
              <a:t>will pass.’		</a:t>
            </a:r>
            <a:r>
              <a:rPr lang="en-US" dirty="0" smtClean="0"/>
              <a:t>‘</a:t>
            </a:r>
            <a:r>
              <a:rPr lang="en-US" dirty="0"/>
              <a:t>I will pass.’ </a:t>
            </a:r>
            <a:endParaRPr lang="en-US" dirty="0" smtClean="0"/>
          </a:p>
          <a:p>
            <a:pPr marL="0" indent="0">
              <a:spcBef>
                <a:spcPts val="0"/>
              </a:spcBef>
              <a:spcAft>
                <a:spcPts val="1200"/>
              </a:spcAft>
              <a:buNone/>
            </a:pPr>
            <a:r>
              <a:rPr lang="en-US" dirty="0" smtClean="0"/>
              <a:t>				(</a:t>
            </a:r>
            <a:r>
              <a:rPr lang="en-US" dirty="0"/>
              <a:t>lit. ‘I am </a:t>
            </a:r>
            <a:r>
              <a:rPr lang="en-US" dirty="0" smtClean="0"/>
              <a:t>going to </a:t>
            </a:r>
            <a:r>
              <a:rPr lang="en-US" dirty="0"/>
              <a:t>pass.’)</a:t>
            </a:r>
            <a:endParaRPr lang="ru-RU" dirty="0"/>
          </a:p>
          <a:p>
            <a:pPr marL="0" indent="0">
              <a:buNone/>
            </a:pPr>
            <a:r>
              <a:rPr lang="da-DK" dirty="0" smtClean="0"/>
              <a:t>b. </a:t>
            </a:r>
            <a:r>
              <a:rPr lang="da-DK" i="1" dirty="0" smtClean="0"/>
              <a:t>ti-</a:t>
            </a:r>
            <a:r>
              <a:rPr lang="da-DK" i="1" dirty="0" err="1" smtClean="0"/>
              <a:t>panu</a:t>
            </a:r>
            <a:r>
              <a:rPr lang="da-DK" i="1" dirty="0" smtClean="0"/>
              <a:t>-</a:t>
            </a:r>
            <a:r>
              <a:rPr lang="da-DK" i="1" dirty="0" err="1" smtClean="0"/>
              <a:t>ske-t</a:t>
            </a:r>
            <a:r>
              <a:rPr lang="da-DK" i="1" dirty="0"/>
              <a:t>	</a:t>
            </a:r>
            <a:r>
              <a:rPr lang="da-DK" i="1" dirty="0" smtClean="0"/>
              <a:t>	ti-</a:t>
            </a:r>
            <a:r>
              <a:rPr lang="da-DK" i="1" dirty="0" err="1" smtClean="0"/>
              <a:t>yawi</a:t>
            </a:r>
            <a:r>
              <a:rPr lang="da-DK" i="1" dirty="0" smtClean="0"/>
              <a:t>-t </a:t>
            </a:r>
            <a:r>
              <a:rPr lang="da-DK" i="1" dirty="0"/>
              <a:t>	ti-</a:t>
            </a:r>
            <a:r>
              <a:rPr lang="da-DK" i="1" dirty="0" err="1"/>
              <a:t>panu</a:t>
            </a:r>
            <a:r>
              <a:rPr lang="da-DK" i="1" dirty="0"/>
              <a:t>-t</a:t>
            </a:r>
            <a:endParaRPr lang="ru-RU" dirty="0"/>
          </a:p>
          <a:p>
            <a:pPr marL="0" indent="0">
              <a:buNone/>
            </a:pPr>
            <a:r>
              <a:rPr lang="en-US" dirty="0" smtClean="0"/>
              <a:t>    we-pass-</a:t>
            </a:r>
            <a:r>
              <a:rPr lang="en-US" cap="small" dirty="0" err="1" smtClean="0"/>
              <a:t>fut</a:t>
            </a:r>
            <a:r>
              <a:rPr lang="en-US" cap="small" dirty="0" smtClean="0"/>
              <a:t>-</a:t>
            </a:r>
            <a:r>
              <a:rPr lang="en-US" cap="small" dirty="0" err="1" smtClean="0"/>
              <a:t>pl</a:t>
            </a:r>
            <a:r>
              <a:rPr lang="en-US" dirty="0"/>
              <a:t>		</a:t>
            </a:r>
            <a:r>
              <a:rPr lang="en-US" dirty="0" smtClean="0"/>
              <a:t>we-go-</a:t>
            </a:r>
            <a:r>
              <a:rPr lang="en-US" cap="small" dirty="0" err="1" smtClean="0"/>
              <a:t>pl</a:t>
            </a:r>
            <a:r>
              <a:rPr lang="en-US" cap="small" dirty="0" smtClean="0"/>
              <a:t> </a:t>
            </a:r>
            <a:r>
              <a:rPr lang="en-US" dirty="0"/>
              <a:t>	we-pass-</a:t>
            </a:r>
            <a:r>
              <a:rPr lang="en-US" cap="small" dirty="0" err="1"/>
              <a:t>pl</a:t>
            </a:r>
            <a:endParaRPr lang="ru-RU" dirty="0"/>
          </a:p>
          <a:p>
            <a:pPr marL="0" indent="0">
              <a:buNone/>
            </a:pPr>
            <a:r>
              <a:rPr lang="en-US" dirty="0" smtClean="0"/>
              <a:t>    ‘</a:t>
            </a:r>
            <a:r>
              <a:rPr lang="en-US" dirty="0"/>
              <a:t>We will pass.’		</a:t>
            </a:r>
            <a:r>
              <a:rPr lang="en-US" dirty="0" smtClean="0"/>
              <a:t>‘</a:t>
            </a:r>
            <a:r>
              <a:rPr lang="en-US" dirty="0"/>
              <a:t>We will pass.’ </a:t>
            </a:r>
          </a:p>
          <a:p>
            <a:pPr marL="0" indent="0">
              <a:buNone/>
            </a:pPr>
            <a:r>
              <a:rPr lang="en-US" dirty="0" smtClean="0"/>
              <a:t>				(</a:t>
            </a:r>
            <a:r>
              <a:rPr lang="en-US" dirty="0"/>
              <a:t>lit. ‘We </a:t>
            </a:r>
            <a:r>
              <a:rPr lang="en-US" dirty="0" smtClean="0"/>
              <a:t>are	going </a:t>
            </a:r>
            <a:r>
              <a:rPr lang="en-US" dirty="0"/>
              <a:t>to </a:t>
            </a:r>
            <a:r>
              <a:rPr lang="en-US" dirty="0" smtClean="0"/>
              <a:t>pass’)</a:t>
            </a:r>
            <a:endParaRPr lang="ru-RU" dirty="0"/>
          </a:p>
          <a:p>
            <a:pPr marL="0" indent="0">
              <a:buNone/>
            </a:pPr>
            <a:endParaRPr lang="ru-RU" dirty="0"/>
          </a:p>
        </p:txBody>
      </p:sp>
    </p:spTree>
    <p:extLst>
      <p:ext uri="{BB962C8B-B14F-4D97-AF65-F5344CB8AC3E}">
        <p14:creationId xmlns:p14="http://schemas.microsoft.com/office/powerpoint/2010/main" val="19412297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a:bodyPr>
          <a:lstStyle/>
          <a:p>
            <a:pPr marL="0" indent="0">
              <a:buNone/>
            </a:pPr>
            <a:r>
              <a:rPr lang="en-US" i="1" dirty="0"/>
              <a:t>(5)	Cayuga (</a:t>
            </a:r>
            <a:r>
              <a:rPr lang="en-US" i="1" dirty="0" err="1"/>
              <a:t>Mithun</a:t>
            </a:r>
            <a:r>
              <a:rPr lang="en-US" i="1" dirty="0"/>
              <a:t> 1989: 248–249)</a:t>
            </a:r>
            <a:endParaRPr lang="ru-RU" i="1" dirty="0"/>
          </a:p>
          <a:p>
            <a:pPr marL="0" indent="0">
              <a:buNone/>
            </a:pPr>
            <a:r>
              <a:rPr lang="en-US" i="1" dirty="0" smtClean="0"/>
              <a:t>a. Ontario </a:t>
            </a:r>
            <a:r>
              <a:rPr lang="en-US" i="1" dirty="0"/>
              <a:t>Cayuga</a:t>
            </a:r>
            <a:endParaRPr lang="ru-RU" i="1" dirty="0"/>
          </a:p>
          <a:p>
            <a:pPr marL="0" indent="0">
              <a:buNone/>
            </a:pPr>
            <a:r>
              <a:rPr lang="en-US" i="1" dirty="0" err="1" smtClean="0"/>
              <a:t>tǫsasatkahaté:nih</a:t>
            </a:r>
            <a:endParaRPr lang="ru-RU" dirty="0"/>
          </a:p>
          <a:p>
            <a:pPr marL="0" indent="0">
              <a:buNone/>
            </a:pPr>
            <a:r>
              <a:rPr lang="en-GB" cap="small" dirty="0" err="1" smtClean="0"/>
              <a:t>du.</a:t>
            </a:r>
            <a:r>
              <a:rPr lang="en-GB" u="sng" cap="small" dirty="0" err="1" smtClean="0"/>
              <a:t>repetitive</a:t>
            </a:r>
            <a:r>
              <a:rPr lang="en-GB" cap="small" dirty="0" err="1" smtClean="0"/>
              <a:t>-2sg-semi.reflexive</a:t>
            </a:r>
            <a:r>
              <a:rPr lang="en-GB" dirty="0" err="1" smtClean="0"/>
              <a:t>-turn.around</a:t>
            </a:r>
            <a:endParaRPr lang="ru-RU" dirty="0"/>
          </a:p>
          <a:p>
            <a:pPr marL="0" indent="0">
              <a:buNone/>
            </a:pPr>
            <a:r>
              <a:rPr lang="en-GB" dirty="0" smtClean="0"/>
              <a:t>‘</a:t>
            </a:r>
            <a:r>
              <a:rPr lang="en-GB" dirty="0"/>
              <a:t>turn back around, re-turn’	</a:t>
            </a:r>
            <a:endParaRPr lang="ru-RU" dirty="0"/>
          </a:p>
          <a:p>
            <a:pPr marL="0" indent="0">
              <a:buNone/>
            </a:pPr>
            <a:r>
              <a:rPr lang="en-GB" i="1" dirty="0" smtClean="0"/>
              <a:t>b. Oklahoma </a:t>
            </a:r>
            <a:r>
              <a:rPr lang="en-GB" i="1" dirty="0"/>
              <a:t>Cayuga</a:t>
            </a:r>
            <a:endParaRPr lang="ru-RU" i="1" dirty="0"/>
          </a:p>
          <a:p>
            <a:pPr marL="0" indent="0">
              <a:buNone/>
            </a:pPr>
            <a:r>
              <a:rPr lang="en-GB" i="1" dirty="0" err="1" smtClean="0"/>
              <a:t>teskḁa:té:ni</a:t>
            </a:r>
            <a:r>
              <a:rPr lang="en-GB" i="1" dirty="0"/>
              <a:t>	</a:t>
            </a:r>
            <a:r>
              <a:rPr lang="en-GB" dirty="0"/>
              <a:t>			</a:t>
            </a:r>
            <a:r>
              <a:rPr lang="en-GB" dirty="0" smtClean="0"/>
              <a:t>	</a:t>
            </a:r>
            <a:r>
              <a:rPr lang="en-GB" i="1" dirty="0" smtClean="0"/>
              <a:t>é:ˀ</a:t>
            </a:r>
            <a:endParaRPr lang="ru-RU" dirty="0"/>
          </a:p>
          <a:p>
            <a:pPr marL="0" indent="0">
              <a:buNone/>
            </a:pPr>
            <a:r>
              <a:rPr lang="en-GB" cap="small" dirty="0"/>
              <a:t>du-</a:t>
            </a:r>
            <a:r>
              <a:rPr lang="en-GB" cap="small" dirty="0" err="1"/>
              <a:t>2sg.a</a:t>
            </a:r>
            <a:r>
              <a:rPr lang="en-GB" cap="small" dirty="0"/>
              <a:t>-</a:t>
            </a:r>
            <a:r>
              <a:rPr lang="en-GB" cap="small" dirty="0" err="1"/>
              <a:t>semi.reflexive</a:t>
            </a:r>
            <a:r>
              <a:rPr lang="en-GB" dirty="0" err="1"/>
              <a:t>-turn.around</a:t>
            </a:r>
            <a:r>
              <a:rPr lang="en-GB" dirty="0"/>
              <a:t> 	again</a:t>
            </a:r>
            <a:endParaRPr lang="ru-RU" dirty="0"/>
          </a:p>
          <a:p>
            <a:pPr marL="0" indent="0">
              <a:buNone/>
            </a:pPr>
            <a:r>
              <a:rPr lang="en-GB" dirty="0" smtClean="0"/>
              <a:t>‘</a:t>
            </a:r>
            <a:r>
              <a:rPr lang="en-GB" dirty="0"/>
              <a:t>turn around again’</a:t>
            </a:r>
            <a:endParaRPr lang="ru-RU" dirty="0"/>
          </a:p>
          <a:p>
            <a:pPr marL="0" indent="0">
              <a:buNone/>
            </a:pPr>
            <a:endParaRPr lang="ru-RU" dirty="0"/>
          </a:p>
        </p:txBody>
      </p:sp>
    </p:spTree>
    <p:extLst>
      <p:ext uri="{BB962C8B-B14F-4D97-AF65-F5344CB8AC3E}">
        <p14:creationId xmlns:p14="http://schemas.microsoft.com/office/powerpoint/2010/main" val="974069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507288" cy="5433467"/>
          </a:xfrm>
        </p:spPr>
        <p:txBody>
          <a:bodyPr/>
          <a:lstStyle/>
          <a:p>
            <a:pPr marL="0" indent="0">
              <a:spcAft>
                <a:spcPts val="1200"/>
              </a:spcAft>
              <a:buNone/>
            </a:pPr>
            <a:r>
              <a:rPr lang="en-US" i="1" dirty="0"/>
              <a:t>(6)	Siberian Yupik (adapted from Vakhtin, field notes and </a:t>
            </a:r>
            <a:r>
              <a:rPr lang="en-US" i="1" dirty="0" err="1"/>
              <a:t>Rodionova</a:t>
            </a:r>
            <a:r>
              <a:rPr lang="en-US" i="1" dirty="0"/>
              <a:t>, 2012)</a:t>
            </a:r>
            <a:endParaRPr lang="ru-RU" i="1" dirty="0"/>
          </a:p>
          <a:p>
            <a:pPr marL="0" indent="0">
              <a:buNone/>
            </a:pPr>
            <a:r>
              <a:rPr lang="en-US" dirty="0"/>
              <a:t>a. </a:t>
            </a:r>
            <a:r>
              <a:rPr lang="en-US" dirty="0" smtClean="0"/>
              <a:t> aa </a:t>
            </a:r>
            <a:r>
              <a:rPr lang="en-US" dirty="0"/>
              <a:t>	</a:t>
            </a:r>
            <a:r>
              <a:rPr lang="en-US" dirty="0" err="1"/>
              <a:t>whanga</a:t>
            </a:r>
            <a:r>
              <a:rPr lang="en-US" dirty="0"/>
              <a:t>-</a:t>
            </a:r>
            <a:r>
              <a:rPr lang="en-US" dirty="0" err="1"/>
              <a:t>ngina</a:t>
            </a:r>
            <a:r>
              <a:rPr lang="en-US" dirty="0"/>
              <a:t>-</a:t>
            </a:r>
            <a:r>
              <a:rPr lang="en-US" dirty="0" err="1"/>
              <a:t>ghhaag</a:t>
            </a:r>
            <a:r>
              <a:rPr lang="en-US" dirty="0"/>
              <a:t>-</a:t>
            </a:r>
            <a:r>
              <a:rPr lang="en-US" dirty="0" err="1"/>
              <a:t>lleq</a:t>
            </a:r>
            <a:r>
              <a:rPr lang="en-US" dirty="0"/>
              <a:t>-u-</a:t>
            </a:r>
            <a:r>
              <a:rPr lang="en-US" dirty="0" err="1"/>
              <a:t>nga</a:t>
            </a:r>
            <a:endParaRPr lang="ru-RU" dirty="0"/>
          </a:p>
          <a:p>
            <a:pPr marL="0" indent="0">
              <a:buNone/>
            </a:pPr>
            <a:r>
              <a:rPr lang="en-US" dirty="0" smtClean="0"/>
              <a:t>     yes </a:t>
            </a:r>
            <a:r>
              <a:rPr lang="en-US" dirty="0"/>
              <a:t>	me-</a:t>
            </a:r>
            <a:r>
              <a:rPr lang="en-US" cap="small" dirty="0"/>
              <a:t>only-dim- </a:t>
            </a:r>
            <a:r>
              <a:rPr lang="en-US" cap="small" dirty="0" err="1"/>
              <a:t>fut</a:t>
            </a:r>
            <a:r>
              <a:rPr lang="en-US" dirty="0"/>
              <a:t>-</a:t>
            </a:r>
            <a:r>
              <a:rPr lang="en-US" cap="small" dirty="0"/>
              <a:t> </a:t>
            </a:r>
            <a:r>
              <a:rPr lang="en-US" cap="small" dirty="0" err="1"/>
              <a:t>intr-</a:t>
            </a:r>
            <a:r>
              <a:rPr lang="en-US" dirty="0" err="1"/>
              <a:t>1</a:t>
            </a:r>
            <a:r>
              <a:rPr lang="en-US" cap="small" dirty="0" err="1"/>
              <a:t>sg.subj</a:t>
            </a:r>
            <a:endParaRPr lang="ru-RU" dirty="0"/>
          </a:p>
          <a:p>
            <a:pPr marL="0" indent="0">
              <a:spcAft>
                <a:spcPts val="1200"/>
              </a:spcAft>
              <a:buNone/>
            </a:pPr>
            <a:r>
              <a:rPr lang="en-US" dirty="0" smtClean="0"/>
              <a:t>     'Yes</a:t>
            </a:r>
            <a:r>
              <a:rPr lang="en-US" dirty="0"/>
              <a:t>, I will be all alone'</a:t>
            </a:r>
            <a:endParaRPr lang="ru-RU" dirty="0"/>
          </a:p>
          <a:p>
            <a:pPr marL="0" indent="0">
              <a:buNone/>
            </a:pPr>
            <a:r>
              <a:rPr lang="en-US" dirty="0" smtClean="0"/>
              <a:t>b. </a:t>
            </a:r>
            <a:r>
              <a:rPr lang="en-US" i="1" dirty="0" err="1" smtClean="0"/>
              <a:t>wetku</a:t>
            </a:r>
            <a:r>
              <a:rPr lang="en-US" i="1" dirty="0" smtClean="0"/>
              <a:t> </a:t>
            </a:r>
            <a:r>
              <a:rPr lang="en-US" i="1" dirty="0"/>
              <a:t>	</a:t>
            </a:r>
            <a:r>
              <a:rPr lang="en-US" i="1" dirty="0" err="1"/>
              <a:t>unami</a:t>
            </a:r>
            <a:r>
              <a:rPr lang="en-US" i="1" dirty="0"/>
              <a:t> 		</a:t>
            </a:r>
            <a:r>
              <a:rPr lang="en-US" i="1" dirty="0" err="1"/>
              <a:t>tagi</a:t>
            </a:r>
            <a:r>
              <a:rPr lang="en-US" i="1" dirty="0"/>
              <a:t>-</a:t>
            </a:r>
            <a:r>
              <a:rPr lang="en-US" i="1" dirty="0" err="1"/>
              <a:t>lleq</a:t>
            </a:r>
            <a:r>
              <a:rPr lang="en-US" i="1" dirty="0"/>
              <a:t>-u-q</a:t>
            </a:r>
            <a:endParaRPr lang="ru-RU" dirty="0"/>
          </a:p>
          <a:p>
            <a:pPr marL="0" indent="0">
              <a:buNone/>
            </a:pPr>
            <a:r>
              <a:rPr lang="en-US" dirty="0" smtClean="0"/>
              <a:t>    only </a:t>
            </a:r>
            <a:r>
              <a:rPr lang="en-US" dirty="0"/>
              <a:t>	tomorrow 	</a:t>
            </a:r>
            <a:r>
              <a:rPr lang="en-US" dirty="0" smtClean="0"/>
              <a:t>	come-</a:t>
            </a:r>
            <a:r>
              <a:rPr lang="en-US" cap="small" dirty="0" err="1" smtClean="0"/>
              <a:t>fut</a:t>
            </a:r>
            <a:r>
              <a:rPr lang="en-US" cap="small" dirty="0" smtClean="0"/>
              <a:t>-</a:t>
            </a:r>
            <a:r>
              <a:rPr lang="en-US" cap="small" dirty="0" err="1" smtClean="0"/>
              <a:t>intr-3sg.subj</a:t>
            </a:r>
            <a:endParaRPr lang="ru-RU" dirty="0"/>
          </a:p>
          <a:p>
            <a:pPr marL="0" indent="0">
              <a:buNone/>
            </a:pPr>
            <a:r>
              <a:rPr lang="en-GB" dirty="0" smtClean="0"/>
              <a:t>    ‘</a:t>
            </a:r>
            <a:r>
              <a:rPr lang="en-US" dirty="0"/>
              <a:t>He will only come tomorrow.</a:t>
            </a:r>
            <a:r>
              <a:rPr lang="en-GB" dirty="0"/>
              <a:t>’</a:t>
            </a:r>
            <a:endParaRPr lang="ru-RU" dirty="0"/>
          </a:p>
        </p:txBody>
      </p:sp>
    </p:spTree>
    <p:extLst>
      <p:ext uri="{BB962C8B-B14F-4D97-AF65-F5344CB8AC3E}">
        <p14:creationId xmlns:p14="http://schemas.microsoft.com/office/powerpoint/2010/main" val="2416736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fontScale="85000" lnSpcReduction="10000"/>
          </a:bodyPr>
          <a:lstStyle/>
          <a:p>
            <a:pPr marL="0" indent="0">
              <a:spcBef>
                <a:spcPts val="0"/>
              </a:spcBef>
              <a:spcAft>
                <a:spcPts val="1200"/>
              </a:spcAft>
              <a:buNone/>
            </a:pPr>
            <a:r>
              <a:rPr lang="en-US" i="1" dirty="0"/>
              <a:t>(</a:t>
            </a:r>
            <a:r>
              <a:rPr lang="ru-RU" i="1" dirty="0"/>
              <a:t>7</a:t>
            </a:r>
            <a:r>
              <a:rPr lang="en-US" i="1" dirty="0"/>
              <a:t>) </a:t>
            </a:r>
            <a:r>
              <a:rPr lang="en-US" i="1" dirty="0" err="1"/>
              <a:t>Tiwi</a:t>
            </a:r>
            <a:r>
              <a:rPr lang="en-US" i="1" dirty="0"/>
              <a:t>, a North Australian isolate (Lee 1987)</a:t>
            </a:r>
            <a:endParaRPr lang="en-US" i="1" dirty="0" smtClean="0"/>
          </a:p>
          <a:p>
            <a:pPr marL="0" indent="0">
              <a:buNone/>
            </a:pPr>
            <a:r>
              <a:rPr lang="en-US" dirty="0" smtClean="0"/>
              <a:t>a</a:t>
            </a:r>
            <a:r>
              <a:rPr lang="ru-RU" dirty="0" smtClean="0"/>
              <a:t>.</a:t>
            </a:r>
            <a:r>
              <a:rPr lang="en-US" dirty="0" smtClean="0"/>
              <a:t> </a:t>
            </a:r>
            <a:r>
              <a:rPr lang="en-US" i="1" dirty="0" smtClean="0"/>
              <a:t>a-</a:t>
            </a:r>
            <a:r>
              <a:rPr lang="en-US" i="1" dirty="0" err="1" smtClean="0"/>
              <a:t>mpi</a:t>
            </a:r>
            <a:r>
              <a:rPr lang="en-US" i="1" dirty="0" smtClean="0"/>
              <a:t>-</a:t>
            </a:r>
            <a:r>
              <a:rPr lang="en-US" i="1" dirty="0" err="1" smtClean="0"/>
              <a:t>ni</a:t>
            </a:r>
            <a:r>
              <a:rPr lang="en-US" i="1" dirty="0" smtClean="0"/>
              <a:t>-</a:t>
            </a:r>
            <a:r>
              <a:rPr lang="en-US" i="1" dirty="0" err="1" smtClean="0"/>
              <a:t>watu</a:t>
            </a:r>
            <a:r>
              <a:rPr lang="en-US" i="1" dirty="0" smtClean="0"/>
              <a:t>-</a:t>
            </a:r>
            <a:r>
              <a:rPr lang="en-US" i="1" dirty="0" err="1" smtClean="0"/>
              <a:t>wuciŋi</a:t>
            </a:r>
            <a:r>
              <a:rPr lang="en-US" i="1" dirty="0" smtClean="0"/>
              <a:t>-ma-</a:t>
            </a:r>
            <a:r>
              <a:rPr lang="en-US" i="1" dirty="0" err="1" smtClean="0"/>
              <a:t>cirakiɳiŋi</a:t>
            </a:r>
            <a:r>
              <a:rPr lang="en-US" i="1" dirty="0" smtClean="0"/>
              <a:t>-</a:t>
            </a:r>
            <a:r>
              <a:rPr lang="en-US" i="1" dirty="0" err="1" smtClean="0"/>
              <a:t>yaŋuɭimay-ami</a:t>
            </a:r>
            <a:r>
              <a:rPr lang="en-US" i="1" dirty="0"/>
              <a:t>.</a:t>
            </a:r>
            <a:endParaRPr lang="ru-RU" dirty="0"/>
          </a:p>
          <a:p>
            <a:pPr marL="0" indent="0">
              <a:buNone/>
            </a:pPr>
            <a:r>
              <a:rPr lang="en-US" dirty="0" smtClean="0"/>
              <a:t>    she-</a:t>
            </a:r>
            <a:r>
              <a:rPr lang="en-US" dirty="0" err="1" smtClean="0"/>
              <a:t>NPst</a:t>
            </a:r>
            <a:r>
              <a:rPr lang="en-US" dirty="0" smtClean="0"/>
              <a:t>-LOC-morn-</a:t>
            </a:r>
            <a:r>
              <a:rPr lang="en-US" dirty="0" err="1" smtClean="0"/>
              <a:t>DUR</a:t>
            </a:r>
            <a:r>
              <a:rPr lang="en-US" dirty="0" smtClean="0"/>
              <a:t>-COM-light-walk-MOVEMENT</a:t>
            </a:r>
            <a:endParaRPr lang="ru-RU" dirty="0"/>
          </a:p>
          <a:p>
            <a:pPr marL="0" indent="0">
              <a:buNone/>
            </a:pPr>
            <a:r>
              <a:rPr lang="en-US" dirty="0" smtClean="0"/>
              <a:t>    ‘</a:t>
            </a:r>
            <a:r>
              <a:rPr lang="en-US" dirty="0"/>
              <a:t>She (the sun) is shining over there in the morning.’</a:t>
            </a:r>
            <a:endParaRPr lang="ru-RU" dirty="0"/>
          </a:p>
          <a:p>
            <a:pPr marL="0" indent="0">
              <a:buNone/>
            </a:pPr>
            <a:r>
              <a:rPr lang="en-US" dirty="0"/>
              <a:t> </a:t>
            </a:r>
            <a:endParaRPr lang="ru-RU" dirty="0"/>
          </a:p>
          <a:p>
            <a:pPr marL="0" indent="0">
              <a:buNone/>
            </a:pPr>
            <a:r>
              <a:rPr lang="en-US" dirty="0" smtClean="0"/>
              <a:t>b</a:t>
            </a:r>
            <a:r>
              <a:rPr lang="ru-RU" dirty="0" smtClean="0"/>
              <a:t>.</a:t>
            </a:r>
            <a:r>
              <a:rPr lang="en-US" dirty="0" smtClean="0"/>
              <a:t> 	</a:t>
            </a:r>
            <a:r>
              <a:rPr lang="en-US" i="1" dirty="0" err="1" smtClean="0"/>
              <a:t>capinari</a:t>
            </a:r>
            <a:r>
              <a:rPr lang="en-US" i="1" dirty="0"/>
              <a:t>	</a:t>
            </a:r>
            <a:r>
              <a:rPr lang="en-US" i="1" dirty="0" err="1"/>
              <a:t>wokapat</a:t>
            </a:r>
            <a:r>
              <a:rPr lang="en-US" i="1" dirty="0"/>
              <a:t> 	a-</a:t>
            </a:r>
            <a:r>
              <a:rPr lang="en-US" i="1" dirty="0" err="1"/>
              <a:t>mpi</a:t>
            </a:r>
            <a:r>
              <a:rPr lang="en-US" i="1" dirty="0"/>
              <a:t>-</a:t>
            </a:r>
            <a:r>
              <a:rPr lang="en-US" i="1" dirty="0" err="1"/>
              <a:t>ciki</a:t>
            </a:r>
            <a:r>
              <a:rPr lang="en-US" i="1" dirty="0"/>
              <a:t>-mi	</a:t>
            </a:r>
            <a:r>
              <a:rPr lang="en-US" i="1" dirty="0" smtClean="0"/>
              <a:t>   </a:t>
            </a:r>
          </a:p>
          <a:p>
            <a:pPr marL="0" indent="0">
              <a:buNone/>
            </a:pPr>
            <a:r>
              <a:rPr lang="en-US" dirty="0" smtClean="0"/>
              <a:t>	morning</a:t>
            </a:r>
            <a:r>
              <a:rPr lang="en-US" dirty="0"/>
              <a:t>	walk 	</a:t>
            </a:r>
            <a:r>
              <a:rPr lang="en-US" dirty="0" smtClean="0"/>
              <a:t>	she-</a:t>
            </a:r>
            <a:r>
              <a:rPr lang="en-US" dirty="0" err="1" smtClean="0"/>
              <a:t>NPst</a:t>
            </a:r>
            <a:r>
              <a:rPr lang="en-US" dirty="0" smtClean="0"/>
              <a:t>-</a:t>
            </a:r>
            <a:r>
              <a:rPr lang="en-US" dirty="0" err="1" smtClean="0"/>
              <a:t>DUR</a:t>
            </a:r>
            <a:r>
              <a:rPr lang="en-US" dirty="0" smtClean="0"/>
              <a:t>-do</a:t>
            </a:r>
            <a:r>
              <a:rPr lang="en-US" dirty="0"/>
              <a:t>	</a:t>
            </a:r>
            <a:endParaRPr lang="en-US" dirty="0" smtClean="0"/>
          </a:p>
          <a:p>
            <a:pPr marL="0" indent="0">
              <a:buNone/>
            </a:pPr>
            <a:r>
              <a:rPr lang="en-US" i="1" dirty="0" smtClean="0"/>
              <a:t>	</a:t>
            </a:r>
            <a:r>
              <a:rPr lang="en-US" i="1" dirty="0" err="1" smtClean="0"/>
              <a:t>kutawa</a:t>
            </a:r>
            <a:r>
              <a:rPr lang="en-US" i="1" dirty="0" smtClean="0"/>
              <a:t>	with	</a:t>
            </a:r>
            <a:r>
              <a:rPr lang="en-US" i="1" dirty="0" err="1" smtClean="0"/>
              <a:t>layt</a:t>
            </a:r>
            <a:endParaRPr lang="en-US" i="1" dirty="0" smtClean="0"/>
          </a:p>
          <a:p>
            <a:pPr marL="0" indent="0">
              <a:buNone/>
            </a:pPr>
            <a:r>
              <a:rPr lang="en-US" dirty="0" smtClean="0"/>
              <a:t>	there		with	light</a:t>
            </a:r>
            <a:endParaRPr lang="ru-RU" dirty="0"/>
          </a:p>
          <a:p>
            <a:pPr marL="0" indent="0">
              <a:buNone/>
            </a:pPr>
            <a:r>
              <a:rPr lang="en-US" dirty="0"/>
              <a:t>	‘She (the sun) is shining over there in the morning.’</a:t>
            </a:r>
            <a:endParaRPr lang="ru-RU" dirty="0"/>
          </a:p>
          <a:p>
            <a:pPr marL="0" indent="0">
              <a:buNone/>
            </a:pPr>
            <a:endParaRPr lang="ru-RU" dirty="0"/>
          </a:p>
        </p:txBody>
      </p:sp>
    </p:spTree>
    <p:extLst>
      <p:ext uri="{BB962C8B-B14F-4D97-AF65-F5344CB8AC3E}">
        <p14:creationId xmlns:p14="http://schemas.microsoft.com/office/powerpoint/2010/main" val="8497088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3881362670"/>
              </p:ext>
            </p:extLst>
          </p:nvPr>
        </p:nvGraphicFramePr>
        <p:xfrm>
          <a:off x="683568" y="116632"/>
          <a:ext cx="7848872" cy="6410473"/>
        </p:xfrm>
        <a:graphic>
          <a:graphicData uri="http://schemas.openxmlformats.org/drawingml/2006/table">
            <a:tbl>
              <a:tblPr>
                <a:tableStyleId>{5940675A-B579-460E-94D1-54222C63F5DA}</a:tableStyleId>
              </a:tblPr>
              <a:tblGrid>
                <a:gridCol w="4543120"/>
                <a:gridCol w="3305752"/>
              </a:tblGrid>
              <a:tr h="308403">
                <a:tc>
                  <a:txBody>
                    <a:bodyPr/>
                    <a:lstStyle/>
                    <a:p>
                      <a:pPr algn="ctr">
                        <a:lnSpc>
                          <a:spcPts val="1500"/>
                        </a:lnSpc>
                        <a:spcBef>
                          <a:spcPts val="100"/>
                        </a:spcBef>
                        <a:spcAft>
                          <a:spcPts val="100"/>
                        </a:spcAft>
                      </a:pPr>
                      <a:r>
                        <a:rPr lang="en-US" sz="1800" b="1" dirty="0">
                          <a:effectLst/>
                        </a:rPr>
                        <a:t>Traditional </a:t>
                      </a:r>
                      <a:r>
                        <a:rPr lang="en-US" sz="1800" b="1" dirty="0" err="1">
                          <a:effectLst/>
                        </a:rPr>
                        <a:t>Tiwi</a:t>
                      </a:r>
                      <a:endParaRPr lang="ru-RU" sz="1800" b="1" dirty="0">
                        <a:effectLst/>
                        <a:latin typeface="Calibri"/>
                        <a:ea typeface="Calibri"/>
                        <a:cs typeface="Times New Roman"/>
                      </a:endParaRPr>
                    </a:p>
                  </a:txBody>
                  <a:tcPr marL="67945" marR="67945" marT="0" marB="0" anchor="ctr"/>
                </a:tc>
                <a:tc>
                  <a:txBody>
                    <a:bodyPr/>
                    <a:lstStyle/>
                    <a:p>
                      <a:pPr algn="ctr">
                        <a:lnSpc>
                          <a:spcPts val="1500"/>
                        </a:lnSpc>
                        <a:spcBef>
                          <a:spcPts val="100"/>
                        </a:spcBef>
                        <a:spcAft>
                          <a:spcPts val="100"/>
                        </a:spcAft>
                      </a:pPr>
                      <a:r>
                        <a:rPr lang="en-US" sz="1800" b="1" dirty="0">
                          <a:effectLst/>
                        </a:rPr>
                        <a:t>Modern </a:t>
                      </a:r>
                      <a:r>
                        <a:rPr lang="en-US" sz="1800" b="1" dirty="0" err="1">
                          <a:effectLst/>
                        </a:rPr>
                        <a:t>Tiwi</a:t>
                      </a:r>
                      <a:endParaRPr lang="ru-RU" sz="1800" b="1" dirty="0">
                        <a:effectLst/>
                        <a:latin typeface="Calibri"/>
                        <a:ea typeface="Calibri"/>
                        <a:cs typeface="Times New Roman"/>
                      </a:endParaRPr>
                    </a:p>
                  </a:txBody>
                  <a:tcPr marL="67945" marR="67945" marT="0" marB="0" anchor="ctr"/>
                </a:tc>
              </a:tr>
              <a:tr h="308403">
                <a:tc>
                  <a:txBody>
                    <a:bodyPr/>
                    <a:lstStyle/>
                    <a:p>
                      <a:pPr algn="l">
                        <a:lnSpc>
                          <a:spcPts val="1500"/>
                        </a:lnSpc>
                        <a:spcBef>
                          <a:spcPts val="100"/>
                        </a:spcBef>
                        <a:spcAft>
                          <a:spcPts val="100"/>
                        </a:spcAft>
                      </a:pPr>
                      <a:r>
                        <a:rPr lang="en-US" sz="1800" dirty="0">
                          <a:effectLst/>
                        </a:rPr>
                        <a:t>1 – subject</a:t>
                      </a:r>
                      <a:endParaRPr lang="ru-RU" sz="1800" dirty="0">
                        <a:effectLst/>
                        <a:latin typeface="Calibri"/>
                        <a:ea typeface="Calibri"/>
                        <a:cs typeface="Times New Roman"/>
                      </a:endParaRPr>
                    </a:p>
                  </a:txBody>
                  <a:tcPr marL="67945" marR="67945" marT="0" marB="0" anchor="ctr"/>
                </a:tc>
                <a:tc>
                  <a:txBody>
                    <a:bodyPr/>
                    <a:lstStyle/>
                    <a:p>
                      <a:pPr algn="l">
                        <a:lnSpc>
                          <a:spcPts val="1500"/>
                        </a:lnSpc>
                        <a:spcBef>
                          <a:spcPts val="100"/>
                        </a:spcBef>
                        <a:spcAft>
                          <a:spcPts val="100"/>
                        </a:spcAft>
                      </a:pPr>
                      <a:r>
                        <a:rPr lang="en-US" sz="1800">
                          <a:effectLst/>
                        </a:rPr>
                        <a:t>1+2 – subject-tense</a:t>
                      </a:r>
                      <a:endParaRPr lang="ru-RU" sz="1800">
                        <a:effectLst/>
                        <a:latin typeface="Calibri"/>
                        <a:ea typeface="Calibri"/>
                        <a:cs typeface="Times New Roman"/>
                      </a:endParaRPr>
                    </a:p>
                  </a:txBody>
                  <a:tcPr marL="67945" marR="67945" marT="0" marB="0" anchor="ctr"/>
                </a:tc>
              </a:tr>
              <a:tr h="308403">
                <a:tc>
                  <a:txBody>
                    <a:bodyPr/>
                    <a:lstStyle/>
                    <a:p>
                      <a:pPr algn="l">
                        <a:lnSpc>
                          <a:spcPts val="1500"/>
                        </a:lnSpc>
                        <a:spcBef>
                          <a:spcPts val="100"/>
                        </a:spcBef>
                        <a:spcAft>
                          <a:spcPts val="100"/>
                        </a:spcAft>
                      </a:pPr>
                      <a:r>
                        <a:rPr lang="en-US" sz="1800" dirty="0">
                          <a:effectLst/>
                        </a:rPr>
                        <a:t>2 – tense (non-past / past)</a:t>
                      </a:r>
                      <a:endParaRPr lang="ru-RU" sz="1800" dirty="0">
                        <a:effectLst/>
                        <a:latin typeface="Calibri"/>
                        <a:ea typeface="Calibri"/>
                        <a:cs typeface="Times New Roman"/>
                      </a:endParaRPr>
                    </a:p>
                  </a:txBody>
                  <a:tcPr marL="67945" marR="67945" marT="0" marB="0" anchor="ctr"/>
                </a:tc>
                <a:tc>
                  <a:txBody>
                    <a:bodyPr/>
                    <a:lstStyle/>
                    <a:p>
                      <a:pPr algn="l">
                        <a:lnSpc>
                          <a:spcPts val="1500"/>
                        </a:lnSpc>
                        <a:spcBef>
                          <a:spcPts val="100"/>
                        </a:spcBef>
                        <a:spcAft>
                          <a:spcPts val="100"/>
                        </a:spcAft>
                      </a:pPr>
                      <a:r>
                        <a:rPr lang="en-US" sz="1800">
                          <a:effectLst/>
                        </a:rPr>
                        <a:t> </a:t>
                      </a:r>
                      <a:endParaRPr lang="ru-RU" sz="1800">
                        <a:effectLst/>
                        <a:latin typeface="Calibri"/>
                        <a:ea typeface="Calibri"/>
                        <a:cs typeface="Times New Roman"/>
                      </a:endParaRPr>
                    </a:p>
                  </a:txBody>
                  <a:tcPr marL="67945" marR="67945" marT="0" marB="0" anchor="ctr"/>
                </a:tc>
              </a:tr>
              <a:tr h="310368">
                <a:tc>
                  <a:txBody>
                    <a:bodyPr/>
                    <a:lstStyle/>
                    <a:p>
                      <a:pPr algn="l">
                        <a:lnSpc>
                          <a:spcPts val="1500"/>
                        </a:lnSpc>
                        <a:spcBef>
                          <a:spcPts val="100"/>
                        </a:spcBef>
                        <a:spcAft>
                          <a:spcPts val="100"/>
                        </a:spcAft>
                      </a:pPr>
                      <a:r>
                        <a:rPr lang="en-US" sz="1800" dirty="0">
                          <a:effectLst/>
                        </a:rPr>
                        <a:t>3 – locative </a:t>
                      </a:r>
                      <a:endParaRPr lang="ru-RU" sz="1800" dirty="0">
                        <a:effectLst/>
                        <a:latin typeface="Calibri"/>
                        <a:ea typeface="Calibri"/>
                        <a:cs typeface="Times New Roman"/>
                      </a:endParaRPr>
                    </a:p>
                  </a:txBody>
                  <a:tcPr marL="67945" marR="67945" marT="0" marB="0" anchor="ctr"/>
                </a:tc>
                <a:tc>
                  <a:txBody>
                    <a:bodyPr/>
                    <a:lstStyle/>
                    <a:p>
                      <a:pPr algn="l">
                        <a:lnSpc>
                          <a:spcPts val="1500"/>
                        </a:lnSpc>
                        <a:spcBef>
                          <a:spcPts val="100"/>
                        </a:spcBef>
                        <a:spcAft>
                          <a:spcPts val="100"/>
                        </a:spcAft>
                      </a:pPr>
                      <a:r>
                        <a:rPr lang="en-US" sz="1800" dirty="0">
                          <a:effectLst/>
                        </a:rPr>
                        <a:t>3 – locative</a:t>
                      </a:r>
                      <a:endParaRPr lang="ru-RU" sz="1800" dirty="0">
                        <a:effectLst/>
                        <a:latin typeface="Calibri"/>
                        <a:ea typeface="Calibri"/>
                        <a:cs typeface="Times New Roman"/>
                      </a:endParaRPr>
                    </a:p>
                  </a:txBody>
                  <a:tcPr marL="67945" marR="67945" marT="0" marB="0" anchor="ctr"/>
                </a:tc>
              </a:tr>
              <a:tr h="308403">
                <a:tc>
                  <a:txBody>
                    <a:bodyPr/>
                    <a:lstStyle/>
                    <a:p>
                      <a:pPr algn="l">
                        <a:lnSpc>
                          <a:spcPts val="1500"/>
                        </a:lnSpc>
                        <a:spcBef>
                          <a:spcPts val="100"/>
                        </a:spcBef>
                        <a:spcAft>
                          <a:spcPts val="100"/>
                        </a:spcAft>
                      </a:pPr>
                      <a:r>
                        <a:rPr lang="en-US" sz="1800" dirty="0">
                          <a:effectLst/>
                        </a:rPr>
                        <a:t>4 </a:t>
                      </a:r>
                      <a:r>
                        <a:rPr lang="en-US" sz="1800" dirty="0" smtClean="0">
                          <a:effectLst/>
                        </a:rPr>
                        <a:t>– mood </a:t>
                      </a:r>
                      <a:r>
                        <a:rPr lang="en-US" sz="1800" dirty="0">
                          <a:effectLst/>
                        </a:rPr>
                        <a:t>1 – subjunctive, </a:t>
                      </a:r>
                      <a:r>
                        <a:rPr lang="en-US" sz="1800" dirty="0" err="1">
                          <a:effectLst/>
                        </a:rPr>
                        <a:t>frustrative</a:t>
                      </a:r>
                      <a:r>
                        <a:rPr lang="en-US" sz="1800" dirty="0">
                          <a:effectLst/>
                        </a:rPr>
                        <a:t>,  obligational</a:t>
                      </a:r>
                      <a:endParaRPr lang="ru-RU" sz="1800" dirty="0">
                        <a:effectLst/>
                        <a:latin typeface="Calibri"/>
                        <a:ea typeface="Calibri"/>
                        <a:cs typeface="Times New Roman"/>
                      </a:endParaRPr>
                    </a:p>
                  </a:txBody>
                  <a:tcPr marL="67945" marR="67945" marT="0" marB="0" anchor="ctr"/>
                </a:tc>
                <a:tc>
                  <a:txBody>
                    <a:bodyPr/>
                    <a:lstStyle/>
                    <a:p>
                      <a:pPr algn="l">
                        <a:lnSpc>
                          <a:spcPts val="1500"/>
                        </a:lnSpc>
                        <a:spcBef>
                          <a:spcPts val="100"/>
                        </a:spcBef>
                        <a:spcAft>
                          <a:spcPts val="100"/>
                        </a:spcAft>
                      </a:pPr>
                      <a:r>
                        <a:rPr lang="en-US" sz="1800" dirty="0">
                          <a:effectLst/>
                        </a:rPr>
                        <a:t>4 – mood 1 (subjunctive, </a:t>
                      </a:r>
                      <a:r>
                        <a:rPr lang="en-US" sz="1800" dirty="0" err="1">
                          <a:effectLst/>
                        </a:rPr>
                        <a:t>frustrative</a:t>
                      </a:r>
                      <a:r>
                        <a:rPr lang="en-US" sz="1800" dirty="0">
                          <a:effectLst/>
                        </a:rPr>
                        <a:t>)</a:t>
                      </a:r>
                      <a:endParaRPr lang="ru-RU" sz="1800" dirty="0">
                        <a:effectLst/>
                        <a:latin typeface="Calibri"/>
                        <a:ea typeface="Calibri"/>
                        <a:cs typeface="Times New Roman"/>
                      </a:endParaRPr>
                    </a:p>
                  </a:txBody>
                  <a:tcPr marL="67945" marR="67945" marT="0" marB="0" anchor="ctr"/>
                </a:tc>
              </a:tr>
              <a:tr h="308403">
                <a:tc>
                  <a:txBody>
                    <a:bodyPr/>
                    <a:lstStyle/>
                    <a:p>
                      <a:pPr algn="l">
                        <a:lnSpc>
                          <a:spcPts val="1500"/>
                        </a:lnSpc>
                        <a:spcBef>
                          <a:spcPts val="100"/>
                        </a:spcBef>
                        <a:spcAft>
                          <a:spcPts val="100"/>
                        </a:spcAft>
                      </a:pPr>
                      <a:r>
                        <a:rPr lang="en-US" sz="1800">
                          <a:effectLst/>
                        </a:rPr>
                        <a:t>5 – mood 2 – irrealis </a:t>
                      </a:r>
                      <a:endParaRPr lang="ru-RU" sz="1800">
                        <a:effectLst/>
                        <a:latin typeface="Calibri"/>
                        <a:ea typeface="Calibri"/>
                        <a:cs typeface="Times New Roman"/>
                      </a:endParaRPr>
                    </a:p>
                  </a:txBody>
                  <a:tcPr marL="67945" marR="67945" marT="0" marB="0" anchor="ctr"/>
                </a:tc>
                <a:tc>
                  <a:txBody>
                    <a:bodyPr/>
                    <a:lstStyle/>
                    <a:p>
                      <a:pPr algn="l">
                        <a:lnSpc>
                          <a:spcPts val="1500"/>
                        </a:lnSpc>
                        <a:spcBef>
                          <a:spcPts val="100"/>
                        </a:spcBef>
                        <a:spcAft>
                          <a:spcPts val="100"/>
                        </a:spcAft>
                      </a:pPr>
                      <a:r>
                        <a:rPr lang="en-US" sz="1800" dirty="0">
                          <a:effectLst/>
                        </a:rPr>
                        <a:t>5 – mood 2 (</a:t>
                      </a:r>
                      <a:r>
                        <a:rPr lang="en-US" sz="1800" dirty="0" err="1">
                          <a:effectLst/>
                        </a:rPr>
                        <a:t>irrealis</a:t>
                      </a:r>
                      <a:r>
                        <a:rPr lang="en-US" sz="1800" dirty="0">
                          <a:effectLst/>
                        </a:rPr>
                        <a:t> or negative)</a:t>
                      </a:r>
                      <a:endParaRPr lang="ru-RU" sz="1800" dirty="0">
                        <a:effectLst/>
                        <a:latin typeface="Calibri"/>
                        <a:ea typeface="Calibri"/>
                        <a:cs typeface="Times New Roman"/>
                      </a:endParaRPr>
                    </a:p>
                  </a:txBody>
                  <a:tcPr marL="67945" marR="67945" marT="0" marB="0" anchor="ctr"/>
                </a:tc>
              </a:tr>
              <a:tr h="308403">
                <a:tc>
                  <a:txBody>
                    <a:bodyPr/>
                    <a:lstStyle/>
                    <a:p>
                      <a:pPr algn="l">
                        <a:lnSpc>
                          <a:spcPts val="1500"/>
                        </a:lnSpc>
                        <a:spcBef>
                          <a:spcPts val="100"/>
                        </a:spcBef>
                        <a:spcAft>
                          <a:spcPts val="100"/>
                        </a:spcAft>
                      </a:pPr>
                      <a:r>
                        <a:rPr lang="en-US" sz="1800">
                          <a:effectLst/>
                        </a:rPr>
                        <a:t>6 – temp 1 (in the morning)</a:t>
                      </a:r>
                      <a:endParaRPr lang="ru-RU" sz="1800">
                        <a:effectLst/>
                        <a:latin typeface="Calibri"/>
                        <a:ea typeface="Calibri"/>
                        <a:cs typeface="Times New Roman"/>
                      </a:endParaRPr>
                    </a:p>
                  </a:txBody>
                  <a:tcPr marL="67945" marR="67945" marT="0" marB="0" anchor="ctr"/>
                </a:tc>
                <a:tc>
                  <a:txBody>
                    <a:bodyPr/>
                    <a:lstStyle/>
                    <a:p>
                      <a:pPr algn="l">
                        <a:lnSpc>
                          <a:spcPts val="1500"/>
                        </a:lnSpc>
                        <a:spcBef>
                          <a:spcPts val="100"/>
                        </a:spcBef>
                        <a:spcAft>
                          <a:spcPts val="100"/>
                        </a:spcAft>
                      </a:pPr>
                      <a:r>
                        <a:rPr lang="en-US" sz="1800" dirty="0">
                          <a:effectLst/>
                        </a:rPr>
                        <a:t> </a:t>
                      </a:r>
                      <a:endParaRPr lang="ru-RU" sz="1800" dirty="0">
                        <a:effectLst/>
                        <a:latin typeface="Calibri"/>
                        <a:ea typeface="Calibri"/>
                        <a:cs typeface="Times New Roman"/>
                      </a:endParaRPr>
                    </a:p>
                  </a:txBody>
                  <a:tcPr marL="67945" marR="67945" marT="0" marB="0" anchor="ctr"/>
                </a:tc>
              </a:tr>
              <a:tr h="308403">
                <a:tc>
                  <a:txBody>
                    <a:bodyPr/>
                    <a:lstStyle/>
                    <a:p>
                      <a:pPr algn="l">
                        <a:lnSpc>
                          <a:spcPts val="1500"/>
                        </a:lnSpc>
                        <a:spcBef>
                          <a:spcPts val="100"/>
                        </a:spcBef>
                        <a:spcAft>
                          <a:spcPts val="100"/>
                        </a:spcAft>
                      </a:pPr>
                      <a:r>
                        <a:rPr lang="en-US" sz="1800">
                          <a:effectLst/>
                        </a:rPr>
                        <a:t>7 – direct object/indirect object</a:t>
                      </a:r>
                      <a:endParaRPr lang="ru-RU" sz="1800">
                        <a:effectLst/>
                        <a:latin typeface="Calibri"/>
                        <a:ea typeface="Calibri"/>
                        <a:cs typeface="Times New Roman"/>
                      </a:endParaRPr>
                    </a:p>
                  </a:txBody>
                  <a:tcPr marL="67945" marR="67945" marT="0" marB="0" anchor="ctr"/>
                </a:tc>
                <a:tc>
                  <a:txBody>
                    <a:bodyPr/>
                    <a:lstStyle/>
                    <a:p>
                      <a:pPr algn="l">
                        <a:lnSpc>
                          <a:spcPts val="1500"/>
                        </a:lnSpc>
                        <a:spcBef>
                          <a:spcPts val="100"/>
                        </a:spcBef>
                        <a:spcAft>
                          <a:spcPts val="100"/>
                        </a:spcAft>
                      </a:pPr>
                      <a:r>
                        <a:rPr lang="en-US" sz="1800" dirty="0">
                          <a:effectLst/>
                        </a:rPr>
                        <a:t> </a:t>
                      </a:r>
                      <a:endParaRPr lang="ru-RU" sz="1800" dirty="0">
                        <a:effectLst/>
                        <a:latin typeface="Calibri"/>
                        <a:ea typeface="Calibri"/>
                        <a:cs typeface="Times New Roman"/>
                      </a:endParaRPr>
                    </a:p>
                  </a:txBody>
                  <a:tcPr marL="67945" marR="67945" marT="0" marB="0" anchor="ctr"/>
                </a:tc>
              </a:tr>
              <a:tr h="308403">
                <a:tc>
                  <a:txBody>
                    <a:bodyPr/>
                    <a:lstStyle/>
                    <a:p>
                      <a:pPr algn="l">
                        <a:lnSpc>
                          <a:spcPts val="1500"/>
                        </a:lnSpc>
                        <a:spcBef>
                          <a:spcPts val="100"/>
                        </a:spcBef>
                        <a:spcAft>
                          <a:spcPts val="100"/>
                        </a:spcAft>
                      </a:pPr>
                      <a:r>
                        <a:rPr lang="fr-FR" sz="1800">
                          <a:effectLst/>
                        </a:rPr>
                        <a:t>8 – aspect (durative, non-past, inceptive)</a:t>
                      </a:r>
                      <a:endParaRPr lang="ru-RU" sz="1800">
                        <a:effectLst/>
                        <a:latin typeface="Calibri"/>
                        <a:ea typeface="Calibri"/>
                        <a:cs typeface="Times New Roman"/>
                      </a:endParaRPr>
                    </a:p>
                  </a:txBody>
                  <a:tcPr marL="67945" marR="67945" marT="0" marB="0" anchor="ctr"/>
                </a:tc>
                <a:tc>
                  <a:txBody>
                    <a:bodyPr/>
                    <a:lstStyle/>
                    <a:p>
                      <a:pPr algn="l">
                        <a:lnSpc>
                          <a:spcPts val="1500"/>
                        </a:lnSpc>
                        <a:spcBef>
                          <a:spcPts val="100"/>
                        </a:spcBef>
                        <a:spcAft>
                          <a:spcPts val="100"/>
                        </a:spcAft>
                      </a:pPr>
                      <a:r>
                        <a:rPr lang="en-US" sz="1800" dirty="0">
                          <a:effectLst/>
                        </a:rPr>
                        <a:t>8 – aspect (durative)</a:t>
                      </a:r>
                      <a:endParaRPr lang="ru-RU" sz="1800" dirty="0">
                        <a:effectLst/>
                        <a:latin typeface="Calibri"/>
                        <a:ea typeface="Calibri"/>
                        <a:cs typeface="Times New Roman"/>
                      </a:endParaRPr>
                    </a:p>
                  </a:txBody>
                  <a:tcPr marL="67945" marR="67945" marT="0" marB="0" anchor="ctr"/>
                </a:tc>
              </a:tr>
              <a:tr h="308403">
                <a:tc>
                  <a:txBody>
                    <a:bodyPr/>
                    <a:lstStyle/>
                    <a:p>
                      <a:pPr algn="l">
                        <a:lnSpc>
                          <a:spcPts val="1500"/>
                        </a:lnSpc>
                        <a:spcBef>
                          <a:spcPts val="100"/>
                        </a:spcBef>
                        <a:spcAft>
                          <a:spcPts val="100"/>
                        </a:spcAft>
                      </a:pPr>
                      <a:r>
                        <a:rPr lang="en-US" sz="1800">
                          <a:effectLst/>
                        </a:rPr>
                        <a:t>9 – stance (away from camp, distant in time)</a:t>
                      </a:r>
                      <a:endParaRPr lang="ru-RU" sz="1800">
                        <a:effectLst/>
                        <a:latin typeface="Calibri"/>
                        <a:ea typeface="Calibri"/>
                        <a:cs typeface="Times New Roman"/>
                      </a:endParaRPr>
                    </a:p>
                  </a:txBody>
                  <a:tcPr marL="67945" marR="67945" marT="0" marB="0" anchor="ctr"/>
                </a:tc>
                <a:tc>
                  <a:txBody>
                    <a:bodyPr/>
                    <a:lstStyle/>
                    <a:p>
                      <a:pPr algn="l">
                        <a:lnSpc>
                          <a:spcPts val="1500"/>
                        </a:lnSpc>
                        <a:spcBef>
                          <a:spcPts val="100"/>
                        </a:spcBef>
                        <a:spcAft>
                          <a:spcPts val="100"/>
                        </a:spcAft>
                      </a:pPr>
                      <a:r>
                        <a:rPr lang="en-US" sz="1800" dirty="0">
                          <a:effectLst/>
                        </a:rPr>
                        <a:t> </a:t>
                      </a:r>
                      <a:endParaRPr lang="ru-RU" sz="1800" dirty="0">
                        <a:effectLst/>
                        <a:latin typeface="Calibri"/>
                        <a:ea typeface="Calibri"/>
                        <a:cs typeface="Times New Roman"/>
                      </a:endParaRPr>
                    </a:p>
                  </a:txBody>
                  <a:tcPr marL="67945" marR="67945" marT="0" marB="0" anchor="ctr"/>
                </a:tc>
              </a:tr>
              <a:tr h="308403">
                <a:tc>
                  <a:txBody>
                    <a:bodyPr/>
                    <a:lstStyle/>
                    <a:p>
                      <a:pPr algn="l">
                        <a:lnSpc>
                          <a:spcPts val="1500"/>
                        </a:lnSpc>
                        <a:spcBef>
                          <a:spcPts val="100"/>
                        </a:spcBef>
                        <a:spcAft>
                          <a:spcPts val="100"/>
                        </a:spcAft>
                      </a:pPr>
                      <a:r>
                        <a:rPr lang="en-US" sz="1800">
                          <a:effectLst/>
                        </a:rPr>
                        <a:t>10 – emphatic</a:t>
                      </a:r>
                      <a:endParaRPr lang="ru-RU" sz="1800">
                        <a:effectLst/>
                        <a:latin typeface="Calibri"/>
                        <a:ea typeface="Calibri"/>
                        <a:cs typeface="Times New Roman"/>
                      </a:endParaRPr>
                    </a:p>
                  </a:txBody>
                  <a:tcPr marL="67945" marR="67945" marT="0" marB="0" anchor="ctr"/>
                </a:tc>
                <a:tc>
                  <a:txBody>
                    <a:bodyPr/>
                    <a:lstStyle/>
                    <a:p>
                      <a:pPr algn="l">
                        <a:lnSpc>
                          <a:spcPts val="1500"/>
                        </a:lnSpc>
                        <a:spcBef>
                          <a:spcPts val="100"/>
                        </a:spcBef>
                        <a:spcAft>
                          <a:spcPts val="100"/>
                        </a:spcAft>
                      </a:pPr>
                      <a:r>
                        <a:rPr lang="en-US" sz="1800" dirty="0">
                          <a:effectLst/>
                        </a:rPr>
                        <a:t>10 – emphatic</a:t>
                      </a:r>
                      <a:endParaRPr lang="ru-RU" sz="1800" dirty="0">
                        <a:effectLst/>
                        <a:latin typeface="Calibri"/>
                        <a:ea typeface="Calibri"/>
                        <a:cs typeface="Times New Roman"/>
                      </a:endParaRPr>
                    </a:p>
                  </a:txBody>
                  <a:tcPr marL="67945" marR="67945" marT="0" marB="0" anchor="ctr"/>
                </a:tc>
              </a:tr>
              <a:tr h="308403">
                <a:tc>
                  <a:txBody>
                    <a:bodyPr/>
                    <a:lstStyle/>
                    <a:p>
                      <a:pPr algn="l">
                        <a:lnSpc>
                          <a:spcPts val="1500"/>
                        </a:lnSpc>
                        <a:spcBef>
                          <a:spcPts val="100"/>
                        </a:spcBef>
                        <a:spcAft>
                          <a:spcPts val="100"/>
                        </a:spcAft>
                      </a:pPr>
                      <a:r>
                        <a:rPr lang="en-US" sz="1800">
                          <a:effectLst/>
                        </a:rPr>
                        <a:t>11 – connective</a:t>
                      </a:r>
                      <a:endParaRPr lang="ru-RU" sz="1800">
                        <a:effectLst/>
                        <a:latin typeface="Calibri"/>
                        <a:ea typeface="Calibri"/>
                        <a:cs typeface="Times New Roman"/>
                      </a:endParaRPr>
                    </a:p>
                  </a:txBody>
                  <a:tcPr marL="67945" marR="67945" marT="0" marB="0" anchor="ctr"/>
                </a:tc>
                <a:tc>
                  <a:txBody>
                    <a:bodyPr/>
                    <a:lstStyle/>
                    <a:p>
                      <a:pPr algn="l">
                        <a:lnSpc>
                          <a:spcPts val="1500"/>
                        </a:lnSpc>
                        <a:spcBef>
                          <a:spcPts val="100"/>
                        </a:spcBef>
                        <a:spcAft>
                          <a:spcPts val="100"/>
                        </a:spcAft>
                      </a:pPr>
                      <a:r>
                        <a:rPr lang="en-US" sz="1800" dirty="0">
                          <a:effectLst/>
                        </a:rPr>
                        <a:t>11 – connective</a:t>
                      </a:r>
                      <a:endParaRPr lang="ru-RU" sz="1800" dirty="0">
                        <a:effectLst/>
                        <a:latin typeface="Calibri"/>
                        <a:ea typeface="Calibri"/>
                        <a:cs typeface="Times New Roman"/>
                      </a:endParaRPr>
                    </a:p>
                  </a:txBody>
                  <a:tcPr marL="67945" marR="67945" marT="0" marB="0" anchor="ctr"/>
                </a:tc>
              </a:tr>
              <a:tr h="308403">
                <a:tc>
                  <a:txBody>
                    <a:bodyPr/>
                    <a:lstStyle/>
                    <a:p>
                      <a:pPr algn="l">
                        <a:lnSpc>
                          <a:spcPts val="1500"/>
                        </a:lnSpc>
                        <a:spcBef>
                          <a:spcPts val="100"/>
                        </a:spcBef>
                        <a:spcAft>
                          <a:spcPts val="100"/>
                        </a:spcAft>
                      </a:pPr>
                      <a:r>
                        <a:rPr lang="en-US" sz="1800">
                          <a:effectLst/>
                        </a:rPr>
                        <a:t>12 – temp 2 (in the evening)</a:t>
                      </a:r>
                      <a:endParaRPr lang="ru-RU" sz="1800">
                        <a:effectLst/>
                        <a:latin typeface="Calibri"/>
                        <a:ea typeface="Calibri"/>
                        <a:cs typeface="Times New Roman"/>
                      </a:endParaRPr>
                    </a:p>
                  </a:txBody>
                  <a:tcPr marL="67945" marR="67945" marT="0" marB="0" anchor="ctr"/>
                </a:tc>
                <a:tc>
                  <a:txBody>
                    <a:bodyPr/>
                    <a:lstStyle/>
                    <a:p>
                      <a:pPr algn="l">
                        <a:lnSpc>
                          <a:spcPts val="1500"/>
                        </a:lnSpc>
                        <a:spcBef>
                          <a:spcPts val="100"/>
                        </a:spcBef>
                        <a:spcAft>
                          <a:spcPts val="100"/>
                        </a:spcAft>
                      </a:pPr>
                      <a:r>
                        <a:rPr lang="en-US" sz="1800" dirty="0">
                          <a:effectLst/>
                        </a:rPr>
                        <a:t> </a:t>
                      </a:r>
                      <a:endParaRPr lang="ru-RU" sz="1800" dirty="0">
                        <a:effectLst/>
                        <a:latin typeface="Calibri"/>
                        <a:ea typeface="Calibri"/>
                        <a:cs typeface="Times New Roman"/>
                      </a:endParaRPr>
                    </a:p>
                  </a:txBody>
                  <a:tcPr marL="67945" marR="67945" marT="0" marB="0" anchor="ctr"/>
                </a:tc>
              </a:tr>
              <a:tr h="308403">
                <a:tc>
                  <a:txBody>
                    <a:bodyPr/>
                    <a:lstStyle/>
                    <a:p>
                      <a:pPr algn="l">
                        <a:lnSpc>
                          <a:spcPts val="1500"/>
                        </a:lnSpc>
                        <a:spcBef>
                          <a:spcPts val="100"/>
                        </a:spcBef>
                        <a:spcAft>
                          <a:spcPts val="100"/>
                        </a:spcAft>
                      </a:pPr>
                      <a:r>
                        <a:rPr lang="en-US" sz="1800">
                          <a:effectLst/>
                        </a:rPr>
                        <a:t>13 – concomitative</a:t>
                      </a:r>
                      <a:endParaRPr lang="ru-RU" sz="1800">
                        <a:effectLst/>
                        <a:latin typeface="Calibri"/>
                        <a:ea typeface="Calibri"/>
                        <a:cs typeface="Times New Roman"/>
                      </a:endParaRPr>
                    </a:p>
                  </a:txBody>
                  <a:tcPr marL="67945" marR="67945" marT="0" marB="0" anchor="ctr"/>
                </a:tc>
                <a:tc>
                  <a:txBody>
                    <a:bodyPr/>
                    <a:lstStyle/>
                    <a:p>
                      <a:pPr algn="l">
                        <a:lnSpc>
                          <a:spcPts val="1500"/>
                        </a:lnSpc>
                        <a:spcBef>
                          <a:spcPts val="100"/>
                        </a:spcBef>
                        <a:spcAft>
                          <a:spcPts val="100"/>
                        </a:spcAft>
                      </a:pPr>
                      <a:r>
                        <a:rPr lang="en-US" sz="1800" dirty="0">
                          <a:effectLst/>
                        </a:rPr>
                        <a:t> </a:t>
                      </a:r>
                      <a:endParaRPr lang="ru-RU" sz="1800" dirty="0">
                        <a:effectLst/>
                        <a:latin typeface="Calibri"/>
                        <a:ea typeface="Calibri"/>
                        <a:cs typeface="Times New Roman"/>
                      </a:endParaRPr>
                    </a:p>
                  </a:txBody>
                  <a:tcPr marL="67945" marR="67945" marT="0" marB="0" anchor="ctr"/>
                </a:tc>
              </a:tr>
              <a:tr h="308403">
                <a:tc>
                  <a:txBody>
                    <a:bodyPr/>
                    <a:lstStyle/>
                    <a:p>
                      <a:pPr algn="l">
                        <a:lnSpc>
                          <a:spcPts val="1500"/>
                        </a:lnSpc>
                        <a:spcBef>
                          <a:spcPts val="100"/>
                        </a:spcBef>
                        <a:spcAft>
                          <a:spcPts val="100"/>
                        </a:spcAft>
                      </a:pPr>
                      <a:r>
                        <a:rPr lang="en-US" sz="1800">
                          <a:effectLst/>
                        </a:rPr>
                        <a:t>14 – nucleus (stem + incorporated forms)</a:t>
                      </a:r>
                      <a:endParaRPr lang="ru-RU" sz="1800">
                        <a:effectLst/>
                        <a:latin typeface="Calibri"/>
                        <a:ea typeface="Calibri"/>
                        <a:cs typeface="Times New Roman"/>
                      </a:endParaRPr>
                    </a:p>
                  </a:txBody>
                  <a:tcPr marL="67945" marR="67945" marT="0" marB="0" anchor="ctr"/>
                </a:tc>
                <a:tc>
                  <a:txBody>
                    <a:bodyPr/>
                    <a:lstStyle/>
                    <a:p>
                      <a:pPr algn="l">
                        <a:lnSpc>
                          <a:spcPts val="1500"/>
                        </a:lnSpc>
                        <a:spcBef>
                          <a:spcPts val="100"/>
                        </a:spcBef>
                        <a:spcAft>
                          <a:spcPts val="100"/>
                        </a:spcAft>
                      </a:pPr>
                      <a:r>
                        <a:rPr lang="en-US" sz="1800" dirty="0">
                          <a:effectLst/>
                        </a:rPr>
                        <a:t>14 – nucleus (no incorporation)</a:t>
                      </a:r>
                      <a:endParaRPr lang="ru-RU" sz="1800" dirty="0">
                        <a:effectLst/>
                        <a:latin typeface="Calibri"/>
                        <a:ea typeface="Calibri"/>
                        <a:cs typeface="Times New Roman"/>
                      </a:endParaRPr>
                    </a:p>
                  </a:txBody>
                  <a:tcPr marL="67945" marR="67945" marT="0" marB="0" anchor="ctr"/>
                </a:tc>
              </a:tr>
              <a:tr h="308403">
                <a:tc>
                  <a:txBody>
                    <a:bodyPr/>
                    <a:lstStyle/>
                    <a:p>
                      <a:pPr algn="l">
                        <a:lnSpc>
                          <a:spcPts val="1500"/>
                        </a:lnSpc>
                        <a:spcBef>
                          <a:spcPts val="100"/>
                        </a:spcBef>
                        <a:spcAft>
                          <a:spcPts val="100"/>
                        </a:spcAft>
                      </a:pPr>
                      <a:r>
                        <a:rPr lang="en-US" sz="1800">
                          <a:effectLst/>
                        </a:rPr>
                        <a:t>15 – voice (causative, completive, reflexive, reciprocal)</a:t>
                      </a:r>
                      <a:endParaRPr lang="ru-RU" sz="1800">
                        <a:effectLst/>
                        <a:latin typeface="Calibri"/>
                        <a:ea typeface="Calibri"/>
                        <a:cs typeface="Times New Roman"/>
                      </a:endParaRPr>
                    </a:p>
                  </a:txBody>
                  <a:tcPr marL="67945" marR="67945" marT="0" marB="0" anchor="ctr"/>
                </a:tc>
                <a:tc>
                  <a:txBody>
                    <a:bodyPr/>
                    <a:lstStyle/>
                    <a:p>
                      <a:pPr algn="l">
                        <a:lnSpc>
                          <a:spcPts val="1500"/>
                        </a:lnSpc>
                        <a:spcBef>
                          <a:spcPts val="100"/>
                        </a:spcBef>
                        <a:spcAft>
                          <a:spcPts val="100"/>
                        </a:spcAft>
                      </a:pPr>
                      <a:r>
                        <a:rPr lang="en-US" sz="1800" dirty="0">
                          <a:effectLst/>
                        </a:rPr>
                        <a:t>15 – voice (reciprocal)</a:t>
                      </a:r>
                      <a:endParaRPr lang="ru-RU" sz="1800" dirty="0">
                        <a:effectLst/>
                        <a:latin typeface="Calibri"/>
                        <a:ea typeface="Calibri"/>
                        <a:cs typeface="Times New Roman"/>
                      </a:endParaRPr>
                    </a:p>
                  </a:txBody>
                  <a:tcPr marL="67945" marR="67945" marT="0" marB="0" anchor="ctr"/>
                </a:tc>
              </a:tr>
              <a:tr h="308403">
                <a:tc>
                  <a:txBody>
                    <a:bodyPr/>
                    <a:lstStyle/>
                    <a:p>
                      <a:pPr algn="l">
                        <a:lnSpc>
                          <a:spcPts val="1500"/>
                        </a:lnSpc>
                        <a:spcBef>
                          <a:spcPts val="100"/>
                        </a:spcBef>
                        <a:spcAft>
                          <a:spcPts val="100"/>
                        </a:spcAft>
                      </a:pPr>
                      <a:r>
                        <a:rPr lang="en-US" sz="1800">
                          <a:effectLst/>
                        </a:rPr>
                        <a:t>16 – aspect 2 (movement)</a:t>
                      </a:r>
                      <a:endParaRPr lang="ru-RU" sz="1800">
                        <a:effectLst/>
                        <a:latin typeface="Calibri"/>
                        <a:ea typeface="Calibri"/>
                        <a:cs typeface="Times New Roman"/>
                      </a:endParaRPr>
                    </a:p>
                  </a:txBody>
                  <a:tcPr marL="67945" marR="67945" marT="0" marB="0" anchor="ctr"/>
                </a:tc>
                <a:tc>
                  <a:txBody>
                    <a:bodyPr/>
                    <a:lstStyle/>
                    <a:p>
                      <a:pPr algn="l">
                        <a:lnSpc>
                          <a:spcPts val="1500"/>
                        </a:lnSpc>
                        <a:spcBef>
                          <a:spcPts val="100"/>
                        </a:spcBef>
                        <a:spcAft>
                          <a:spcPts val="100"/>
                        </a:spcAft>
                      </a:pPr>
                      <a:r>
                        <a:rPr lang="en-US" sz="1800" dirty="0">
                          <a:effectLst/>
                        </a:rPr>
                        <a:t>16 – aspect 2 (durative or beginning)</a:t>
                      </a:r>
                      <a:endParaRPr lang="ru-RU" sz="1800" dirty="0">
                        <a:effectLst/>
                        <a:latin typeface="Calibri"/>
                        <a:ea typeface="Calibri"/>
                        <a:cs typeface="Times New Roman"/>
                      </a:endParaRPr>
                    </a:p>
                  </a:txBody>
                  <a:tcPr marL="67945" marR="67945" marT="0" marB="0" anchor="ctr"/>
                </a:tc>
              </a:tr>
              <a:tr h="639463">
                <a:tc>
                  <a:txBody>
                    <a:bodyPr/>
                    <a:lstStyle/>
                    <a:p>
                      <a:pPr algn="l">
                        <a:lnSpc>
                          <a:spcPts val="1500"/>
                        </a:lnSpc>
                        <a:spcBef>
                          <a:spcPts val="100"/>
                        </a:spcBef>
                        <a:spcAft>
                          <a:spcPts val="100"/>
                        </a:spcAft>
                      </a:pPr>
                      <a:r>
                        <a:rPr lang="en-US" sz="1800">
                          <a:effectLst/>
                        </a:rPr>
                        <a:t>17 – aspect 3 (repetitive, habitual)</a:t>
                      </a:r>
                      <a:endParaRPr lang="ru-RU" sz="1800">
                        <a:effectLst/>
                        <a:latin typeface="Calibri"/>
                        <a:ea typeface="Calibri"/>
                        <a:cs typeface="Times New Roman"/>
                      </a:endParaRPr>
                    </a:p>
                  </a:txBody>
                  <a:tcPr marL="67945" marR="67945" marT="0" marB="0" anchor="ctr"/>
                </a:tc>
                <a:tc>
                  <a:txBody>
                    <a:bodyPr/>
                    <a:lstStyle/>
                    <a:p>
                      <a:pPr algn="l">
                        <a:lnSpc>
                          <a:spcPts val="1500"/>
                        </a:lnSpc>
                        <a:spcBef>
                          <a:spcPts val="100"/>
                        </a:spcBef>
                        <a:spcAft>
                          <a:spcPts val="100"/>
                        </a:spcAft>
                      </a:pPr>
                      <a:r>
                        <a:rPr lang="en-US" sz="1800" dirty="0">
                          <a:effectLst/>
                        </a:rPr>
                        <a:t>17 – aspect 3 (past habitual or repetitive)</a:t>
                      </a:r>
                      <a:endParaRPr lang="ru-RU" sz="1800" dirty="0">
                        <a:effectLst/>
                        <a:latin typeface="Calibri"/>
                        <a:ea typeface="Calibri"/>
                        <a:cs typeface="Times New Roman"/>
                      </a:endParaRPr>
                    </a:p>
                  </a:txBody>
                  <a:tcPr marL="67945" marR="67945" marT="0" marB="0" anchor="ctr"/>
                </a:tc>
              </a:tr>
              <a:tr h="308403">
                <a:tc>
                  <a:txBody>
                    <a:bodyPr/>
                    <a:lstStyle/>
                    <a:p>
                      <a:pPr algn="l">
                        <a:lnSpc>
                          <a:spcPts val="1500"/>
                        </a:lnSpc>
                        <a:spcBef>
                          <a:spcPts val="100"/>
                        </a:spcBef>
                        <a:spcAft>
                          <a:spcPts val="100"/>
                        </a:spcAft>
                      </a:pPr>
                      <a:r>
                        <a:rPr lang="en-US" sz="1800">
                          <a:effectLst/>
                        </a:rPr>
                        <a:t>18 – locative (same as 1, but with imperatives)</a:t>
                      </a:r>
                      <a:endParaRPr lang="ru-RU" sz="1800">
                        <a:effectLst/>
                        <a:latin typeface="Calibri"/>
                        <a:ea typeface="Calibri"/>
                        <a:cs typeface="Times New Roman"/>
                      </a:endParaRPr>
                    </a:p>
                  </a:txBody>
                  <a:tcPr marL="67945" marR="67945" marT="0" marB="0" anchor="ctr"/>
                </a:tc>
                <a:tc>
                  <a:txBody>
                    <a:bodyPr/>
                    <a:lstStyle/>
                    <a:p>
                      <a:pPr algn="l">
                        <a:lnSpc>
                          <a:spcPts val="1500"/>
                        </a:lnSpc>
                        <a:spcBef>
                          <a:spcPts val="100"/>
                        </a:spcBef>
                        <a:spcAft>
                          <a:spcPts val="100"/>
                        </a:spcAft>
                      </a:pPr>
                      <a:r>
                        <a:rPr lang="en-US" sz="1800" dirty="0">
                          <a:effectLst/>
                        </a:rPr>
                        <a:t> </a:t>
                      </a:r>
                      <a:endParaRPr lang="ru-RU" sz="1800" dirty="0">
                        <a:effectLst/>
                        <a:latin typeface="Calibri"/>
                        <a:ea typeface="Calibri"/>
                        <a:cs typeface="Times New Roman"/>
                      </a:endParaRPr>
                    </a:p>
                  </a:txBody>
                  <a:tcPr marL="67945" marR="67945" marT="0" marB="0" anchor="ctr"/>
                </a:tc>
              </a:tr>
            </a:tbl>
          </a:graphicData>
        </a:graphic>
      </p:graphicFrame>
    </p:spTree>
    <p:extLst>
      <p:ext uri="{BB962C8B-B14F-4D97-AF65-F5344CB8AC3E}">
        <p14:creationId xmlns:p14="http://schemas.microsoft.com/office/powerpoint/2010/main" val="4315937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lstStyle/>
          <a:p>
            <a:pPr marL="0" indent="0">
              <a:buNone/>
            </a:pPr>
            <a:r>
              <a:rPr lang="en-US" dirty="0"/>
              <a:t>(8)	(</a:t>
            </a:r>
            <a:r>
              <a:rPr lang="en-US" dirty="0" err="1"/>
              <a:t>Aikhenvald</a:t>
            </a:r>
            <a:r>
              <a:rPr lang="en-US" dirty="0"/>
              <a:t> 2002: 148)</a:t>
            </a:r>
            <a:endParaRPr lang="ru-RU" dirty="0"/>
          </a:p>
          <a:p>
            <a:pPr marL="0" indent="0" hangingPunct="0">
              <a:buNone/>
            </a:pPr>
            <a:r>
              <a:rPr lang="en-AU" dirty="0"/>
              <a:t>a. 	Tucano</a:t>
            </a:r>
            <a:endParaRPr lang="ru-RU" dirty="0"/>
          </a:p>
          <a:p>
            <a:pPr marL="144000" indent="0" hangingPunct="0">
              <a:buNone/>
            </a:pPr>
            <a:r>
              <a:rPr lang="en-AU" i="1" dirty="0" err="1"/>
              <a:t>ba’ã</a:t>
            </a:r>
            <a:r>
              <a:rPr lang="en-AU" i="1" dirty="0"/>
              <a:t>-</a:t>
            </a:r>
            <a:r>
              <a:rPr lang="en-AU" i="1" dirty="0" err="1"/>
              <a:t>tiha</a:t>
            </a:r>
            <a:r>
              <a:rPr lang="en-AU" i="1" dirty="0"/>
              <a:t>-mi</a:t>
            </a:r>
            <a:endParaRPr lang="ru-RU" dirty="0"/>
          </a:p>
          <a:p>
            <a:pPr marL="144000" indent="0" hangingPunct="0">
              <a:buNone/>
            </a:pPr>
            <a:r>
              <a:rPr lang="en-AU" dirty="0" smtClean="0"/>
              <a:t>eat-</a:t>
            </a:r>
            <a:r>
              <a:rPr lang="en-AU" cap="small" dirty="0" err="1" smtClean="0"/>
              <a:t>do.little.by.little</a:t>
            </a:r>
            <a:r>
              <a:rPr lang="en-AU" cap="small" dirty="0" smtClean="0"/>
              <a:t>-</a:t>
            </a:r>
            <a:r>
              <a:rPr lang="en-AU" cap="small" dirty="0" err="1" smtClean="0"/>
              <a:t>3sg.masc.pres.vis</a:t>
            </a:r>
            <a:endParaRPr lang="ru-RU" dirty="0"/>
          </a:p>
          <a:p>
            <a:pPr marL="144000" indent="0" hangingPunct="0">
              <a:buNone/>
            </a:pPr>
            <a:r>
              <a:rPr lang="en-AU" dirty="0" smtClean="0"/>
              <a:t>‘(</a:t>
            </a:r>
            <a:r>
              <a:rPr lang="en-AU" dirty="0"/>
              <a:t>The child) is eating little by </a:t>
            </a:r>
            <a:r>
              <a:rPr lang="en-AU" dirty="0" smtClean="0"/>
              <a:t>little’</a:t>
            </a:r>
            <a:endParaRPr lang="ru-RU" dirty="0"/>
          </a:p>
          <a:p>
            <a:pPr marL="0" indent="0" hangingPunct="0">
              <a:buNone/>
            </a:pPr>
            <a:r>
              <a:rPr lang="fi-FI" dirty="0"/>
              <a:t>b. 	</a:t>
            </a:r>
            <a:r>
              <a:rPr lang="fi-FI" dirty="0" err="1"/>
              <a:t>Tariana</a:t>
            </a:r>
            <a:endParaRPr lang="ru-RU" dirty="0"/>
          </a:p>
          <a:p>
            <a:pPr marL="144000" indent="0" hangingPunct="0">
              <a:buNone/>
            </a:pPr>
            <a:r>
              <a:rPr lang="ru-RU" i="1" dirty="0"/>
              <a:t>е</a:t>
            </a:r>
            <a:r>
              <a:rPr lang="nn-NO" i="1" dirty="0" err="1"/>
              <a:t>mite</a:t>
            </a:r>
            <a:r>
              <a:rPr lang="nn-NO" i="1" dirty="0"/>
              <a:t> 	</a:t>
            </a:r>
            <a:r>
              <a:rPr lang="nn-NO" i="1" dirty="0" err="1"/>
              <a:t>di-hɲa-yena-naka</a:t>
            </a:r>
            <a:endParaRPr lang="ru-RU" dirty="0"/>
          </a:p>
          <a:p>
            <a:pPr marL="144000" indent="0">
              <a:buNone/>
            </a:pPr>
            <a:r>
              <a:rPr lang="en-GB" dirty="0" smtClean="0"/>
              <a:t>child </a:t>
            </a:r>
            <a:r>
              <a:rPr lang="en-GB" dirty="0"/>
              <a:t>	</a:t>
            </a:r>
            <a:r>
              <a:rPr lang="en-GB" cap="small" dirty="0" smtClean="0"/>
              <a:t>3sg.nf</a:t>
            </a:r>
            <a:r>
              <a:rPr lang="en-GB" dirty="0" smtClean="0"/>
              <a:t>-eat-</a:t>
            </a:r>
            <a:r>
              <a:rPr lang="en-GB" cap="small" dirty="0" err="1" smtClean="0"/>
              <a:t>little.by.little</a:t>
            </a:r>
            <a:r>
              <a:rPr lang="en-GB" cap="small" dirty="0" smtClean="0"/>
              <a:t>-</a:t>
            </a:r>
            <a:r>
              <a:rPr lang="en-GB" cap="small" dirty="0" err="1" smtClean="0"/>
              <a:t>pres.vis</a:t>
            </a:r>
            <a:endParaRPr lang="ru-RU" dirty="0"/>
          </a:p>
          <a:p>
            <a:pPr marL="144000" indent="0" hangingPunct="0">
              <a:buNone/>
            </a:pPr>
            <a:r>
              <a:rPr lang="en-AU" dirty="0" smtClean="0"/>
              <a:t>‘</a:t>
            </a:r>
            <a:r>
              <a:rPr lang="en-AU" dirty="0"/>
              <a:t>The child is eating little by </a:t>
            </a:r>
            <a:r>
              <a:rPr lang="en-AU" dirty="0" smtClean="0"/>
              <a:t>little’</a:t>
            </a:r>
            <a:endParaRPr lang="ru-RU" dirty="0"/>
          </a:p>
          <a:p>
            <a:endParaRPr lang="ru-RU" dirty="0"/>
          </a:p>
        </p:txBody>
      </p:sp>
    </p:spTree>
    <p:extLst>
      <p:ext uri="{BB962C8B-B14F-4D97-AF65-F5344CB8AC3E}">
        <p14:creationId xmlns:p14="http://schemas.microsoft.com/office/powerpoint/2010/main" val="37734109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lstStyle/>
          <a:p>
            <a:pPr marL="0" indent="0">
              <a:buNone/>
            </a:pPr>
            <a:r>
              <a:rPr lang="en-US" i="1" dirty="0"/>
              <a:t>(</a:t>
            </a:r>
            <a:r>
              <a:rPr lang="fi-FI" i="1" dirty="0"/>
              <a:t>*</a:t>
            </a:r>
            <a:r>
              <a:rPr lang="en-US" i="1" dirty="0"/>
              <a:t>) 	Siberian Yupik (Vakhtin, field notes</a:t>
            </a:r>
            <a:r>
              <a:rPr lang="en-US" i="1" dirty="0" smtClean="0"/>
              <a:t>)</a:t>
            </a:r>
          </a:p>
          <a:p>
            <a:pPr marL="0" indent="0">
              <a:buNone/>
            </a:pPr>
            <a:endParaRPr lang="ru-RU" i="1" dirty="0"/>
          </a:p>
          <a:p>
            <a:pPr marL="0" indent="0">
              <a:buNone/>
            </a:pPr>
            <a:r>
              <a:rPr lang="en-US" dirty="0"/>
              <a:t>a.	</a:t>
            </a:r>
            <a:r>
              <a:rPr lang="en-US" i="1" dirty="0" err="1"/>
              <a:t>ama-ghllaq</a:t>
            </a:r>
            <a:endParaRPr lang="ru-RU" dirty="0"/>
          </a:p>
          <a:p>
            <a:pPr marL="0" indent="0">
              <a:buNone/>
            </a:pPr>
            <a:r>
              <a:rPr lang="en-US" dirty="0" smtClean="0"/>
              <a:t>	wolf-</a:t>
            </a:r>
            <a:r>
              <a:rPr lang="en-US" cap="small" dirty="0" err="1" smtClean="0"/>
              <a:t>magn</a:t>
            </a:r>
            <a:endParaRPr lang="ru-RU" dirty="0"/>
          </a:p>
          <a:p>
            <a:pPr marL="0" indent="0">
              <a:buNone/>
            </a:pPr>
            <a:r>
              <a:rPr lang="en-US" dirty="0" smtClean="0"/>
              <a:t>	‘</a:t>
            </a:r>
            <a:r>
              <a:rPr lang="en-US" dirty="0"/>
              <a:t>big wolf</a:t>
            </a:r>
            <a:r>
              <a:rPr lang="en-US" dirty="0" smtClean="0"/>
              <a:t>’</a:t>
            </a:r>
          </a:p>
          <a:p>
            <a:pPr marL="0" indent="0">
              <a:buNone/>
            </a:pPr>
            <a:endParaRPr lang="ru-RU" dirty="0"/>
          </a:p>
          <a:p>
            <a:pPr marL="0" indent="0">
              <a:buNone/>
            </a:pPr>
            <a:r>
              <a:rPr lang="en-US" dirty="0" smtClean="0"/>
              <a:t>b</a:t>
            </a:r>
            <a:r>
              <a:rPr lang="en-US" dirty="0"/>
              <a:t>.	</a:t>
            </a:r>
            <a:r>
              <a:rPr lang="en-US" i="1" dirty="0" err="1"/>
              <a:t>ane-lghi</a:t>
            </a:r>
            <a:r>
              <a:rPr lang="en-US" i="1" dirty="0"/>
              <a:t>	</a:t>
            </a:r>
            <a:r>
              <a:rPr lang="en-US" i="1" dirty="0" err="1" smtClean="0"/>
              <a:t>ama</a:t>
            </a:r>
            <a:endParaRPr lang="ru-RU" dirty="0"/>
          </a:p>
          <a:p>
            <a:pPr marL="0" indent="0">
              <a:buNone/>
            </a:pPr>
            <a:r>
              <a:rPr lang="en-US" dirty="0" smtClean="0"/>
              <a:t>	big-</a:t>
            </a:r>
            <a:r>
              <a:rPr lang="en-US" cap="small" dirty="0" smtClean="0"/>
              <a:t>part</a:t>
            </a:r>
            <a:r>
              <a:rPr lang="en-US" dirty="0" smtClean="0"/>
              <a:t> </a:t>
            </a:r>
            <a:r>
              <a:rPr lang="en-US" dirty="0"/>
              <a:t>	wolf</a:t>
            </a:r>
            <a:endParaRPr lang="ru-RU" dirty="0"/>
          </a:p>
          <a:p>
            <a:pPr marL="0" indent="0">
              <a:buNone/>
            </a:pPr>
            <a:r>
              <a:rPr lang="en-US" dirty="0" smtClean="0"/>
              <a:t>	‘</a:t>
            </a:r>
            <a:r>
              <a:rPr lang="en-US" dirty="0"/>
              <a:t>big wolf’</a:t>
            </a:r>
            <a:endParaRPr lang="ru-RU" dirty="0"/>
          </a:p>
          <a:p>
            <a:pPr marL="0" indent="0">
              <a:buNone/>
            </a:pPr>
            <a:endParaRPr lang="ru-RU" dirty="0"/>
          </a:p>
        </p:txBody>
      </p:sp>
    </p:spTree>
    <p:extLst>
      <p:ext uri="{BB962C8B-B14F-4D97-AF65-F5344CB8AC3E}">
        <p14:creationId xmlns:p14="http://schemas.microsoft.com/office/powerpoint/2010/main" val="9614015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Questions</a:t>
            </a:r>
            <a:endParaRPr lang="ru-RU" dirty="0"/>
          </a:p>
        </p:txBody>
      </p:sp>
      <p:sp>
        <p:nvSpPr>
          <p:cNvPr id="3" name="Объект 2"/>
          <p:cNvSpPr>
            <a:spLocks noGrp="1"/>
          </p:cNvSpPr>
          <p:nvPr>
            <p:ph idx="1"/>
          </p:nvPr>
        </p:nvSpPr>
        <p:spPr/>
        <p:txBody>
          <a:bodyPr>
            <a:normAutofit fontScale="92500" lnSpcReduction="20000"/>
          </a:bodyPr>
          <a:lstStyle/>
          <a:p>
            <a:r>
              <a:rPr lang="en-US" dirty="0"/>
              <a:t>what happens, at different linguistic levels, to a polysynthetic language when it falls out of use, becomes obsolescent and is gradually replaced by a dominant </a:t>
            </a:r>
            <a:r>
              <a:rPr lang="en-US" dirty="0" smtClean="0"/>
              <a:t>language</a:t>
            </a:r>
            <a:endParaRPr lang="ru-RU" dirty="0"/>
          </a:p>
          <a:p>
            <a:pPr marL="0" indent="0">
              <a:buNone/>
            </a:pPr>
            <a:r>
              <a:rPr lang="ru-RU" dirty="0"/>
              <a:t> </a:t>
            </a:r>
          </a:p>
          <a:p>
            <a:r>
              <a:rPr lang="en-US" dirty="0"/>
              <a:t>how the changes that take place in decaying polysynthetic languages can be distinguished from (a) those changes that occur in all obsolescent languages regardless of their type, and (b) changes in “healthy” polysynthetic </a:t>
            </a:r>
            <a:r>
              <a:rPr lang="en-US" dirty="0" smtClean="0"/>
              <a:t>languages</a:t>
            </a:r>
            <a:endParaRPr lang="ru-RU" dirty="0"/>
          </a:p>
        </p:txBody>
      </p:sp>
    </p:spTree>
    <p:extLst>
      <p:ext uri="{BB962C8B-B14F-4D97-AF65-F5344CB8AC3E}">
        <p14:creationId xmlns:p14="http://schemas.microsoft.com/office/powerpoint/2010/main" val="26210382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lstStyle/>
          <a:p>
            <a:pPr marL="0" indent="0">
              <a:buNone/>
            </a:pPr>
            <a:r>
              <a:rPr lang="en-US" i="1" dirty="0"/>
              <a:t>(</a:t>
            </a:r>
            <a:r>
              <a:rPr lang="fi-FI" i="1" dirty="0"/>
              <a:t>**</a:t>
            </a:r>
            <a:r>
              <a:rPr lang="en-US" i="1" dirty="0"/>
              <a:t>)	Siberian Yupik (Vakhtin, field notes)</a:t>
            </a:r>
            <a:endParaRPr lang="ru-RU" i="1" dirty="0"/>
          </a:p>
          <a:p>
            <a:pPr marL="0" indent="0">
              <a:buNone/>
            </a:pPr>
            <a:endParaRPr lang="en-US" dirty="0" smtClean="0"/>
          </a:p>
          <a:p>
            <a:pPr marL="0" indent="0">
              <a:buNone/>
            </a:pPr>
            <a:r>
              <a:rPr lang="en-US" dirty="0" smtClean="0"/>
              <a:t>a</a:t>
            </a:r>
            <a:r>
              <a:rPr lang="en-US" dirty="0"/>
              <a:t>.	</a:t>
            </a:r>
            <a:r>
              <a:rPr lang="en-US" i="1" dirty="0" err="1"/>
              <a:t>kamə-lluk</a:t>
            </a:r>
            <a:endParaRPr lang="ru-RU" dirty="0"/>
          </a:p>
          <a:p>
            <a:pPr marL="0" indent="0">
              <a:buNone/>
            </a:pPr>
            <a:r>
              <a:rPr lang="en-US" dirty="0"/>
              <a:t>	</a:t>
            </a:r>
            <a:r>
              <a:rPr lang="en-US" dirty="0" smtClean="0"/>
              <a:t>shoe-</a:t>
            </a:r>
            <a:r>
              <a:rPr lang="en-US" cap="small" dirty="0" smtClean="0"/>
              <a:t>old</a:t>
            </a:r>
            <a:endParaRPr lang="ru-RU" dirty="0"/>
          </a:p>
          <a:p>
            <a:pPr marL="0" indent="0">
              <a:buNone/>
            </a:pPr>
            <a:r>
              <a:rPr lang="en-US" dirty="0"/>
              <a:t>	</a:t>
            </a:r>
            <a:r>
              <a:rPr lang="en-US" dirty="0" smtClean="0"/>
              <a:t>‘</a:t>
            </a:r>
            <a:r>
              <a:rPr lang="en-US" dirty="0"/>
              <a:t>worn-out shoes’</a:t>
            </a:r>
            <a:endParaRPr lang="ru-RU" dirty="0"/>
          </a:p>
          <a:p>
            <a:pPr marL="0" indent="0">
              <a:buNone/>
            </a:pPr>
            <a:endParaRPr lang="en-US" dirty="0" smtClean="0"/>
          </a:p>
          <a:p>
            <a:pPr marL="0" indent="0">
              <a:buNone/>
            </a:pPr>
            <a:r>
              <a:rPr lang="ru-RU" dirty="0" smtClean="0"/>
              <a:t>b</a:t>
            </a:r>
            <a:r>
              <a:rPr lang="ru-RU" dirty="0"/>
              <a:t>.	</a:t>
            </a:r>
            <a:r>
              <a:rPr lang="ru-RU" i="1" dirty="0" err="1"/>
              <a:t>utuka</a:t>
            </a:r>
            <a:r>
              <a:rPr lang="ru-RU" i="1" dirty="0"/>
              <a:t>-k 	</a:t>
            </a:r>
            <a:r>
              <a:rPr lang="ru-RU" i="1" dirty="0" err="1"/>
              <a:t>kamək</a:t>
            </a:r>
            <a:endParaRPr lang="ru-RU" dirty="0"/>
          </a:p>
          <a:p>
            <a:pPr marL="0" indent="0">
              <a:buNone/>
            </a:pPr>
            <a:r>
              <a:rPr lang="ru-RU" dirty="0"/>
              <a:t>	</a:t>
            </a:r>
            <a:r>
              <a:rPr lang="ru-RU" dirty="0" err="1"/>
              <a:t>old-</a:t>
            </a:r>
            <a:r>
              <a:rPr lang="ru-RU" cap="small" dirty="0" err="1"/>
              <a:t>du</a:t>
            </a:r>
            <a:r>
              <a:rPr lang="ru-RU" dirty="0"/>
              <a:t>	</a:t>
            </a:r>
            <a:r>
              <a:rPr lang="ru-RU" dirty="0" err="1"/>
              <a:t>shoe-</a:t>
            </a:r>
            <a:r>
              <a:rPr lang="ru-RU" cap="small" dirty="0" err="1"/>
              <a:t>du</a:t>
            </a:r>
            <a:endParaRPr lang="ru-RU" dirty="0"/>
          </a:p>
          <a:p>
            <a:pPr marL="0" indent="0">
              <a:buNone/>
            </a:pPr>
            <a:r>
              <a:rPr lang="ru-RU" dirty="0"/>
              <a:t>	</a:t>
            </a:r>
            <a:r>
              <a:rPr lang="en-US" dirty="0"/>
              <a:t>‘worn-out shoes’</a:t>
            </a:r>
            <a:endParaRPr lang="ru-RU" dirty="0"/>
          </a:p>
        </p:txBody>
      </p:sp>
    </p:spTree>
    <p:extLst>
      <p:ext uri="{BB962C8B-B14F-4D97-AF65-F5344CB8AC3E}">
        <p14:creationId xmlns:p14="http://schemas.microsoft.com/office/powerpoint/2010/main" val="230318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lnSpcReduction="10000"/>
          </a:bodyPr>
          <a:lstStyle/>
          <a:p>
            <a:pPr marL="0" indent="0">
              <a:buNone/>
            </a:pPr>
            <a:r>
              <a:rPr lang="en-US" i="1" dirty="0"/>
              <a:t>(*) 	Chukchi (</a:t>
            </a:r>
            <a:r>
              <a:rPr lang="en-US" i="1" dirty="0" err="1"/>
              <a:t>Muravieva</a:t>
            </a:r>
            <a:r>
              <a:rPr lang="en-US" i="1" dirty="0"/>
              <a:t> 2004: 116)</a:t>
            </a:r>
            <a:endParaRPr lang="ru-RU" i="1" dirty="0"/>
          </a:p>
          <a:p>
            <a:pPr marL="0" indent="0">
              <a:buNone/>
            </a:pPr>
            <a:endParaRPr lang="en-US" dirty="0" smtClean="0"/>
          </a:p>
          <a:p>
            <a:pPr marL="0" indent="0">
              <a:buNone/>
            </a:pPr>
            <a:r>
              <a:rPr lang="en-US" dirty="0" smtClean="0"/>
              <a:t>a. </a:t>
            </a:r>
            <a:r>
              <a:rPr lang="en-US" i="1" dirty="0" err="1" smtClean="0"/>
              <a:t>gǝm</a:t>
            </a:r>
            <a:r>
              <a:rPr lang="en-US" i="1" dirty="0" smtClean="0"/>
              <a:t>-nan </a:t>
            </a:r>
            <a:r>
              <a:rPr lang="en-US" i="1" dirty="0"/>
              <a:t>	</a:t>
            </a:r>
            <a:r>
              <a:rPr lang="en-US" i="1" dirty="0" err="1"/>
              <a:t>jǝkǝrgǝ</a:t>
            </a:r>
            <a:r>
              <a:rPr lang="en-US" i="1" dirty="0"/>
              <a:t>-n	 </a:t>
            </a:r>
            <a:r>
              <a:rPr lang="en-US" i="1" dirty="0" smtClean="0"/>
              <a:t>	</a:t>
            </a:r>
            <a:r>
              <a:rPr lang="en-US" i="1" dirty="0" err="1" smtClean="0"/>
              <a:t>tǝ-lwǝ-g?e</a:t>
            </a:r>
            <a:endParaRPr lang="ru-RU" dirty="0"/>
          </a:p>
          <a:p>
            <a:pPr marL="0" indent="0">
              <a:buNone/>
            </a:pPr>
            <a:r>
              <a:rPr lang="en-US" dirty="0" smtClean="0"/>
              <a:t>    I-</a:t>
            </a:r>
            <a:r>
              <a:rPr lang="en-US" cap="small" dirty="0" err="1" smtClean="0"/>
              <a:t>1sg.erg</a:t>
            </a:r>
            <a:r>
              <a:rPr lang="en-US" dirty="0" smtClean="0"/>
              <a:t> </a:t>
            </a:r>
            <a:r>
              <a:rPr lang="en-US" dirty="0"/>
              <a:t>	mouth-</a:t>
            </a:r>
            <a:r>
              <a:rPr lang="en-US" cap="small" dirty="0"/>
              <a:t>nom.sg</a:t>
            </a:r>
            <a:r>
              <a:rPr lang="en-US" dirty="0"/>
              <a:t> 	</a:t>
            </a:r>
            <a:r>
              <a:rPr lang="en-US" cap="small" dirty="0" err="1"/>
              <a:t>1sg</a:t>
            </a:r>
            <a:r>
              <a:rPr lang="en-US" cap="small" dirty="0"/>
              <a:t>. </a:t>
            </a:r>
            <a:r>
              <a:rPr lang="en-US" cap="small" dirty="0" smtClean="0"/>
              <a:t>subj</a:t>
            </a:r>
            <a:r>
              <a:rPr lang="en-US" dirty="0" smtClean="0"/>
              <a:t>-burn-</a:t>
            </a:r>
          </a:p>
          <a:p>
            <a:pPr marL="0" indent="0">
              <a:buNone/>
            </a:pPr>
            <a:r>
              <a:rPr lang="en-US" cap="small" dirty="0"/>
              <a:t>	</a:t>
            </a:r>
            <a:r>
              <a:rPr lang="en-US" cap="small" dirty="0" smtClean="0"/>
              <a:t>					past</a:t>
            </a:r>
            <a:r>
              <a:rPr lang="en-GB" dirty="0"/>
              <a:t>.</a:t>
            </a:r>
            <a:r>
              <a:rPr lang="en-US" cap="small" dirty="0"/>
              <a:t>3sg.obj</a:t>
            </a:r>
            <a:endParaRPr lang="ru-RU" dirty="0"/>
          </a:p>
          <a:p>
            <a:pPr marL="0" indent="0">
              <a:buNone/>
            </a:pPr>
            <a:r>
              <a:rPr lang="en-US" dirty="0"/>
              <a:t> </a:t>
            </a:r>
            <a:r>
              <a:rPr lang="en-US" dirty="0" smtClean="0"/>
              <a:t>   ‘</a:t>
            </a:r>
            <a:r>
              <a:rPr lang="en-US" dirty="0"/>
              <a:t>I burned my </a:t>
            </a:r>
            <a:r>
              <a:rPr lang="en-US" dirty="0" smtClean="0"/>
              <a:t>mouth’</a:t>
            </a:r>
            <a:endParaRPr lang="ru-RU" dirty="0"/>
          </a:p>
          <a:p>
            <a:pPr marL="0" indent="0">
              <a:buNone/>
            </a:pPr>
            <a:r>
              <a:rPr lang="en-US" dirty="0" smtClean="0"/>
              <a:t>b.  </a:t>
            </a:r>
            <a:r>
              <a:rPr lang="en-US" i="1" dirty="0" err="1" smtClean="0"/>
              <a:t>gǝm</a:t>
            </a:r>
            <a:r>
              <a:rPr lang="en-US" i="1" dirty="0" smtClean="0"/>
              <a:t> </a:t>
            </a:r>
            <a:r>
              <a:rPr lang="en-US" i="1" dirty="0"/>
              <a:t>		</a:t>
            </a:r>
            <a:r>
              <a:rPr lang="en-US" i="1" dirty="0" err="1"/>
              <a:t>tǝ-jǝkǝrgǝ-lwǝ-g?ek</a:t>
            </a:r>
            <a:endParaRPr lang="ru-RU" dirty="0"/>
          </a:p>
          <a:p>
            <a:pPr marL="0" indent="0">
              <a:buNone/>
            </a:pPr>
            <a:r>
              <a:rPr lang="en-US" dirty="0"/>
              <a:t> </a:t>
            </a:r>
            <a:r>
              <a:rPr lang="en-US" dirty="0" smtClean="0"/>
              <a:t>    I:1</a:t>
            </a:r>
            <a:r>
              <a:rPr lang="en-US" cap="small" dirty="0" smtClean="0"/>
              <a:t>sg.nom</a:t>
            </a:r>
            <a:r>
              <a:rPr lang="en-US" dirty="0" smtClean="0"/>
              <a:t> </a:t>
            </a:r>
            <a:r>
              <a:rPr lang="en-US" dirty="0"/>
              <a:t>	</a:t>
            </a:r>
            <a:r>
              <a:rPr lang="en-US" cap="small" dirty="0" err="1" smtClean="0"/>
              <a:t>1sg.subj</a:t>
            </a:r>
            <a:r>
              <a:rPr lang="en-US" dirty="0" smtClean="0"/>
              <a:t>-mouth-burn-</a:t>
            </a:r>
          </a:p>
          <a:p>
            <a:pPr marL="0" indent="0">
              <a:buNone/>
            </a:pPr>
            <a:r>
              <a:rPr lang="en-US" cap="small" dirty="0"/>
              <a:t>	</a:t>
            </a:r>
            <a:r>
              <a:rPr lang="en-US" cap="small" dirty="0" smtClean="0"/>
              <a:t>				past</a:t>
            </a:r>
            <a:r>
              <a:rPr lang="en-GB" cap="small" dirty="0"/>
              <a:t>.</a:t>
            </a:r>
            <a:r>
              <a:rPr lang="en-US" cap="small" dirty="0" err="1"/>
              <a:t>1sg.subj</a:t>
            </a:r>
            <a:endParaRPr lang="ru-RU" dirty="0"/>
          </a:p>
          <a:p>
            <a:pPr marL="0" indent="0">
              <a:buNone/>
            </a:pPr>
            <a:r>
              <a:rPr lang="en-GB" dirty="0" smtClean="0"/>
              <a:t>   ‘</a:t>
            </a:r>
            <a:r>
              <a:rPr lang="en-US" dirty="0"/>
              <a:t>I burned my </a:t>
            </a:r>
            <a:r>
              <a:rPr lang="en-US" dirty="0" smtClean="0"/>
              <a:t>mouth</a:t>
            </a:r>
            <a:r>
              <a:rPr lang="en-GB" dirty="0" smtClean="0"/>
              <a:t>’</a:t>
            </a:r>
            <a:endParaRPr lang="ru-RU" dirty="0"/>
          </a:p>
          <a:p>
            <a:pPr marL="0" indent="0">
              <a:buNone/>
            </a:pPr>
            <a:endParaRPr lang="ru-RU" dirty="0"/>
          </a:p>
        </p:txBody>
      </p:sp>
    </p:spTree>
    <p:extLst>
      <p:ext uri="{BB962C8B-B14F-4D97-AF65-F5344CB8AC3E}">
        <p14:creationId xmlns:p14="http://schemas.microsoft.com/office/powerpoint/2010/main" val="42818655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904656"/>
          </a:xfrm>
        </p:spPr>
        <p:txBody>
          <a:bodyPr>
            <a:normAutofit/>
          </a:bodyPr>
          <a:lstStyle/>
          <a:p>
            <a:pPr marL="0" indent="0">
              <a:buNone/>
            </a:pPr>
            <a:r>
              <a:rPr lang="en-US" dirty="0"/>
              <a:t> “With respect to incorporation ... it should be noted that while this syntactic device is very common in traditional tales, it is much less frequent in current writing, and virtually absent in translations from Russian, i.e. incorporation seems to be on the wane in the modern language” </a:t>
            </a:r>
            <a:r>
              <a:rPr lang="en-US" dirty="0" err="1"/>
              <a:t>Comrie</a:t>
            </a:r>
            <a:r>
              <a:rPr lang="en-US" dirty="0"/>
              <a:t> (1981: 250</a:t>
            </a:r>
            <a:r>
              <a:rPr lang="en-US" dirty="0" smtClean="0"/>
              <a:t>).</a:t>
            </a:r>
            <a:endParaRPr lang="en-US" dirty="0" smtClean="0"/>
          </a:p>
          <a:p>
            <a:pPr marL="0" indent="0">
              <a:buNone/>
            </a:pPr>
            <a:r>
              <a:rPr lang="en-US" dirty="0" smtClean="0"/>
              <a:t>“</a:t>
            </a:r>
            <a:r>
              <a:rPr lang="en-US" dirty="0"/>
              <a:t>Younger speakers incorporate nouns much less than older speakers; in fact, whenever it is optional, younger speakers usually do not incorporate” </a:t>
            </a:r>
            <a:r>
              <a:rPr lang="en-US" dirty="0" err="1"/>
              <a:t>Mithun</a:t>
            </a:r>
            <a:r>
              <a:rPr lang="en-US" dirty="0"/>
              <a:t> (1984: 880</a:t>
            </a:r>
            <a:r>
              <a:rPr lang="en-GB" dirty="0"/>
              <a:t>–</a:t>
            </a:r>
            <a:r>
              <a:rPr lang="en-US" dirty="0"/>
              <a:t>881).</a:t>
            </a:r>
            <a:endParaRPr lang="ru-RU" dirty="0"/>
          </a:p>
        </p:txBody>
      </p:sp>
    </p:spTree>
    <p:extLst>
      <p:ext uri="{BB962C8B-B14F-4D97-AF65-F5344CB8AC3E}">
        <p14:creationId xmlns:p14="http://schemas.microsoft.com/office/powerpoint/2010/main" val="32037577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lstStyle/>
          <a:p>
            <a:pPr marL="0" indent="0">
              <a:buNone/>
            </a:pPr>
            <a:r>
              <a:rPr lang="en-GB" i="1" dirty="0"/>
              <a:t>(10)	Cayuga (</a:t>
            </a:r>
            <a:r>
              <a:rPr lang="en-US" i="1" dirty="0" err="1"/>
              <a:t>Mithun</a:t>
            </a:r>
            <a:r>
              <a:rPr lang="en-GB" i="1" dirty="0"/>
              <a:t> 1989: 250)</a:t>
            </a:r>
            <a:endParaRPr lang="ru-RU" i="1" dirty="0"/>
          </a:p>
          <a:p>
            <a:pPr marL="0" indent="0">
              <a:buNone/>
            </a:pPr>
            <a:r>
              <a:rPr lang="en-GB" dirty="0"/>
              <a:t>a.	Ontario Cayuga</a:t>
            </a:r>
            <a:endParaRPr lang="ru-RU" dirty="0"/>
          </a:p>
          <a:p>
            <a:pPr marL="0" indent="0">
              <a:buNone/>
            </a:pPr>
            <a:r>
              <a:rPr lang="en-US" i="1" dirty="0" smtClean="0"/>
              <a:t>	</a:t>
            </a:r>
            <a:r>
              <a:rPr lang="en-US" i="1" dirty="0" err="1" smtClean="0"/>
              <a:t>ko-ˀnǫhs-owanę</a:t>
            </a:r>
            <a:endParaRPr lang="ru-RU" dirty="0"/>
          </a:p>
          <a:p>
            <a:pPr marL="0" indent="0">
              <a:buNone/>
            </a:pPr>
            <a:r>
              <a:rPr lang="en-US" cap="small" dirty="0" smtClean="0"/>
              <a:t>	</a:t>
            </a:r>
            <a:r>
              <a:rPr lang="en-US" cap="small" dirty="0" err="1" smtClean="0"/>
              <a:t>f.sg.pat</a:t>
            </a:r>
            <a:r>
              <a:rPr lang="en-US" dirty="0" smtClean="0"/>
              <a:t>-onion-</a:t>
            </a:r>
            <a:r>
              <a:rPr lang="en-US" dirty="0" err="1" smtClean="0"/>
              <a:t>large.</a:t>
            </a:r>
            <a:r>
              <a:rPr lang="en-US" cap="small" dirty="0" err="1" smtClean="0"/>
              <a:t>stative</a:t>
            </a:r>
            <a:endParaRPr lang="ru-RU" dirty="0"/>
          </a:p>
          <a:p>
            <a:pPr marL="0" indent="0">
              <a:spcAft>
                <a:spcPts val="1200"/>
              </a:spcAft>
              <a:buNone/>
            </a:pPr>
            <a:r>
              <a:rPr lang="en-US" dirty="0" smtClean="0"/>
              <a:t>	‘</a:t>
            </a:r>
            <a:r>
              <a:rPr lang="en-US" dirty="0"/>
              <a:t>She has a big onion.’</a:t>
            </a:r>
            <a:endParaRPr lang="ru-RU" dirty="0"/>
          </a:p>
          <a:p>
            <a:pPr marL="0" indent="0">
              <a:buNone/>
            </a:pPr>
            <a:r>
              <a:rPr lang="en-US" dirty="0" smtClean="0"/>
              <a:t>b</a:t>
            </a:r>
            <a:r>
              <a:rPr lang="en-US" dirty="0"/>
              <a:t>.	Oklahoma Cayuga</a:t>
            </a:r>
            <a:endParaRPr lang="ru-RU" dirty="0"/>
          </a:p>
          <a:p>
            <a:pPr marL="0" indent="0">
              <a:buNone/>
            </a:pPr>
            <a:r>
              <a:rPr lang="en-US" dirty="0"/>
              <a:t>	</a:t>
            </a:r>
            <a:r>
              <a:rPr lang="en-US" i="1" dirty="0" smtClean="0"/>
              <a:t>k-</a:t>
            </a:r>
            <a:r>
              <a:rPr lang="en-US" i="1" dirty="0" err="1" smtClean="0"/>
              <a:t>uwane</a:t>
            </a:r>
            <a:r>
              <a:rPr lang="en-US" i="1" dirty="0" smtClean="0"/>
              <a:t> </a:t>
            </a:r>
            <a:r>
              <a:rPr lang="en-US" i="1" dirty="0"/>
              <a:t>	</a:t>
            </a:r>
            <a:r>
              <a:rPr lang="en-US" i="1" dirty="0" smtClean="0"/>
              <a:t>	</a:t>
            </a:r>
            <a:r>
              <a:rPr lang="en-US" i="1" dirty="0" err="1" smtClean="0"/>
              <a:t>ˀnǫhs-aˀ</a:t>
            </a:r>
            <a:endParaRPr lang="ru-RU" dirty="0"/>
          </a:p>
          <a:p>
            <a:pPr marL="0" indent="0">
              <a:buNone/>
            </a:pPr>
            <a:r>
              <a:rPr lang="en-US" cap="small" dirty="0" smtClean="0"/>
              <a:t>	n-</a:t>
            </a:r>
            <a:r>
              <a:rPr lang="en-US" dirty="0" err="1" smtClean="0"/>
              <a:t>big.</a:t>
            </a:r>
            <a:r>
              <a:rPr lang="en-US" cap="small" dirty="0" err="1" smtClean="0"/>
              <a:t>stative</a:t>
            </a:r>
            <a:r>
              <a:rPr lang="en-US" dirty="0" smtClean="0"/>
              <a:t> </a:t>
            </a:r>
            <a:r>
              <a:rPr lang="en-US" dirty="0"/>
              <a:t>	onion-</a:t>
            </a:r>
            <a:r>
              <a:rPr lang="en-US" cap="small" dirty="0" err="1"/>
              <a:t>nominal.suffix</a:t>
            </a:r>
            <a:endParaRPr lang="ru-RU" dirty="0"/>
          </a:p>
          <a:p>
            <a:pPr marL="0" indent="0">
              <a:buNone/>
            </a:pPr>
            <a:r>
              <a:rPr lang="en-GB" dirty="0" smtClean="0"/>
              <a:t>	‘</a:t>
            </a:r>
            <a:r>
              <a:rPr lang="en-GB" dirty="0"/>
              <a:t>The onion is big.’</a:t>
            </a:r>
            <a:endParaRPr lang="ru-RU" dirty="0"/>
          </a:p>
          <a:p>
            <a:pPr marL="0" indent="0">
              <a:buNone/>
            </a:pPr>
            <a:endParaRPr lang="ru-RU" dirty="0"/>
          </a:p>
        </p:txBody>
      </p:sp>
    </p:spTree>
    <p:extLst>
      <p:ext uri="{BB962C8B-B14F-4D97-AF65-F5344CB8AC3E}">
        <p14:creationId xmlns:p14="http://schemas.microsoft.com/office/powerpoint/2010/main" val="18383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a:bodyPr>
          <a:lstStyle/>
          <a:p>
            <a:pPr marL="514350" indent="-514350">
              <a:buAutoNum type="arabicParenBoth" startAt="11"/>
            </a:pPr>
            <a:r>
              <a:rPr lang="en-US" i="1" dirty="0" smtClean="0"/>
              <a:t> Siberian </a:t>
            </a:r>
            <a:r>
              <a:rPr lang="en-US" i="1" dirty="0"/>
              <a:t>Yupik (Vakhtin, field notes</a:t>
            </a:r>
            <a:r>
              <a:rPr lang="en-US" i="1" dirty="0" smtClean="0"/>
              <a:t>)</a:t>
            </a:r>
          </a:p>
          <a:p>
            <a:pPr marL="0" indent="0">
              <a:buNone/>
            </a:pPr>
            <a:endParaRPr lang="ru-RU" i="1" dirty="0"/>
          </a:p>
          <a:p>
            <a:pPr marL="0" indent="0">
              <a:buNone/>
            </a:pPr>
            <a:r>
              <a:rPr lang="fr-FR" sz="2600" dirty="0" smtClean="0">
                <a:latin typeface="Times New Roman" panose="02020603050405020304" pitchFamily="18" charset="0"/>
                <a:cs typeface="Times New Roman" panose="02020603050405020304" pitchFamily="18" charset="0"/>
              </a:rPr>
              <a:t>a.</a:t>
            </a:r>
            <a:r>
              <a:rPr lang="fr-FR" sz="2600" i="1" dirty="0" smtClean="0">
                <a:latin typeface="Times New Roman" panose="02020603050405020304" pitchFamily="18" charset="0"/>
                <a:cs typeface="Times New Roman" panose="02020603050405020304" pitchFamily="18" charset="0"/>
              </a:rPr>
              <a:t> </a:t>
            </a:r>
            <a:r>
              <a:rPr lang="fr-FR" sz="2600" i="1" dirty="0" err="1" smtClean="0">
                <a:latin typeface="Times New Roman" panose="02020603050405020304" pitchFamily="18" charset="0"/>
                <a:cs typeface="Times New Roman" panose="02020603050405020304" pitchFamily="18" charset="0"/>
              </a:rPr>
              <a:t>amiraq</a:t>
            </a:r>
            <a:r>
              <a:rPr lang="fr-FR" sz="2600" i="1" dirty="0">
                <a:latin typeface="Times New Roman" panose="02020603050405020304" pitchFamily="18" charset="0"/>
                <a:cs typeface="Times New Roman" panose="02020603050405020304" pitchFamily="18" charset="0"/>
              </a:rPr>
              <a:t>	</a:t>
            </a:r>
            <a:r>
              <a:rPr lang="fr-FR" sz="2600" i="1" dirty="0" err="1">
                <a:latin typeface="Times New Roman" panose="02020603050405020304" pitchFamily="18" charset="0"/>
                <a:cs typeface="Times New Roman" panose="02020603050405020304" pitchFamily="18" charset="0"/>
              </a:rPr>
              <a:t>tukfi</a:t>
            </a:r>
            <a:r>
              <a:rPr lang="fr-FR" sz="2600" i="1" dirty="0">
                <a:latin typeface="Times New Roman" panose="02020603050405020304" pitchFamily="18" charset="0"/>
                <a:cs typeface="Times New Roman" panose="02020603050405020304" pitchFamily="18" charset="0"/>
              </a:rPr>
              <a:t>-</a:t>
            </a:r>
            <a:r>
              <a:rPr lang="fr-FR" sz="2600" i="1" dirty="0" err="1">
                <a:latin typeface="Times New Roman" panose="02020603050405020304" pitchFamily="18" charset="0"/>
                <a:cs typeface="Times New Roman" panose="02020603050405020304" pitchFamily="18" charset="0"/>
              </a:rPr>
              <a:t>ima</a:t>
            </a:r>
            <a:r>
              <a:rPr lang="fr-FR" sz="2600" i="1" dirty="0">
                <a:latin typeface="Times New Roman" panose="02020603050405020304" pitchFamily="18" charset="0"/>
                <a:cs typeface="Times New Roman" panose="02020603050405020304" pitchFamily="18" charset="0"/>
              </a:rPr>
              <a:t>-a 		</a:t>
            </a:r>
            <a:r>
              <a:rPr lang="fr-FR" sz="2600" i="1" dirty="0" smtClean="0">
                <a:latin typeface="Times New Roman" panose="02020603050405020304" pitchFamily="18" charset="0"/>
                <a:cs typeface="Times New Roman" panose="02020603050405020304" pitchFamily="18" charset="0"/>
              </a:rPr>
              <a:t>→ </a:t>
            </a:r>
            <a:r>
              <a:rPr lang="fr-FR" sz="2600" i="1" dirty="0" err="1" smtClean="0">
                <a:latin typeface="Times New Roman" panose="02020603050405020304" pitchFamily="18" charset="0"/>
                <a:cs typeface="Times New Roman" panose="02020603050405020304" pitchFamily="18" charset="0"/>
              </a:rPr>
              <a:t>amira</a:t>
            </a:r>
            <a:r>
              <a:rPr lang="fr-FR" sz="2600" i="1" dirty="0" smtClean="0">
                <a:latin typeface="Times New Roman" panose="02020603050405020304" pitchFamily="18" charset="0"/>
                <a:cs typeface="Times New Roman" panose="02020603050405020304" pitchFamily="18" charset="0"/>
              </a:rPr>
              <a:t>-</a:t>
            </a:r>
            <a:r>
              <a:rPr lang="fr-FR" sz="2600" i="1" dirty="0" err="1" smtClean="0">
                <a:latin typeface="Times New Roman" panose="02020603050405020304" pitchFamily="18" charset="0"/>
                <a:cs typeface="Times New Roman" panose="02020603050405020304" pitchFamily="18" charset="0"/>
              </a:rPr>
              <a:t>ng</a:t>
            </a:r>
            <a:r>
              <a:rPr lang="fr-FR" sz="2600" i="1" dirty="0" smtClean="0">
                <a:latin typeface="Times New Roman" panose="02020603050405020304" pitchFamily="18" charset="0"/>
                <a:cs typeface="Times New Roman" panose="02020603050405020304" pitchFamily="18" charset="0"/>
              </a:rPr>
              <a:t>-</a:t>
            </a:r>
            <a:r>
              <a:rPr lang="fr-FR" sz="2600" i="1" dirty="0" err="1" smtClean="0">
                <a:latin typeface="Times New Roman" panose="02020603050405020304" pitchFamily="18" charset="0"/>
                <a:cs typeface="Times New Roman" panose="02020603050405020304" pitchFamily="18" charset="0"/>
              </a:rPr>
              <a:t>uma</a:t>
            </a:r>
            <a:r>
              <a:rPr lang="fr-FR" sz="2600" i="1" dirty="0" smtClean="0">
                <a:latin typeface="Times New Roman" panose="02020603050405020304" pitchFamily="18" charset="0"/>
                <a:cs typeface="Times New Roman" panose="02020603050405020304" pitchFamily="18" charset="0"/>
              </a:rPr>
              <a:t>-q</a:t>
            </a:r>
            <a:endParaRPr lang="ru-RU" sz="2600" dirty="0">
              <a:latin typeface="Times New Roman" panose="02020603050405020304" pitchFamily="18" charset="0"/>
              <a:cs typeface="Times New Roman" panose="02020603050405020304" pitchFamily="18" charset="0"/>
            </a:endParaRPr>
          </a:p>
          <a:p>
            <a:pPr marL="0" indent="0">
              <a:spcBef>
                <a:spcPts val="0"/>
              </a:spcBef>
              <a:buNone/>
            </a:pPr>
            <a:r>
              <a:rPr lang="en-US" sz="2600" dirty="0" smtClean="0">
                <a:latin typeface="Times New Roman" panose="02020603050405020304" pitchFamily="18" charset="0"/>
                <a:cs typeface="Times New Roman" panose="02020603050405020304" pitchFamily="18" charset="0"/>
              </a:rPr>
              <a:t>    hide</a:t>
            </a: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	buy-</a:t>
            </a:r>
            <a:r>
              <a:rPr lang="en-US" sz="2600" cap="small" dirty="0" smtClean="0">
                <a:latin typeface="Times New Roman" panose="02020603050405020304" pitchFamily="18" charset="0"/>
                <a:cs typeface="Times New Roman" panose="02020603050405020304" pitchFamily="18" charset="0"/>
              </a:rPr>
              <a:t>past-</a:t>
            </a:r>
            <a:r>
              <a:rPr lang="en-US" sz="2600" dirty="0" smtClean="0">
                <a:latin typeface="Times New Roman" panose="02020603050405020304" pitchFamily="18" charset="0"/>
                <a:cs typeface="Times New Roman" panose="02020603050405020304" pitchFamily="18" charset="0"/>
              </a:rPr>
              <a:t>	     	     hide-</a:t>
            </a:r>
            <a:r>
              <a:rPr lang="en-US" sz="2600" cap="small" dirty="0" smtClean="0">
                <a:latin typeface="Times New Roman" panose="02020603050405020304" pitchFamily="18" charset="0"/>
                <a:cs typeface="Times New Roman" panose="02020603050405020304" pitchFamily="18" charset="0"/>
              </a:rPr>
              <a:t>acquire-</a:t>
            </a:r>
          </a:p>
          <a:p>
            <a:pPr marL="0" indent="0">
              <a:spcBef>
                <a:spcPts val="0"/>
              </a:spcBef>
              <a:buNone/>
            </a:pPr>
            <a:r>
              <a:rPr lang="en-US" sz="2600" cap="small" dirty="0" smtClean="0">
                <a:latin typeface="Times New Roman" panose="02020603050405020304" pitchFamily="18" charset="0"/>
                <a:cs typeface="Times New Roman" panose="02020603050405020304" pitchFamily="18" charset="0"/>
              </a:rPr>
              <a:t>		3sg.ag.3sg.obj	      past-</a:t>
            </a:r>
            <a:r>
              <a:rPr lang="en-US" sz="2600" cap="small" dirty="0" err="1" smtClean="0">
                <a:latin typeface="Times New Roman" panose="02020603050405020304" pitchFamily="18" charset="0"/>
                <a:cs typeface="Times New Roman" panose="02020603050405020304" pitchFamily="18" charset="0"/>
              </a:rPr>
              <a:t>3sg.subj</a:t>
            </a:r>
            <a:endParaRPr lang="ru-RU" sz="2600" dirty="0">
              <a:latin typeface="Times New Roman" panose="02020603050405020304" pitchFamily="18" charset="0"/>
              <a:cs typeface="Times New Roman" panose="02020603050405020304" pitchFamily="18" charset="0"/>
            </a:endParaRPr>
          </a:p>
          <a:p>
            <a:pPr marL="0" indent="0">
              <a:spcAft>
                <a:spcPts val="1200"/>
              </a:spcAft>
              <a:buNone/>
            </a:pPr>
            <a:r>
              <a:rPr lang="en-US" sz="2600" dirty="0" smtClean="0">
                <a:latin typeface="Times New Roman" panose="02020603050405020304" pitchFamily="18" charset="0"/>
                <a:cs typeface="Times New Roman" panose="02020603050405020304" pitchFamily="18" charset="0"/>
              </a:rPr>
              <a:t>‘</a:t>
            </a:r>
            <a:r>
              <a:rPr lang="en-US" sz="2600" dirty="0">
                <a:latin typeface="Times New Roman" panose="02020603050405020304" pitchFamily="18" charset="0"/>
                <a:cs typeface="Times New Roman" panose="02020603050405020304" pitchFamily="18" charset="0"/>
              </a:rPr>
              <a:t>He bought a hide.’ 			  </a:t>
            </a:r>
            <a:r>
              <a:rPr lang="en-US" sz="26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He acquired a hide.’</a:t>
            </a:r>
            <a:endParaRPr lang="ru-RU" sz="2600" dirty="0">
              <a:latin typeface="Times New Roman" panose="02020603050405020304" pitchFamily="18" charset="0"/>
              <a:cs typeface="Times New Roman" panose="02020603050405020304" pitchFamily="18" charset="0"/>
            </a:endParaRPr>
          </a:p>
          <a:p>
            <a:pPr marL="0" indent="0">
              <a:buNone/>
            </a:pPr>
            <a:r>
              <a:rPr lang="en-US" sz="2600" dirty="0" smtClean="0">
                <a:latin typeface="Times New Roman" panose="02020603050405020304" pitchFamily="18" charset="0"/>
                <a:cs typeface="Times New Roman" panose="02020603050405020304" pitchFamily="18" charset="0"/>
              </a:rPr>
              <a:t>b. </a:t>
            </a:r>
            <a:r>
              <a:rPr lang="en-US" sz="2600" i="1" dirty="0" err="1" smtClean="0">
                <a:latin typeface="Times New Roman" panose="02020603050405020304" pitchFamily="18" charset="0"/>
                <a:cs typeface="Times New Roman" panose="02020603050405020304" pitchFamily="18" charset="0"/>
              </a:rPr>
              <a:t>tukfi</a:t>
            </a:r>
            <a:r>
              <a:rPr lang="en-US" sz="2600" i="1" dirty="0" smtClean="0">
                <a:latin typeface="Times New Roman" panose="02020603050405020304" pitchFamily="18" charset="0"/>
                <a:cs typeface="Times New Roman" panose="02020603050405020304" pitchFamily="18" charset="0"/>
              </a:rPr>
              <a:t>-</a:t>
            </a:r>
            <a:r>
              <a:rPr lang="en-US" sz="2600" i="1" dirty="0" err="1" smtClean="0">
                <a:latin typeface="Times New Roman" panose="02020603050405020304" pitchFamily="18" charset="0"/>
                <a:cs typeface="Times New Roman" panose="02020603050405020304" pitchFamily="18" charset="0"/>
              </a:rPr>
              <a:t>lgha</a:t>
            </a:r>
            <a:r>
              <a:rPr lang="en-US" sz="2600" i="1" dirty="0" smtClean="0">
                <a:latin typeface="Times New Roman" panose="02020603050405020304" pitchFamily="18" charset="0"/>
                <a:cs typeface="Times New Roman" panose="02020603050405020304" pitchFamily="18" charset="0"/>
              </a:rPr>
              <a:t>-ten </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hlivu</a:t>
            </a:r>
            <a:r>
              <a:rPr lang="en-US" sz="2600" i="1" dirty="0">
                <a:latin typeface="Times New Roman" panose="02020603050405020304" pitchFamily="18" charset="0"/>
                <a:cs typeface="Times New Roman" panose="02020603050405020304" pitchFamily="18" charset="0"/>
              </a:rPr>
              <a:t>-q </a:t>
            </a:r>
            <a:r>
              <a:rPr lang="en-US" sz="2600" i="1" dirty="0" smtClean="0">
                <a:latin typeface="Times New Roman" panose="02020603050405020304" pitchFamily="18" charset="0"/>
                <a:cs typeface="Times New Roman" panose="02020603050405020304" pitchFamily="18" charset="0"/>
              </a:rPr>
              <a:t>    → </a:t>
            </a:r>
            <a:r>
              <a:rPr lang="en-US" sz="2600" i="1" dirty="0" err="1">
                <a:latin typeface="Times New Roman" panose="02020603050405020304" pitchFamily="18" charset="0"/>
                <a:cs typeface="Times New Roman" panose="02020603050405020304" pitchFamily="18" charset="0"/>
              </a:rPr>
              <a:t>hlive</a:t>
            </a:r>
            <a:r>
              <a:rPr lang="en-US" sz="2600" i="1" dirty="0">
                <a:latin typeface="Times New Roman" panose="02020603050405020304" pitchFamily="18" charset="0"/>
                <a:cs typeface="Times New Roman" panose="02020603050405020304" pitchFamily="18" charset="0"/>
              </a:rPr>
              <a:t>-</a:t>
            </a:r>
            <a:r>
              <a:rPr lang="en-US" sz="2600" i="1" dirty="0" err="1">
                <a:latin typeface="Times New Roman" panose="02020603050405020304" pitchFamily="18" charset="0"/>
                <a:cs typeface="Times New Roman" panose="02020603050405020304" pitchFamily="18" charset="0"/>
              </a:rPr>
              <a:t>nge</a:t>
            </a:r>
            <a:r>
              <a:rPr lang="en-US" sz="2600" i="1" dirty="0">
                <a:latin typeface="Times New Roman" panose="02020603050405020304" pitchFamily="18" charset="0"/>
                <a:cs typeface="Times New Roman" panose="02020603050405020304" pitchFamily="18" charset="0"/>
              </a:rPr>
              <a:t>-</a:t>
            </a:r>
            <a:r>
              <a:rPr lang="en-US" sz="2600" i="1" dirty="0" err="1">
                <a:latin typeface="Times New Roman" panose="02020603050405020304" pitchFamily="18" charset="0"/>
                <a:cs typeface="Times New Roman" panose="02020603050405020304" pitchFamily="18" charset="0"/>
              </a:rPr>
              <a:t>lgha</a:t>
            </a:r>
            <a:r>
              <a:rPr lang="en-US" sz="2600" i="1" dirty="0">
                <a:latin typeface="Times New Roman" panose="02020603050405020304" pitchFamily="18" charset="0"/>
                <a:cs typeface="Times New Roman" panose="02020603050405020304" pitchFamily="18" charset="0"/>
              </a:rPr>
              <a:t>-ten</a:t>
            </a:r>
            <a:endParaRPr lang="ru-RU" sz="2600" dirty="0">
              <a:latin typeface="Times New Roman" panose="02020603050405020304" pitchFamily="18" charset="0"/>
              <a:cs typeface="Times New Roman" panose="02020603050405020304" pitchFamily="18" charset="0"/>
            </a:endParaRPr>
          </a:p>
          <a:p>
            <a:pPr marL="0" indent="0">
              <a:buNone/>
            </a:pPr>
            <a:r>
              <a:rPr lang="en-US" sz="2600" dirty="0">
                <a:latin typeface="Times New Roman" panose="02020603050405020304" pitchFamily="18" charset="0"/>
                <a:cs typeface="Times New Roman" panose="02020603050405020304" pitchFamily="18" charset="0"/>
              </a:rPr>
              <a:t>	buy-</a:t>
            </a:r>
            <a:r>
              <a:rPr lang="en-US" sz="2600" cap="small" dirty="0">
                <a:latin typeface="Times New Roman" panose="02020603050405020304" pitchFamily="18" charset="0"/>
                <a:cs typeface="Times New Roman" panose="02020603050405020304" pitchFamily="18" charset="0"/>
              </a:rPr>
              <a:t>opt-</a:t>
            </a:r>
            <a:r>
              <a:rPr lang="en-US" sz="2600" cap="small" dirty="0" err="1">
                <a:latin typeface="Times New Roman" panose="02020603050405020304" pitchFamily="18" charset="0"/>
                <a:cs typeface="Times New Roman" panose="02020603050405020304" pitchFamily="18" charset="0"/>
              </a:rPr>
              <a:t>2sg</a:t>
            </a: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bread-</a:t>
            </a:r>
            <a:r>
              <a:rPr lang="en-US" sz="2600" cap="small" dirty="0" smtClean="0">
                <a:latin typeface="Times New Roman" panose="02020603050405020304" pitchFamily="18" charset="0"/>
                <a:cs typeface="Times New Roman" panose="02020603050405020304" pitchFamily="18" charset="0"/>
              </a:rPr>
              <a:t>abs</a:t>
            </a:r>
            <a:r>
              <a:rPr lang="en-US" sz="2600" dirty="0" smtClean="0">
                <a:latin typeface="Times New Roman" panose="02020603050405020304" pitchFamily="18" charset="0"/>
                <a:cs typeface="Times New Roman" panose="02020603050405020304" pitchFamily="18" charset="0"/>
              </a:rPr>
              <a:t>     bread-</a:t>
            </a:r>
            <a:r>
              <a:rPr lang="en-US" sz="2600" cap="small" dirty="0" smtClean="0">
                <a:latin typeface="Times New Roman" panose="02020603050405020304" pitchFamily="18" charset="0"/>
                <a:cs typeface="Times New Roman" panose="02020603050405020304" pitchFamily="18" charset="0"/>
              </a:rPr>
              <a:t>acquire-opt-</a:t>
            </a:r>
            <a:r>
              <a:rPr lang="en-US" sz="2600" cap="small" dirty="0" err="1" smtClean="0">
                <a:latin typeface="Times New Roman" panose="02020603050405020304" pitchFamily="18" charset="0"/>
                <a:cs typeface="Times New Roman" panose="02020603050405020304" pitchFamily="18" charset="0"/>
              </a:rPr>
              <a:t>2sg</a:t>
            </a:r>
            <a:endParaRPr lang="ru-RU" sz="2600" dirty="0">
              <a:latin typeface="Times New Roman" panose="02020603050405020304" pitchFamily="18" charset="0"/>
              <a:cs typeface="Times New Roman" panose="02020603050405020304" pitchFamily="18" charset="0"/>
            </a:endParaRPr>
          </a:p>
          <a:p>
            <a:pPr marL="0" indent="0">
              <a:buNone/>
            </a:pPr>
            <a:r>
              <a:rPr lang="en-US" sz="2600" dirty="0">
                <a:latin typeface="Times New Roman" panose="02020603050405020304" pitchFamily="18" charset="0"/>
                <a:cs typeface="Times New Roman" panose="02020603050405020304" pitchFamily="18" charset="0"/>
              </a:rPr>
              <a:t>	‘Buy bread!’ 			</a:t>
            </a:r>
            <a:r>
              <a:rPr lang="en-US" sz="2600" dirty="0" smtClean="0">
                <a:latin typeface="Times New Roman" panose="02020603050405020304" pitchFamily="18" charset="0"/>
                <a:cs typeface="Times New Roman" panose="02020603050405020304" pitchFamily="18" charset="0"/>
              </a:rPr>
              <a:t>‘</a:t>
            </a:r>
            <a:r>
              <a:rPr lang="en-US" sz="2600" dirty="0">
                <a:latin typeface="Times New Roman" panose="02020603050405020304" pitchFamily="18" charset="0"/>
                <a:cs typeface="Times New Roman" panose="02020603050405020304" pitchFamily="18" charset="0"/>
              </a:rPr>
              <a:t>Buy (get) bread!’</a:t>
            </a:r>
            <a:endParaRPr lang="ru-RU" sz="2600" dirty="0">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37483256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Conclusion</a:t>
            </a:r>
            <a:endParaRPr lang="ru-RU" dirty="0"/>
          </a:p>
        </p:txBody>
      </p:sp>
      <p:sp>
        <p:nvSpPr>
          <p:cNvPr id="3" name="Объект 2"/>
          <p:cNvSpPr>
            <a:spLocks noGrp="1"/>
          </p:cNvSpPr>
          <p:nvPr>
            <p:ph idx="1"/>
          </p:nvPr>
        </p:nvSpPr>
        <p:spPr>
          <a:xfrm>
            <a:off x="457200" y="1196752"/>
            <a:ext cx="8229600" cy="5256584"/>
          </a:xfrm>
        </p:spPr>
        <p:txBody>
          <a:bodyPr>
            <a:normAutofit fontScale="92500" lnSpcReduction="20000"/>
          </a:bodyPr>
          <a:lstStyle/>
          <a:p>
            <a:pPr marL="0" indent="0">
              <a:lnSpc>
                <a:spcPct val="120000"/>
              </a:lnSpc>
              <a:spcBef>
                <a:spcPts val="0"/>
              </a:spcBef>
              <a:spcAft>
                <a:spcPts val="600"/>
              </a:spcAft>
              <a:buNone/>
            </a:pPr>
            <a:r>
              <a:rPr lang="en-GB" dirty="0"/>
              <a:t>Polysynthetic language attrition is primarily manifested in the collapse of complex morphological structure</a:t>
            </a:r>
            <a:endParaRPr lang="ru-RU" dirty="0"/>
          </a:p>
          <a:p>
            <a:pPr>
              <a:lnSpc>
                <a:spcPct val="120000"/>
              </a:lnSpc>
              <a:spcBef>
                <a:spcPts val="0"/>
              </a:spcBef>
              <a:spcAft>
                <a:spcPts val="600"/>
              </a:spcAft>
            </a:pPr>
            <a:r>
              <a:rPr lang="en-GB" dirty="0"/>
              <a:t>the loss of morphological ‘slots’</a:t>
            </a:r>
            <a:endParaRPr lang="ru-RU" dirty="0"/>
          </a:p>
          <a:p>
            <a:pPr>
              <a:lnSpc>
                <a:spcPct val="120000"/>
              </a:lnSpc>
              <a:spcBef>
                <a:spcPts val="0"/>
              </a:spcBef>
              <a:spcAft>
                <a:spcPts val="600"/>
              </a:spcAft>
            </a:pPr>
            <a:r>
              <a:rPr lang="en-GB" dirty="0"/>
              <a:t>reduction in the number of bound morphemes and their substitution by free ones</a:t>
            </a:r>
            <a:endParaRPr lang="ru-RU" dirty="0"/>
          </a:p>
          <a:p>
            <a:pPr>
              <a:lnSpc>
                <a:spcPct val="120000"/>
              </a:lnSpc>
              <a:spcBef>
                <a:spcPts val="0"/>
              </a:spcBef>
              <a:spcAft>
                <a:spcPts val="600"/>
              </a:spcAft>
            </a:pPr>
            <a:r>
              <a:rPr lang="en-GB" dirty="0"/>
              <a:t> ‘fossilization’ of markers and their reanalysis</a:t>
            </a:r>
            <a:endParaRPr lang="ru-RU" dirty="0"/>
          </a:p>
          <a:p>
            <a:pPr>
              <a:lnSpc>
                <a:spcPct val="120000"/>
              </a:lnSpc>
              <a:spcBef>
                <a:spcPts val="0"/>
              </a:spcBef>
              <a:spcAft>
                <a:spcPts val="600"/>
              </a:spcAft>
            </a:pPr>
            <a:r>
              <a:rPr lang="en-GB" dirty="0"/>
              <a:t>deprivation of word formation productivity</a:t>
            </a:r>
            <a:endParaRPr lang="ru-RU" dirty="0"/>
          </a:p>
          <a:p>
            <a:pPr>
              <a:lnSpc>
                <a:spcPct val="120000"/>
              </a:lnSpc>
              <a:spcBef>
                <a:spcPts val="0"/>
              </a:spcBef>
              <a:spcAft>
                <a:spcPts val="600"/>
              </a:spcAft>
            </a:pPr>
            <a:r>
              <a:rPr lang="en-GB" dirty="0"/>
              <a:t>destruction of noun incorporation</a:t>
            </a:r>
            <a:endParaRPr lang="ru-RU" dirty="0"/>
          </a:p>
          <a:p>
            <a:pPr>
              <a:lnSpc>
                <a:spcPct val="120000"/>
              </a:lnSpc>
              <a:spcBef>
                <a:spcPts val="0"/>
              </a:spcBef>
              <a:spcAft>
                <a:spcPts val="600"/>
              </a:spcAft>
            </a:pPr>
            <a:r>
              <a:rPr lang="en-GB" dirty="0"/>
              <a:t>reduction in </a:t>
            </a:r>
            <a:r>
              <a:rPr lang="en-GB" dirty="0" err="1"/>
              <a:t>allomorphy</a:t>
            </a:r>
            <a:endParaRPr lang="ru-RU" dirty="0"/>
          </a:p>
          <a:p>
            <a:endParaRPr lang="ru-RU" dirty="0"/>
          </a:p>
        </p:txBody>
      </p:sp>
    </p:spTree>
    <p:extLst>
      <p:ext uri="{BB962C8B-B14F-4D97-AF65-F5344CB8AC3E}">
        <p14:creationId xmlns:p14="http://schemas.microsoft.com/office/powerpoint/2010/main" val="6276886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Conclusion</a:t>
            </a:r>
            <a:endParaRPr lang="ru-RU" dirty="0"/>
          </a:p>
        </p:txBody>
      </p:sp>
      <p:sp>
        <p:nvSpPr>
          <p:cNvPr id="3" name="Объект 2"/>
          <p:cNvSpPr>
            <a:spLocks noGrp="1"/>
          </p:cNvSpPr>
          <p:nvPr>
            <p:ph idx="1"/>
          </p:nvPr>
        </p:nvSpPr>
        <p:spPr>
          <a:xfrm>
            <a:off x="457200" y="1196752"/>
            <a:ext cx="8229600" cy="5256584"/>
          </a:xfrm>
        </p:spPr>
        <p:txBody>
          <a:bodyPr>
            <a:normAutofit fontScale="92500" lnSpcReduction="10000"/>
          </a:bodyPr>
          <a:lstStyle/>
          <a:p>
            <a:pPr marL="0" indent="0">
              <a:buNone/>
            </a:pPr>
            <a:r>
              <a:rPr lang="en-US" dirty="0"/>
              <a:t>Polysynthetic language families show evidence of having remained polysynthetic over a long period of time despite typological pressure from other languages (Fortescue 1992: 245, fn. 5)</a:t>
            </a:r>
            <a:endParaRPr lang="ru-RU" dirty="0"/>
          </a:p>
          <a:p>
            <a:pPr marL="0" indent="0">
              <a:buNone/>
            </a:pPr>
            <a:r>
              <a:rPr lang="en-US" dirty="0"/>
              <a:t> </a:t>
            </a:r>
            <a:endParaRPr lang="ru-RU" dirty="0"/>
          </a:p>
          <a:p>
            <a:pPr marL="0" indent="0">
              <a:buNone/>
            </a:pPr>
            <a:r>
              <a:rPr lang="en-US" dirty="0" smtClean="0"/>
              <a:t>“…in </a:t>
            </a:r>
            <a:r>
              <a:rPr lang="en-US" dirty="0"/>
              <a:t>the end, however, what is most striking about the Oklahoma speakers is not the minor ways in which they differ from Ontario speakers; it is, instead, their nearly complete retention of an amazingly complex morphological and phonological system, under such limited opportunities to use it” </a:t>
            </a:r>
            <a:r>
              <a:rPr lang="en-US" dirty="0" err="1"/>
              <a:t>Mithun</a:t>
            </a:r>
            <a:r>
              <a:rPr lang="en-US" dirty="0"/>
              <a:t> </a:t>
            </a:r>
            <a:r>
              <a:rPr lang="en-GB" dirty="0"/>
              <a:t>(</a:t>
            </a:r>
            <a:r>
              <a:rPr lang="en-US" dirty="0"/>
              <a:t>1989: 257</a:t>
            </a:r>
            <a:r>
              <a:rPr lang="en-US" dirty="0" smtClean="0"/>
              <a:t>).</a:t>
            </a:r>
            <a:endParaRPr lang="ru-RU" dirty="0"/>
          </a:p>
        </p:txBody>
      </p:sp>
    </p:spTree>
    <p:extLst>
      <p:ext uri="{BB962C8B-B14F-4D97-AF65-F5344CB8AC3E}">
        <p14:creationId xmlns:p14="http://schemas.microsoft.com/office/powerpoint/2010/main" val="14494381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Conclusion</a:t>
            </a:r>
            <a:endParaRPr lang="ru-RU" dirty="0"/>
          </a:p>
        </p:txBody>
      </p:sp>
      <p:sp>
        <p:nvSpPr>
          <p:cNvPr id="3" name="Объект 2"/>
          <p:cNvSpPr>
            <a:spLocks noGrp="1"/>
          </p:cNvSpPr>
          <p:nvPr>
            <p:ph idx="1"/>
          </p:nvPr>
        </p:nvSpPr>
        <p:spPr>
          <a:xfrm>
            <a:off x="467544" y="1340768"/>
            <a:ext cx="8229600" cy="5400600"/>
          </a:xfrm>
        </p:spPr>
        <p:txBody>
          <a:bodyPr>
            <a:normAutofit fontScale="92500" lnSpcReduction="10000"/>
          </a:bodyPr>
          <a:lstStyle/>
          <a:p>
            <a:r>
              <a:rPr lang="en-US" dirty="0"/>
              <a:t>Any</a:t>
            </a:r>
            <a:r>
              <a:rPr lang="en-GB" dirty="0"/>
              <a:t> change in a language system is seen “as halting or delaying a shift”</a:t>
            </a:r>
            <a:endParaRPr lang="ru-RU" dirty="0"/>
          </a:p>
          <a:p>
            <a:r>
              <a:rPr lang="en-GB" dirty="0"/>
              <a:t>Any language strives to survive, all changes that occur in its structure can be interpreted as means of resistance</a:t>
            </a:r>
            <a:endParaRPr lang="ru-RU" dirty="0"/>
          </a:p>
          <a:p>
            <a:r>
              <a:rPr lang="en-GB" dirty="0"/>
              <a:t>The closer a recessive polysynthetic language becomes to the dominant language the more chances it has of survival</a:t>
            </a:r>
            <a:endParaRPr lang="ru-RU" dirty="0"/>
          </a:p>
          <a:p>
            <a:r>
              <a:rPr lang="en-GB" dirty="0"/>
              <a:t>“The life” of a polysynthetic language may be significantly prolonged in a new, less polysynthetic or even non-polysynthetic, hypostasis</a:t>
            </a:r>
            <a:r>
              <a:rPr lang="en-GB" dirty="0" smtClean="0"/>
              <a:t>.</a:t>
            </a:r>
            <a:endParaRPr lang="ru-RU" dirty="0"/>
          </a:p>
        </p:txBody>
      </p:sp>
    </p:spTree>
    <p:extLst>
      <p:ext uri="{BB962C8B-B14F-4D97-AF65-F5344CB8AC3E}">
        <p14:creationId xmlns:p14="http://schemas.microsoft.com/office/powerpoint/2010/main" val="10296901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2160239"/>
          </a:xfrm>
        </p:spPr>
        <p:txBody>
          <a:bodyPr>
            <a:normAutofit/>
          </a:bodyPr>
          <a:lstStyle/>
          <a:p>
            <a:pPr marL="0" indent="0" algn="ctr">
              <a:buNone/>
            </a:pPr>
            <a:r>
              <a:rPr lang="en-US" sz="4400" b="1" dirty="0" smtClean="0"/>
              <a:t>Thank you for your attention</a:t>
            </a:r>
          </a:p>
          <a:p>
            <a:pPr marL="0" indent="0" algn="ctr">
              <a:buNone/>
            </a:pPr>
            <a:endParaRPr lang="en-US" dirty="0"/>
          </a:p>
          <a:p>
            <a:pPr marL="0" indent="0" algn="ctr">
              <a:buNone/>
            </a:pPr>
            <a:r>
              <a:rPr lang="en-US" dirty="0" smtClean="0"/>
              <a:t>From both of us</a:t>
            </a:r>
            <a:endParaRPr lang="ru-RU" dirty="0"/>
          </a:p>
        </p:txBody>
      </p:sp>
      <p:pic>
        <p:nvPicPr>
          <p:cNvPr id="2050" name="Picture 2" descr="Картинки по запросу Екатерина Груздев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852936"/>
            <a:ext cx="3057128" cy="305712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www.eupress.ru/uploads/authors/091116-03154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60" y="2439673"/>
            <a:ext cx="2394570" cy="3470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06585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Polysynthetic languages and polysynthetic </a:t>
            </a:r>
            <a:r>
              <a:rPr lang="en-US" b="1" dirty="0" smtClean="0"/>
              <a:t>features</a:t>
            </a:r>
            <a:endParaRPr lang="ru-RU" dirty="0"/>
          </a:p>
        </p:txBody>
      </p:sp>
      <p:sp>
        <p:nvSpPr>
          <p:cNvPr id="3" name="Объект 2"/>
          <p:cNvSpPr>
            <a:spLocks noGrp="1"/>
          </p:cNvSpPr>
          <p:nvPr>
            <p:ph idx="1"/>
          </p:nvPr>
        </p:nvSpPr>
        <p:spPr>
          <a:xfrm>
            <a:off x="457200" y="1600200"/>
            <a:ext cx="8229600" cy="5069160"/>
          </a:xfrm>
        </p:spPr>
        <p:txBody>
          <a:bodyPr>
            <a:normAutofit fontScale="85000" lnSpcReduction="10000"/>
          </a:bodyPr>
          <a:lstStyle/>
          <a:p>
            <a:pPr lvl="0"/>
            <a:r>
              <a:rPr lang="en-GB" sz="3300" dirty="0"/>
              <a:t>complex morphological structure: polysynthetic word forms are characterized by numerous </a:t>
            </a:r>
            <a:r>
              <a:rPr lang="en-US" sz="3300" dirty="0"/>
              <a:t>morphological ‘slots’ and </a:t>
            </a:r>
            <a:r>
              <a:rPr lang="en-GB" sz="3300" dirty="0"/>
              <a:t>a</a:t>
            </a:r>
            <a:r>
              <a:rPr lang="en-US" sz="3300" dirty="0"/>
              <a:t> large inventory of bound morphemes;</a:t>
            </a:r>
            <a:endParaRPr lang="ru-RU" sz="3300" dirty="0"/>
          </a:p>
          <a:p>
            <a:pPr lvl="0"/>
            <a:r>
              <a:rPr lang="en-US" sz="3300" dirty="0"/>
              <a:t>head-marking (or double marking) type of inflection:</a:t>
            </a:r>
            <a:endParaRPr lang="ru-RU" sz="3300" dirty="0"/>
          </a:p>
          <a:p>
            <a:pPr lvl="1"/>
            <a:r>
              <a:rPr lang="en-US" sz="2900" dirty="0" smtClean="0"/>
              <a:t>nominal forms usually bear possessive marking;</a:t>
            </a:r>
            <a:endParaRPr lang="ru-RU" sz="2900" dirty="0" smtClean="0"/>
          </a:p>
          <a:p>
            <a:pPr lvl="1"/>
            <a:r>
              <a:rPr lang="en-US" sz="2900" dirty="0" smtClean="0"/>
              <a:t>verbal forms typically contain pronominal markers, as well as various integrated adverbial elements; these features allow verbal forms  to be used as sentence equivalents;</a:t>
            </a:r>
            <a:endParaRPr lang="ru-RU" sz="2900" dirty="0" smtClean="0"/>
          </a:p>
          <a:p>
            <a:r>
              <a:rPr lang="en-GB" sz="3300" dirty="0" smtClean="0"/>
              <a:t>incorporation</a:t>
            </a:r>
            <a:r>
              <a:rPr lang="en-GB" sz="3300" dirty="0"/>
              <a:t>: adjectives are incorporated into nominal forms and nouns are incorporated into verbal </a:t>
            </a:r>
            <a:r>
              <a:rPr lang="en-GB" sz="3300" dirty="0" smtClean="0"/>
              <a:t>forms (Fortescue </a:t>
            </a:r>
            <a:r>
              <a:rPr lang="en-US" dirty="0"/>
              <a:t>1994, </a:t>
            </a:r>
            <a:r>
              <a:rPr lang="en-US" dirty="0" smtClean="0"/>
              <a:t>2007)</a:t>
            </a:r>
            <a:endParaRPr lang="ru-RU" sz="3300" dirty="0"/>
          </a:p>
        </p:txBody>
      </p:sp>
    </p:spTree>
    <p:extLst>
      <p:ext uri="{BB962C8B-B14F-4D97-AF65-F5344CB8AC3E}">
        <p14:creationId xmlns:p14="http://schemas.microsoft.com/office/powerpoint/2010/main" val="2677676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Language obsolescence </a:t>
            </a:r>
            <a:r>
              <a:rPr lang="en-US" b="1" dirty="0" smtClean="0"/>
              <a:t/>
            </a:r>
            <a:br>
              <a:rPr lang="en-US" b="1" dirty="0" smtClean="0"/>
            </a:br>
            <a:r>
              <a:rPr lang="en-US" b="1" dirty="0" smtClean="0"/>
              <a:t>and </a:t>
            </a:r>
            <a:r>
              <a:rPr lang="en-US" b="1" dirty="0"/>
              <a:t>language attrition</a:t>
            </a:r>
            <a:endParaRPr lang="ru-RU" dirty="0"/>
          </a:p>
        </p:txBody>
      </p:sp>
      <p:sp>
        <p:nvSpPr>
          <p:cNvPr id="3" name="Объект 2"/>
          <p:cNvSpPr>
            <a:spLocks noGrp="1"/>
          </p:cNvSpPr>
          <p:nvPr>
            <p:ph idx="1"/>
          </p:nvPr>
        </p:nvSpPr>
        <p:spPr>
          <a:xfrm>
            <a:off x="457200" y="2060848"/>
            <a:ext cx="8507288" cy="4065315"/>
          </a:xfrm>
        </p:spPr>
        <p:txBody>
          <a:bodyPr/>
          <a:lstStyle/>
          <a:p>
            <a:pPr>
              <a:spcAft>
                <a:spcPts val="1800"/>
              </a:spcAft>
            </a:pPr>
            <a:r>
              <a:rPr lang="en-US" b="1" dirty="0"/>
              <a:t>Language obsolescence  </a:t>
            </a:r>
            <a:r>
              <a:rPr lang="en-US" dirty="0"/>
              <a:t>(= </a:t>
            </a:r>
            <a:r>
              <a:rPr lang="en-GB" dirty="0"/>
              <a:t>language loss, shift, death, decay, attrition, decline, contraction, </a:t>
            </a:r>
            <a:r>
              <a:rPr lang="en-GB" dirty="0" err="1"/>
              <a:t>deacquisition</a:t>
            </a:r>
            <a:endParaRPr lang="ru-RU" dirty="0"/>
          </a:p>
          <a:p>
            <a:pPr>
              <a:spcAft>
                <a:spcPts val="1800"/>
              </a:spcAft>
            </a:pPr>
            <a:r>
              <a:rPr lang="en-GB" b="1" dirty="0"/>
              <a:t>first</a:t>
            </a:r>
            <a:r>
              <a:rPr lang="en-GB" dirty="0"/>
              <a:t> </a:t>
            </a:r>
            <a:r>
              <a:rPr lang="en-GB" dirty="0" smtClean="0"/>
              <a:t> vs</a:t>
            </a:r>
            <a:r>
              <a:rPr lang="en-GB" dirty="0"/>
              <a:t>. </a:t>
            </a:r>
            <a:r>
              <a:rPr lang="en-GB" b="1" dirty="0"/>
              <a:t>second</a:t>
            </a:r>
            <a:r>
              <a:rPr lang="en-GB" dirty="0"/>
              <a:t> language (order of acquisition</a:t>
            </a:r>
            <a:r>
              <a:rPr lang="en-GB" dirty="0" smtClean="0"/>
              <a:t>)</a:t>
            </a:r>
          </a:p>
          <a:p>
            <a:r>
              <a:rPr lang="en-US" b="1" dirty="0" smtClean="0"/>
              <a:t>dominant</a:t>
            </a:r>
            <a:r>
              <a:rPr lang="en-US" dirty="0" smtClean="0"/>
              <a:t> vs. </a:t>
            </a:r>
            <a:r>
              <a:rPr lang="en-US" b="1" dirty="0"/>
              <a:t>recessive</a:t>
            </a:r>
            <a:r>
              <a:rPr lang="en-US" dirty="0"/>
              <a:t> </a:t>
            </a:r>
            <a:r>
              <a:rPr lang="en-US" dirty="0" smtClean="0"/>
              <a:t>language (level of usage)</a:t>
            </a:r>
            <a:endParaRPr lang="ru-RU" dirty="0"/>
          </a:p>
        </p:txBody>
      </p:sp>
    </p:spTree>
    <p:extLst>
      <p:ext uri="{BB962C8B-B14F-4D97-AF65-F5344CB8AC3E}">
        <p14:creationId xmlns:p14="http://schemas.microsoft.com/office/powerpoint/2010/main" val="3632541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b="1" dirty="0"/>
              <a:t>Stages of attrition</a:t>
            </a:r>
            <a:endParaRPr lang="ru-RU" b="1" dirty="0"/>
          </a:p>
        </p:txBody>
      </p:sp>
      <p:sp>
        <p:nvSpPr>
          <p:cNvPr id="3" name="Объект 2"/>
          <p:cNvSpPr>
            <a:spLocks noGrp="1"/>
          </p:cNvSpPr>
          <p:nvPr>
            <p:ph idx="1"/>
          </p:nvPr>
        </p:nvSpPr>
        <p:spPr>
          <a:xfrm>
            <a:off x="457200" y="1600200"/>
            <a:ext cx="8229600" cy="4925144"/>
          </a:xfrm>
        </p:spPr>
        <p:txBody>
          <a:bodyPr>
            <a:normAutofit fontScale="92500" lnSpcReduction="10000"/>
          </a:bodyPr>
          <a:lstStyle/>
          <a:p>
            <a:r>
              <a:rPr lang="en-GB" dirty="0"/>
              <a:t>early stage: attrition hard to diagnose, natural contact changes, (</a:t>
            </a:r>
            <a:r>
              <a:rPr lang="en-GB" dirty="0" err="1"/>
              <a:t>i</a:t>
            </a:r>
            <a:r>
              <a:rPr lang="en-GB" dirty="0"/>
              <a:t>) convergence or ‘negative borrowing’; (ii) interference or ‘positive borrowing’</a:t>
            </a:r>
            <a:r>
              <a:rPr lang="en-US" dirty="0"/>
              <a:t> (</a:t>
            </a:r>
            <a:r>
              <a:rPr lang="en-GB" dirty="0"/>
              <a:t>Romaine </a:t>
            </a:r>
            <a:r>
              <a:rPr lang="en-GB" dirty="0" smtClean="0"/>
              <a:t>1995; </a:t>
            </a:r>
            <a:r>
              <a:rPr lang="en-GB" dirty="0" err="1"/>
              <a:t>Sasse</a:t>
            </a:r>
            <a:r>
              <a:rPr lang="en-GB" dirty="0"/>
              <a:t> </a:t>
            </a:r>
            <a:r>
              <a:rPr lang="en-GB" dirty="0" smtClean="0"/>
              <a:t>1992)</a:t>
            </a:r>
            <a:endParaRPr lang="ru-RU" dirty="0"/>
          </a:p>
          <a:p>
            <a:r>
              <a:rPr lang="en-GB" dirty="0"/>
              <a:t>terminal stage: </a:t>
            </a:r>
            <a:r>
              <a:rPr lang="en-US" dirty="0"/>
              <a:t>radical reduction and total disintegration of the recessive language: not particularly interesting from a linguistic point of view</a:t>
            </a:r>
            <a:endParaRPr lang="ru-RU" dirty="0"/>
          </a:p>
          <a:p>
            <a:r>
              <a:rPr lang="en-US" dirty="0"/>
              <a:t>Focus of this lecture: </a:t>
            </a:r>
            <a:r>
              <a:rPr lang="en-US" i="1" dirty="0"/>
              <a:t>middle</a:t>
            </a:r>
            <a:r>
              <a:rPr lang="en-US" dirty="0"/>
              <a:t> </a:t>
            </a:r>
            <a:r>
              <a:rPr lang="en-US" i="1" dirty="0"/>
              <a:t>stage</a:t>
            </a:r>
            <a:r>
              <a:rPr lang="en-US" dirty="0"/>
              <a:t> of language obsolescence structural changes that go beyond “normal” contact-induced </a:t>
            </a:r>
            <a:r>
              <a:rPr lang="en-US" dirty="0" smtClean="0"/>
              <a:t>changes</a:t>
            </a:r>
            <a:endParaRPr lang="ru-RU" dirty="0"/>
          </a:p>
        </p:txBody>
      </p:sp>
    </p:spTree>
    <p:extLst>
      <p:ext uri="{BB962C8B-B14F-4D97-AF65-F5344CB8AC3E}">
        <p14:creationId xmlns:p14="http://schemas.microsoft.com/office/powerpoint/2010/main" val="3626618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Stratification of speech community</a:t>
            </a:r>
            <a:endParaRPr lang="ru-RU" b="1" dirty="0"/>
          </a:p>
        </p:txBody>
      </p:sp>
      <p:sp>
        <p:nvSpPr>
          <p:cNvPr id="3" name="Объект 2"/>
          <p:cNvSpPr>
            <a:spLocks noGrp="1"/>
          </p:cNvSpPr>
          <p:nvPr>
            <p:ph idx="1"/>
          </p:nvPr>
        </p:nvSpPr>
        <p:spPr/>
        <p:txBody>
          <a:bodyPr>
            <a:normAutofit fontScale="92500" lnSpcReduction="20000"/>
          </a:bodyPr>
          <a:lstStyle/>
          <a:p>
            <a:r>
              <a:rPr lang="en-US" dirty="0"/>
              <a:t>proficiency continuum scale ranging from (nearly) fully competent speakers down to semi-speakers and further to </a:t>
            </a:r>
            <a:r>
              <a:rPr lang="en-US" dirty="0" smtClean="0"/>
              <a:t>'</a:t>
            </a:r>
            <a:r>
              <a:rPr lang="en-US" dirty="0" err="1" smtClean="0"/>
              <a:t>rememberers</a:t>
            </a:r>
            <a:r>
              <a:rPr lang="en-US" dirty="0" smtClean="0"/>
              <a:t>‘</a:t>
            </a:r>
          </a:p>
          <a:p>
            <a:r>
              <a:rPr lang="en-US" dirty="0" smtClean="0"/>
              <a:t>the </a:t>
            </a:r>
            <a:r>
              <a:rPr lang="en-US" dirty="0"/>
              <a:t>continuum scale typically correlates with the age of the </a:t>
            </a:r>
            <a:r>
              <a:rPr lang="en-US" dirty="0" smtClean="0"/>
              <a:t>speakers</a:t>
            </a:r>
          </a:p>
          <a:p>
            <a:r>
              <a:rPr lang="en-US" dirty="0"/>
              <a:t>recessive language is highly </a:t>
            </a:r>
            <a:r>
              <a:rPr lang="en-US" dirty="0" smtClean="0"/>
              <a:t>variable</a:t>
            </a:r>
          </a:p>
          <a:p>
            <a:r>
              <a:rPr lang="en-US" dirty="0"/>
              <a:t>attrition </a:t>
            </a:r>
            <a:r>
              <a:rPr lang="en-US" dirty="0" smtClean="0"/>
              <a:t>as </a:t>
            </a:r>
            <a:r>
              <a:rPr lang="en-US" dirty="0"/>
              <a:t>a result of </a:t>
            </a:r>
            <a:r>
              <a:rPr lang="en-US" i="1" dirty="0"/>
              <a:t>insufficient communication</a:t>
            </a:r>
            <a:r>
              <a:rPr lang="en-US" dirty="0"/>
              <a:t> and disuse of the language by adult </a:t>
            </a:r>
            <a:r>
              <a:rPr lang="en-US" dirty="0" smtClean="0"/>
              <a:t>speakers</a:t>
            </a:r>
          </a:p>
          <a:p>
            <a:r>
              <a:rPr lang="en-US" dirty="0" smtClean="0"/>
              <a:t>attrition as a result of </a:t>
            </a:r>
            <a:r>
              <a:rPr lang="en-US" i="1" dirty="0" smtClean="0"/>
              <a:t>incomplete </a:t>
            </a:r>
            <a:r>
              <a:rPr lang="en-US" i="1" dirty="0"/>
              <a:t>acquisition</a:t>
            </a:r>
            <a:r>
              <a:rPr lang="en-US" dirty="0"/>
              <a:t> of the recessive language by younger speakers due to the break in linguistic tradition</a:t>
            </a:r>
            <a:endParaRPr lang="ru-RU" dirty="0"/>
          </a:p>
        </p:txBody>
      </p:sp>
    </p:spTree>
    <p:extLst>
      <p:ext uri="{BB962C8B-B14F-4D97-AF65-F5344CB8AC3E}">
        <p14:creationId xmlns:p14="http://schemas.microsoft.com/office/powerpoint/2010/main" val="1543207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b="1" dirty="0" smtClean="0"/>
              <a:t>Simplification </a:t>
            </a:r>
            <a:r>
              <a:rPr lang="en-GB" b="1" dirty="0"/>
              <a:t>and </a:t>
            </a:r>
            <a:r>
              <a:rPr lang="en-GB" b="1" dirty="0" smtClean="0"/>
              <a:t>Reduction</a:t>
            </a:r>
            <a:endParaRPr lang="ru-RU" dirty="0"/>
          </a:p>
        </p:txBody>
      </p:sp>
      <p:sp>
        <p:nvSpPr>
          <p:cNvPr id="3" name="Объект 2"/>
          <p:cNvSpPr>
            <a:spLocks noGrp="1"/>
          </p:cNvSpPr>
          <p:nvPr>
            <p:ph idx="1"/>
          </p:nvPr>
        </p:nvSpPr>
        <p:spPr/>
        <p:txBody>
          <a:bodyPr>
            <a:normAutofit fontScale="92500" lnSpcReduction="10000"/>
          </a:bodyPr>
          <a:lstStyle/>
          <a:p>
            <a:r>
              <a:rPr lang="en-US" i="1" dirty="0"/>
              <a:t>Simplification</a:t>
            </a:r>
            <a:r>
              <a:rPr lang="en-US" dirty="0"/>
              <a:t> =</a:t>
            </a:r>
            <a:r>
              <a:rPr lang="en-US" baseline="-25000" dirty="0"/>
              <a:t> </a:t>
            </a:r>
            <a:r>
              <a:rPr lang="en-US" dirty="0"/>
              <a:t>elimination of competing structures; it modifies the language system </a:t>
            </a:r>
            <a:r>
              <a:rPr lang="en-US" dirty="0" smtClean="0"/>
              <a:t>but </a:t>
            </a:r>
            <a:r>
              <a:rPr lang="en-US" dirty="0"/>
              <a:t>does not influence the speakers’ ability to express themselves in this </a:t>
            </a:r>
            <a:r>
              <a:rPr lang="en-US" dirty="0" smtClean="0"/>
              <a:t>language</a:t>
            </a:r>
            <a:endParaRPr lang="ru-RU" dirty="0"/>
          </a:p>
          <a:p>
            <a:r>
              <a:rPr lang="en-GB" dirty="0"/>
              <a:t>“the </a:t>
            </a:r>
            <a:r>
              <a:rPr lang="en-US" dirty="0"/>
              <a:t>categories absent from the dominant language are particularly endangered”</a:t>
            </a:r>
            <a:r>
              <a:rPr lang="fi-FI" dirty="0"/>
              <a:t> (</a:t>
            </a:r>
            <a:r>
              <a:rPr lang="en-US" dirty="0" err="1"/>
              <a:t>Aikhenvald</a:t>
            </a:r>
            <a:r>
              <a:rPr lang="en-US" dirty="0"/>
              <a:t> 2012: </a:t>
            </a:r>
            <a:r>
              <a:rPr lang="en-GB" dirty="0"/>
              <a:t>80</a:t>
            </a:r>
            <a:r>
              <a:rPr lang="fi-FI" dirty="0"/>
              <a:t>)</a:t>
            </a:r>
            <a:endParaRPr lang="ru-RU" dirty="0"/>
          </a:p>
          <a:p>
            <a:r>
              <a:rPr lang="en-US" i="1" dirty="0"/>
              <a:t>Reduction</a:t>
            </a:r>
            <a:r>
              <a:rPr lang="en-US" dirty="0"/>
              <a:t> = loss of structural elements without their compensation by other elements from a recessive language</a:t>
            </a:r>
            <a:endParaRPr lang="ru-RU" dirty="0"/>
          </a:p>
          <a:p>
            <a:endParaRPr lang="ru-RU" dirty="0"/>
          </a:p>
        </p:txBody>
      </p:sp>
    </p:spTree>
    <p:extLst>
      <p:ext uri="{BB962C8B-B14F-4D97-AF65-F5344CB8AC3E}">
        <p14:creationId xmlns:p14="http://schemas.microsoft.com/office/powerpoint/2010/main" val="16522059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GB" b="1" dirty="0" smtClean="0"/>
              <a:t>Two answers to the questions</a:t>
            </a:r>
            <a:endParaRPr lang="ru-RU" b="1" dirty="0"/>
          </a:p>
        </p:txBody>
      </p:sp>
      <p:sp>
        <p:nvSpPr>
          <p:cNvPr id="3" name="Объект 2"/>
          <p:cNvSpPr>
            <a:spLocks noGrp="1"/>
          </p:cNvSpPr>
          <p:nvPr>
            <p:ph idx="1"/>
          </p:nvPr>
        </p:nvSpPr>
        <p:spPr/>
        <p:txBody>
          <a:bodyPr/>
          <a:lstStyle/>
          <a:p>
            <a:pPr lvl="0"/>
            <a:r>
              <a:rPr lang="en-GB" dirty="0" smtClean="0"/>
              <a:t>contrast </a:t>
            </a:r>
            <a:r>
              <a:rPr lang="en-GB" dirty="0"/>
              <a:t>between language change in “healthy” and decaying languages is in the quantity of change and in its speed</a:t>
            </a:r>
            <a:endParaRPr lang="ru-RU" dirty="0"/>
          </a:p>
          <a:p>
            <a:pPr lvl="0"/>
            <a:r>
              <a:rPr lang="en-US" dirty="0"/>
              <a:t>specific feature of a polysynthetic language is that here </a:t>
            </a:r>
            <a:r>
              <a:rPr lang="en-US" dirty="0" smtClean="0"/>
              <a:t>all</a:t>
            </a:r>
            <a:r>
              <a:rPr lang="en-US" dirty="0" smtClean="0"/>
              <a:t> </a:t>
            </a:r>
            <a:r>
              <a:rPr lang="en-US" dirty="0"/>
              <a:t>changes will be accompanied by </a:t>
            </a:r>
            <a:r>
              <a:rPr lang="en-US" dirty="0" smtClean="0"/>
              <a:t>changes </a:t>
            </a:r>
            <a:r>
              <a:rPr lang="en-US" dirty="0"/>
              <a:t>in the morphological structure of verbs</a:t>
            </a:r>
            <a:endParaRPr lang="ru-RU" dirty="0"/>
          </a:p>
          <a:p>
            <a:endParaRPr lang="ru-RU" dirty="0"/>
          </a:p>
        </p:txBody>
      </p:sp>
    </p:spTree>
    <p:extLst>
      <p:ext uri="{BB962C8B-B14F-4D97-AF65-F5344CB8AC3E}">
        <p14:creationId xmlns:p14="http://schemas.microsoft.com/office/powerpoint/2010/main" val="2964637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lstStyle/>
          <a:p>
            <a:pPr marL="514350" indent="-514350">
              <a:buAutoNum type="arabicParenBoth"/>
            </a:pPr>
            <a:r>
              <a:rPr lang="en-US" dirty="0" err="1" smtClean="0"/>
              <a:t>Tlahuica</a:t>
            </a:r>
            <a:r>
              <a:rPr lang="en-US" dirty="0" smtClean="0"/>
              <a:t> </a:t>
            </a:r>
            <a:r>
              <a:rPr lang="en-US" dirty="0"/>
              <a:t>(Campbell and </a:t>
            </a:r>
            <a:r>
              <a:rPr lang="en-US" dirty="0" err="1"/>
              <a:t>Muntzel</a:t>
            </a:r>
            <a:r>
              <a:rPr lang="en-US" dirty="0"/>
              <a:t> </a:t>
            </a:r>
            <a:r>
              <a:rPr lang="en-US" dirty="0" smtClean="0"/>
              <a:t>1989)</a:t>
            </a:r>
          </a:p>
          <a:p>
            <a:pPr marL="0" indent="0">
              <a:buNone/>
            </a:pPr>
            <a:endParaRPr lang="ru-RU" dirty="0"/>
          </a:p>
          <a:p>
            <a:pPr marL="0" indent="0">
              <a:buNone/>
            </a:pPr>
            <a:r>
              <a:rPr lang="en-US" dirty="0" smtClean="0"/>
              <a:t>a</a:t>
            </a:r>
            <a:r>
              <a:rPr lang="en-US" dirty="0"/>
              <a:t>.	</a:t>
            </a:r>
            <a:r>
              <a:rPr lang="en-US" i="1" dirty="0" err="1"/>
              <a:t>kiat</a:t>
            </a:r>
            <a:r>
              <a:rPr lang="en-US" i="1" dirty="0"/>
              <a:t>-</a:t>
            </a:r>
            <a:r>
              <a:rPr lang="en-US" i="1" dirty="0" err="1"/>
              <a:t>kwe</a:t>
            </a:r>
            <a:r>
              <a:rPr lang="en-US" i="1" dirty="0"/>
              <a:t>-p-</a:t>
            </a:r>
            <a:r>
              <a:rPr lang="en-US" i="1" dirty="0" err="1"/>
              <a:t>tyɨɨ</a:t>
            </a:r>
            <a:r>
              <a:rPr lang="en-US" dirty="0"/>
              <a:t>(-</a:t>
            </a:r>
            <a:r>
              <a:rPr lang="en-US" i="1" dirty="0" err="1"/>
              <a:t>nkwe</a:t>
            </a:r>
            <a:r>
              <a:rPr lang="en-US" dirty="0"/>
              <a:t>(</a:t>
            </a:r>
            <a:r>
              <a:rPr lang="en-US" i="1" dirty="0"/>
              <a:t>-β</a:t>
            </a:r>
            <a:r>
              <a:rPr lang="en-US" i="1" dirty="0" err="1"/>
              <a:t>i</a:t>
            </a:r>
            <a:r>
              <a:rPr lang="en-US" dirty="0"/>
              <a:t>))</a:t>
            </a:r>
            <a:endParaRPr lang="ru-RU" dirty="0"/>
          </a:p>
          <a:p>
            <a:pPr marL="0" indent="0">
              <a:buNone/>
            </a:pPr>
            <a:r>
              <a:rPr lang="fr-FR" cap="small" dirty="0" smtClean="0"/>
              <a:t>	fut</a:t>
            </a:r>
            <a:r>
              <a:rPr lang="fr-FR" dirty="0" smtClean="0"/>
              <a:t>-</a:t>
            </a:r>
            <a:r>
              <a:rPr lang="fr-FR" cap="small" dirty="0" err="1" smtClean="0"/>
              <a:t>1pl</a:t>
            </a:r>
            <a:r>
              <a:rPr lang="fr-FR" cap="small" dirty="0" smtClean="0"/>
              <a:t>-</a:t>
            </a:r>
            <a:r>
              <a:rPr lang="fr-FR" cap="small" dirty="0" err="1" smtClean="0"/>
              <a:t>excl</a:t>
            </a:r>
            <a:r>
              <a:rPr lang="fr-FR" dirty="0" err="1" smtClean="0"/>
              <a:t>-sing</a:t>
            </a:r>
            <a:r>
              <a:rPr lang="fr-FR" dirty="0"/>
              <a:t>(-</a:t>
            </a:r>
            <a:r>
              <a:rPr lang="fr-FR" cap="small" dirty="0"/>
              <a:t>du-(</a:t>
            </a:r>
            <a:r>
              <a:rPr lang="fr-FR" cap="small" dirty="0" err="1"/>
              <a:t>excl</a:t>
            </a:r>
            <a:r>
              <a:rPr lang="fr-FR" dirty="0"/>
              <a:t>))</a:t>
            </a:r>
            <a:endParaRPr lang="ru-RU" dirty="0"/>
          </a:p>
          <a:p>
            <a:pPr marL="0" indent="0">
              <a:buNone/>
            </a:pPr>
            <a:r>
              <a:rPr lang="en-US" dirty="0" smtClean="0"/>
              <a:t>	‘</a:t>
            </a:r>
            <a:r>
              <a:rPr lang="en-US" dirty="0"/>
              <a:t>We (two, but not you) will sing.’</a:t>
            </a:r>
            <a:endParaRPr lang="ru-RU" dirty="0"/>
          </a:p>
          <a:p>
            <a:pPr marL="0" indent="0">
              <a:buNone/>
            </a:pPr>
            <a:r>
              <a:rPr lang="en-US" dirty="0"/>
              <a:t>b.	</a:t>
            </a:r>
            <a:r>
              <a:rPr lang="en-US" i="1" dirty="0" err="1"/>
              <a:t>kiat</a:t>
            </a:r>
            <a:r>
              <a:rPr lang="en-US" i="1" dirty="0"/>
              <a:t>-</a:t>
            </a:r>
            <a:r>
              <a:rPr lang="en-US" i="1" dirty="0" err="1"/>
              <a:t>kwe</a:t>
            </a:r>
            <a:r>
              <a:rPr lang="en-US" i="1" dirty="0"/>
              <a:t>-p-</a:t>
            </a:r>
            <a:r>
              <a:rPr lang="en-US" i="1" dirty="0" err="1"/>
              <a:t>tyɨɨ</a:t>
            </a:r>
            <a:r>
              <a:rPr lang="en-US" dirty="0"/>
              <a:t>(-</a:t>
            </a:r>
            <a:r>
              <a:rPr lang="en-US" i="1" dirty="0" err="1"/>
              <a:t>hñə</a:t>
            </a:r>
            <a:r>
              <a:rPr lang="en-US" dirty="0"/>
              <a:t>-</a:t>
            </a:r>
            <a:r>
              <a:rPr lang="en-US" i="1" dirty="0"/>
              <a:t>β</a:t>
            </a:r>
            <a:r>
              <a:rPr lang="en-US" i="1" dirty="0" err="1"/>
              <a:t>i</a:t>
            </a:r>
            <a:r>
              <a:rPr lang="en-US" dirty="0"/>
              <a:t>))</a:t>
            </a:r>
            <a:endParaRPr lang="ru-RU" dirty="0"/>
          </a:p>
          <a:p>
            <a:pPr marL="0" indent="0">
              <a:buNone/>
            </a:pPr>
            <a:r>
              <a:rPr lang="fr-FR" cap="small" dirty="0" smtClean="0"/>
              <a:t>	fut-</a:t>
            </a:r>
            <a:r>
              <a:rPr lang="fr-FR" cap="small" dirty="0" err="1" smtClean="0"/>
              <a:t>1pl</a:t>
            </a:r>
            <a:r>
              <a:rPr lang="fr-FR" cap="small" dirty="0" smtClean="0"/>
              <a:t>-</a:t>
            </a:r>
            <a:r>
              <a:rPr lang="fr-FR" cap="small" dirty="0" err="1" smtClean="0"/>
              <a:t>excl</a:t>
            </a:r>
            <a:r>
              <a:rPr lang="fr-FR" dirty="0" err="1" smtClean="0"/>
              <a:t>-sing</a:t>
            </a:r>
            <a:r>
              <a:rPr lang="fr-FR" dirty="0"/>
              <a:t>(-</a:t>
            </a:r>
            <a:r>
              <a:rPr lang="fr-FR" cap="small" dirty="0" err="1"/>
              <a:t>pl</a:t>
            </a:r>
            <a:r>
              <a:rPr lang="fr-FR" cap="small" dirty="0"/>
              <a:t>-(</a:t>
            </a:r>
            <a:r>
              <a:rPr lang="fr-FR" cap="small" dirty="0" err="1"/>
              <a:t>excl</a:t>
            </a:r>
            <a:r>
              <a:rPr lang="fr-FR" dirty="0"/>
              <a:t>))</a:t>
            </a:r>
            <a:endParaRPr lang="ru-RU" dirty="0"/>
          </a:p>
          <a:p>
            <a:pPr marL="0" indent="0">
              <a:buNone/>
            </a:pPr>
            <a:r>
              <a:rPr lang="en-US" dirty="0" smtClean="0"/>
              <a:t>	‘</a:t>
            </a:r>
            <a:r>
              <a:rPr lang="en-US" dirty="0"/>
              <a:t>We (all, but not you) will sing.’</a:t>
            </a:r>
            <a:endParaRPr lang="ru-RU" dirty="0"/>
          </a:p>
          <a:p>
            <a:pPr marL="0" indent="0">
              <a:buNone/>
            </a:pPr>
            <a:endParaRPr lang="ru-RU" dirty="0"/>
          </a:p>
        </p:txBody>
      </p:sp>
    </p:spTree>
    <p:extLst>
      <p:ext uri="{BB962C8B-B14F-4D97-AF65-F5344CB8AC3E}">
        <p14:creationId xmlns:p14="http://schemas.microsoft.com/office/powerpoint/2010/main" val="176024339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1131</Words>
  <Application>Microsoft Office PowerPoint</Application>
  <PresentationFormat>Экран (4:3)</PresentationFormat>
  <Paragraphs>216</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Тема Office</vt:lpstr>
      <vt:lpstr>Ekaterina Gruzdeva, Nikolai Vakhtin  Language obsolescence  in polysynthetic languages</vt:lpstr>
      <vt:lpstr>Questions</vt:lpstr>
      <vt:lpstr>Polysynthetic languages and polysynthetic features</vt:lpstr>
      <vt:lpstr>Language obsolescence  and language attrition</vt:lpstr>
      <vt:lpstr>Stages of attrition</vt:lpstr>
      <vt:lpstr>Stratification of speech community</vt:lpstr>
      <vt:lpstr>Simplification and Reduction</vt:lpstr>
      <vt:lpstr>Two answers to the questions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Conclusion</vt:lpstr>
      <vt:lpstr>Conclusion</vt:lpstr>
      <vt:lpstr>Conclusion</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Ekaterina Gruzdeva, Nikolai Vakhtin Language obsolescence in polysynthetic languages</dc:title>
  <dc:creator>Vakhtin</dc:creator>
  <cp:lastModifiedBy>Vakhtin</cp:lastModifiedBy>
  <cp:revision>11</cp:revision>
  <dcterms:created xsi:type="dcterms:W3CDTF">2016-11-20T08:46:03Z</dcterms:created>
  <dcterms:modified xsi:type="dcterms:W3CDTF">2016-11-23T07:28:18Z</dcterms:modified>
</cp:coreProperties>
</file>