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7" r:id="rId9"/>
    <p:sldId id="262" r:id="rId10"/>
    <p:sldId id="264" r:id="rId11"/>
    <p:sldId id="263" r:id="rId12"/>
    <p:sldId id="266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34A9-78FC-4DB7-B3C4-A088F368851E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2F00-4933-47BE-96A4-19339751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09124-98E3-4458-B966-3834FF5BA08E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35DF-EACB-4A29-9594-A4DEE3821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1424-9954-4530-9075-F6C6520C1A04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C5E7-1E4E-4FCF-8E1F-CB99AFD26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C2C9-9130-48CE-A86D-6A993390BA24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1FB6-A6E7-4AAE-AF01-6EA75915B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08151-2F87-4FE0-9C7C-EBD3188A4F5C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6456D-09E8-4491-BFBF-64B4C4F91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28D0-6F9D-4146-A826-F0282A0F08E2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B620-84F4-4D8F-B4B2-80CD9B954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424DF-C57B-4F0B-9634-D448C0255E9C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03683-F651-4A96-AD6C-07EC231FB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9EC0-3A58-4306-832C-A9EBBCB029FB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19D65-6892-4194-99E5-AB4A3340E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4F29-040D-49A9-A230-1C6A10E6152E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15BD9-5DBC-4B85-9AD8-45689FFE2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37B3-AEE9-430C-87FA-82D8D7E217EC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A124-0CE0-4D3B-ACA3-8AED0F2FE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A0C6-84EA-4106-B68B-B8F44107CA74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52BF-8BAC-4968-A25C-9799B584D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64314-30ED-4BBC-905E-676A9F471810}" type="datetimeFigureOut">
              <a:rPr lang="ru-RU"/>
              <a:pPr>
                <a:defRPr/>
              </a:pPr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F6CF22-5790-40E4-880A-B7AE120F6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511300" y="1638300"/>
            <a:ext cx="9144000" cy="2200275"/>
          </a:xfrm>
        </p:spPr>
        <p:txBody>
          <a:bodyPr/>
          <a:lstStyle/>
          <a:p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>СПОСОБЫ ВЫРАЖЕНИЯ ЗНАЧЕНИЙ БУДУЩЕГО ВРЕМЕНИ И ПРОСПЕКТИВА В </a:t>
            </a:r>
            <a:br>
              <a:rPr lang="ru-RU" sz="31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smtClean="0">
                <a:latin typeface="Times New Roman" pitchFamily="18" charset="0"/>
                <a:cs typeface="Times New Roman" pitchFamily="18" charset="0"/>
              </a:rPr>
              <a:t>ИНГЕРМАНЛАНДСКОМ ФИНСКОМ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02238"/>
            <a:ext cx="9144000" cy="16557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Софья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Шарыгина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sofya-sharygina@mail.ru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257175"/>
            <a:ext cx="11509375" cy="62547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 </a:t>
            </a:r>
            <a:r>
              <a:rPr lang="fi-FI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olla </a:t>
            </a:r>
            <a:r>
              <a:rPr lang="fi-FI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i-FI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инфинитив глагола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käyvä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(‘ходить’, ‘идти’)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инессива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III инфинитив смыслового глагола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иллатива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была предложена информантом один раз и подтверждалась другими информантами достаточно редко</a:t>
            </a: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вероятно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подверглась наибольшему влиянию литературного финского языка: см. сохранение части окончания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характерной для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иллатива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литературном финском [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Karlsson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2002]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для описания ситуации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признаки будущей реализации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которой существуют, но являются менее однозначными, чем в случае конструкции </a:t>
            </a:r>
            <a:r>
              <a:rPr lang="fi-FI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olla + </a:t>
            </a:r>
            <a:r>
              <a:rPr lang="fi-FI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5INF-PL-ADESS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i-FI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fi-FI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US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близок к тому, чтобы заплакать’</a:t>
            </a:r>
            <a:r>
              <a:rPr lang="ru-RU" sz="18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Комментарий </a:t>
            </a:r>
            <a:r>
              <a:rPr lang="ru-RU" sz="1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информанта: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 ребенка плохое настроение»</a:t>
            </a:r>
            <a:endParaRPr lang="fi-FI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fi-FI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2540" name="Group 12"/>
          <p:cNvGraphicFramePr>
            <a:graphicFrameLocks noGrp="1"/>
          </p:cNvGraphicFramePr>
          <p:nvPr/>
        </p:nvGraphicFramePr>
        <p:xfrm>
          <a:off x="379413" y="4816475"/>
          <a:ext cx="9810750" cy="722313"/>
        </p:xfrm>
        <a:graphic>
          <a:graphicData uri="http://schemas.openxmlformats.org/drawingml/2006/table">
            <a:tbl>
              <a:tblPr/>
              <a:tblGrid>
                <a:gridCol w="2452687"/>
                <a:gridCol w="2451100"/>
                <a:gridCol w="2597150"/>
                <a:gridCol w="2309813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Laps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on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-mä-ssä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itke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ä-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Ребенок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быть.3SG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ходить-3INF-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INESS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плакать-3INF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ILL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238125"/>
            <a:ext cx="11495088" cy="61118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Конструкции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lähtii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+ 3</a:t>
            </a:r>
            <a:r>
              <a:rPr lang="fi-FI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INF.ILL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tahtoo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+ 3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INF.ILL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и конструкция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käyvä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+ 3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использоваться только при описании ситуаций, субъект которых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одушевлен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собираюсь купить машину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собирается уйти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3375" y="1873250"/>
          <a:ext cx="6697663" cy="992188"/>
        </p:xfrm>
        <a:graphic>
          <a:graphicData uri="http://schemas.openxmlformats.org/drawingml/2006/table">
            <a:tbl>
              <a:tblPr firstRow="1" firstCol="1" bandRow="1"/>
              <a:tblGrid>
                <a:gridCol w="1674123"/>
                <a:gridCol w="1674123"/>
                <a:gridCol w="1674123"/>
                <a:gridCol w="1674839"/>
              </a:tblGrid>
              <a:tr h="405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8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lähe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maa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идти-1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ru-RU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купить-</a:t>
                      </a: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3INF.ILL</a:t>
                      </a:r>
                      <a:endParaRPr lang="ru-RU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машина-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endParaRPr lang="ru-RU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3200" y="3376613"/>
          <a:ext cx="6081713" cy="881062"/>
        </p:xfrm>
        <a:graphic>
          <a:graphicData uri="http://schemas.openxmlformats.org/drawingml/2006/table">
            <a:tbl>
              <a:tblPr/>
              <a:tblGrid>
                <a:gridCol w="2027238"/>
                <a:gridCol w="2027237"/>
                <a:gridCol w="2027238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Hiä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taht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oo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ne-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он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хотеть.3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SG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уходить-3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INF.ILL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731838" y="2895600"/>
            <a:ext cx="10515600" cy="1325563"/>
          </a:xfrm>
        </p:spPr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496888"/>
            <a:ext cx="11199813" cy="58420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исследования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устного анкетирования;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рамках экспедиции в  Гатчинский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районы Ленинградской области в июле 2017 г.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различных способов выражения значений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футуральной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зон;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контекстов их употребления.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775" y="193675"/>
            <a:ext cx="10928350" cy="5897563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Футурум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(будущее время)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из трех граммем глагольного времени, значение которой определяется как «ситуация Р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моей точки зрения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последует за моментом речи»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[Bybee et al. 1991]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auto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выражения значений семантической зоны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футурума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формы настоящего времени в значении будущего, т.е.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непрошедшего времени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Taran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2013];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</a:t>
            </a:r>
            <a:r>
              <a:rPr lang="fi-FI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yv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(‘ходить’, ‘идти’)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инфинитив смыслового глагола в форме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иллатива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8" y="153988"/>
            <a:ext cx="11083925" cy="67040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непрошедшего времени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для описания: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перфективной ситуации, следующей (по мнению говорящего) за моментом речи: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‘Завтра наступит хорошая погода’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итуации, относящейся к «уверенному» будущему: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случае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победим’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когда-нибудь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все умрем’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8" y="3343275"/>
          <a:ext cx="6808787" cy="955675"/>
        </p:xfrm>
        <a:graphic>
          <a:graphicData uri="http://schemas.openxmlformats.org/drawingml/2006/table">
            <a:tbl>
              <a:tblPr/>
              <a:tblGrid>
                <a:gridCol w="1701800"/>
                <a:gridCol w="1703387"/>
                <a:gridCol w="1701800"/>
                <a:gridCol w="170180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(2) Joka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tapau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ks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-ssa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myö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voita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mme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любой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случай-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INESS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мы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победить-1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PL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9875" y="1646238"/>
          <a:ext cx="7019925" cy="587375"/>
        </p:xfrm>
        <a:graphic>
          <a:graphicData uri="http://schemas.openxmlformats.org/drawingml/2006/table">
            <a:tbl>
              <a:tblPr/>
              <a:tblGrid>
                <a:gridCol w="1755775"/>
                <a:gridCol w="1754188"/>
                <a:gridCol w="1754187"/>
                <a:gridCol w="17557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(1)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Huomen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tullo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yvä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ilma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завтра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приходить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3SG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хороший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погода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12" name="Group 28"/>
          <p:cNvGraphicFramePr>
            <a:graphicFrameLocks noGrp="1"/>
          </p:cNvGraphicFramePr>
          <p:nvPr/>
        </p:nvGraphicFramePr>
        <p:xfrm>
          <a:off x="128588" y="4937125"/>
          <a:ext cx="7872412" cy="881063"/>
        </p:xfrm>
        <a:graphic>
          <a:graphicData uri="http://schemas.openxmlformats.org/drawingml/2006/table">
            <a:tbl>
              <a:tblPr/>
              <a:tblGrid>
                <a:gridCol w="2624137"/>
                <a:gridCol w="2624138"/>
                <a:gridCol w="2624137"/>
              </a:tblGrid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(3) M</a:t>
                      </a: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yö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kai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kuole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mme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умереть-</a:t>
                      </a: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1PL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275" y="212725"/>
            <a:ext cx="11185525" cy="5964238"/>
          </a:xfrm>
        </p:spPr>
        <p:txBody>
          <a:bodyPr>
            <a:norm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гипотетической ситуации (в случае запроса говорящим разрешения): </a:t>
            </a:r>
            <a:endParaRPr lang="et-EE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t-EE" sz="1800" i="1" smtClean="0">
                <a:latin typeface="Times New Roman" pitchFamily="18" charset="0"/>
                <a:cs typeface="Times New Roman" pitchFamily="18" charset="0"/>
              </a:rPr>
              <a:t>Minä 	ota-n	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t-EE" sz="1800" i="1" smtClean="0">
                <a:latin typeface="Times New Roman" pitchFamily="18" charset="0"/>
                <a:cs typeface="Times New Roman" pitchFamily="18" charset="0"/>
              </a:rPr>
              <a:t>se-n 		kirja-n 	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t-EE" sz="1800" i="1" smtClean="0">
                <a:latin typeface="Times New Roman" pitchFamily="18" charset="0"/>
                <a:cs typeface="Times New Roman" pitchFamily="18" charset="0"/>
              </a:rPr>
              <a:t>katsoo</a:t>
            </a:r>
          </a:p>
          <a:p>
            <a:pPr>
              <a:buFont typeface="Arial" charset="0"/>
              <a:buNone/>
            </a:pP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я		взять-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1SG	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этот-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Gen </a:t>
            </a:r>
            <a:r>
              <a:rPr lang="et-EE" sz="18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книга-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 	смотреть.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Inf</a:t>
            </a:r>
            <a:endParaRPr lang="ru-RU" sz="20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‘Я возьму эту книгу посмотреть?’</a:t>
            </a:r>
            <a:endParaRPr lang="en-US" sz="18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1800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" y="269875"/>
            <a:ext cx="11096625" cy="5881688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онструкция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</a:t>
            </a:r>
            <a:r>
              <a:rPr lang="fi-FI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yv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(‘ходить’, ‘идти’)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инфинитив смыслового глагола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</a:t>
            </a:r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иллатива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для передачи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имперфективной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ситуации в будущем, при условии, что описываемое действие осуществляется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одушевленным субъектом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‘Когда ты придешь, я буду читать’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‘Камень будет падать’*</a:t>
            </a:r>
            <a:endParaRPr lang="ru-RU" sz="18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5" y="2598738"/>
          <a:ext cx="9286875" cy="881062"/>
        </p:xfrm>
        <a:graphic>
          <a:graphicData uri="http://schemas.openxmlformats.org/drawingml/2006/table">
            <a:tbl>
              <a:tblPr/>
              <a:tblGrid>
                <a:gridCol w="1547813"/>
                <a:gridCol w="1547812"/>
                <a:gridCol w="1851025"/>
                <a:gridCol w="1243013"/>
                <a:gridCol w="1549400"/>
                <a:gridCol w="15478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(5) Kon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sie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tul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mie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luke-maa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когда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ты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приходить-2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SG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ходить-1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SG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читать-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3INF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ILL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7175" y="4421188"/>
          <a:ext cx="6310313" cy="587375"/>
        </p:xfrm>
        <a:graphic>
          <a:graphicData uri="http://schemas.openxmlformats.org/drawingml/2006/table">
            <a:tbl>
              <a:tblPr/>
              <a:tblGrid>
                <a:gridCol w="2103438"/>
                <a:gridCol w="2103437"/>
                <a:gridCol w="210343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(6) Kiv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kävv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yy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puttoo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maa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Камень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ходить.3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SG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падать-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3INF.ILL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288" y="206375"/>
            <a:ext cx="11212512" cy="6491288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Проспектив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аспектуальная граммема, указывающая на наличие предпосылок для некой ситуации, которая произойдет в будущем.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собранном материале встречаются следующие способы выражения значений семантической зоны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проспектива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непрошедшего времени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lla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(‘быть’)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V инфинитив смыслового глагола в форме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адессива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множественного числа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ähtii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(‘идти, отправляться’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инфинитив смыслового глагола в форме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иллатива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ahtoo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(‘хотеть’)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инфинитив смыслового глагола в форме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иллатива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 </a:t>
            </a:r>
            <a:r>
              <a:rPr lang="fi-FI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olla </a:t>
            </a:r>
            <a:r>
              <a:rPr lang="fi-FI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fi-FI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инфинитив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глагола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käyvä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(‘ходить’, ‘идти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’)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инессива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III инфинитив смыслового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глагола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иллатива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90488" y="255588"/>
            <a:ext cx="11202987" cy="5800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Форма непрошедшего времени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используется для описания только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перфективных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ситуаций:</a:t>
            </a:r>
          </a:p>
          <a:p>
            <a:pPr marL="0" indent="0">
              <a:buFont typeface="Arial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‘[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на небе тучи</a:t>
            </a:r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скоро пойдет дождь‘</a:t>
            </a:r>
          </a:p>
          <a:p>
            <a:pPr marL="0" indent="0">
              <a:buFont typeface="Arial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ru-RU" sz="1800" smtClean="0"/>
          </a:p>
        </p:txBody>
      </p:sp>
      <p:graphicFrame>
        <p:nvGraphicFramePr>
          <p:cNvPr id="20490" name="Group 10"/>
          <p:cNvGraphicFramePr>
            <a:graphicFrameLocks noGrp="1"/>
          </p:cNvGraphicFramePr>
          <p:nvPr/>
        </p:nvGraphicFramePr>
        <p:xfrm>
          <a:off x="90488" y="1319213"/>
          <a:ext cx="7053262" cy="825500"/>
        </p:xfrm>
        <a:graphic>
          <a:graphicData uri="http://schemas.openxmlformats.org/drawingml/2006/table">
            <a:tbl>
              <a:tblPr/>
              <a:tblGrid>
                <a:gridCol w="2351087"/>
                <a:gridCol w="2351088"/>
                <a:gridCol w="2351087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(7)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oht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kävv</a:t>
                      </a:r>
                      <a:r>
                        <a:rPr kumimoji="0" lang="et-E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yy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sate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скоро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ходить.3SG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дождь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4625" y="130175"/>
            <a:ext cx="11450638" cy="672782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Конструкция </a:t>
            </a:r>
            <a:r>
              <a:rPr lang="fi-FI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olla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+ 5</a:t>
            </a:r>
            <a:r>
              <a:rPr lang="fi-FI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-PL-ADESS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описывается информантами  как используемая для: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сообщения о гипотетической ситуации, реализация которой в ближайшем будущем вероятна:</a:t>
            </a: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‘Камень вот-вот упадет’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9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Комментарий информанта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«камень шатается, возможно упадет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9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передачи подготовительной стадии некой ситуации, признаки будущей реализации которой уже очевидны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говорящего:</a:t>
            </a: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близок к тому, чтобы 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заплакать’</a:t>
            </a:r>
            <a:r>
              <a:rPr lang="ru-RU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Комментарий информанта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уже покраснели глаза, слезы появились, но еще не текут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68338" y="4799013"/>
          <a:ext cx="7981950" cy="900112"/>
        </p:xfrm>
        <a:graphic>
          <a:graphicData uri="http://schemas.openxmlformats.org/drawingml/2006/table">
            <a:tbl>
              <a:tblPr firstRow="1" firstCol="1" bandRow="1"/>
              <a:tblGrid>
                <a:gridCol w="2660952"/>
                <a:gridCol w="2660952"/>
                <a:gridCol w="2660952"/>
              </a:tblGrid>
              <a:tr h="386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800" i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itke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mäis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-i-</a:t>
                      </a:r>
                      <a:r>
                        <a:rPr lang="ru-RU" sz="18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llä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быть.3</a:t>
                      </a:r>
                      <a:r>
                        <a:rPr lang="fi-FI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плакать-5INF-PL-ADESS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68338" y="2244725"/>
          <a:ext cx="8924925" cy="788988"/>
        </p:xfrm>
        <a:graphic>
          <a:graphicData uri="http://schemas.openxmlformats.org/drawingml/2006/table">
            <a:tbl>
              <a:tblPr firstRow="1" firstCol="1" bandRow="1"/>
              <a:tblGrid>
                <a:gridCol w="2975428"/>
                <a:gridCol w="2975428"/>
                <a:gridCol w="2975428"/>
              </a:tblGrid>
              <a:tr h="394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K</a:t>
                      </a:r>
                      <a:r>
                        <a:rPr lang="fi-FI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fi-FI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uto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i-FI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i-FI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i-FI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lla.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4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Камень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быть.3SG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падать-5INF-PL-ADESS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786</Words>
  <Application>Microsoft Office PowerPoint</Application>
  <PresentationFormat>Широкоэкранный</PresentationFormat>
  <Paragraphs>164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СПОСОБЫ ВЫРАЖЕНИЯ ЗНАЧЕНИЙ БУДУЩЕГО ВРЕМЕНИ И ПРОСПЕКТИВА В  ИНГЕРМАНЛАНДСКОМ ФИНСКОМ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ВЫРАЖЕНИЯ ЗНАЧЕНИЙ БУДУЩЕГО ВРЕМЕНИ И ПРОСПЕКТИВА В  ИНГЕРМАНЛАНДСКОМ ФИНСКОМ</dc:title>
  <dc:creator>Aspire</dc:creator>
  <cp:lastModifiedBy>Aspire</cp:lastModifiedBy>
  <cp:revision>88</cp:revision>
  <dcterms:created xsi:type="dcterms:W3CDTF">2017-11-12T23:28:08Z</dcterms:created>
  <dcterms:modified xsi:type="dcterms:W3CDTF">2017-12-12T22:29:11Z</dcterms:modified>
</cp:coreProperties>
</file>