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7" r:id="rId4"/>
    <p:sldId id="260" r:id="rId5"/>
    <p:sldId id="259" r:id="rId6"/>
    <p:sldId id="270" r:id="rId7"/>
    <p:sldId id="269" r:id="rId8"/>
    <p:sldId id="261" r:id="rId9"/>
    <p:sldId id="274" r:id="rId10"/>
    <p:sldId id="272" r:id="rId11"/>
    <p:sldId id="271" r:id="rId12"/>
    <p:sldId id="286" r:id="rId13"/>
    <p:sldId id="273" r:id="rId14"/>
    <p:sldId id="275" r:id="rId15"/>
    <p:sldId id="264" r:id="rId16"/>
    <p:sldId id="285" r:id="rId17"/>
    <p:sldId id="262" r:id="rId18"/>
    <p:sldId id="276" r:id="rId19"/>
    <p:sldId id="282" r:id="rId20"/>
    <p:sldId id="283" r:id="rId21"/>
    <p:sldId id="281" r:id="rId22"/>
    <p:sldId id="290" r:id="rId23"/>
    <p:sldId id="263" r:id="rId24"/>
    <p:sldId id="277" r:id="rId25"/>
    <p:sldId id="279" r:id="rId26"/>
    <p:sldId id="280" r:id="rId27"/>
    <p:sldId id="278" r:id="rId28"/>
    <p:sldId id="284" r:id="rId29"/>
    <p:sldId id="288" r:id="rId30"/>
    <p:sldId id="265" r:id="rId31"/>
    <p:sldId id="289" r:id="rId32"/>
    <p:sldId id="291" r:id="rId33"/>
    <p:sldId id="266" r:id="rId3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1" d="100"/>
          <a:sy n="51" d="100"/>
        </p:scale>
        <p:origin x="547"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dirty="0"/>
          </a:p>
        </p:txBody>
      </p:sp>
      <p:sp>
        <p:nvSpPr>
          <p:cNvPr id="15" name="Дата 14"/>
          <p:cNvSpPr>
            <a:spLocks noGrp="1"/>
          </p:cNvSpPr>
          <p:nvPr>
            <p:ph type="dt" sz="half" idx="10"/>
          </p:nvPr>
        </p:nvSpPr>
        <p:spPr/>
        <p:txBody>
          <a:bodyPr/>
          <a:lstStyle/>
          <a:p>
            <a:fld id="{78AD107C-11EE-44F5-8B21-34CE4F86B126}" type="datetimeFigureOut">
              <a:rPr lang="ru-RU" smtClean="0"/>
              <a:t>24.11.2017</a:t>
            </a:fld>
            <a:endParaRPr lang="ru-RU" dirty="0"/>
          </a:p>
        </p:txBody>
      </p:sp>
      <p:sp>
        <p:nvSpPr>
          <p:cNvPr id="16" name="Номер слайда 15"/>
          <p:cNvSpPr>
            <a:spLocks noGrp="1"/>
          </p:cNvSpPr>
          <p:nvPr>
            <p:ph type="sldNum" sz="quarter" idx="11"/>
          </p:nvPr>
        </p:nvSpPr>
        <p:spPr/>
        <p:txBody>
          <a:bodyPr/>
          <a:lstStyle/>
          <a:p>
            <a:fld id="{1425708F-2988-4657-B442-266067EA7359}" type="slidenum">
              <a:rPr lang="ru-RU" smtClean="0"/>
              <a:t>‹#›</a:t>
            </a:fld>
            <a:endParaRPr lang="ru-RU" dirty="0"/>
          </a:p>
        </p:txBody>
      </p:sp>
      <p:sp>
        <p:nvSpPr>
          <p:cNvPr id="17" name="Нижний колонтитул 16"/>
          <p:cNvSpPr>
            <a:spLocks noGrp="1"/>
          </p:cNvSpPr>
          <p:nvPr>
            <p:ph type="ftr" sz="quarter" idx="12"/>
          </p:nvPr>
        </p:nvSpPr>
        <p:spPr/>
        <p:txBody>
          <a:bodyPr/>
          <a:lstStyle/>
          <a:p>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8AD107C-11EE-44F5-8B21-34CE4F86B126}" type="datetimeFigureOut">
              <a:rPr lang="ru-RU" smtClean="0"/>
              <a:t>24.11.2017</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425708F-2988-4657-B442-266067EA7359}" type="slidenum">
              <a:rPr lang="ru-RU" smtClean="0"/>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8AD107C-11EE-44F5-8B21-34CE4F86B126}" type="datetimeFigureOut">
              <a:rPr lang="ru-RU" smtClean="0"/>
              <a:t>24.11.2017</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425708F-2988-4657-B442-266067EA7359}" type="slidenum">
              <a:rPr lang="ru-RU" smtClean="0"/>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Объект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78AD107C-11EE-44F5-8B21-34CE4F86B126}" type="datetimeFigureOut">
              <a:rPr lang="ru-RU" smtClean="0"/>
              <a:t>24.11.2017</a:t>
            </a:fld>
            <a:endParaRPr lang="ru-RU" dirty="0"/>
          </a:p>
        </p:txBody>
      </p:sp>
      <p:sp>
        <p:nvSpPr>
          <p:cNvPr id="15" name="Номер слайда 14"/>
          <p:cNvSpPr>
            <a:spLocks noGrp="1"/>
          </p:cNvSpPr>
          <p:nvPr>
            <p:ph type="sldNum" sz="quarter" idx="15"/>
          </p:nvPr>
        </p:nvSpPr>
        <p:spPr/>
        <p:txBody>
          <a:bodyPr/>
          <a:lstStyle>
            <a:lvl1pPr algn="ctr">
              <a:defRPr/>
            </a:lvl1pPr>
          </a:lstStyle>
          <a:p>
            <a:fld id="{1425708F-2988-4657-B442-266067EA7359}" type="slidenum">
              <a:rPr lang="ru-RU" smtClean="0"/>
              <a:t>‹#›</a:t>
            </a:fld>
            <a:endParaRPr lang="ru-RU" dirty="0"/>
          </a:p>
        </p:txBody>
      </p:sp>
      <p:sp>
        <p:nvSpPr>
          <p:cNvPr id="16" name="Нижний колонтитул 15"/>
          <p:cNvSpPr>
            <a:spLocks noGrp="1"/>
          </p:cNvSpPr>
          <p:nvPr>
            <p:ph type="ftr" sz="quarter" idx="16"/>
          </p:nvPr>
        </p:nvSpPr>
        <p:spPr/>
        <p:txBody>
          <a:bodyPr/>
          <a:lstStyle/>
          <a:p>
            <a:endParaRPr lang="ru-RU" dirty="0"/>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78AD107C-11EE-44F5-8B21-34CE4F86B126}" type="datetimeFigureOut">
              <a:rPr lang="ru-RU" smtClean="0"/>
              <a:t>24.11.2017</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425708F-2988-4657-B442-266067EA7359}" type="slidenum">
              <a:rPr lang="ru-RU" smtClean="0"/>
              <a:t>‹#›</a:t>
            </a:fld>
            <a:endParaRPr lang="ru-RU" dirty="0"/>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78AD107C-11EE-44F5-8B21-34CE4F86B126}" type="datetimeFigureOut">
              <a:rPr lang="ru-RU" smtClean="0"/>
              <a:t>24.11.2017</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1425708F-2988-4657-B442-266067EA7359}" type="slidenum">
              <a:rPr lang="ru-RU" smtClean="0"/>
              <a:t>‹#›</a:t>
            </a:fld>
            <a:endParaRPr lang="ru-RU" dirty="0"/>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Объект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1425708F-2988-4657-B442-266067EA7359}" type="slidenum">
              <a:rPr lang="ru-RU" smtClean="0"/>
              <a:t>‹#›</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7" name="Дата 6"/>
          <p:cNvSpPr>
            <a:spLocks noGrp="1"/>
          </p:cNvSpPr>
          <p:nvPr>
            <p:ph type="dt" sz="half" idx="10"/>
          </p:nvPr>
        </p:nvSpPr>
        <p:spPr/>
        <p:txBody>
          <a:bodyPr/>
          <a:lstStyle/>
          <a:p>
            <a:fld id="{78AD107C-11EE-44F5-8B21-34CE4F86B126}" type="datetimeFigureOut">
              <a:rPr lang="ru-RU" smtClean="0"/>
              <a:t>24.11.2017</a:t>
            </a:fld>
            <a:endParaRPr lang="ru-RU" dirty="0"/>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Объект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Объект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78AD107C-11EE-44F5-8B21-34CE4F86B126}" type="datetimeFigureOut">
              <a:rPr lang="ru-RU" smtClean="0"/>
              <a:t>24.11.2017</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1425708F-2988-4657-B442-266067EA7359}" type="slidenum">
              <a:rPr lang="ru-RU" smtClean="0"/>
              <a:t>‹#›</a:t>
            </a:fld>
            <a:endParaRPr lang="ru-RU" dirty="0"/>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8AD107C-11EE-44F5-8B21-34CE4F86B126}" type="datetimeFigureOut">
              <a:rPr lang="ru-RU" smtClean="0"/>
              <a:t>24.11.2017</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1425708F-2988-4657-B442-266067EA7359}" type="slidenum">
              <a:rPr lang="ru-RU" smtClean="0"/>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Объект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78AD107C-11EE-44F5-8B21-34CE4F86B126}" type="datetimeFigureOut">
              <a:rPr lang="ru-RU" smtClean="0"/>
              <a:t>24.11.2017</a:t>
            </a:fld>
            <a:endParaRPr lang="ru-RU" dirty="0"/>
          </a:p>
        </p:txBody>
      </p:sp>
      <p:sp>
        <p:nvSpPr>
          <p:cNvPr id="9" name="Номер слайда 8"/>
          <p:cNvSpPr>
            <a:spLocks noGrp="1"/>
          </p:cNvSpPr>
          <p:nvPr>
            <p:ph type="sldNum" sz="quarter" idx="15"/>
          </p:nvPr>
        </p:nvSpPr>
        <p:spPr/>
        <p:txBody>
          <a:bodyPr/>
          <a:lstStyle/>
          <a:p>
            <a:fld id="{1425708F-2988-4657-B442-266067EA7359}" type="slidenum">
              <a:rPr lang="ru-RU" smtClean="0"/>
              <a:t>‹#›</a:t>
            </a:fld>
            <a:endParaRPr lang="ru-RU" dirty="0"/>
          </a:p>
        </p:txBody>
      </p:sp>
      <p:sp>
        <p:nvSpPr>
          <p:cNvPr id="10" name="Нижний колонтитул 9"/>
          <p:cNvSpPr>
            <a:spLocks noGrp="1"/>
          </p:cNvSpPr>
          <p:nvPr>
            <p:ph type="ftr" sz="quarter" idx="16"/>
          </p:nvPr>
        </p:nvSpPr>
        <p:spPr/>
        <p:txBody>
          <a:bodyPr/>
          <a:lstStyle/>
          <a:p>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dirty="0" smtClean="0"/>
              <a:t>Вставка рисунка</a:t>
            </a:r>
            <a:endParaRPr kumimoji="0" lang="en-US" dirty="0"/>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78AD107C-11EE-44F5-8B21-34CE4F86B126}" type="datetimeFigureOut">
              <a:rPr lang="ru-RU" smtClean="0"/>
              <a:t>24.11.2017</a:t>
            </a:fld>
            <a:endParaRPr lang="ru-RU" dirty="0"/>
          </a:p>
        </p:txBody>
      </p:sp>
      <p:sp>
        <p:nvSpPr>
          <p:cNvPr id="9" name="Номер слайда 8"/>
          <p:cNvSpPr>
            <a:spLocks noGrp="1"/>
          </p:cNvSpPr>
          <p:nvPr>
            <p:ph type="sldNum" sz="quarter" idx="11"/>
          </p:nvPr>
        </p:nvSpPr>
        <p:spPr/>
        <p:txBody>
          <a:bodyPr/>
          <a:lstStyle/>
          <a:p>
            <a:fld id="{1425708F-2988-4657-B442-266067EA7359}" type="slidenum">
              <a:rPr lang="ru-RU" smtClean="0"/>
              <a:t>‹#›</a:t>
            </a:fld>
            <a:endParaRPr lang="ru-RU" dirty="0"/>
          </a:p>
        </p:txBody>
      </p:sp>
      <p:sp>
        <p:nvSpPr>
          <p:cNvPr id="10" name="Нижний колонтитул 9"/>
          <p:cNvSpPr>
            <a:spLocks noGrp="1"/>
          </p:cNvSpPr>
          <p:nvPr>
            <p:ph type="ftr" sz="quarter" idx="12"/>
          </p:nvPr>
        </p:nvSpPr>
        <p:spPr/>
        <p:txBody>
          <a:bodyPr/>
          <a:lstStyle/>
          <a:p>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78AD107C-11EE-44F5-8B21-34CE4F86B126}" type="datetimeFigureOut">
              <a:rPr lang="ru-RU" smtClean="0"/>
              <a:t>24.11.2017</a:t>
            </a:fld>
            <a:endParaRPr lang="ru-RU" dirty="0"/>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dirty="0"/>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1425708F-2988-4657-B442-266067EA7359}" type="slidenum">
              <a:rPr lang="ru-RU" smtClean="0"/>
              <a:t>‹#›</a:t>
            </a:fld>
            <a:endParaRPr lang="ru-RU" dirty="0"/>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457200" y="3699804"/>
            <a:ext cx="8305800" cy="1673412"/>
          </a:xfrm>
        </p:spPr>
        <p:txBody>
          <a:bodyPr/>
          <a:lstStyle/>
          <a:p>
            <a:r>
              <a:rPr lang="en-US" sz="2400" dirty="0" smtClean="0"/>
              <a:t>Evidence from </a:t>
            </a:r>
            <a:r>
              <a:rPr lang="en-US" sz="2400" dirty="0" err="1" smtClean="0"/>
              <a:t>Barguzin</a:t>
            </a:r>
            <a:r>
              <a:rPr lang="en-US" sz="2400" dirty="0" smtClean="0"/>
              <a:t> </a:t>
            </a:r>
            <a:r>
              <a:rPr lang="en-US" sz="2400" dirty="0" smtClean="0"/>
              <a:t>Buryat</a:t>
            </a:r>
            <a:endParaRPr lang="ru-RU" sz="2400" dirty="0" smtClean="0"/>
          </a:p>
          <a:p>
            <a:r>
              <a:rPr lang="en-US" sz="2400" dirty="0" err="1" smtClean="0"/>
              <a:t>Rossyaykin</a:t>
            </a:r>
            <a:r>
              <a:rPr lang="en-US" sz="2400" dirty="0" smtClean="0"/>
              <a:t> P., </a:t>
            </a:r>
            <a:r>
              <a:rPr lang="en-US" sz="2400" dirty="0" err="1" smtClean="0"/>
              <a:t>Zelenskii</a:t>
            </a:r>
            <a:r>
              <a:rPr lang="en-US" sz="2400" dirty="0" smtClean="0"/>
              <a:t> D.</a:t>
            </a:r>
          </a:p>
          <a:p>
            <a:r>
              <a:rPr lang="en-US" sz="2400" dirty="0" smtClean="0"/>
              <a:t>Moscow State University</a:t>
            </a:r>
            <a:endParaRPr lang="ru-RU" sz="2400" dirty="0"/>
          </a:p>
        </p:txBody>
      </p:sp>
      <p:sp>
        <p:nvSpPr>
          <p:cNvPr id="2" name="Заголовок 1"/>
          <p:cNvSpPr>
            <a:spLocks noGrp="1"/>
          </p:cNvSpPr>
          <p:nvPr>
            <p:ph type="ctrTitle"/>
          </p:nvPr>
        </p:nvSpPr>
        <p:spPr/>
        <p:txBody>
          <a:bodyPr/>
          <a:lstStyle/>
          <a:p>
            <a:r>
              <a:rPr lang="en-US" dirty="0" smtClean="0"/>
              <a:t>Asymmetry of negation</a:t>
            </a:r>
            <a:endParaRPr lang="ru-RU" dirty="0"/>
          </a:p>
        </p:txBody>
      </p:sp>
    </p:spTree>
    <p:extLst>
      <p:ext uri="{BB962C8B-B14F-4D97-AF65-F5344CB8AC3E}">
        <p14:creationId xmlns:p14="http://schemas.microsoft.com/office/powerpoint/2010/main" val="2708079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556792"/>
            <a:ext cx="8229600" cy="5040560"/>
          </a:xfrm>
        </p:spPr>
        <p:txBody>
          <a:bodyPr>
            <a:normAutofit/>
          </a:bodyPr>
          <a:lstStyle/>
          <a:p>
            <a:r>
              <a:rPr lang="en-US" dirty="0" smtClean="0"/>
              <a:t>Polarity asymmetry is a widespread phenomena</a:t>
            </a:r>
          </a:p>
          <a:p>
            <a:r>
              <a:rPr lang="en-US" dirty="0" smtClean="0"/>
              <a:t>The expression of other grammatical categories can depend on polarity (see part of the hierarchy of grammatical dependencies (</a:t>
            </a:r>
            <a:r>
              <a:rPr lang="en-US" dirty="0" err="1" smtClean="0"/>
              <a:t>Aikhenvald</a:t>
            </a:r>
            <a:r>
              <a:rPr lang="en-US" dirty="0" smtClean="0"/>
              <a:t> &amp; Dixon 1998) bel</a:t>
            </a:r>
            <a:r>
              <a:rPr lang="en-US" dirty="0"/>
              <a:t>o</a:t>
            </a:r>
            <a:r>
              <a:rPr lang="en-US" dirty="0" smtClean="0"/>
              <a:t>w) but negation itself never depends on anything else</a:t>
            </a:r>
          </a:p>
          <a:p>
            <a:pPr marL="0" indent="0">
              <a:buNone/>
            </a:pPr>
            <a:r>
              <a:rPr lang="en-US" dirty="0" smtClean="0"/>
              <a:t>(7)	</a:t>
            </a:r>
            <a:r>
              <a:rPr lang="en-US" dirty="0"/>
              <a:t> </a:t>
            </a:r>
            <a:r>
              <a:rPr lang="ru-RU" i="1" dirty="0"/>
              <a:t>Ø </a:t>
            </a:r>
            <a:r>
              <a:rPr lang="en-US" i="1" dirty="0" smtClean="0"/>
              <a:t>&gt; </a:t>
            </a:r>
            <a:r>
              <a:rPr lang="en-US" dirty="0" smtClean="0"/>
              <a:t>polarity &gt; tense/aspect</a:t>
            </a:r>
          </a:p>
          <a:p>
            <a:r>
              <a:rPr lang="en-US" dirty="0" err="1" smtClean="0"/>
              <a:t>Barguzin</a:t>
            </a:r>
            <a:r>
              <a:rPr lang="en-US" dirty="0" smtClean="0"/>
              <a:t> data support this hierarchy</a:t>
            </a:r>
          </a:p>
        </p:txBody>
      </p:sp>
      <p:sp>
        <p:nvSpPr>
          <p:cNvPr id="3" name="Заголовок 2"/>
          <p:cNvSpPr>
            <a:spLocks noGrp="1"/>
          </p:cNvSpPr>
          <p:nvPr>
            <p:ph type="title"/>
          </p:nvPr>
        </p:nvSpPr>
        <p:spPr>
          <a:xfrm>
            <a:off x="457200" y="152400"/>
            <a:ext cx="8229600" cy="1260376"/>
          </a:xfrm>
        </p:spPr>
        <p:txBody>
          <a:bodyPr/>
          <a:lstStyle/>
          <a:p>
            <a:r>
              <a:rPr lang="en-US" dirty="0" smtClean="0"/>
              <a:t>Polarity asymmetry</a:t>
            </a:r>
            <a:endParaRPr lang="ru-RU" dirty="0"/>
          </a:p>
        </p:txBody>
      </p:sp>
    </p:spTree>
    <p:extLst>
      <p:ext uri="{BB962C8B-B14F-4D97-AF65-F5344CB8AC3E}">
        <p14:creationId xmlns:p14="http://schemas.microsoft.com/office/powerpoint/2010/main" val="38673196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92573913"/>
              </p:ext>
            </p:extLst>
          </p:nvPr>
        </p:nvGraphicFramePr>
        <p:xfrm>
          <a:off x="467544" y="980728"/>
          <a:ext cx="8229600" cy="5627376"/>
        </p:xfrm>
        <a:graphic>
          <a:graphicData uri="http://schemas.openxmlformats.org/drawingml/2006/table">
            <a:tbl>
              <a:tblPr firstRow="1" bandRow="1">
                <a:tableStyleId>{5C22544A-7EE6-4342-B048-85BDC9FD1C3A}</a:tableStyleId>
              </a:tblPr>
              <a:tblGrid>
                <a:gridCol w="1512168"/>
                <a:gridCol w="2304256"/>
                <a:gridCol w="2448272"/>
                <a:gridCol w="1964904"/>
              </a:tblGrid>
              <a:tr h="691308">
                <a:tc>
                  <a:txBody>
                    <a:bodyPr/>
                    <a:lstStyle/>
                    <a:p>
                      <a:r>
                        <a:rPr lang="en-US" dirty="0" smtClean="0"/>
                        <a:t>Group</a:t>
                      </a:r>
                      <a:endParaRPr lang="ru-RU" dirty="0"/>
                    </a:p>
                  </a:txBody>
                  <a:tcPr/>
                </a:tc>
                <a:tc>
                  <a:txBody>
                    <a:bodyPr/>
                    <a:lstStyle/>
                    <a:p>
                      <a:r>
                        <a:rPr lang="en-US" dirty="0" smtClean="0"/>
                        <a:t>Affirmative meaning</a:t>
                      </a:r>
                      <a:endParaRPr lang="ru-RU" dirty="0"/>
                    </a:p>
                  </a:txBody>
                  <a:tcPr/>
                </a:tc>
                <a:tc>
                  <a:txBody>
                    <a:bodyPr/>
                    <a:lstStyle/>
                    <a:p>
                      <a:r>
                        <a:rPr lang="en-US" dirty="0" smtClean="0"/>
                        <a:t>Affirmative</a:t>
                      </a:r>
                      <a:r>
                        <a:rPr lang="en-US" baseline="0" dirty="0" smtClean="0"/>
                        <a:t> form</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Standard</a:t>
                      </a:r>
                      <a:r>
                        <a:rPr lang="en-US" baseline="0" dirty="0" smtClean="0"/>
                        <a:t> negation</a:t>
                      </a:r>
                      <a:endParaRPr lang="ru-RU" dirty="0" smtClean="0"/>
                    </a:p>
                  </a:txBody>
                  <a:tcPr/>
                </a:tc>
              </a:tr>
              <a:tr h="691308">
                <a:tc rowSpan="4">
                  <a:txBody>
                    <a:bodyPr/>
                    <a:lstStyle/>
                    <a:p>
                      <a:r>
                        <a:rPr lang="en-US" dirty="0" smtClean="0"/>
                        <a:t>symmetric</a:t>
                      </a:r>
                      <a:r>
                        <a:rPr lang="en-US" baseline="0" dirty="0" smtClean="0"/>
                        <a:t> negation</a:t>
                      </a:r>
                      <a:endParaRPr lang="ru-RU" dirty="0"/>
                    </a:p>
                  </a:txBody>
                  <a:tcPr anchor="ctr"/>
                </a:tc>
                <a:tc>
                  <a:txBody>
                    <a:bodyPr/>
                    <a:lstStyle/>
                    <a:p>
                      <a:r>
                        <a:rPr lang="en-US" dirty="0" smtClean="0"/>
                        <a:t>future</a:t>
                      </a:r>
                      <a:endParaRPr lang="ru-RU" dirty="0"/>
                    </a:p>
                  </a:txBody>
                  <a:tcPr/>
                </a:tc>
                <a:tc>
                  <a:txBody>
                    <a:bodyPr/>
                    <a:lstStyle/>
                    <a:p>
                      <a:r>
                        <a:rPr lang="en-US" i="1" dirty="0" smtClean="0"/>
                        <a:t>-</a:t>
                      </a:r>
                      <a:r>
                        <a:rPr lang="en-US" i="1" dirty="0" err="1" smtClean="0"/>
                        <a:t>xA</a:t>
                      </a:r>
                      <a:endParaRPr lang="ru-RU" i="1" dirty="0"/>
                    </a:p>
                  </a:txBody>
                  <a:tcPr/>
                </a:tc>
                <a:tc>
                  <a:txBody>
                    <a:bodyPr/>
                    <a:lstStyle/>
                    <a:p>
                      <a:r>
                        <a:rPr lang="en-US" i="1" dirty="0" smtClean="0"/>
                        <a:t>-</a:t>
                      </a:r>
                      <a:r>
                        <a:rPr lang="en-US" i="1" dirty="0" err="1" smtClean="0"/>
                        <a:t>xA</a:t>
                      </a:r>
                      <a:r>
                        <a:rPr lang="en-US" i="1" dirty="0" smtClean="0"/>
                        <a:t>-</a:t>
                      </a:r>
                      <a:r>
                        <a:rPr lang="la-Latn" i="1" dirty="0" smtClean="0"/>
                        <a:t>gʉi</a:t>
                      </a:r>
                      <a:endParaRPr lang="ru-RU" i="1" dirty="0"/>
                    </a:p>
                  </a:txBody>
                  <a:tcPr/>
                </a:tc>
              </a:tr>
              <a:tr h="400520">
                <a:tc vMerge="1">
                  <a:txBody>
                    <a:bodyPr/>
                    <a:lstStyle/>
                    <a:p>
                      <a:endParaRPr lang="ru-RU" dirty="0"/>
                    </a:p>
                  </a:txBody>
                  <a:tcPr/>
                </a:tc>
                <a:tc>
                  <a:txBody>
                    <a:bodyPr/>
                    <a:lstStyle/>
                    <a:p>
                      <a:r>
                        <a:rPr lang="en-US" dirty="0" smtClean="0"/>
                        <a:t>habitual</a:t>
                      </a:r>
                      <a:endParaRPr lang="ru-RU" dirty="0"/>
                    </a:p>
                  </a:txBody>
                  <a:tcPr/>
                </a:tc>
                <a:tc>
                  <a:txBody>
                    <a:bodyPr/>
                    <a:lstStyle/>
                    <a:p>
                      <a:r>
                        <a:rPr lang="en-US" i="1" dirty="0" smtClean="0"/>
                        <a:t>-</a:t>
                      </a:r>
                      <a:r>
                        <a:rPr lang="en-US" i="1" dirty="0" err="1" smtClean="0"/>
                        <a:t>dAg</a:t>
                      </a:r>
                      <a:endParaRPr lang="ru-RU" i="1" dirty="0"/>
                    </a:p>
                  </a:txBody>
                  <a:tcPr/>
                </a:tc>
                <a:tc>
                  <a:txBody>
                    <a:bodyPr/>
                    <a:lstStyle/>
                    <a:p>
                      <a:r>
                        <a:rPr lang="en-US" i="1" dirty="0" smtClean="0"/>
                        <a:t>-</a:t>
                      </a:r>
                      <a:r>
                        <a:rPr lang="en-US" i="1" dirty="0" err="1" smtClean="0"/>
                        <a:t>dAg</a:t>
                      </a:r>
                      <a:r>
                        <a:rPr lang="en-US" i="1" dirty="0" smtClean="0"/>
                        <a:t>-g</a:t>
                      </a:r>
                      <a:r>
                        <a:rPr lang="la-Latn" i="1" dirty="0" smtClean="0"/>
                        <a:t>ʉi</a:t>
                      </a:r>
                      <a:endParaRPr lang="ru-RU" i="1" dirty="0"/>
                    </a:p>
                  </a:txBody>
                  <a:tcPr/>
                </a:tc>
              </a:tr>
              <a:tr h="400520">
                <a:tc vMerge="1">
                  <a:txBody>
                    <a:bodyPr/>
                    <a:lstStyle/>
                    <a:p>
                      <a:endParaRPr lang="ru-RU" dirty="0"/>
                    </a:p>
                  </a:txBody>
                  <a:tcPr/>
                </a:tc>
                <a:tc>
                  <a:txBody>
                    <a:bodyPr/>
                    <a:lstStyle/>
                    <a:p>
                      <a:r>
                        <a:rPr lang="en-US" dirty="0" smtClean="0"/>
                        <a:t>habitual</a:t>
                      </a:r>
                      <a:r>
                        <a:rPr lang="en-US" baseline="0" dirty="0" smtClean="0"/>
                        <a:t> 2</a:t>
                      </a:r>
                      <a:endParaRPr lang="ru-RU" dirty="0"/>
                    </a:p>
                  </a:txBody>
                  <a:tcPr/>
                </a:tc>
                <a:tc>
                  <a:txBody>
                    <a:bodyPr/>
                    <a:lstStyle/>
                    <a:p>
                      <a:r>
                        <a:rPr lang="en-US" i="1" dirty="0" smtClean="0"/>
                        <a:t>-g-</a:t>
                      </a:r>
                      <a:r>
                        <a:rPr lang="en-US" i="1" dirty="0" err="1" smtClean="0"/>
                        <a:t>ʃA</a:t>
                      </a:r>
                      <a:endParaRPr lang="ru-RU" i="1" dirty="0"/>
                    </a:p>
                  </a:txBody>
                  <a:tcPr/>
                </a:tc>
                <a:tc>
                  <a:txBody>
                    <a:bodyPr/>
                    <a:lstStyle/>
                    <a:p>
                      <a:r>
                        <a:rPr lang="en-US" i="1" dirty="0" smtClean="0"/>
                        <a:t>-g-</a:t>
                      </a:r>
                      <a:r>
                        <a:rPr lang="en-US" i="1" dirty="0" err="1" smtClean="0"/>
                        <a:t>ʃA</a:t>
                      </a:r>
                      <a:r>
                        <a:rPr lang="en-US" i="1" dirty="0" smtClean="0"/>
                        <a:t>-g</a:t>
                      </a:r>
                      <a:r>
                        <a:rPr lang="la-Latn" i="1" dirty="0" smtClean="0"/>
                        <a:t>ʉi</a:t>
                      </a:r>
                      <a:endParaRPr lang="ru-RU" i="1" dirty="0"/>
                    </a:p>
                  </a:txBody>
                  <a:tcPr/>
                </a:tc>
              </a:tr>
              <a:tr h="801040">
                <a:tc vMerge="1">
                  <a:txBody>
                    <a:bodyPr/>
                    <a:lstStyle/>
                    <a:p>
                      <a:endParaRPr lang="ru-RU"/>
                    </a:p>
                  </a:txBody>
                  <a:tcPr/>
                </a:tc>
                <a:tc>
                  <a:txBody>
                    <a:bodyPr/>
                    <a:lstStyle/>
                    <a:p>
                      <a:r>
                        <a:rPr lang="en-US" dirty="0" smtClean="0"/>
                        <a:t>habitual/past/</a:t>
                      </a:r>
                      <a:endParaRPr lang="ru-RU" dirty="0"/>
                    </a:p>
                    <a:p>
                      <a:r>
                        <a:rPr lang="en-US" dirty="0" err="1" smtClean="0"/>
                        <a:t>quasifactitive</a:t>
                      </a:r>
                      <a:endParaRPr lang="ru-RU" dirty="0"/>
                    </a:p>
                  </a:txBody>
                  <a:tcPr/>
                </a:tc>
                <a:tc>
                  <a:txBody>
                    <a:bodyPr/>
                    <a:lstStyle/>
                    <a:p>
                      <a:r>
                        <a:rPr lang="en-US" i="1" dirty="0" smtClean="0"/>
                        <a:t>-A:</a:t>
                      </a:r>
                      <a:r>
                        <a:rPr lang="de-DE" sz="1800" i="1" dirty="0" smtClean="0"/>
                        <a:t>-</a:t>
                      </a:r>
                      <a:r>
                        <a:rPr lang="de-DE" sz="1800" i="1" dirty="0" err="1" smtClean="0"/>
                        <a:t>ʃA</a:t>
                      </a:r>
                      <a:endParaRPr lang="ru-RU" i="1" dirty="0"/>
                    </a:p>
                  </a:txBody>
                  <a:tcPr/>
                </a:tc>
                <a:tc>
                  <a:txBody>
                    <a:bodyPr/>
                    <a:lstStyle/>
                    <a:p>
                      <a:r>
                        <a:rPr lang="en-US" i="1" dirty="0" smtClean="0"/>
                        <a:t>-A</a:t>
                      </a:r>
                      <a:r>
                        <a:rPr lang="en-US" i="1" dirty="0" smtClean="0">
                          <a:sym typeface="Wingdings" panose="05000000000000000000" pitchFamily="2" charset="2"/>
                        </a:rPr>
                        <a:t>:</a:t>
                      </a:r>
                      <a:r>
                        <a:rPr lang="de-DE" sz="1800" i="1" dirty="0" smtClean="0"/>
                        <a:t>-</a:t>
                      </a:r>
                      <a:r>
                        <a:rPr lang="en-US" i="1" dirty="0" smtClean="0"/>
                        <a:t>g</a:t>
                      </a:r>
                      <a:r>
                        <a:rPr lang="la-Latn" i="1" dirty="0" smtClean="0"/>
                        <a:t>ʉi</a:t>
                      </a:r>
                      <a:r>
                        <a:rPr lang="de-DE" sz="1800" i="1" dirty="0" smtClean="0"/>
                        <a:t>-</a:t>
                      </a:r>
                      <a:r>
                        <a:rPr lang="de-DE" sz="1800" i="1" dirty="0" err="1" smtClean="0"/>
                        <a:t>ʃA</a:t>
                      </a:r>
                      <a:endParaRPr lang="en-US" i="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t>-A</a:t>
                      </a:r>
                      <a:r>
                        <a:rPr lang="en-US" i="1" dirty="0" smtClean="0">
                          <a:sym typeface="Wingdings" panose="05000000000000000000" pitchFamily="2" charset="2"/>
                        </a:rPr>
                        <a:t>:</a:t>
                      </a:r>
                      <a:r>
                        <a:rPr lang="de-DE" sz="1800" i="1" dirty="0" smtClean="0"/>
                        <a:t>-</a:t>
                      </a:r>
                      <a:r>
                        <a:rPr lang="de-DE" sz="1800" i="1" dirty="0" err="1" smtClean="0"/>
                        <a:t>ʃA</a:t>
                      </a:r>
                      <a:r>
                        <a:rPr lang="de-DE" sz="1800" i="1" dirty="0" smtClean="0"/>
                        <a:t>-</a:t>
                      </a:r>
                      <a:r>
                        <a:rPr lang="en-US" i="1" dirty="0" smtClean="0"/>
                        <a:t>g</a:t>
                      </a:r>
                      <a:r>
                        <a:rPr lang="la-Latn" i="1" dirty="0" smtClean="0"/>
                        <a:t>ʉi</a:t>
                      </a:r>
                      <a:endParaRPr lang="ru-RU" i="1" dirty="0" smtClean="0"/>
                    </a:p>
                  </a:txBody>
                  <a:tcPr/>
                </a:tc>
              </a:tr>
              <a:tr h="400520">
                <a:tc rowSpan="3">
                  <a:txBody>
                    <a:bodyPr/>
                    <a:lstStyle/>
                    <a:p>
                      <a:r>
                        <a:rPr lang="en-US" dirty="0" smtClean="0"/>
                        <a:t>perfective</a:t>
                      </a:r>
                      <a:endParaRPr lang="ru-RU" dirty="0"/>
                    </a:p>
                  </a:txBody>
                  <a:tcPr anchor="ctr"/>
                </a:tc>
                <a:tc>
                  <a:txBody>
                    <a:bodyPr/>
                    <a:lstStyle/>
                    <a:p>
                      <a:r>
                        <a:rPr lang="en-US" dirty="0" smtClean="0"/>
                        <a:t>resultative</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t>-</a:t>
                      </a:r>
                      <a:r>
                        <a:rPr lang="en-US" i="1" dirty="0" err="1" smtClean="0"/>
                        <a:t>nxAi</a:t>
                      </a:r>
                      <a:endParaRPr lang="ru-RU" i="1" dirty="0" smtClean="0"/>
                    </a:p>
                  </a:txBody>
                  <a:tcPr/>
                </a:tc>
                <a:tc row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u="none" dirty="0" smtClean="0"/>
                        <a:t>-A:-</a:t>
                      </a:r>
                      <a:r>
                        <a:rPr lang="la-Latn" i="1" u="none" dirty="0" smtClean="0"/>
                        <a:t>gʉi</a:t>
                      </a:r>
                      <a:endParaRPr lang="ru-RU" i="1" u="none" dirty="0" smtClean="0"/>
                    </a:p>
                  </a:txBody>
                  <a:tcPr anchor="ctr"/>
                </a:tc>
              </a:tr>
              <a:tr h="400520">
                <a:tc vMerge="1">
                  <a:txBody>
                    <a:bodyPr/>
                    <a:lstStyle/>
                    <a:p>
                      <a:endParaRPr lang="ru-RU"/>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object resultative</a:t>
                      </a:r>
                      <a:endParaRPr lang="ru-RU" dirty="0" smtClean="0"/>
                    </a:p>
                  </a:txBody>
                  <a:tcPr/>
                </a:tc>
                <a:tc>
                  <a:txBody>
                    <a:bodyPr/>
                    <a:lstStyle/>
                    <a:p>
                      <a:r>
                        <a:rPr lang="en-US" i="1" dirty="0" smtClean="0"/>
                        <a:t>-A:-</a:t>
                      </a:r>
                      <a:r>
                        <a:rPr lang="en-US" i="1" dirty="0" err="1" smtClean="0"/>
                        <a:t>tAi</a:t>
                      </a:r>
                      <a:endParaRPr lang="ru-RU" i="1" dirty="0"/>
                    </a:p>
                  </a:txBody>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dirty="0" smtClean="0"/>
                    </a:p>
                  </a:txBody>
                  <a:tcPr/>
                </a:tc>
              </a:tr>
              <a:tr h="400520">
                <a:tc vMerge="1">
                  <a:txBody>
                    <a:bodyPr/>
                    <a:lstStyle/>
                    <a:p>
                      <a:endParaRPr lang="ru-RU"/>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perfect</a:t>
                      </a:r>
                      <a:endParaRPr lang="ru-RU" dirty="0" smtClean="0"/>
                    </a:p>
                  </a:txBody>
                  <a:tcPr/>
                </a:tc>
                <a:tc>
                  <a:txBody>
                    <a:bodyPr/>
                    <a:lstStyle/>
                    <a:p>
                      <a:r>
                        <a:rPr lang="en-US" i="1" dirty="0" smtClean="0"/>
                        <a:t>-</a:t>
                      </a:r>
                      <a:r>
                        <a:rPr lang="en-US" i="1" dirty="0" err="1" smtClean="0"/>
                        <a:t>hAn</a:t>
                      </a:r>
                      <a:r>
                        <a:rPr lang="en-US" i="1" dirty="0" smtClean="0"/>
                        <a:t>/-</a:t>
                      </a:r>
                      <a:r>
                        <a:rPr lang="en-US" i="1" dirty="0" err="1" smtClean="0"/>
                        <a:t>a:n</a:t>
                      </a:r>
                      <a:endParaRPr lang="ru-RU" i="1" dirty="0"/>
                    </a:p>
                  </a:txBody>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dirty="0" smtClean="0"/>
                    </a:p>
                  </a:txBody>
                  <a:tcPr/>
                </a:tc>
              </a:tr>
              <a:tr h="400520">
                <a:tc rowSpan="3">
                  <a:txBody>
                    <a:bodyPr/>
                    <a:lstStyle/>
                    <a:p>
                      <a:r>
                        <a:rPr lang="en-US" dirty="0" smtClean="0"/>
                        <a:t>participles with</a:t>
                      </a:r>
                    </a:p>
                    <a:p>
                      <a:r>
                        <a:rPr lang="en-US" dirty="0" smtClean="0"/>
                        <a:t>instrumental</a:t>
                      </a:r>
                    </a:p>
                    <a:p>
                      <a:r>
                        <a:rPr lang="en-US" dirty="0" smtClean="0"/>
                        <a:t>suffix</a:t>
                      </a:r>
                      <a:endParaRPr lang="ru-RU"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continuative</a:t>
                      </a:r>
                      <a:endParaRPr lang="ru-RU"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t>-</a:t>
                      </a:r>
                      <a:r>
                        <a:rPr lang="en-US" i="1" dirty="0" err="1" smtClean="0"/>
                        <a:t>hA:r</a:t>
                      </a:r>
                      <a:endParaRPr lang="ru-RU" i="1"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t>*</a:t>
                      </a:r>
                      <a:endParaRPr lang="ru-RU" i="1" dirty="0" smtClean="0"/>
                    </a:p>
                  </a:txBody>
                  <a:tcPr/>
                </a:tc>
              </a:tr>
              <a:tr h="400520">
                <a:tc vMerge="1">
                  <a:txBody>
                    <a:bodyPr/>
                    <a:lstStyle/>
                    <a:p>
                      <a:endParaRPr lang="ru-RU"/>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possibility</a:t>
                      </a:r>
                      <a:endParaRPr lang="ru-RU" dirty="0" smtClean="0"/>
                    </a:p>
                  </a:txBody>
                  <a:tcPr/>
                </a:tc>
                <a:tc>
                  <a:txBody>
                    <a:bodyPr/>
                    <a:lstStyle/>
                    <a:p>
                      <a:r>
                        <a:rPr lang="en-US" i="1" dirty="0" smtClean="0"/>
                        <a:t>-</a:t>
                      </a:r>
                      <a:r>
                        <a:rPr lang="en-US" i="1" dirty="0" err="1" smtClean="0"/>
                        <a:t>mA:r</a:t>
                      </a:r>
                      <a:r>
                        <a:rPr lang="en-US" i="1" dirty="0" smtClean="0"/>
                        <a:t>/-</a:t>
                      </a:r>
                      <a:r>
                        <a:rPr lang="en-US" i="1" dirty="0" err="1" smtClean="0"/>
                        <a:t>xA:r</a:t>
                      </a:r>
                      <a:endParaRPr lang="ru-RU" i="1" dirty="0"/>
                    </a:p>
                  </a:txBody>
                  <a:tcPr/>
                </a:tc>
                <a:tc>
                  <a:txBody>
                    <a:bodyPr/>
                    <a:lstStyle/>
                    <a:p>
                      <a:r>
                        <a:rPr lang="en-US" i="1" dirty="0" smtClean="0"/>
                        <a:t>*</a:t>
                      </a:r>
                      <a:endParaRPr lang="ru-RU" i="1" dirty="0"/>
                    </a:p>
                  </a:txBody>
                  <a:tcPr/>
                </a:tc>
              </a:tr>
              <a:tr h="400520">
                <a:tc vMerge="1">
                  <a:txBody>
                    <a:bodyPr/>
                    <a:lstStyle/>
                    <a:p>
                      <a:endParaRPr lang="ru-RU"/>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passive</a:t>
                      </a:r>
                      <a:r>
                        <a:rPr lang="en-US" baseline="0" dirty="0" smtClean="0"/>
                        <a:t> possibility</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(impossibility in fact)</a:t>
                      </a:r>
                      <a:endParaRPr lang="ru-RU" dirty="0" smtClean="0"/>
                    </a:p>
                  </a:txBody>
                  <a:tcPr/>
                </a:tc>
                <a:tc>
                  <a:txBody>
                    <a:bodyPr/>
                    <a:lstStyle/>
                    <a:p>
                      <a:r>
                        <a:rPr lang="en-US" i="1" dirty="0" smtClean="0"/>
                        <a:t>-</a:t>
                      </a:r>
                      <a:r>
                        <a:rPr lang="en-US" i="1" dirty="0" err="1" smtClean="0"/>
                        <a:t>gdA-mA:r</a:t>
                      </a:r>
                      <a:r>
                        <a:rPr lang="en-US" i="1" dirty="0" smtClean="0"/>
                        <a:t>/-</a:t>
                      </a:r>
                      <a:r>
                        <a:rPr lang="en-US" i="1" dirty="0" err="1" smtClean="0"/>
                        <a:t>gdA-xA:r</a:t>
                      </a:r>
                      <a:r>
                        <a:rPr lang="en-US" i="1" dirty="0" smtClean="0"/>
                        <a:t>/</a:t>
                      </a:r>
                    </a:p>
                    <a:p>
                      <a:r>
                        <a:rPr lang="en-US" i="1" dirty="0" smtClean="0"/>
                        <a:t>*-</a:t>
                      </a:r>
                      <a:r>
                        <a:rPr lang="de-DE" sz="1800" i="1" dirty="0" err="1" smtClean="0">
                          <a:effectLst/>
                        </a:rPr>
                        <a:t>ʃA</a:t>
                      </a:r>
                      <a:r>
                        <a:rPr lang="de-DE" sz="1800" i="1" dirty="0" smtClean="0">
                          <a:effectLst/>
                        </a:rPr>
                        <a:t>/*-</a:t>
                      </a:r>
                      <a:r>
                        <a:rPr lang="de-DE" sz="1800" i="1" dirty="0" err="1" smtClean="0">
                          <a:effectLst/>
                        </a:rPr>
                        <a:t>ʃA-tAi</a:t>
                      </a:r>
                      <a:endParaRPr lang="ru-RU" i="1" dirty="0" smtClean="0"/>
                    </a:p>
                  </a:txBody>
                  <a:tcPr/>
                </a:tc>
                <a:tc>
                  <a:txBody>
                    <a:bodyPr/>
                    <a:lstStyle/>
                    <a:p>
                      <a:r>
                        <a:rPr lang="de-DE" sz="1800" i="1" dirty="0" smtClean="0">
                          <a:effectLst/>
                        </a:rPr>
                        <a:t>-</a:t>
                      </a:r>
                      <a:r>
                        <a:rPr lang="de-DE" sz="1800" i="1" dirty="0" err="1" smtClean="0">
                          <a:effectLst/>
                        </a:rPr>
                        <a:t>ʃA</a:t>
                      </a:r>
                      <a:r>
                        <a:rPr lang="de-DE" sz="1800" i="1" dirty="0" smtClean="0">
                          <a:effectLst/>
                        </a:rPr>
                        <a:t>-</a:t>
                      </a:r>
                      <a:r>
                        <a:rPr lang="la-Latn" i="1" dirty="0" smtClean="0"/>
                        <a:t>gʉi</a:t>
                      </a:r>
                      <a:endParaRPr lang="ru-RU" i="1" dirty="0"/>
                    </a:p>
                  </a:txBody>
                  <a:tcPr/>
                </a:tc>
              </a:tr>
            </a:tbl>
          </a:graphicData>
        </a:graphic>
      </p:graphicFrame>
      <p:sp>
        <p:nvSpPr>
          <p:cNvPr id="3" name="Заголовок 2"/>
          <p:cNvSpPr>
            <a:spLocks noGrp="1"/>
          </p:cNvSpPr>
          <p:nvPr>
            <p:ph type="title"/>
          </p:nvPr>
        </p:nvSpPr>
        <p:spPr>
          <a:xfrm>
            <a:off x="467544" y="260648"/>
            <a:ext cx="8229600" cy="684312"/>
          </a:xfrm>
        </p:spPr>
        <p:txBody>
          <a:bodyPr>
            <a:normAutofit/>
          </a:bodyPr>
          <a:lstStyle/>
          <a:p>
            <a:r>
              <a:rPr lang="en-US" sz="3200" dirty="0" smtClean="0"/>
              <a:t>Participles negation (+ impossibility form)</a:t>
            </a:r>
            <a:endParaRPr lang="ru-RU" sz="3200" dirty="0"/>
          </a:p>
        </p:txBody>
      </p:sp>
    </p:spTree>
    <p:extLst>
      <p:ext uri="{BB962C8B-B14F-4D97-AF65-F5344CB8AC3E}">
        <p14:creationId xmlns:p14="http://schemas.microsoft.com/office/powerpoint/2010/main" val="10140456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124744"/>
            <a:ext cx="8229600" cy="5328592"/>
          </a:xfrm>
        </p:spPr>
        <p:txBody>
          <a:bodyPr/>
          <a:lstStyle/>
          <a:p>
            <a:pPr marL="0" indent="0">
              <a:buNone/>
            </a:pPr>
            <a:r>
              <a:rPr lang="en-US" dirty="0" smtClean="0"/>
              <a:t>A constituent </a:t>
            </a:r>
            <a:r>
              <a:rPr lang="en-US" dirty="0" err="1" smtClean="0"/>
              <a:t>negator</a:t>
            </a:r>
            <a:r>
              <a:rPr lang="en-US" dirty="0" smtClean="0"/>
              <a:t> </a:t>
            </a:r>
            <a:r>
              <a:rPr lang="la-Latn" i="1" dirty="0" smtClean="0"/>
              <a:t>=bɘʃɘ</a:t>
            </a:r>
            <a:r>
              <a:rPr lang="en-US" dirty="0" smtClean="0"/>
              <a:t> can be attached to all the participles, which do not allow for standard negation:</a:t>
            </a:r>
          </a:p>
          <a:p>
            <a:pPr marL="0" indent="0">
              <a:buNone/>
            </a:pPr>
            <a:r>
              <a:rPr lang="en-US" dirty="0" smtClean="0"/>
              <a:t>(</a:t>
            </a:r>
            <a:r>
              <a:rPr lang="en-US" dirty="0"/>
              <a:t>8</a:t>
            </a:r>
            <a:r>
              <a:rPr lang="en-US" dirty="0" smtClean="0"/>
              <a:t>)	</a:t>
            </a:r>
            <a:r>
              <a:rPr lang="en-US" i="1" dirty="0" smtClean="0"/>
              <a:t>nom</a:t>
            </a:r>
            <a:r>
              <a:rPr lang="ru-RU" i="1" dirty="0" smtClean="0"/>
              <a:t> </a:t>
            </a:r>
            <a:r>
              <a:rPr lang="ru-RU" i="1" dirty="0"/>
              <a:t>	</a:t>
            </a:r>
            <a:r>
              <a:rPr lang="en-US" i="1" dirty="0" smtClean="0"/>
              <a:t>un</a:t>
            </a:r>
            <a:r>
              <a:rPr lang="de-DE" i="1" dirty="0"/>
              <a:t>ʃ</a:t>
            </a:r>
            <a:r>
              <a:rPr lang="ru-RU" i="1" dirty="0"/>
              <a:t>-</a:t>
            </a:r>
            <a:r>
              <a:rPr lang="en-US" i="1" dirty="0"/>
              <a:t>aː</a:t>
            </a:r>
            <a:r>
              <a:rPr lang="ru-RU" i="1" dirty="0"/>
              <a:t>-</a:t>
            </a:r>
            <a:r>
              <a:rPr lang="en-US" i="1" dirty="0"/>
              <a:t>tai</a:t>
            </a:r>
            <a:r>
              <a:rPr lang="ru-RU" i="1" dirty="0" smtClean="0"/>
              <a:t> </a:t>
            </a:r>
            <a:r>
              <a:rPr lang="ru-RU" i="1" dirty="0"/>
              <a:t>		</a:t>
            </a:r>
            <a:r>
              <a:rPr lang="la-Latn" i="1" dirty="0" smtClean="0"/>
              <a:t>bɘʃɘ</a:t>
            </a:r>
            <a:r>
              <a:rPr lang="ru-RU" dirty="0"/>
              <a:t>	</a:t>
            </a:r>
          </a:p>
          <a:p>
            <a:pPr marL="0" indent="0">
              <a:buNone/>
            </a:pPr>
            <a:r>
              <a:rPr lang="en-US" dirty="0" smtClean="0"/>
              <a:t>	book</a:t>
            </a:r>
            <a:r>
              <a:rPr lang="ru-RU" dirty="0"/>
              <a:t>	</a:t>
            </a:r>
            <a:r>
              <a:rPr lang="en-US" dirty="0" smtClean="0"/>
              <a:t>read</a:t>
            </a:r>
            <a:r>
              <a:rPr lang="ru-RU" dirty="0" smtClean="0"/>
              <a:t>-</a:t>
            </a:r>
            <a:r>
              <a:rPr lang="en-US" cap="small" dirty="0" smtClean="0"/>
              <a:t>prt1-psb </a:t>
            </a:r>
            <a:r>
              <a:rPr lang="ru-RU" dirty="0"/>
              <a:t>	</a:t>
            </a:r>
            <a:r>
              <a:rPr lang="en-US" cap="small" dirty="0" smtClean="0"/>
              <a:t>not</a:t>
            </a:r>
            <a:endParaRPr lang="ru-RU" dirty="0"/>
          </a:p>
          <a:p>
            <a:pPr marL="0" indent="0">
              <a:buNone/>
            </a:pPr>
            <a:r>
              <a:rPr lang="ru-RU" dirty="0"/>
              <a:t>	</a:t>
            </a:r>
            <a:r>
              <a:rPr lang="en-US" dirty="0" smtClean="0"/>
              <a:t>‘book isn’t read’</a:t>
            </a:r>
          </a:p>
          <a:p>
            <a:pPr marL="0" indent="0">
              <a:buNone/>
            </a:pPr>
            <a:r>
              <a:rPr lang="en-US" dirty="0" smtClean="0"/>
              <a:t>(</a:t>
            </a:r>
            <a:r>
              <a:rPr lang="en-US" dirty="0"/>
              <a:t>9</a:t>
            </a:r>
            <a:r>
              <a:rPr lang="en-US" dirty="0" smtClean="0"/>
              <a:t>)	</a:t>
            </a:r>
            <a:r>
              <a:rPr lang="en-US" i="1" dirty="0" err="1" smtClean="0"/>
              <a:t>dugar</a:t>
            </a:r>
            <a:r>
              <a:rPr lang="tt-RU" i="1" dirty="0" smtClean="0"/>
              <a:t> </a:t>
            </a:r>
            <a:r>
              <a:rPr lang="en-US" i="1" dirty="0" smtClean="0"/>
              <a:t>j</a:t>
            </a:r>
            <a:r>
              <a:rPr lang="la-Latn" i="1" dirty="0" smtClean="0"/>
              <a:t>ʉ</a:t>
            </a:r>
            <a:r>
              <a:rPr lang="en-US" i="1" dirty="0" smtClean="0"/>
              <a:t>:m</a:t>
            </a:r>
            <a:r>
              <a:rPr lang="la-Latn" i="1" dirty="0"/>
              <a:t>ɘ</a:t>
            </a:r>
            <a:r>
              <a:rPr lang="tt-RU" i="1" dirty="0" smtClean="0"/>
              <a:t> </a:t>
            </a:r>
            <a:r>
              <a:rPr lang="tt-RU" i="1" dirty="0"/>
              <a:t>	</a:t>
            </a:r>
            <a:r>
              <a:rPr lang="en-US" i="1" dirty="0" smtClean="0"/>
              <a:t>x</a:t>
            </a:r>
            <a:r>
              <a:rPr lang="la-Latn" i="1" dirty="0" smtClean="0"/>
              <a:t>ɘ</a:t>
            </a:r>
            <a:r>
              <a:rPr lang="en-US" i="1" dirty="0" smtClean="0"/>
              <a:t>-</a:t>
            </a:r>
            <a:r>
              <a:rPr lang="en-US" i="1" dirty="0" err="1" smtClean="0"/>
              <a:t>nx</a:t>
            </a:r>
            <a:r>
              <a:rPr lang="la-Latn" i="1" dirty="0" smtClean="0"/>
              <a:t>ɘ</a:t>
            </a:r>
            <a:r>
              <a:rPr lang="en-US" i="1" dirty="0" smtClean="0"/>
              <a:t>j</a:t>
            </a:r>
            <a:r>
              <a:rPr lang="tt-RU" i="1" dirty="0" smtClean="0"/>
              <a:t> </a:t>
            </a:r>
            <a:r>
              <a:rPr lang="tt-RU" i="1" dirty="0"/>
              <a:t>	</a:t>
            </a:r>
            <a:r>
              <a:rPr lang="la-Latn" i="1" dirty="0" smtClean="0"/>
              <a:t>bɘʃɘ</a:t>
            </a:r>
            <a:endParaRPr lang="ru-RU" i="1" dirty="0"/>
          </a:p>
          <a:p>
            <a:pPr marL="0" indent="0">
              <a:buNone/>
            </a:pPr>
            <a:r>
              <a:rPr lang="en-US" dirty="0" smtClean="0"/>
              <a:t>	</a:t>
            </a:r>
            <a:r>
              <a:rPr lang="en-US" dirty="0" err="1" smtClean="0"/>
              <a:t>Dugar</a:t>
            </a:r>
            <a:r>
              <a:rPr lang="tt-RU" dirty="0" smtClean="0"/>
              <a:t> </a:t>
            </a:r>
            <a:r>
              <a:rPr lang="en-US" dirty="0" smtClean="0"/>
              <a:t>thing</a:t>
            </a:r>
            <a:r>
              <a:rPr lang="tt-RU" cap="small" dirty="0"/>
              <a:t>	</a:t>
            </a:r>
            <a:r>
              <a:rPr lang="en-US" dirty="0" smtClean="0"/>
              <a:t>do</a:t>
            </a:r>
            <a:r>
              <a:rPr lang="tt-RU" dirty="0" smtClean="0"/>
              <a:t>-</a:t>
            </a:r>
            <a:r>
              <a:rPr lang="tt-RU" cap="small" dirty="0" smtClean="0"/>
              <a:t>res</a:t>
            </a:r>
            <a:r>
              <a:rPr lang="tt-RU" dirty="0"/>
              <a:t>	</a:t>
            </a:r>
            <a:r>
              <a:rPr lang="tt-RU" cap="small" dirty="0"/>
              <a:t>not</a:t>
            </a:r>
            <a:endParaRPr lang="ru-RU" dirty="0"/>
          </a:p>
          <a:p>
            <a:pPr marL="0" indent="0">
              <a:buNone/>
            </a:pPr>
            <a:r>
              <a:rPr lang="en-US" dirty="0"/>
              <a:t>	</a:t>
            </a:r>
            <a:r>
              <a:rPr lang="en-US" dirty="0" smtClean="0"/>
              <a:t>‘</a:t>
            </a:r>
            <a:r>
              <a:rPr lang="en-US" dirty="0" err="1" smtClean="0"/>
              <a:t>Dugar</a:t>
            </a:r>
            <a:r>
              <a:rPr lang="en-US" dirty="0" smtClean="0"/>
              <a:t> hasn’t done something’</a:t>
            </a:r>
          </a:p>
          <a:p>
            <a:pPr marL="0" indent="0">
              <a:buNone/>
            </a:pPr>
            <a:r>
              <a:rPr lang="en-US" dirty="0" smtClean="0"/>
              <a:t>(10)	</a:t>
            </a:r>
            <a:r>
              <a:rPr lang="en-US" i="1" dirty="0" err="1" smtClean="0"/>
              <a:t>aldar</a:t>
            </a:r>
            <a:r>
              <a:rPr lang="tt-RU" i="1" dirty="0" smtClean="0"/>
              <a:t> </a:t>
            </a:r>
            <a:r>
              <a:rPr lang="en-US" i="1" dirty="0" smtClean="0"/>
              <a:t>	j</a:t>
            </a:r>
            <a:r>
              <a:rPr lang="la-Latn" i="1" dirty="0" smtClean="0"/>
              <a:t>ɘ</a:t>
            </a:r>
            <a:r>
              <a:rPr lang="en-US" i="1" dirty="0" smtClean="0"/>
              <a:t>r</a:t>
            </a:r>
            <a:r>
              <a:rPr lang="la-Latn" i="1" dirty="0" smtClean="0"/>
              <a:t>ɘ</a:t>
            </a:r>
            <a:r>
              <a:rPr lang="en-US" i="1" dirty="0" smtClean="0"/>
              <a:t>-h</a:t>
            </a:r>
            <a:r>
              <a:rPr lang="la-Latn" i="1" dirty="0" smtClean="0"/>
              <a:t>ɘ</a:t>
            </a:r>
            <a:r>
              <a:rPr lang="en-US" i="1" dirty="0" smtClean="0"/>
              <a:t>n</a:t>
            </a:r>
            <a:r>
              <a:rPr lang="tt-RU" i="1" dirty="0" smtClean="0"/>
              <a:t> </a:t>
            </a:r>
            <a:r>
              <a:rPr lang="en-US" i="1" dirty="0" smtClean="0"/>
              <a:t>	</a:t>
            </a:r>
            <a:r>
              <a:rPr lang="la-Latn" i="1" dirty="0" smtClean="0"/>
              <a:t>bɘʃɘ</a:t>
            </a:r>
            <a:endParaRPr lang="en-US" i="1" dirty="0" smtClean="0"/>
          </a:p>
          <a:p>
            <a:pPr marL="0" indent="0">
              <a:buNone/>
            </a:pPr>
            <a:r>
              <a:rPr lang="en-US" dirty="0"/>
              <a:t>	</a:t>
            </a:r>
            <a:r>
              <a:rPr lang="en-US" dirty="0" smtClean="0"/>
              <a:t>Aldar	come-</a:t>
            </a:r>
            <a:r>
              <a:rPr lang="en-US" cap="small" dirty="0" err="1" smtClean="0"/>
              <a:t>pfct</a:t>
            </a:r>
            <a:r>
              <a:rPr lang="en-US" dirty="0" smtClean="0"/>
              <a:t> 	</a:t>
            </a:r>
            <a:r>
              <a:rPr lang="tt-RU" cap="small" dirty="0" smtClean="0"/>
              <a:t>not</a:t>
            </a:r>
            <a:endParaRPr lang="ru-RU" dirty="0"/>
          </a:p>
          <a:p>
            <a:pPr marL="0" indent="0">
              <a:buNone/>
            </a:pPr>
            <a:r>
              <a:rPr lang="en-US" dirty="0" smtClean="0"/>
              <a:t>	‘Aldar hasn’t arrived’</a:t>
            </a:r>
            <a:endParaRPr lang="ru-RU" dirty="0"/>
          </a:p>
        </p:txBody>
      </p:sp>
      <p:sp>
        <p:nvSpPr>
          <p:cNvPr id="3" name="Заголовок 2"/>
          <p:cNvSpPr>
            <a:spLocks noGrp="1"/>
          </p:cNvSpPr>
          <p:nvPr>
            <p:ph type="title"/>
          </p:nvPr>
        </p:nvSpPr>
        <p:spPr>
          <a:xfrm>
            <a:off x="457200" y="152400"/>
            <a:ext cx="8229600" cy="900336"/>
          </a:xfrm>
        </p:spPr>
        <p:txBody>
          <a:bodyPr>
            <a:normAutofit/>
          </a:bodyPr>
          <a:lstStyle/>
          <a:p>
            <a:r>
              <a:rPr lang="en-US" sz="3600" dirty="0" smtClean="0"/>
              <a:t>Alternative option – constituent negation</a:t>
            </a:r>
            <a:endParaRPr lang="ru-RU" sz="3600" dirty="0"/>
          </a:p>
        </p:txBody>
      </p:sp>
    </p:spTree>
    <p:extLst>
      <p:ext uri="{BB962C8B-B14F-4D97-AF65-F5344CB8AC3E}">
        <p14:creationId xmlns:p14="http://schemas.microsoft.com/office/powerpoint/2010/main" val="3815739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1524000"/>
            <a:ext cx="8640960" cy="4929336"/>
          </a:xfrm>
        </p:spPr>
        <p:txBody>
          <a:bodyPr>
            <a:normAutofit/>
          </a:bodyPr>
          <a:lstStyle/>
          <a:p>
            <a:r>
              <a:rPr lang="en-US" dirty="0" smtClean="0"/>
              <a:t>Paradigmatic asymmetry (A/Cat/TAM/</a:t>
            </a:r>
            <a:r>
              <a:rPr lang="en-US" dirty="0" err="1" smtClean="0"/>
              <a:t>Neutr</a:t>
            </a:r>
            <a:r>
              <a:rPr lang="en-US" dirty="0" smtClean="0"/>
              <a:t> according to </a:t>
            </a:r>
            <a:r>
              <a:rPr lang="en-US" dirty="0" err="1" smtClean="0"/>
              <a:t>Miestamo</a:t>
            </a:r>
            <a:r>
              <a:rPr lang="en-US" dirty="0"/>
              <a:t>, 2005</a:t>
            </a:r>
            <a:r>
              <a:rPr lang="en-US" dirty="0" smtClean="0"/>
              <a:t>) – this </a:t>
            </a:r>
            <a:r>
              <a:rPr lang="en-US" dirty="0"/>
              <a:t>type of paradigm asymmetry is one of the most typologically </a:t>
            </a:r>
            <a:r>
              <a:rPr lang="en-US" dirty="0" smtClean="0"/>
              <a:t>common</a:t>
            </a:r>
            <a:endParaRPr lang="en-US" dirty="0"/>
          </a:p>
          <a:p>
            <a:endParaRPr lang="en-US" dirty="0" smtClean="0"/>
          </a:p>
          <a:p>
            <a:r>
              <a:rPr lang="en-US" dirty="0" smtClean="0"/>
              <a:t>Two groups of asymmetric participles:</a:t>
            </a:r>
          </a:p>
          <a:p>
            <a:pPr>
              <a:buFont typeface="Wingdings" panose="05000000000000000000" pitchFamily="2" charset="2"/>
              <a:buChar char="q"/>
            </a:pPr>
            <a:r>
              <a:rPr lang="en-US" dirty="0" smtClean="0"/>
              <a:t>participles with perfective semantics</a:t>
            </a:r>
          </a:p>
          <a:p>
            <a:pPr>
              <a:buFont typeface="Wingdings" panose="05000000000000000000" pitchFamily="2" charset="2"/>
              <a:buChar char="q"/>
            </a:pPr>
            <a:r>
              <a:rPr lang="en-US" dirty="0" smtClean="0"/>
              <a:t>participles formed with the instrumental case suffix (</a:t>
            </a:r>
            <a:r>
              <a:rPr lang="en-US" i="1" dirty="0" smtClean="0"/>
              <a:t>-</a:t>
            </a:r>
            <a:r>
              <a:rPr lang="en-US" i="1" dirty="0" err="1"/>
              <a:t>A:r</a:t>
            </a:r>
            <a:r>
              <a:rPr lang="en-US" dirty="0" smtClean="0"/>
              <a:t>)</a:t>
            </a:r>
          </a:p>
          <a:p>
            <a:pPr marL="0" indent="0">
              <a:buNone/>
            </a:pPr>
            <a:endParaRPr lang="en-US" dirty="0"/>
          </a:p>
        </p:txBody>
      </p:sp>
      <p:sp>
        <p:nvSpPr>
          <p:cNvPr id="3" name="Заголовок 2"/>
          <p:cNvSpPr>
            <a:spLocks noGrp="1"/>
          </p:cNvSpPr>
          <p:nvPr>
            <p:ph type="title"/>
          </p:nvPr>
        </p:nvSpPr>
        <p:spPr/>
        <p:txBody>
          <a:bodyPr/>
          <a:lstStyle/>
          <a:p>
            <a:r>
              <a:rPr lang="en-US" dirty="0" smtClean="0"/>
              <a:t>Summary of table 2</a:t>
            </a:r>
            <a:endParaRPr lang="ru-RU" dirty="0"/>
          </a:p>
        </p:txBody>
      </p:sp>
    </p:spTree>
    <p:extLst>
      <p:ext uri="{BB962C8B-B14F-4D97-AF65-F5344CB8AC3E}">
        <p14:creationId xmlns:p14="http://schemas.microsoft.com/office/powerpoint/2010/main" val="36807823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268760"/>
            <a:ext cx="8229600" cy="5400600"/>
          </a:xfrm>
        </p:spPr>
        <p:txBody>
          <a:bodyPr>
            <a:normAutofit/>
          </a:bodyPr>
          <a:lstStyle/>
          <a:p>
            <a:pPr marL="0" indent="0" defTabSz="720000">
              <a:buNone/>
            </a:pPr>
            <a:r>
              <a:rPr lang="en-US" sz="2400" dirty="0"/>
              <a:t>In the latter case a trivial morphological explanation seems to work: </a:t>
            </a:r>
            <a:r>
              <a:rPr lang="en-US" sz="2400" dirty="0" err="1"/>
              <a:t>caritive</a:t>
            </a:r>
            <a:r>
              <a:rPr lang="en-US" sz="2400" dirty="0"/>
              <a:t> as well as opposite </a:t>
            </a:r>
            <a:r>
              <a:rPr lang="en-US" sz="2400" dirty="0" err="1"/>
              <a:t>comitative</a:t>
            </a:r>
            <a:r>
              <a:rPr lang="en-US" sz="2400" dirty="0"/>
              <a:t> suffix have to precede suffixes of other cases (at least instrumental</a:t>
            </a:r>
            <a:r>
              <a:rPr lang="en-US" sz="2400" dirty="0" smtClean="0"/>
              <a:t>)</a:t>
            </a:r>
            <a:endParaRPr lang="de-DE" sz="2400" dirty="0" smtClean="0"/>
          </a:p>
          <a:p>
            <a:pPr marL="0" indent="0" defTabSz="720000">
              <a:buNone/>
            </a:pPr>
            <a:r>
              <a:rPr lang="de-DE" sz="2400" dirty="0" smtClean="0"/>
              <a:t>(11)	</a:t>
            </a:r>
            <a:r>
              <a:rPr lang="de-DE" sz="2400" i="1" dirty="0" err="1" smtClean="0"/>
              <a:t>darima</a:t>
            </a:r>
            <a:r>
              <a:rPr lang="de-DE" sz="2400" i="1" dirty="0" smtClean="0"/>
              <a:t>	</a:t>
            </a:r>
            <a:r>
              <a:rPr lang="de-DE" sz="2400" i="1" dirty="0" err="1" smtClean="0"/>
              <a:t>gɘr-tɘi-gɘ:r-ɘ</a:t>
            </a:r>
            <a:r>
              <a:rPr lang="de-DE" sz="2400" i="1" dirty="0"/>
              <a:t>:	</a:t>
            </a:r>
            <a:r>
              <a:rPr lang="de-DE" sz="2400" i="1" dirty="0" smtClean="0"/>
              <a:t>		</a:t>
            </a:r>
            <a:r>
              <a:rPr lang="de-DE" sz="2400" i="1" dirty="0" err="1" smtClean="0"/>
              <a:t>omogorxo</a:t>
            </a:r>
            <a:r>
              <a:rPr lang="de-DE" sz="2400" i="1" dirty="0" smtClean="0"/>
              <a:t>-dog</a:t>
            </a:r>
          </a:p>
          <a:p>
            <a:pPr marL="0" indent="0" defTabSz="720000">
              <a:buNone/>
            </a:pPr>
            <a:r>
              <a:rPr lang="de-DE" sz="2400" dirty="0"/>
              <a:t>	</a:t>
            </a:r>
            <a:r>
              <a:rPr lang="en-US" sz="2400" dirty="0" err="1" smtClean="0"/>
              <a:t>Darima</a:t>
            </a:r>
            <a:r>
              <a:rPr lang="ru-RU" sz="2400" dirty="0"/>
              <a:t>	</a:t>
            </a:r>
            <a:r>
              <a:rPr lang="en-US" sz="2400" dirty="0" smtClean="0"/>
              <a:t>house</a:t>
            </a:r>
            <a:r>
              <a:rPr lang="en-US" sz="2400" cap="small" dirty="0" smtClean="0"/>
              <a:t>-com-</a:t>
            </a:r>
            <a:r>
              <a:rPr lang="en-US" sz="2400" cap="small" dirty="0" err="1" smtClean="0"/>
              <a:t>instr</a:t>
            </a:r>
            <a:r>
              <a:rPr lang="en-US" sz="2400" cap="small" dirty="0" smtClean="0"/>
              <a:t>-</a:t>
            </a:r>
            <a:r>
              <a:rPr lang="en-US" sz="2400" cap="small" dirty="0" err="1" smtClean="0"/>
              <a:t>refl</a:t>
            </a:r>
            <a:r>
              <a:rPr lang="de-DE" sz="2400" dirty="0"/>
              <a:t>	</a:t>
            </a:r>
            <a:r>
              <a:rPr lang="de-DE" sz="2400" dirty="0" err="1" smtClean="0"/>
              <a:t>be</a:t>
            </a:r>
            <a:r>
              <a:rPr lang="de-DE" sz="2400" dirty="0" smtClean="0"/>
              <a:t>-</a:t>
            </a:r>
            <a:r>
              <a:rPr lang="en-US" sz="2400" dirty="0" smtClean="0"/>
              <a:t>proud-of</a:t>
            </a:r>
            <a:r>
              <a:rPr lang="ru-RU" sz="2400" dirty="0" smtClean="0"/>
              <a:t>-</a:t>
            </a:r>
            <a:r>
              <a:rPr lang="en-US" sz="2400" cap="small" dirty="0" err="1" smtClean="0"/>
              <a:t>hab</a:t>
            </a:r>
            <a:endParaRPr lang="de-DE" sz="2400" dirty="0"/>
          </a:p>
          <a:p>
            <a:pPr marL="0" indent="0" defTabSz="720000">
              <a:buNone/>
            </a:pPr>
            <a:r>
              <a:rPr lang="de-DE" sz="2400" dirty="0" smtClean="0"/>
              <a:t>	‘</a:t>
            </a:r>
            <a:r>
              <a:rPr lang="en-US" sz="2400" dirty="0" err="1" smtClean="0"/>
              <a:t>Darima</a:t>
            </a:r>
            <a:r>
              <a:rPr lang="en-US" sz="2400" dirty="0" smtClean="0"/>
              <a:t> is proud because of having such a house</a:t>
            </a:r>
            <a:r>
              <a:rPr lang="ru-RU" sz="2400" dirty="0" smtClean="0"/>
              <a:t>’</a:t>
            </a:r>
            <a:endParaRPr lang="en-US" sz="2400" dirty="0"/>
          </a:p>
          <a:p>
            <a:pPr marL="0" indent="0" defTabSz="720000">
              <a:buNone/>
            </a:pPr>
            <a:r>
              <a:rPr lang="en-US" sz="2400" dirty="0" smtClean="0"/>
              <a:t>(12)	</a:t>
            </a:r>
            <a:r>
              <a:rPr lang="ru-RU" sz="2400" i="1" dirty="0" err="1" smtClean="0"/>
              <a:t>dugar</a:t>
            </a:r>
            <a:r>
              <a:rPr lang="ru-RU" sz="2400" i="1" dirty="0"/>
              <a:t>	</a:t>
            </a:r>
            <a:r>
              <a:rPr lang="ru-RU" sz="2400" i="1" dirty="0" err="1" smtClean="0"/>
              <a:t>gɘr</a:t>
            </a:r>
            <a:r>
              <a:rPr lang="ru-RU" sz="2400" i="1" dirty="0" smtClean="0"/>
              <a:t>-</a:t>
            </a:r>
            <a:r>
              <a:rPr lang="ru-RU" sz="2400" i="1" dirty="0" err="1" smtClean="0"/>
              <a:t>gʉi</a:t>
            </a:r>
            <a:r>
              <a:rPr lang="ru-RU" sz="2400" i="1" dirty="0" smtClean="0"/>
              <a:t>-d-ɘ</a:t>
            </a:r>
            <a:r>
              <a:rPr lang="ru-RU" sz="2400" i="1" dirty="0"/>
              <a:t>:	</a:t>
            </a:r>
            <a:r>
              <a:rPr lang="en-US" sz="2400" i="1" dirty="0" smtClean="0"/>
              <a:t>	</a:t>
            </a:r>
            <a:r>
              <a:rPr lang="ru-RU" sz="2400" i="1" dirty="0" err="1" smtClean="0"/>
              <a:t>uidxar-dag</a:t>
            </a:r>
            <a:r>
              <a:rPr lang="ru-RU" sz="2400" dirty="0" smtClean="0"/>
              <a:t> </a:t>
            </a:r>
            <a:endParaRPr lang="ru-RU" sz="2400" dirty="0"/>
          </a:p>
          <a:p>
            <a:pPr marL="0" indent="0" defTabSz="720000">
              <a:buNone/>
            </a:pPr>
            <a:r>
              <a:rPr lang="en-US" sz="2400" dirty="0" smtClean="0"/>
              <a:t>	</a:t>
            </a:r>
            <a:r>
              <a:rPr lang="en-US" sz="2400" dirty="0" err="1" smtClean="0"/>
              <a:t>Dugar</a:t>
            </a:r>
            <a:r>
              <a:rPr lang="ru-RU" sz="2400" dirty="0"/>
              <a:t>	</a:t>
            </a:r>
            <a:r>
              <a:rPr lang="en-US" sz="2400" dirty="0" smtClean="0"/>
              <a:t>house</a:t>
            </a:r>
            <a:r>
              <a:rPr lang="ru-RU" sz="2400" dirty="0" smtClean="0"/>
              <a:t>-</a:t>
            </a:r>
            <a:r>
              <a:rPr lang="en-US" sz="2400" cap="small" dirty="0" err="1" smtClean="0"/>
              <a:t>neg-dat-refl</a:t>
            </a:r>
            <a:r>
              <a:rPr lang="ru-RU" sz="2400" dirty="0"/>
              <a:t>	</a:t>
            </a:r>
            <a:r>
              <a:rPr lang="en-US" sz="2400" dirty="0" smtClean="0"/>
              <a:t>be-unhappy</a:t>
            </a:r>
            <a:r>
              <a:rPr lang="ru-RU" sz="2400" dirty="0" smtClean="0"/>
              <a:t>-</a:t>
            </a:r>
            <a:r>
              <a:rPr lang="en-US" sz="2400" cap="small" dirty="0" err="1" smtClean="0"/>
              <a:t>hab</a:t>
            </a:r>
            <a:endParaRPr lang="ru-RU" sz="2400" dirty="0"/>
          </a:p>
          <a:p>
            <a:pPr marL="0" indent="0" defTabSz="720000">
              <a:buNone/>
            </a:pPr>
            <a:r>
              <a:rPr lang="en-US" sz="2400" dirty="0" smtClean="0"/>
              <a:t>	</a:t>
            </a:r>
            <a:r>
              <a:rPr lang="ru-RU" sz="2400" dirty="0" smtClean="0"/>
              <a:t>‘</a:t>
            </a:r>
            <a:r>
              <a:rPr lang="en-US" sz="2400" dirty="0" err="1" smtClean="0"/>
              <a:t>Dugar</a:t>
            </a:r>
            <a:r>
              <a:rPr lang="en-US" sz="2400" dirty="0"/>
              <a:t> </a:t>
            </a:r>
            <a:r>
              <a:rPr lang="en-US" sz="2400" dirty="0" smtClean="0"/>
              <a:t>is unhappy because of lacking such a house’</a:t>
            </a:r>
          </a:p>
          <a:p>
            <a:pPr marL="0" indent="0" defTabSz="720000">
              <a:buNone/>
            </a:pPr>
            <a:r>
              <a:rPr lang="en-US" sz="2400" dirty="0"/>
              <a:t>(</a:t>
            </a:r>
            <a:r>
              <a:rPr lang="en-US" sz="2400" dirty="0" smtClean="0"/>
              <a:t>13)	*</a:t>
            </a:r>
            <a:r>
              <a:rPr lang="ru-RU" sz="2400" i="1" dirty="0" smtClean="0"/>
              <a:t>ɘ</a:t>
            </a:r>
            <a:r>
              <a:rPr lang="en-US" sz="2400" i="1" dirty="0" smtClean="0"/>
              <a:t>n</a:t>
            </a:r>
            <a:r>
              <a:rPr lang="ru-RU" sz="2400" i="1" dirty="0"/>
              <a:t>ɘ</a:t>
            </a:r>
            <a:r>
              <a:rPr lang="tt-RU" sz="2400" i="1" dirty="0" smtClean="0"/>
              <a:t> </a:t>
            </a:r>
            <a:r>
              <a:rPr lang="tt-RU" sz="2400" i="1" dirty="0"/>
              <a:t>	</a:t>
            </a:r>
            <a:r>
              <a:rPr lang="en-US" sz="2400" i="1" dirty="0" smtClean="0"/>
              <a:t>s</a:t>
            </a:r>
            <a:r>
              <a:rPr lang="ru-RU" sz="2400" i="1" dirty="0" smtClean="0"/>
              <a:t>ɘ</a:t>
            </a:r>
            <a:r>
              <a:rPr lang="en-US" sz="2400" i="1" dirty="0" smtClean="0"/>
              <a:t>s</a:t>
            </a:r>
            <a:r>
              <a:rPr lang="ru-RU" sz="2400" i="1" dirty="0" smtClean="0"/>
              <a:t>ɘ</a:t>
            </a:r>
            <a:r>
              <a:rPr lang="en-US" sz="2400" i="1" dirty="0" smtClean="0"/>
              <a:t>g</a:t>
            </a:r>
            <a:r>
              <a:rPr lang="tt-RU" sz="2400" i="1" dirty="0" smtClean="0"/>
              <a:t> </a:t>
            </a:r>
            <a:r>
              <a:rPr lang="tt-RU" sz="2400" i="1" dirty="0"/>
              <a:t>		</a:t>
            </a:r>
            <a:r>
              <a:rPr lang="en-US" sz="2400" i="1" dirty="0" smtClean="0"/>
              <a:t>b</a:t>
            </a:r>
            <a:r>
              <a:rPr lang="ru-RU" sz="2400" i="1" dirty="0" smtClean="0"/>
              <a:t>ɘ</a:t>
            </a:r>
            <a:r>
              <a:rPr lang="en-US" sz="2400" i="1" dirty="0" smtClean="0"/>
              <a:t>l</a:t>
            </a:r>
            <a:r>
              <a:rPr lang="ru-RU" sz="2400" i="1" dirty="0" smtClean="0"/>
              <a:t>ɘ</a:t>
            </a:r>
            <a:r>
              <a:rPr lang="en-US" sz="2400" i="1" dirty="0" err="1" smtClean="0"/>
              <a:t>gl</a:t>
            </a:r>
            <a:r>
              <a:rPr lang="ru-RU" sz="2400" i="1" dirty="0" smtClean="0"/>
              <a:t>ɘ</a:t>
            </a:r>
            <a:r>
              <a:rPr lang="tt-RU" sz="2400" i="1" dirty="0" smtClean="0"/>
              <a:t>-х</a:t>
            </a:r>
            <a:r>
              <a:rPr lang="ru-RU" sz="2400" i="1" dirty="0" smtClean="0"/>
              <a:t>ɘ</a:t>
            </a:r>
            <a:r>
              <a:rPr lang="tt-RU" sz="2400" i="1" dirty="0" smtClean="0"/>
              <a:t>-</a:t>
            </a:r>
            <a:r>
              <a:rPr lang="ru-RU" sz="2400" i="1" dirty="0" err="1"/>
              <a:t>gʉi</a:t>
            </a:r>
            <a:r>
              <a:rPr lang="tt-RU" sz="2400" i="1" dirty="0" smtClean="0"/>
              <a:t>-</a:t>
            </a:r>
            <a:r>
              <a:rPr lang="en-US" sz="2400" i="1" dirty="0" smtClean="0"/>
              <a:t>g</a:t>
            </a:r>
            <a:r>
              <a:rPr lang="tt-RU" sz="2400" i="1" dirty="0" smtClean="0"/>
              <a:t>ө</a:t>
            </a:r>
            <a:r>
              <a:rPr lang="en-US" sz="2400" i="1" dirty="0" smtClean="0"/>
              <a:t>:r</a:t>
            </a:r>
            <a:endParaRPr lang="en-US" sz="2400" i="1" dirty="0"/>
          </a:p>
          <a:p>
            <a:pPr marL="0" indent="0" defTabSz="720000">
              <a:buNone/>
            </a:pPr>
            <a:r>
              <a:rPr lang="en-US" sz="2400" dirty="0"/>
              <a:t>	</a:t>
            </a:r>
            <a:r>
              <a:rPr lang="en-US" sz="2200" dirty="0" smtClean="0"/>
              <a:t>this</a:t>
            </a:r>
            <a:r>
              <a:rPr lang="tt-RU" sz="2200" dirty="0" smtClean="0"/>
              <a:t> </a:t>
            </a:r>
            <a:r>
              <a:rPr lang="tt-RU" sz="2200" dirty="0"/>
              <a:t>	</a:t>
            </a:r>
            <a:r>
              <a:rPr lang="en-US" sz="2200" dirty="0" smtClean="0"/>
              <a:t>flower</a:t>
            </a:r>
            <a:r>
              <a:rPr lang="tt-RU" sz="2200" dirty="0"/>
              <a:t>		</a:t>
            </a:r>
            <a:r>
              <a:rPr lang="en-US" sz="2200" dirty="0" smtClean="0"/>
              <a:t>present</a:t>
            </a:r>
            <a:r>
              <a:rPr lang="tt-RU" sz="2200" dirty="0" smtClean="0"/>
              <a:t>-</a:t>
            </a:r>
            <a:r>
              <a:rPr lang="tt-RU" sz="2200" cap="small" dirty="0" smtClean="0"/>
              <a:t>pot-</a:t>
            </a:r>
            <a:r>
              <a:rPr lang="en-US" sz="2200" cap="small" dirty="0" err="1"/>
              <a:t>neg</a:t>
            </a:r>
            <a:r>
              <a:rPr lang="tt-RU" sz="2200" cap="small" dirty="0"/>
              <a:t>-</a:t>
            </a:r>
            <a:r>
              <a:rPr lang="en-US" sz="2200" cap="small" dirty="0" err="1" smtClean="0"/>
              <a:t>instr</a:t>
            </a:r>
            <a:endParaRPr lang="en-US" sz="2200" dirty="0"/>
          </a:p>
          <a:p>
            <a:pPr marL="0" indent="0" defTabSz="720000">
              <a:buNone/>
            </a:pPr>
            <a:r>
              <a:rPr lang="en-US" sz="2200" dirty="0"/>
              <a:t>	</a:t>
            </a:r>
            <a:r>
              <a:rPr lang="en-US" sz="2400" dirty="0" smtClean="0"/>
              <a:t>‘One can’t present this flower’</a:t>
            </a:r>
          </a:p>
        </p:txBody>
      </p:sp>
      <p:sp>
        <p:nvSpPr>
          <p:cNvPr id="3" name="Заголовок 2"/>
          <p:cNvSpPr>
            <a:spLocks noGrp="1"/>
          </p:cNvSpPr>
          <p:nvPr>
            <p:ph type="title"/>
          </p:nvPr>
        </p:nvSpPr>
        <p:spPr>
          <a:xfrm>
            <a:off x="457200" y="152400"/>
            <a:ext cx="8229600" cy="1116360"/>
          </a:xfrm>
        </p:spPr>
        <p:txBody>
          <a:bodyPr/>
          <a:lstStyle/>
          <a:p>
            <a:r>
              <a:rPr lang="en-US" dirty="0" smtClean="0"/>
              <a:t>Double case marking</a:t>
            </a:r>
            <a:endParaRPr lang="ru-RU" dirty="0"/>
          </a:p>
        </p:txBody>
      </p:sp>
    </p:spTree>
    <p:extLst>
      <p:ext uri="{BB962C8B-B14F-4D97-AF65-F5344CB8AC3E}">
        <p14:creationId xmlns:p14="http://schemas.microsoft.com/office/powerpoint/2010/main" val="8592022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67544" y="1340768"/>
            <a:ext cx="8229600" cy="4968552"/>
          </a:xfrm>
        </p:spPr>
        <p:txBody>
          <a:bodyPr>
            <a:normAutofit/>
          </a:bodyPr>
          <a:lstStyle/>
          <a:p>
            <a:pPr marL="0" indent="0">
              <a:buNone/>
            </a:pPr>
            <a:r>
              <a:rPr lang="en-US" dirty="0" smtClean="0"/>
              <a:t>Morphologically asymmetrical impossibility form with </a:t>
            </a:r>
            <a:r>
              <a:rPr lang="en-US" i="1" dirty="0"/>
              <a:t>-</a:t>
            </a:r>
            <a:r>
              <a:rPr lang="en-US" i="1" dirty="0" err="1" smtClean="0"/>
              <a:t>ʃA-gʉi</a:t>
            </a:r>
            <a:r>
              <a:rPr lang="en-US" dirty="0" smtClean="0"/>
              <a:t> is also syntactically and semantically asymmetrical.</a:t>
            </a:r>
          </a:p>
          <a:p>
            <a:r>
              <a:rPr lang="en-US" dirty="0" smtClean="0"/>
              <a:t>Syntactically, it cannot be used as participle (though this seems to be a relatively recent loss)</a:t>
            </a:r>
          </a:p>
          <a:p>
            <a:pPr marL="0" indent="0">
              <a:buNone/>
            </a:pPr>
            <a:r>
              <a:rPr lang="en-US" dirty="0" smtClean="0"/>
              <a:t>(1</a:t>
            </a:r>
            <a:r>
              <a:rPr lang="en-US" sz="2800" dirty="0" smtClean="0"/>
              <a:t>4</a:t>
            </a:r>
            <a:r>
              <a:rPr lang="en-US" dirty="0" smtClean="0"/>
              <a:t>)	</a:t>
            </a:r>
            <a:r>
              <a:rPr lang="en-US" i="1" baseline="30000" dirty="0"/>
              <a:t>?</a:t>
            </a:r>
            <a:r>
              <a:rPr lang="en-US" i="1" dirty="0" err="1" smtClean="0"/>
              <a:t>dugar</a:t>
            </a:r>
            <a:r>
              <a:rPr lang="en-US" i="1" dirty="0" smtClean="0"/>
              <a:t> 	</a:t>
            </a:r>
            <a:r>
              <a:rPr lang="ru-RU" i="1" dirty="0" smtClean="0"/>
              <a:t>ɘ</a:t>
            </a:r>
            <a:r>
              <a:rPr lang="en-US" i="1" dirty="0" smtClean="0"/>
              <a:t>d’</a:t>
            </a:r>
            <a:r>
              <a:rPr lang="ru-RU" i="1" dirty="0" smtClean="0"/>
              <a:t>ɘ</a:t>
            </a:r>
            <a:r>
              <a:rPr lang="en-US" i="1" dirty="0" smtClean="0"/>
              <a:t>:l-</a:t>
            </a:r>
            <a:r>
              <a:rPr lang="de-DE" i="1" dirty="0" smtClean="0"/>
              <a:t>ʃ</a:t>
            </a:r>
            <a:r>
              <a:rPr lang="ru-RU" i="1" dirty="0" smtClean="0"/>
              <a:t>ɘ</a:t>
            </a:r>
            <a:r>
              <a:rPr lang="de-DE" i="1" dirty="0" smtClean="0"/>
              <a:t>-</a:t>
            </a:r>
            <a:r>
              <a:rPr lang="la-Latn" i="1" dirty="0" smtClean="0"/>
              <a:t>gʉi</a:t>
            </a:r>
            <a:r>
              <a:rPr lang="en-US" i="1" dirty="0" smtClean="0"/>
              <a:t>	</a:t>
            </a:r>
            <a:r>
              <a:rPr lang="de-DE" i="1" dirty="0"/>
              <a:t> </a:t>
            </a:r>
            <a:r>
              <a:rPr lang="de-DE" i="1" dirty="0" smtClean="0"/>
              <a:t>ʃ</a:t>
            </a:r>
            <a:r>
              <a:rPr lang="la-Latn" i="1" dirty="0"/>
              <a:t>ʉ</a:t>
            </a:r>
            <a:r>
              <a:rPr lang="de-DE" i="1" dirty="0" smtClean="0"/>
              <a:t>l</a:t>
            </a:r>
            <a:r>
              <a:rPr lang="ru-RU" i="1" dirty="0" smtClean="0"/>
              <a:t>ɘ</a:t>
            </a:r>
            <a:r>
              <a:rPr lang="en-US" i="1" dirty="0" smtClean="0"/>
              <a:t>	</a:t>
            </a:r>
            <a:r>
              <a:rPr lang="en-US" i="1" dirty="0" err="1" smtClean="0"/>
              <a:t>xara-na</a:t>
            </a:r>
            <a:endParaRPr lang="en-US" i="1" dirty="0" smtClean="0"/>
          </a:p>
          <a:p>
            <a:pPr marL="0" indent="0">
              <a:buNone/>
            </a:pPr>
            <a:r>
              <a:rPr lang="en-US" dirty="0" smtClean="0"/>
              <a:t>	</a:t>
            </a:r>
            <a:r>
              <a:rPr lang="en-US" dirty="0" err="1" smtClean="0"/>
              <a:t>Dugar</a:t>
            </a:r>
            <a:r>
              <a:rPr lang="en-US" dirty="0" smtClean="0"/>
              <a:t>		eat</a:t>
            </a:r>
            <a:r>
              <a:rPr lang="en-US" cap="small" dirty="0" smtClean="0"/>
              <a:t>-</a:t>
            </a:r>
            <a:r>
              <a:rPr lang="en-US" cap="small" dirty="0" err="1" smtClean="0"/>
              <a:t>psb</a:t>
            </a:r>
            <a:r>
              <a:rPr lang="en-US" cap="small" dirty="0" smtClean="0"/>
              <a:t>-</a:t>
            </a:r>
            <a:r>
              <a:rPr lang="en-US" cap="small" dirty="0" err="1" smtClean="0"/>
              <a:t>neg</a:t>
            </a:r>
            <a:r>
              <a:rPr lang="en-US" cap="small" dirty="0" smtClean="0"/>
              <a:t> </a:t>
            </a:r>
            <a:r>
              <a:rPr lang="en-US" dirty="0" smtClean="0"/>
              <a:t>	soup	see-</a:t>
            </a:r>
            <a:r>
              <a:rPr lang="en-US" cap="small" dirty="0" err="1" smtClean="0"/>
              <a:t>prs</a:t>
            </a:r>
            <a:endParaRPr lang="en-US" cap="small" dirty="0" smtClean="0"/>
          </a:p>
          <a:p>
            <a:pPr marL="0" indent="0">
              <a:buNone/>
            </a:pPr>
            <a:r>
              <a:rPr lang="en-US" cap="small" dirty="0"/>
              <a:t>	</a:t>
            </a:r>
            <a:r>
              <a:rPr lang="en-US" dirty="0" smtClean="0"/>
              <a:t>‘</a:t>
            </a:r>
            <a:r>
              <a:rPr lang="en-US" dirty="0" err="1" smtClean="0"/>
              <a:t>Dugar</a:t>
            </a:r>
            <a:r>
              <a:rPr lang="en-US" dirty="0" smtClean="0"/>
              <a:t> sees uneatable soup’</a:t>
            </a:r>
          </a:p>
        </p:txBody>
      </p:sp>
      <p:sp>
        <p:nvSpPr>
          <p:cNvPr id="3" name="Заголовок 2"/>
          <p:cNvSpPr>
            <a:spLocks noGrp="1"/>
          </p:cNvSpPr>
          <p:nvPr>
            <p:ph type="title"/>
          </p:nvPr>
        </p:nvSpPr>
        <p:spPr>
          <a:xfrm>
            <a:off x="457200" y="152400"/>
            <a:ext cx="8229600" cy="1044352"/>
          </a:xfrm>
        </p:spPr>
        <p:txBody>
          <a:bodyPr/>
          <a:lstStyle/>
          <a:p>
            <a:r>
              <a:rPr lang="en-US" dirty="0" smtClean="0"/>
              <a:t>Possibility asymmetry is systemic</a:t>
            </a:r>
            <a:endParaRPr lang="ru-RU" dirty="0"/>
          </a:p>
        </p:txBody>
      </p:sp>
    </p:spTree>
    <p:extLst>
      <p:ext uri="{BB962C8B-B14F-4D97-AF65-F5344CB8AC3E}">
        <p14:creationId xmlns:p14="http://schemas.microsoft.com/office/powerpoint/2010/main" val="11276134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412776"/>
            <a:ext cx="8229600" cy="5184576"/>
          </a:xfrm>
        </p:spPr>
        <p:txBody>
          <a:bodyPr>
            <a:normAutofit/>
          </a:bodyPr>
          <a:lstStyle/>
          <a:p>
            <a:pPr marL="0" indent="0" defTabSz="1260000">
              <a:spcBef>
                <a:spcPts val="0"/>
              </a:spcBef>
              <a:spcAft>
                <a:spcPts val="600"/>
              </a:spcAft>
              <a:buNone/>
            </a:pPr>
            <a:r>
              <a:rPr lang="en-US" dirty="0"/>
              <a:t>Semantically, for transitive verbs </a:t>
            </a:r>
            <a:r>
              <a:rPr lang="en-US" i="1" dirty="0"/>
              <a:t>-</a:t>
            </a:r>
            <a:r>
              <a:rPr lang="en-US" i="1" dirty="0" err="1"/>
              <a:t>ʃA-gʉi</a:t>
            </a:r>
            <a:r>
              <a:rPr lang="en-US" dirty="0"/>
              <a:t> functions as if it had passive in it (though the form exists for intransitive verbs as well</a:t>
            </a:r>
            <a:r>
              <a:rPr lang="en-US" dirty="0" smtClean="0"/>
              <a:t>)</a:t>
            </a:r>
          </a:p>
          <a:p>
            <a:pPr marL="0" indent="0" defTabSz="1260000">
              <a:spcBef>
                <a:spcPts val="0"/>
              </a:spcBef>
              <a:spcAft>
                <a:spcPts val="600"/>
              </a:spcAft>
              <a:buNone/>
            </a:pPr>
            <a:r>
              <a:rPr lang="ru-RU" dirty="0" smtClean="0"/>
              <a:t>(1</a:t>
            </a:r>
            <a:r>
              <a:rPr lang="en-US" dirty="0" smtClean="0"/>
              <a:t>5</a:t>
            </a:r>
            <a:r>
              <a:rPr lang="ru-RU" dirty="0" smtClean="0"/>
              <a:t>) </a:t>
            </a:r>
            <a:r>
              <a:rPr lang="ru-RU" dirty="0"/>
              <a:t>	</a:t>
            </a:r>
            <a:r>
              <a:rPr lang="en-US" i="1" dirty="0" err="1"/>
              <a:t>sonom</a:t>
            </a:r>
            <a:r>
              <a:rPr lang="ru-RU" i="1" dirty="0"/>
              <a:t> 	</a:t>
            </a:r>
            <a:r>
              <a:rPr lang="en-US" i="1" dirty="0"/>
              <a:t> g</a:t>
            </a:r>
            <a:r>
              <a:rPr lang="de-DE" i="1" dirty="0" err="1"/>
              <a:t>ɘr</a:t>
            </a:r>
            <a:r>
              <a:rPr lang="ru-RU" i="1" dirty="0"/>
              <a:t> 	</a:t>
            </a:r>
            <a:r>
              <a:rPr lang="de-DE" i="1" dirty="0" err="1"/>
              <a:t>ʃɘ</a:t>
            </a:r>
            <a:r>
              <a:rPr lang="en-US" i="1" dirty="0" err="1"/>
              <a:t>rd</a:t>
            </a:r>
            <a:r>
              <a:rPr lang="de-DE" i="1" dirty="0"/>
              <a:t>ɘ</a:t>
            </a:r>
            <a:r>
              <a:rPr lang="ru-RU" i="1" dirty="0"/>
              <a:t>-</a:t>
            </a:r>
            <a:r>
              <a:rPr lang="de-DE" i="1" dirty="0" err="1"/>
              <a:t>xɘ</a:t>
            </a:r>
            <a:r>
              <a:rPr lang="en-US" i="1" dirty="0"/>
              <a:t>:r</a:t>
            </a:r>
            <a:endParaRPr lang="ru-RU" i="1" dirty="0"/>
          </a:p>
          <a:p>
            <a:pPr marL="0" indent="0" defTabSz="1260000">
              <a:spcBef>
                <a:spcPts val="0"/>
              </a:spcBef>
              <a:spcAft>
                <a:spcPts val="600"/>
              </a:spcAft>
              <a:buNone/>
            </a:pPr>
            <a:r>
              <a:rPr lang="tt-RU" dirty="0"/>
              <a:t>	</a:t>
            </a:r>
            <a:r>
              <a:rPr lang="en-US" dirty="0" err="1" smtClean="0"/>
              <a:t>Sonom</a:t>
            </a:r>
            <a:r>
              <a:rPr lang="tt-RU" dirty="0"/>
              <a:t>	</a:t>
            </a:r>
            <a:r>
              <a:rPr lang="en-US" dirty="0" smtClean="0"/>
              <a:t>house</a:t>
            </a:r>
            <a:r>
              <a:rPr lang="tt-RU" dirty="0"/>
              <a:t>	</a:t>
            </a:r>
            <a:r>
              <a:rPr lang="en-US" dirty="0" smtClean="0"/>
              <a:t>paint</a:t>
            </a:r>
            <a:r>
              <a:rPr lang="tt-RU" dirty="0" smtClean="0"/>
              <a:t>-</a:t>
            </a:r>
            <a:r>
              <a:rPr lang="en-US" cap="small" dirty="0" err="1"/>
              <a:t>psb</a:t>
            </a:r>
            <a:endParaRPr lang="ru-RU" dirty="0"/>
          </a:p>
          <a:p>
            <a:pPr marL="0" indent="0" defTabSz="1260000">
              <a:spcBef>
                <a:spcPts val="0"/>
              </a:spcBef>
              <a:spcAft>
                <a:spcPts val="600"/>
              </a:spcAft>
              <a:buNone/>
            </a:pPr>
            <a:r>
              <a:rPr lang="tt-RU" dirty="0"/>
              <a:t>	</a:t>
            </a:r>
            <a:r>
              <a:rPr lang="en-US" dirty="0" smtClean="0"/>
              <a:t>‘</a:t>
            </a:r>
            <a:r>
              <a:rPr lang="en-US" dirty="0" err="1" smtClean="0"/>
              <a:t>Sonom</a:t>
            </a:r>
            <a:r>
              <a:rPr lang="en-US" dirty="0" smtClean="0"/>
              <a:t> can paint the house’</a:t>
            </a:r>
            <a:endParaRPr lang="ru-RU" dirty="0"/>
          </a:p>
          <a:p>
            <a:pPr marL="0" indent="0" defTabSz="1260000">
              <a:spcBef>
                <a:spcPts val="0"/>
              </a:spcBef>
              <a:spcAft>
                <a:spcPts val="600"/>
              </a:spcAft>
              <a:buNone/>
            </a:pPr>
            <a:r>
              <a:rPr lang="tt-RU" dirty="0"/>
              <a:t>(</a:t>
            </a:r>
            <a:r>
              <a:rPr lang="tt-RU" dirty="0" smtClean="0"/>
              <a:t>1</a:t>
            </a:r>
            <a:r>
              <a:rPr lang="en-US" dirty="0" smtClean="0"/>
              <a:t>6</a:t>
            </a:r>
            <a:r>
              <a:rPr lang="tt-RU" dirty="0" smtClean="0"/>
              <a:t>)</a:t>
            </a:r>
            <a:r>
              <a:rPr lang="tt-RU" i="1" dirty="0"/>
              <a:t>	</a:t>
            </a:r>
            <a:r>
              <a:rPr lang="en-US" i="1" dirty="0" err="1"/>
              <a:t>bato</a:t>
            </a:r>
            <a:r>
              <a:rPr lang="tt-RU" i="1" dirty="0"/>
              <a:t>*(-</a:t>
            </a:r>
            <a:r>
              <a:rPr lang="en-US" i="1" dirty="0"/>
              <a:t>da</a:t>
            </a:r>
            <a:r>
              <a:rPr lang="tt-RU" i="1" dirty="0"/>
              <a:t>) 	</a:t>
            </a:r>
            <a:r>
              <a:rPr lang="de-DE" i="1" dirty="0"/>
              <a:t>ʃ</a:t>
            </a:r>
            <a:r>
              <a:rPr lang="en-US" i="1" dirty="0" err="1"/>
              <a:t>ʉl</a:t>
            </a:r>
            <a:r>
              <a:rPr lang="de-DE" i="1" dirty="0"/>
              <a:t>ɘ</a:t>
            </a:r>
            <a:r>
              <a:rPr lang="tt-RU" i="1" dirty="0"/>
              <a:t>-</a:t>
            </a:r>
            <a:r>
              <a:rPr lang="en-US" i="1" dirty="0"/>
              <a:t>n</a:t>
            </a:r>
            <a:r>
              <a:rPr lang="tt-RU" i="1" dirty="0"/>
              <a:t>	</a:t>
            </a:r>
            <a:r>
              <a:rPr lang="en-US" i="1" dirty="0" smtClean="0"/>
              <a:t>	</a:t>
            </a:r>
            <a:r>
              <a:rPr lang="de-DE" i="1" dirty="0" smtClean="0"/>
              <a:t>ɘ</a:t>
            </a:r>
            <a:r>
              <a:rPr lang="en-US" i="1" dirty="0"/>
              <a:t>di</a:t>
            </a:r>
            <a:r>
              <a:rPr lang="tt-RU" i="1" dirty="0"/>
              <a:t>-</a:t>
            </a:r>
            <a:r>
              <a:rPr lang="de-DE" i="1" dirty="0" err="1" smtClean="0"/>
              <a:t>ʃɘ</a:t>
            </a:r>
            <a:r>
              <a:rPr lang="de-DE" i="1" dirty="0" smtClean="0"/>
              <a:t>-</a:t>
            </a:r>
            <a:r>
              <a:rPr lang="en-US" i="1" dirty="0" err="1" smtClean="0"/>
              <a:t>gʉi</a:t>
            </a:r>
            <a:endParaRPr lang="ru-RU" i="1" dirty="0"/>
          </a:p>
          <a:p>
            <a:pPr marL="0" indent="0" defTabSz="1260000">
              <a:spcBef>
                <a:spcPts val="0"/>
              </a:spcBef>
              <a:spcAft>
                <a:spcPts val="600"/>
              </a:spcAft>
              <a:buNone/>
            </a:pPr>
            <a:r>
              <a:rPr lang="ru-RU" i="1" dirty="0"/>
              <a:t>	</a:t>
            </a:r>
            <a:r>
              <a:rPr lang="en-US" dirty="0" err="1" smtClean="0"/>
              <a:t>Bato</a:t>
            </a:r>
            <a:r>
              <a:rPr lang="ru-RU" dirty="0" smtClean="0"/>
              <a:t>*(-</a:t>
            </a:r>
            <a:r>
              <a:rPr lang="en-US" cap="small" dirty="0" err="1"/>
              <a:t>dat</a:t>
            </a:r>
            <a:r>
              <a:rPr lang="ru-RU" dirty="0"/>
              <a:t>)	</a:t>
            </a:r>
            <a:r>
              <a:rPr lang="en-US" dirty="0" smtClean="0"/>
              <a:t>soup-</a:t>
            </a:r>
            <a:r>
              <a:rPr lang="en-US" cap="small" dirty="0" smtClean="0"/>
              <a:t>nom</a:t>
            </a:r>
            <a:r>
              <a:rPr lang="ru-RU" dirty="0" smtClean="0"/>
              <a:t> </a:t>
            </a:r>
            <a:r>
              <a:rPr lang="en-US" dirty="0" smtClean="0"/>
              <a:t>	eat</a:t>
            </a:r>
            <a:r>
              <a:rPr lang="ru-RU" dirty="0" smtClean="0"/>
              <a:t>-</a:t>
            </a:r>
            <a:r>
              <a:rPr lang="en-US" cap="small" dirty="0" err="1" smtClean="0"/>
              <a:t>psb-neg</a:t>
            </a:r>
            <a:endParaRPr lang="ru-RU" dirty="0"/>
          </a:p>
          <a:p>
            <a:pPr marL="0" indent="0" defTabSz="1260000">
              <a:spcBef>
                <a:spcPts val="0"/>
              </a:spcBef>
              <a:spcAft>
                <a:spcPts val="600"/>
              </a:spcAft>
              <a:buNone/>
            </a:pPr>
            <a:r>
              <a:rPr lang="en-US" dirty="0"/>
              <a:t>	</a:t>
            </a:r>
            <a:r>
              <a:rPr lang="en-US" dirty="0" smtClean="0"/>
              <a:t>‘The soup was uneatable for </a:t>
            </a:r>
            <a:r>
              <a:rPr lang="en-US" dirty="0" err="1" smtClean="0"/>
              <a:t>Bato</a:t>
            </a:r>
            <a:r>
              <a:rPr lang="en-US" dirty="0" smtClean="0"/>
              <a:t>’</a:t>
            </a:r>
          </a:p>
          <a:p>
            <a:pPr marL="0" indent="0" defTabSz="1260000">
              <a:spcBef>
                <a:spcPts val="0"/>
              </a:spcBef>
              <a:spcAft>
                <a:spcPts val="600"/>
              </a:spcAft>
              <a:buNone/>
            </a:pPr>
            <a:r>
              <a:rPr lang="en-US" dirty="0" smtClean="0"/>
              <a:t>We thus postulate an asymmetry of A/Cat/TAM/</a:t>
            </a:r>
            <a:r>
              <a:rPr lang="en-US" dirty="0" err="1" smtClean="0"/>
              <a:t>DiffSys</a:t>
            </a:r>
            <a:r>
              <a:rPr lang="en-US" dirty="0" smtClean="0"/>
              <a:t> type for this part of the paradigm</a:t>
            </a:r>
            <a:endParaRPr lang="ru-RU" dirty="0"/>
          </a:p>
        </p:txBody>
      </p:sp>
      <p:sp>
        <p:nvSpPr>
          <p:cNvPr id="3" name="Заголовок 2"/>
          <p:cNvSpPr>
            <a:spLocks noGrp="1"/>
          </p:cNvSpPr>
          <p:nvPr>
            <p:ph type="title"/>
          </p:nvPr>
        </p:nvSpPr>
        <p:spPr/>
        <p:txBody>
          <a:bodyPr/>
          <a:lstStyle/>
          <a:p>
            <a:r>
              <a:rPr lang="en-US" dirty="0"/>
              <a:t>Possibility asymmetry is systemic</a:t>
            </a:r>
            <a:endParaRPr lang="ru-RU" dirty="0"/>
          </a:p>
        </p:txBody>
      </p:sp>
    </p:spTree>
    <p:extLst>
      <p:ext uri="{BB962C8B-B14F-4D97-AF65-F5344CB8AC3E}">
        <p14:creationId xmlns:p14="http://schemas.microsoft.com/office/powerpoint/2010/main" val="22958424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1340768"/>
            <a:ext cx="8712968" cy="5112568"/>
          </a:xfrm>
        </p:spPr>
        <p:txBody>
          <a:bodyPr>
            <a:normAutofit/>
          </a:bodyPr>
          <a:lstStyle/>
          <a:p>
            <a:pPr marL="0" indent="0">
              <a:buNone/>
            </a:pPr>
            <a:r>
              <a:rPr lang="en-US" dirty="0" smtClean="0"/>
              <a:t>As you could see, form </a:t>
            </a:r>
            <a:r>
              <a:rPr lang="en-US" i="1" dirty="0" smtClean="0"/>
              <a:t>-A:-</a:t>
            </a:r>
            <a:r>
              <a:rPr lang="la-Latn" i="1" dirty="0" smtClean="0"/>
              <a:t>gʉi</a:t>
            </a:r>
            <a:r>
              <a:rPr lang="ru-RU" dirty="0" smtClean="0"/>
              <a:t> </a:t>
            </a:r>
            <a:r>
              <a:rPr lang="en-US" dirty="0" smtClean="0"/>
              <a:t>is used as a standard negation for several distinct affirmative forms (note that object resultative </a:t>
            </a:r>
            <a:r>
              <a:rPr lang="en-US" i="1" dirty="0" smtClean="0"/>
              <a:t>-A:-tAi</a:t>
            </a:r>
            <a:r>
              <a:rPr lang="en-US" dirty="0" smtClean="0"/>
              <a:t> is among them modulo passive marker </a:t>
            </a:r>
            <a:r>
              <a:rPr lang="en-US" i="1" dirty="0" smtClean="0"/>
              <a:t>-</a:t>
            </a:r>
            <a:r>
              <a:rPr lang="en-US" i="1" dirty="0" err="1" smtClean="0"/>
              <a:t>gd</a:t>
            </a:r>
            <a:r>
              <a:rPr lang="en-US" i="1" dirty="0" smtClean="0"/>
              <a:t>(A)-</a:t>
            </a:r>
            <a:r>
              <a:rPr lang="en-US" dirty="0" smtClean="0"/>
              <a:t>)</a:t>
            </a:r>
          </a:p>
          <a:p>
            <a:pPr marL="0" indent="0">
              <a:buNone/>
            </a:pPr>
            <a:r>
              <a:rPr lang="en-US" dirty="0" smtClean="0"/>
              <a:t>(17)</a:t>
            </a:r>
            <a:r>
              <a:rPr lang="en-US" dirty="0"/>
              <a:t>	</a:t>
            </a:r>
            <a:r>
              <a:rPr lang="en-US" i="1" dirty="0" err="1" smtClean="0"/>
              <a:t>xʉbʉːn</a:t>
            </a:r>
            <a:r>
              <a:rPr lang="en-US" dirty="0" smtClean="0"/>
              <a:t> </a:t>
            </a:r>
            <a:r>
              <a:rPr lang="en-US" dirty="0"/>
              <a:t>	</a:t>
            </a:r>
            <a:r>
              <a:rPr lang="en-US" i="1" dirty="0"/>
              <a:t>*</a:t>
            </a:r>
            <a:r>
              <a:rPr lang="en-US" i="1" dirty="0" err="1"/>
              <a:t>unta-han-gʉi</a:t>
            </a:r>
            <a:r>
              <a:rPr lang="en-US" dirty="0"/>
              <a:t> </a:t>
            </a:r>
            <a:r>
              <a:rPr lang="en-US" dirty="0" smtClean="0"/>
              <a:t>	/ </a:t>
            </a:r>
            <a:r>
              <a:rPr lang="ru-RU" baseline="30000" dirty="0" smtClean="0"/>
              <a:t>ОК</a:t>
            </a:r>
            <a:r>
              <a:rPr lang="en-US" i="1" dirty="0" err="1"/>
              <a:t>unt</a:t>
            </a:r>
            <a:r>
              <a:rPr lang="en-US" i="1" dirty="0"/>
              <a:t>-aː-</a:t>
            </a:r>
            <a:r>
              <a:rPr lang="en-US" i="1" dirty="0" err="1"/>
              <a:t>gʉi</a:t>
            </a:r>
            <a:endParaRPr lang="en-US" i="1" dirty="0"/>
          </a:p>
          <a:p>
            <a:pPr marL="0" indent="0">
              <a:buNone/>
            </a:pPr>
            <a:r>
              <a:rPr lang="en-US" dirty="0" smtClean="0"/>
              <a:t>	boy</a:t>
            </a:r>
            <a:r>
              <a:rPr lang="ru-RU" dirty="0" smtClean="0"/>
              <a:t> </a:t>
            </a:r>
            <a:r>
              <a:rPr lang="ru-RU" dirty="0"/>
              <a:t>	</a:t>
            </a:r>
            <a:r>
              <a:rPr lang="en-US" dirty="0" smtClean="0"/>
              <a:t>	sleep</a:t>
            </a:r>
            <a:r>
              <a:rPr lang="ru-RU" dirty="0" smtClean="0"/>
              <a:t>-</a:t>
            </a:r>
            <a:r>
              <a:rPr lang="en-US" cap="small" dirty="0" err="1" smtClean="0"/>
              <a:t>pfct-neg</a:t>
            </a:r>
            <a:r>
              <a:rPr lang="en-US" dirty="0" smtClean="0"/>
              <a:t>	/ sleep</a:t>
            </a:r>
            <a:r>
              <a:rPr lang="ru-RU" dirty="0" smtClean="0"/>
              <a:t>-</a:t>
            </a:r>
            <a:r>
              <a:rPr lang="en-US" cap="small" dirty="0" smtClean="0"/>
              <a:t>prt1-neg</a:t>
            </a:r>
            <a:endParaRPr lang="en-US" dirty="0"/>
          </a:p>
          <a:p>
            <a:pPr marL="0" indent="0">
              <a:buNone/>
            </a:pPr>
            <a:r>
              <a:rPr lang="en-US" dirty="0" smtClean="0"/>
              <a:t>	‘Boy hasn’t slept</a:t>
            </a:r>
            <a:r>
              <a:rPr lang="ru-RU" dirty="0" smtClean="0"/>
              <a:t>’</a:t>
            </a:r>
            <a:endParaRPr lang="ru-RU" dirty="0"/>
          </a:p>
          <a:p>
            <a:pPr marL="0" indent="0">
              <a:buNone/>
            </a:pPr>
            <a:r>
              <a:rPr lang="en-US" dirty="0" smtClean="0"/>
              <a:t>(18)	</a:t>
            </a:r>
            <a:r>
              <a:rPr lang="en-US" i="1" dirty="0" smtClean="0"/>
              <a:t>nom</a:t>
            </a:r>
            <a:r>
              <a:rPr lang="ru-RU" i="1" dirty="0" smtClean="0"/>
              <a:t> </a:t>
            </a:r>
            <a:r>
              <a:rPr lang="ru-RU" i="1" dirty="0"/>
              <a:t>	</a:t>
            </a:r>
            <a:r>
              <a:rPr lang="en-US" i="1" dirty="0" smtClean="0"/>
              <a:t>*un</a:t>
            </a:r>
            <a:r>
              <a:rPr lang="de-DE" i="1" dirty="0" smtClean="0"/>
              <a:t>ʃ</a:t>
            </a:r>
            <a:r>
              <a:rPr lang="ru-RU" i="1" dirty="0" smtClean="0"/>
              <a:t>-</a:t>
            </a:r>
            <a:r>
              <a:rPr lang="en-US" i="1" dirty="0"/>
              <a:t>aː</a:t>
            </a:r>
            <a:r>
              <a:rPr lang="ru-RU" i="1" dirty="0" smtClean="0"/>
              <a:t>-</a:t>
            </a:r>
            <a:r>
              <a:rPr lang="en-US" i="1" dirty="0" smtClean="0"/>
              <a:t>tai</a:t>
            </a:r>
            <a:r>
              <a:rPr lang="ru-RU" i="1" dirty="0" smtClean="0"/>
              <a:t>-</a:t>
            </a:r>
            <a:r>
              <a:rPr lang="en-US" i="1" dirty="0" err="1"/>
              <a:t>gʉi</a:t>
            </a:r>
            <a:r>
              <a:rPr lang="en-US" dirty="0" smtClean="0"/>
              <a:t>		/ </a:t>
            </a:r>
            <a:r>
              <a:rPr lang="ru-RU" baseline="30000" dirty="0" smtClean="0"/>
              <a:t>ОК</a:t>
            </a:r>
            <a:r>
              <a:rPr lang="en-US" i="1" dirty="0" smtClean="0"/>
              <a:t>un</a:t>
            </a:r>
            <a:r>
              <a:rPr lang="de-DE" i="1" dirty="0" err="1" smtClean="0"/>
              <a:t>ʃa</a:t>
            </a:r>
            <a:r>
              <a:rPr lang="ru-RU" i="1" dirty="0" smtClean="0"/>
              <a:t>-</a:t>
            </a:r>
            <a:r>
              <a:rPr lang="en-US" i="1" dirty="0" err="1" smtClean="0"/>
              <a:t>gd</a:t>
            </a:r>
            <a:r>
              <a:rPr lang="ru-RU" i="1" dirty="0" smtClean="0"/>
              <a:t>-</a:t>
            </a:r>
            <a:r>
              <a:rPr lang="en-US" i="1" dirty="0" smtClean="0"/>
              <a:t>aː-</a:t>
            </a:r>
            <a:r>
              <a:rPr lang="en-US" i="1" dirty="0" err="1" smtClean="0"/>
              <a:t>gʉi</a:t>
            </a:r>
            <a:endParaRPr lang="ru-RU" i="1" dirty="0"/>
          </a:p>
          <a:p>
            <a:pPr marL="0" indent="0">
              <a:buNone/>
            </a:pPr>
            <a:r>
              <a:rPr lang="en-US" dirty="0" smtClean="0"/>
              <a:t>	book</a:t>
            </a:r>
            <a:r>
              <a:rPr lang="ru-RU" dirty="0"/>
              <a:t>	</a:t>
            </a:r>
            <a:r>
              <a:rPr lang="en-US" dirty="0" smtClean="0"/>
              <a:t>read</a:t>
            </a:r>
            <a:r>
              <a:rPr lang="ru-RU" dirty="0" smtClean="0"/>
              <a:t>-</a:t>
            </a:r>
            <a:r>
              <a:rPr lang="en-US" cap="small" dirty="0" smtClean="0"/>
              <a:t>prt1</a:t>
            </a:r>
            <a:r>
              <a:rPr lang="ru-RU" cap="small" dirty="0" smtClean="0"/>
              <a:t>-</a:t>
            </a:r>
            <a:r>
              <a:rPr lang="en-US" cap="small" dirty="0" smtClean="0"/>
              <a:t>com-</a:t>
            </a:r>
            <a:r>
              <a:rPr lang="en-US" cap="small" dirty="0" err="1" smtClean="0"/>
              <a:t>neg</a:t>
            </a:r>
            <a:r>
              <a:rPr lang="en-US" cap="small" dirty="0" smtClean="0"/>
              <a:t> </a:t>
            </a:r>
            <a:r>
              <a:rPr lang="en-US" dirty="0" smtClean="0"/>
              <a:t>	read</a:t>
            </a:r>
            <a:r>
              <a:rPr lang="tt-RU" dirty="0" smtClean="0"/>
              <a:t>-</a:t>
            </a:r>
            <a:r>
              <a:rPr lang="en-US" cap="small" dirty="0"/>
              <a:t>pass</a:t>
            </a:r>
            <a:r>
              <a:rPr lang="ru-RU" cap="small" dirty="0"/>
              <a:t>-</a:t>
            </a:r>
            <a:r>
              <a:rPr lang="en-US" cap="small" dirty="0" smtClean="0"/>
              <a:t>prt1</a:t>
            </a:r>
            <a:r>
              <a:rPr lang="ru-RU" cap="small" dirty="0" smtClean="0"/>
              <a:t>-</a:t>
            </a:r>
            <a:r>
              <a:rPr lang="en-US" cap="small" dirty="0" err="1"/>
              <a:t>neg</a:t>
            </a:r>
            <a:endParaRPr lang="en-US" dirty="0"/>
          </a:p>
          <a:p>
            <a:pPr marL="0" indent="0">
              <a:buNone/>
            </a:pPr>
            <a:r>
              <a:rPr lang="en-US" dirty="0" smtClean="0"/>
              <a:t>	‘Book is unread’</a:t>
            </a:r>
            <a:endParaRPr lang="ru-RU" dirty="0"/>
          </a:p>
          <a:p>
            <a:endParaRPr lang="en-US" dirty="0" smtClean="0"/>
          </a:p>
          <a:p>
            <a:endParaRPr lang="en-US" dirty="0" smtClean="0"/>
          </a:p>
          <a:p>
            <a:endParaRPr lang="ru-RU" dirty="0"/>
          </a:p>
        </p:txBody>
      </p:sp>
      <p:sp>
        <p:nvSpPr>
          <p:cNvPr id="3" name="Заголовок 2"/>
          <p:cNvSpPr>
            <a:spLocks noGrp="1"/>
          </p:cNvSpPr>
          <p:nvPr>
            <p:ph type="title"/>
          </p:nvPr>
        </p:nvSpPr>
        <p:spPr>
          <a:xfrm>
            <a:off x="457200" y="152400"/>
            <a:ext cx="8229600" cy="1116360"/>
          </a:xfrm>
        </p:spPr>
        <p:txBody>
          <a:bodyPr/>
          <a:lstStyle/>
          <a:p>
            <a:r>
              <a:rPr lang="en-US" dirty="0" smtClean="0"/>
              <a:t>Universal completive negation</a:t>
            </a:r>
            <a:endParaRPr lang="ru-RU" dirty="0"/>
          </a:p>
        </p:txBody>
      </p:sp>
    </p:spTree>
    <p:extLst>
      <p:ext uri="{BB962C8B-B14F-4D97-AF65-F5344CB8AC3E}">
        <p14:creationId xmlns:p14="http://schemas.microsoft.com/office/powerpoint/2010/main" val="20476323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196752"/>
            <a:ext cx="8229600" cy="5184576"/>
          </a:xfrm>
        </p:spPr>
        <p:txBody>
          <a:bodyPr>
            <a:normAutofit lnSpcReduction="10000"/>
          </a:bodyPr>
          <a:lstStyle/>
          <a:p>
            <a:pPr marL="0" indent="0" defTabSz="720000">
              <a:buNone/>
            </a:pPr>
            <a:r>
              <a:rPr lang="en-US" sz="2400" dirty="0"/>
              <a:t>Moreover, it is the only form in the excerpt and among the few forms in the whole paradigm that can be both participle and </a:t>
            </a:r>
            <a:r>
              <a:rPr lang="en-US" sz="2400" dirty="0" err="1" smtClean="0"/>
              <a:t>converb</a:t>
            </a:r>
            <a:endParaRPr lang="en-US" sz="2400" dirty="0" smtClean="0"/>
          </a:p>
          <a:p>
            <a:pPr marL="0" indent="0" defTabSz="720000">
              <a:buNone/>
            </a:pPr>
            <a:r>
              <a:rPr lang="en-US" sz="2400" dirty="0" smtClean="0"/>
              <a:t>(19)</a:t>
            </a:r>
            <a:r>
              <a:rPr lang="en-US" sz="2400" i="1" dirty="0" smtClean="0"/>
              <a:t>	</a:t>
            </a:r>
            <a:r>
              <a:rPr lang="en-US" sz="2400" i="1" dirty="0" err="1" smtClean="0"/>
              <a:t>rintʃin</a:t>
            </a:r>
            <a:r>
              <a:rPr lang="en-US" sz="2400" i="1" dirty="0" smtClean="0"/>
              <a:t> </a:t>
            </a:r>
            <a:r>
              <a:rPr lang="en-US" sz="2400" i="1" dirty="0"/>
              <a:t>	</a:t>
            </a:r>
            <a:r>
              <a:rPr lang="en-US" sz="2400" i="1" dirty="0" smtClean="0"/>
              <a:t>[[nom </a:t>
            </a:r>
            <a:r>
              <a:rPr lang="en-US" sz="2400" i="1" dirty="0"/>
              <a:t>	</a:t>
            </a:r>
            <a:r>
              <a:rPr lang="en-US" sz="2400" i="1" dirty="0" err="1" smtClean="0"/>
              <a:t>unʃ</a:t>
            </a:r>
            <a:r>
              <a:rPr lang="en-US" sz="2400" i="1" dirty="0" smtClean="0"/>
              <a:t>-a</a:t>
            </a:r>
            <a:r>
              <a:rPr lang="en-US" sz="2400" i="1" dirty="0" smtClean="0">
                <a:sym typeface="Wingdings" panose="05000000000000000000" pitchFamily="2" charset="2"/>
              </a:rPr>
              <a:t>:*(</a:t>
            </a:r>
            <a:r>
              <a:rPr lang="en-US" sz="2400" i="1" dirty="0" smtClean="0"/>
              <a:t>-</a:t>
            </a:r>
            <a:r>
              <a:rPr lang="en-US" sz="2400" i="1" dirty="0" err="1" smtClean="0"/>
              <a:t>gʉi</a:t>
            </a:r>
            <a:r>
              <a:rPr lang="en-US" sz="2400" i="1" dirty="0" smtClean="0"/>
              <a:t>)]</a:t>
            </a:r>
            <a:r>
              <a:rPr lang="en-US" sz="2400" i="1" baseline="-25000" dirty="0" err="1" smtClean="0"/>
              <a:t>AdvP</a:t>
            </a:r>
            <a:r>
              <a:rPr lang="en-US" sz="2400" i="1" dirty="0" smtClean="0"/>
              <a:t> </a:t>
            </a:r>
            <a:r>
              <a:rPr lang="en-US" sz="2400" i="1" dirty="0"/>
              <a:t>	</a:t>
            </a:r>
            <a:r>
              <a:rPr lang="en-US" sz="2400" i="1" dirty="0" smtClean="0"/>
              <a:t>[[</a:t>
            </a:r>
            <a:r>
              <a:rPr lang="en-US" sz="2400" i="1" dirty="0" err="1" smtClean="0"/>
              <a:t>basaga</a:t>
            </a:r>
            <a:r>
              <a:rPr lang="en-US" sz="2400" i="1" dirty="0" smtClean="0"/>
              <a:t>]</a:t>
            </a:r>
            <a:r>
              <a:rPr lang="en-US" sz="2400" i="1" baseline="-25000" dirty="0" smtClean="0"/>
              <a:t>NP</a:t>
            </a:r>
            <a:endParaRPr lang="ru-RU" sz="2400" baseline="-25000" dirty="0"/>
          </a:p>
          <a:p>
            <a:pPr marL="0" indent="0" defTabSz="720000">
              <a:buNone/>
            </a:pPr>
            <a:r>
              <a:rPr lang="en-US" sz="2400" dirty="0" smtClean="0"/>
              <a:t>	</a:t>
            </a:r>
            <a:r>
              <a:rPr lang="en-US" sz="2400" dirty="0" err="1" smtClean="0"/>
              <a:t>Rinchin</a:t>
            </a:r>
            <a:r>
              <a:rPr lang="ru-RU" sz="2400" dirty="0" smtClean="0"/>
              <a:t> </a:t>
            </a:r>
            <a:r>
              <a:rPr lang="ru-RU" sz="2400" dirty="0"/>
              <a:t>	</a:t>
            </a:r>
            <a:r>
              <a:rPr lang="en-US" sz="2400" dirty="0" smtClean="0"/>
              <a:t>book</a:t>
            </a:r>
            <a:r>
              <a:rPr lang="ru-RU" sz="2400" dirty="0" smtClean="0"/>
              <a:t> </a:t>
            </a:r>
            <a:r>
              <a:rPr lang="ru-RU" sz="2400" dirty="0"/>
              <a:t>	</a:t>
            </a:r>
            <a:r>
              <a:rPr lang="en-US" sz="2400" dirty="0" smtClean="0"/>
              <a:t>read</a:t>
            </a:r>
            <a:r>
              <a:rPr lang="ru-RU" sz="2400" dirty="0" smtClean="0"/>
              <a:t>-</a:t>
            </a:r>
            <a:r>
              <a:rPr lang="en-US" sz="2400" cap="small" dirty="0" err="1"/>
              <a:t>prt</a:t>
            </a:r>
            <a:r>
              <a:rPr lang="ru-RU" sz="2400" cap="small" dirty="0" smtClean="0"/>
              <a:t>1-</a:t>
            </a:r>
            <a:r>
              <a:rPr lang="en-US" sz="2400" cap="small" dirty="0" smtClean="0"/>
              <a:t>*(</a:t>
            </a:r>
            <a:r>
              <a:rPr lang="en-US" sz="2400" cap="small" dirty="0" err="1" smtClean="0"/>
              <a:t>neg</a:t>
            </a:r>
            <a:r>
              <a:rPr lang="en-US" sz="2400" cap="small" dirty="0" smtClean="0"/>
              <a:t>)</a:t>
            </a:r>
            <a:r>
              <a:rPr lang="ru-RU" sz="2400" dirty="0" smtClean="0"/>
              <a:t> </a:t>
            </a:r>
            <a:r>
              <a:rPr lang="ru-RU" sz="2400" dirty="0"/>
              <a:t>	</a:t>
            </a:r>
            <a:r>
              <a:rPr lang="en-US" sz="2400" dirty="0" smtClean="0"/>
              <a:t>girl</a:t>
            </a:r>
            <a:r>
              <a:rPr lang="ru-RU" sz="2400" dirty="0" smtClean="0"/>
              <a:t> 	</a:t>
            </a:r>
            <a:r>
              <a:rPr lang="en-US" sz="2400" i="1" dirty="0" smtClean="0"/>
              <a:t> 	</a:t>
            </a:r>
            <a:r>
              <a:rPr lang="en-US" sz="2400" i="1" dirty="0" err="1" smtClean="0"/>
              <a:t>xara-na</a:t>
            </a:r>
            <a:r>
              <a:rPr lang="en-US" sz="2400" i="1" dirty="0" smtClean="0"/>
              <a:t>]</a:t>
            </a:r>
            <a:r>
              <a:rPr lang="en-US" sz="2400" i="1" baseline="-25000" dirty="0" smtClean="0"/>
              <a:t>VP</a:t>
            </a:r>
            <a:r>
              <a:rPr lang="en-US" sz="2400" i="1" dirty="0" smtClean="0"/>
              <a:t>]</a:t>
            </a:r>
            <a:r>
              <a:rPr lang="en-US" sz="2400" i="1" baseline="-25000" dirty="0" smtClean="0"/>
              <a:t>VP</a:t>
            </a:r>
            <a:endParaRPr lang="en-US" sz="2400" baseline="-25000" dirty="0" smtClean="0"/>
          </a:p>
          <a:p>
            <a:pPr marL="0" indent="0" defTabSz="720000">
              <a:buNone/>
            </a:pPr>
            <a:r>
              <a:rPr lang="en-US" sz="2400" dirty="0"/>
              <a:t>	</a:t>
            </a:r>
            <a:r>
              <a:rPr lang="en-US" sz="2400" dirty="0" smtClean="0"/>
              <a:t>look</a:t>
            </a:r>
            <a:r>
              <a:rPr lang="ru-RU" sz="2400" dirty="0" smtClean="0"/>
              <a:t>-</a:t>
            </a:r>
            <a:r>
              <a:rPr lang="en-US" sz="2400" cap="small" dirty="0" err="1" smtClean="0"/>
              <a:t>prs</a:t>
            </a:r>
            <a:endParaRPr lang="en-US" sz="2400" dirty="0" smtClean="0"/>
          </a:p>
          <a:p>
            <a:pPr marL="0" indent="0" defTabSz="720000">
              <a:buNone/>
            </a:pPr>
            <a:r>
              <a:rPr lang="en-US" sz="2400" dirty="0"/>
              <a:t>	</a:t>
            </a:r>
            <a:r>
              <a:rPr lang="ru-RU" sz="2400" dirty="0" smtClean="0"/>
              <a:t>‘</a:t>
            </a:r>
            <a:r>
              <a:rPr lang="en-US" sz="2400" dirty="0" err="1" smtClean="0"/>
              <a:t>Rinchin</a:t>
            </a:r>
            <a:r>
              <a:rPr lang="en-US" sz="2400" dirty="0" smtClean="0"/>
              <a:t> looks at the girl without (instead of) reading</a:t>
            </a:r>
            <a:r>
              <a:rPr lang="ru-RU" sz="2400" dirty="0" smtClean="0"/>
              <a:t>’</a:t>
            </a:r>
            <a:endParaRPr lang="en-US" sz="2400" dirty="0" smtClean="0"/>
          </a:p>
          <a:p>
            <a:pPr marL="0" indent="0" defTabSz="720000">
              <a:buNone/>
            </a:pPr>
            <a:r>
              <a:rPr lang="en-US" sz="2400" dirty="0" smtClean="0"/>
              <a:t>(20)</a:t>
            </a:r>
            <a:r>
              <a:rPr lang="en-US" sz="2400" i="1" dirty="0"/>
              <a:t>	</a:t>
            </a:r>
            <a:r>
              <a:rPr lang="en-US" sz="2400" i="1" dirty="0" err="1"/>
              <a:t>rintʃin</a:t>
            </a:r>
            <a:r>
              <a:rPr lang="en-US" sz="2400" i="1" dirty="0"/>
              <a:t> 	</a:t>
            </a:r>
            <a:r>
              <a:rPr lang="en-US" sz="2400" i="1" dirty="0" smtClean="0"/>
              <a:t>[[[</a:t>
            </a:r>
            <a:r>
              <a:rPr lang="en-US" sz="2400" i="1" dirty="0"/>
              <a:t>nom 	</a:t>
            </a:r>
            <a:r>
              <a:rPr lang="en-US" sz="2400" i="1" dirty="0" err="1"/>
              <a:t>unʃ</a:t>
            </a:r>
            <a:r>
              <a:rPr lang="en-US" sz="2400" i="1" dirty="0"/>
              <a:t>-a</a:t>
            </a:r>
            <a:r>
              <a:rPr lang="en-US" sz="2400" i="1" dirty="0" smtClean="0"/>
              <a:t>:*(-</a:t>
            </a:r>
            <a:r>
              <a:rPr lang="en-US" sz="2400" i="1" dirty="0" err="1" smtClean="0"/>
              <a:t>gʉi</a:t>
            </a:r>
            <a:r>
              <a:rPr lang="en-US" sz="2400" i="1" dirty="0" smtClean="0"/>
              <a:t>)]</a:t>
            </a:r>
            <a:r>
              <a:rPr lang="en-US" sz="2400" i="1" baseline="-25000" dirty="0" err="1" smtClean="0"/>
              <a:t>AdjP</a:t>
            </a:r>
            <a:r>
              <a:rPr lang="en-US" sz="2400" i="1" dirty="0" smtClean="0"/>
              <a:t> </a:t>
            </a:r>
            <a:r>
              <a:rPr lang="en-US" sz="2400" i="1" dirty="0"/>
              <a:t>	</a:t>
            </a:r>
            <a:r>
              <a:rPr lang="en-US" sz="2400" i="1" dirty="0" err="1" smtClean="0"/>
              <a:t>basaga</a:t>
            </a:r>
            <a:r>
              <a:rPr lang="en-US" sz="2400" i="1" dirty="0" smtClean="0"/>
              <a:t>]</a:t>
            </a:r>
            <a:r>
              <a:rPr lang="en-US" sz="2400" i="1" baseline="-25000" dirty="0" smtClean="0"/>
              <a:t>NP</a:t>
            </a:r>
            <a:endParaRPr lang="ru-RU" sz="2400" baseline="-25000" dirty="0"/>
          </a:p>
          <a:p>
            <a:pPr marL="0" indent="0" defTabSz="720000">
              <a:buNone/>
            </a:pPr>
            <a:r>
              <a:rPr lang="en-US" sz="2400" dirty="0"/>
              <a:t>	</a:t>
            </a:r>
            <a:r>
              <a:rPr lang="en-US" sz="2400" dirty="0" err="1" smtClean="0"/>
              <a:t>Rinchin</a:t>
            </a:r>
            <a:r>
              <a:rPr lang="ru-RU" sz="2400" dirty="0" smtClean="0"/>
              <a:t> </a:t>
            </a:r>
            <a:r>
              <a:rPr lang="ru-RU" sz="2400" dirty="0"/>
              <a:t>	</a:t>
            </a:r>
            <a:r>
              <a:rPr lang="en-US" sz="2400" dirty="0" smtClean="0"/>
              <a:t>book</a:t>
            </a:r>
            <a:r>
              <a:rPr lang="ru-RU" sz="2400" dirty="0" smtClean="0"/>
              <a:t> </a:t>
            </a:r>
            <a:r>
              <a:rPr lang="ru-RU" sz="2400" dirty="0"/>
              <a:t>	</a:t>
            </a:r>
            <a:r>
              <a:rPr lang="en-US" sz="2400" dirty="0" smtClean="0"/>
              <a:t>read</a:t>
            </a:r>
            <a:r>
              <a:rPr lang="ru-RU" sz="2400" dirty="0" smtClean="0"/>
              <a:t>-</a:t>
            </a:r>
            <a:r>
              <a:rPr lang="en-US" sz="2400" cap="small" dirty="0" err="1"/>
              <a:t>prt</a:t>
            </a:r>
            <a:r>
              <a:rPr lang="ru-RU" sz="2400" cap="small" dirty="0" smtClean="0"/>
              <a:t>1-</a:t>
            </a:r>
            <a:r>
              <a:rPr lang="en-US" sz="2400" cap="small" dirty="0" smtClean="0"/>
              <a:t>*(</a:t>
            </a:r>
            <a:r>
              <a:rPr lang="en-US" sz="2400" cap="small" dirty="0" err="1" smtClean="0"/>
              <a:t>neg</a:t>
            </a:r>
            <a:r>
              <a:rPr lang="en-US" sz="2400" cap="small" dirty="0" smtClean="0"/>
              <a:t>)</a:t>
            </a:r>
            <a:r>
              <a:rPr lang="ru-RU" sz="2400" dirty="0" smtClean="0"/>
              <a:t> </a:t>
            </a:r>
            <a:r>
              <a:rPr lang="ru-RU" sz="2400" dirty="0"/>
              <a:t>	</a:t>
            </a:r>
            <a:r>
              <a:rPr lang="en-US" sz="2400" dirty="0" smtClean="0"/>
              <a:t>girl</a:t>
            </a:r>
            <a:r>
              <a:rPr lang="ru-RU" sz="2400" dirty="0" smtClean="0"/>
              <a:t> </a:t>
            </a:r>
            <a:r>
              <a:rPr lang="en-US" sz="2400" i="1" dirty="0"/>
              <a:t>	</a:t>
            </a:r>
            <a:endParaRPr lang="en-US" sz="2400" i="1" dirty="0" smtClean="0"/>
          </a:p>
          <a:p>
            <a:pPr marL="0" indent="0" defTabSz="720000">
              <a:buNone/>
            </a:pPr>
            <a:r>
              <a:rPr lang="en-US" sz="2400" i="1" dirty="0"/>
              <a:t>	</a:t>
            </a:r>
            <a:r>
              <a:rPr lang="en-US" sz="2400" i="1" dirty="0" err="1" smtClean="0"/>
              <a:t>xara-na</a:t>
            </a:r>
            <a:r>
              <a:rPr lang="en-US" sz="2400" i="1" dirty="0" smtClean="0"/>
              <a:t>]</a:t>
            </a:r>
            <a:r>
              <a:rPr lang="en-US" sz="2400" i="1" baseline="-25000" dirty="0" smtClean="0"/>
              <a:t>VP</a:t>
            </a:r>
            <a:endParaRPr lang="en-US" sz="2400" baseline="-25000" dirty="0"/>
          </a:p>
          <a:p>
            <a:pPr marL="0" indent="0" defTabSz="720000">
              <a:buNone/>
            </a:pPr>
            <a:r>
              <a:rPr lang="en-US" sz="2400" dirty="0"/>
              <a:t>	</a:t>
            </a:r>
            <a:r>
              <a:rPr lang="en-US" sz="2400" dirty="0" smtClean="0"/>
              <a:t>look</a:t>
            </a:r>
            <a:r>
              <a:rPr lang="ru-RU" sz="2400" dirty="0" smtClean="0"/>
              <a:t>-</a:t>
            </a:r>
            <a:r>
              <a:rPr lang="en-US" sz="2400" cap="small" dirty="0" err="1"/>
              <a:t>prs</a:t>
            </a:r>
            <a:endParaRPr lang="en-US" sz="2400" dirty="0"/>
          </a:p>
          <a:p>
            <a:pPr marL="0" indent="0" defTabSz="720000">
              <a:buNone/>
            </a:pPr>
            <a:r>
              <a:rPr lang="en-US" sz="2400" dirty="0"/>
              <a:t>	</a:t>
            </a:r>
            <a:r>
              <a:rPr lang="ru-RU" sz="2400" dirty="0"/>
              <a:t> </a:t>
            </a:r>
            <a:r>
              <a:rPr lang="ru-RU" sz="2400" dirty="0" smtClean="0"/>
              <a:t>‘</a:t>
            </a:r>
            <a:r>
              <a:rPr lang="en-US" sz="2400" dirty="0" err="1" smtClean="0"/>
              <a:t>Rinchin</a:t>
            </a:r>
            <a:r>
              <a:rPr lang="en-US" sz="2400" dirty="0" smtClean="0"/>
              <a:t> looks at the girl, who doesn’t read</a:t>
            </a:r>
            <a:r>
              <a:rPr lang="ru-RU" sz="2400" dirty="0" smtClean="0"/>
              <a:t>’</a:t>
            </a:r>
            <a:endParaRPr lang="ru-RU" sz="2400" dirty="0"/>
          </a:p>
        </p:txBody>
      </p:sp>
      <p:sp>
        <p:nvSpPr>
          <p:cNvPr id="3" name="Заголовок 2"/>
          <p:cNvSpPr>
            <a:spLocks noGrp="1"/>
          </p:cNvSpPr>
          <p:nvPr>
            <p:ph type="title"/>
          </p:nvPr>
        </p:nvSpPr>
        <p:spPr>
          <a:xfrm>
            <a:off x="457200" y="152400"/>
            <a:ext cx="8229600" cy="1044352"/>
          </a:xfrm>
        </p:spPr>
        <p:txBody>
          <a:bodyPr/>
          <a:lstStyle/>
          <a:p>
            <a:r>
              <a:rPr lang="en-US" sz="4000" dirty="0" smtClean="0"/>
              <a:t>Distribution</a:t>
            </a:r>
            <a:endParaRPr lang="ru-RU" sz="4000" dirty="0"/>
          </a:p>
        </p:txBody>
      </p:sp>
    </p:spTree>
    <p:extLst>
      <p:ext uri="{BB962C8B-B14F-4D97-AF65-F5344CB8AC3E}">
        <p14:creationId xmlns:p14="http://schemas.microsoft.com/office/powerpoint/2010/main" val="25084566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67544" y="1412776"/>
            <a:ext cx="8229600" cy="5145360"/>
          </a:xfrm>
        </p:spPr>
        <p:txBody>
          <a:bodyPr/>
          <a:lstStyle/>
          <a:p>
            <a:pPr marL="0" indent="0">
              <a:buNone/>
            </a:pPr>
            <a:r>
              <a:rPr lang="en-US" dirty="0" smtClean="0"/>
              <a:t>When negated (i.e. in universal negative form), past tense does not necessarily refers to past</a:t>
            </a:r>
          </a:p>
          <a:p>
            <a:pPr marL="0" indent="0">
              <a:buNone/>
            </a:pPr>
            <a:r>
              <a:rPr lang="ru-RU" dirty="0" smtClean="0"/>
              <a:t>(</a:t>
            </a:r>
            <a:r>
              <a:rPr lang="en-US" dirty="0" smtClean="0"/>
              <a:t>21</a:t>
            </a:r>
            <a:r>
              <a:rPr lang="ru-RU" dirty="0" smtClean="0"/>
              <a:t>)</a:t>
            </a:r>
            <a:r>
              <a:rPr lang="ru-RU" dirty="0"/>
              <a:t>	</a:t>
            </a:r>
            <a:r>
              <a:rPr lang="en-US" i="1" dirty="0" err="1" smtClean="0"/>
              <a:t>bair</a:t>
            </a:r>
            <a:r>
              <a:rPr lang="ru-RU" i="1" dirty="0" smtClean="0"/>
              <a:t> </a:t>
            </a:r>
            <a:r>
              <a:rPr lang="en-US" i="1" dirty="0" smtClean="0"/>
              <a:t>	</a:t>
            </a:r>
            <a:r>
              <a:rPr lang="en-US" i="1" dirty="0" err="1" smtClean="0"/>
              <a:t>unt</a:t>
            </a:r>
            <a:r>
              <a:rPr lang="ru-RU" i="1" dirty="0" smtClean="0"/>
              <a:t>-</a:t>
            </a:r>
            <a:r>
              <a:rPr lang="en-US" i="1" dirty="0" smtClean="0"/>
              <a:t>a</a:t>
            </a:r>
            <a:r>
              <a:rPr lang="en-US" sz="2800" i="1" dirty="0"/>
              <a:t>:</a:t>
            </a:r>
            <a:r>
              <a:rPr lang="en-US" i="1" dirty="0" smtClean="0"/>
              <a:t>*(</a:t>
            </a:r>
            <a:r>
              <a:rPr lang="ru-RU" i="1" dirty="0" smtClean="0"/>
              <a:t>-</a:t>
            </a:r>
            <a:r>
              <a:rPr lang="en-US" sz="2800" i="1" dirty="0" err="1" smtClean="0"/>
              <a:t>gʉi</a:t>
            </a:r>
            <a:r>
              <a:rPr lang="en-US" i="1" dirty="0" smtClean="0"/>
              <a:t>)</a:t>
            </a:r>
            <a:r>
              <a:rPr lang="ru-RU" i="1" dirty="0" smtClean="0"/>
              <a:t> </a:t>
            </a:r>
            <a:r>
              <a:rPr lang="ru-RU" i="1" dirty="0"/>
              <a:t>	</a:t>
            </a:r>
            <a:r>
              <a:rPr lang="en-US" i="1" dirty="0" err="1" smtClean="0"/>
              <a:t>bai</a:t>
            </a:r>
            <a:r>
              <a:rPr lang="ru-RU" i="1" dirty="0" smtClean="0"/>
              <a:t>-</a:t>
            </a:r>
            <a:r>
              <a:rPr lang="en-US" i="1" dirty="0" err="1" smtClean="0"/>
              <a:t>na</a:t>
            </a:r>
            <a:endParaRPr lang="ru-RU" i="1" dirty="0"/>
          </a:p>
          <a:p>
            <a:pPr marL="0" indent="0">
              <a:buNone/>
            </a:pPr>
            <a:r>
              <a:rPr lang="ru-RU" dirty="0"/>
              <a:t>	</a:t>
            </a:r>
            <a:r>
              <a:rPr lang="en-US" dirty="0" smtClean="0"/>
              <a:t>Bair</a:t>
            </a:r>
            <a:r>
              <a:rPr lang="ru-RU" dirty="0" smtClean="0"/>
              <a:t> </a:t>
            </a:r>
            <a:r>
              <a:rPr lang="en-US" dirty="0" smtClean="0"/>
              <a:t>	sleep</a:t>
            </a:r>
            <a:r>
              <a:rPr lang="ru-RU" dirty="0" smtClean="0"/>
              <a:t>-</a:t>
            </a:r>
            <a:r>
              <a:rPr lang="tt-RU" cap="small" dirty="0"/>
              <a:t>prt1-neg</a:t>
            </a:r>
            <a:r>
              <a:rPr lang="ru-RU" dirty="0" smtClean="0"/>
              <a:t> </a:t>
            </a:r>
            <a:r>
              <a:rPr lang="ru-RU" dirty="0"/>
              <a:t>	</a:t>
            </a:r>
            <a:r>
              <a:rPr lang="en-US" dirty="0" smtClean="0"/>
              <a:t>be</a:t>
            </a:r>
            <a:r>
              <a:rPr lang="ru-RU" dirty="0" smtClean="0"/>
              <a:t>-</a:t>
            </a:r>
            <a:r>
              <a:rPr lang="tt-RU" cap="small" dirty="0"/>
              <a:t>prs</a:t>
            </a:r>
            <a:endParaRPr lang="ru-RU" dirty="0"/>
          </a:p>
          <a:p>
            <a:pPr marL="0" indent="0">
              <a:buNone/>
            </a:pPr>
            <a:r>
              <a:rPr lang="en-US" dirty="0" smtClean="0"/>
              <a:t>	</a:t>
            </a:r>
            <a:r>
              <a:rPr lang="ru-RU" dirty="0" smtClean="0"/>
              <a:t>‘</a:t>
            </a:r>
            <a:r>
              <a:rPr lang="en-US" dirty="0" smtClean="0"/>
              <a:t>Bair doesn’t sleep / Bair is not sleeping</a:t>
            </a:r>
            <a:r>
              <a:rPr lang="ru-RU" dirty="0" smtClean="0"/>
              <a:t>’</a:t>
            </a:r>
            <a:endParaRPr lang="en-US" dirty="0" smtClean="0"/>
          </a:p>
          <a:p>
            <a:pPr marL="0" indent="0">
              <a:buNone/>
            </a:pPr>
            <a:r>
              <a:rPr lang="ru-RU" dirty="0" smtClean="0"/>
              <a:t>(</a:t>
            </a:r>
            <a:r>
              <a:rPr lang="en-US" dirty="0" smtClean="0"/>
              <a:t>22</a:t>
            </a:r>
            <a:r>
              <a:rPr lang="ru-RU" dirty="0" smtClean="0"/>
              <a:t>) </a:t>
            </a:r>
            <a:r>
              <a:rPr lang="en-US" dirty="0" smtClean="0"/>
              <a:t>	</a:t>
            </a:r>
            <a:r>
              <a:rPr lang="en-US" i="1" dirty="0" smtClean="0"/>
              <a:t>nom</a:t>
            </a:r>
            <a:r>
              <a:rPr lang="ru-RU" i="1" dirty="0" smtClean="0"/>
              <a:t> </a:t>
            </a:r>
            <a:r>
              <a:rPr lang="ru-RU" i="1" dirty="0"/>
              <a:t>	</a:t>
            </a:r>
            <a:r>
              <a:rPr lang="en-US" i="1" dirty="0" err="1" smtClean="0"/>
              <a:t>un</a:t>
            </a:r>
            <a:r>
              <a:rPr lang="en-US" sz="2800" i="1" dirty="0" err="1" smtClean="0"/>
              <a:t>ʃ</a:t>
            </a:r>
            <a:r>
              <a:rPr lang="ru-RU" i="1" dirty="0" smtClean="0"/>
              <a:t>-</a:t>
            </a:r>
            <a:r>
              <a:rPr lang="en-US" i="1" dirty="0" smtClean="0"/>
              <a:t>a</a:t>
            </a:r>
            <a:r>
              <a:rPr lang="en-US" sz="2800" i="1" dirty="0"/>
              <a:t>:</a:t>
            </a:r>
            <a:r>
              <a:rPr lang="en-US" i="1" dirty="0" smtClean="0"/>
              <a:t>*(</a:t>
            </a:r>
            <a:r>
              <a:rPr lang="ru-RU" i="1" dirty="0" smtClean="0"/>
              <a:t>-</a:t>
            </a:r>
            <a:r>
              <a:rPr lang="en-US" sz="2400" i="1" dirty="0" err="1" smtClean="0"/>
              <a:t>gʉi</a:t>
            </a:r>
            <a:r>
              <a:rPr lang="en-US" i="1" dirty="0" smtClean="0"/>
              <a:t>)</a:t>
            </a:r>
            <a:r>
              <a:rPr lang="ru-RU" i="1" dirty="0" smtClean="0"/>
              <a:t> </a:t>
            </a:r>
            <a:r>
              <a:rPr lang="en-US" i="1" dirty="0" smtClean="0"/>
              <a:t>	</a:t>
            </a:r>
            <a:r>
              <a:rPr lang="ru-RU" i="1" dirty="0"/>
              <a:t>	</a:t>
            </a:r>
            <a:r>
              <a:rPr lang="en-US" i="1" dirty="0" err="1" smtClean="0"/>
              <a:t>bai</a:t>
            </a:r>
            <a:r>
              <a:rPr lang="ru-RU" i="1" dirty="0" smtClean="0"/>
              <a:t>-</a:t>
            </a:r>
            <a:r>
              <a:rPr lang="en-US" sz="2400" i="1" dirty="0" err="1" smtClean="0"/>
              <a:t>ʃa</a:t>
            </a:r>
            <a:r>
              <a:rPr lang="ru-RU" i="1" dirty="0" smtClean="0"/>
              <a:t>-</a:t>
            </a:r>
            <a:r>
              <a:rPr lang="en-US" sz="2400" i="1" dirty="0" err="1" smtClean="0"/>
              <a:t>gʉi</a:t>
            </a:r>
            <a:endParaRPr lang="ru-RU" i="1" dirty="0"/>
          </a:p>
          <a:p>
            <a:pPr marL="0" indent="0">
              <a:buNone/>
            </a:pPr>
            <a:r>
              <a:rPr lang="en-US" dirty="0" smtClean="0"/>
              <a:t>	book</a:t>
            </a:r>
            <a:r>
              <a:rPr lang="ru-RU" dirty="0" smtClean="0"/>
              <a:t> </a:t>
            </a:r>
            <a:r>
              <a:rPr lang="ru-RU" dirty="0"/>
              <a:t>	</a:t>
            </a:r>
            <a:r>
              <a:rPr lang="en-US" dirty="0" smtClean="0"/>
              <a:t>read</a:t>
            </a:r>
            <a:r>
              <a:rPr lang="en-US" cap="small" dirty="0" smtClean="0"/>
              <a:t>-prt1-neg</a:t>
            </a:r>
            <a:r>
              <a:rPr lang="ru-RU" dirty="0" smtClean="0"/>
              <a:t> </a:t>
            </a:r>
            <a:r>
              <a:rPr lang="ru-RU" dirty="0"/>
              <a:t>	</a:t>
            </a:r>
            <a:r>
              <a:rPr lang="en-US" dirty="0" smtClean="0"/>
              <a:t>be</a:t>
            </a:r>
            <a:r>
              <a:rPr lang="ru-RU" dirty="0" smtClean="0"/>
              <a:t>-</a:t>
            </a:r>
            <a:r>
              <a:rPr lang="en-US" cap="small" dirty="0" err="1" smtClean="0"/>
              <a:t>psb-neg</a:t>
            </a:r>
            <a:endParaRPr lang="ru-RU" dirty="0"/>
          </a:p>
          <a:p>
            <a:pPr marL="0" indent="0">
              <a:buNone/>
            </a:pPr>
            <a:r>
              <a:rPr lang="en-US" dirty="0" smtClean="0"/>
              <a:t>	</a:t>
            </a:r>
            <a:r>
              <a:rPr lang="ru-RU" dirty="0" smtClean="0"/>
              <a:t>‘</a:t>
            </a:r>
            <a:r>
              <a:rPr lang="en-US" dirty="0" smtClean="0"/>
              <a:t>It’s impossible not to read this book (the book is 	very interesting)</a:t>
            </a:r>
            <a:r>
              <a:rPr lang="ru-RU" dirty="0" smtClean="0"/>
              <a:t>’</a:t>
            </a:r>
            <a:endParaRPr lang="ru-RU" dirty="0"/>
          </a:p>
          <a:p>
            <a:pPr marL="0" indent="0">
              <a:buNone/>
            </a:pPr>
            <a:r>
              <a:rPr lang="en-US" dirty="0" smtClean="0"/>
              <a:t>(note the copula/analytical form usage, ungrammatical for strictly finite affirmative)</a:t>
            </a:r>
            <a:endParaRPr lang="ru-RU" dirty="0"/>
          </a:p>
          <a:p>
            <a:pPr marL="0" indent="0">
              <a:buNone/>
            </a:pPr>
            <a:endParaRPr lang="ru-RU" dirty="0"/>
          </a:p>
        </p:txBody>
      </p:sp>
      <p:sp>
        <p:nvSpPr>
          <p:cNvPr id="3" name="Заголовок 2"/>
          <p:cNvSpPr>
            <a:spLocks noGrp="1"/>
          </p:cNvSpPr>
          <p:nvPr>
            <p:ph type="title"/>
          </p:nvPr>
        </p:nvSpPr>
        <p:spPr>
          <a:xfrm>
            <a:off x="457200" y="152400"/>
            <a:ext cx="8229600" cy="1116360"/>
          </a:xfrm>
        </p:spPr>
        <p:txBody>
          <a:bodyPr/>
          <a:lstStyle/>
          <a:p>
            <a:r>
              <a:rPr lang="en-US" dirty="0" smtClean="0"/>
              <a:t>“Bleached” TAM semantics</a:t>
            </a:r>
            <a:endParaRPr lang="ru-RU" dirty="0"/>
          </a:p>
        </p:txBody>
      </p:sp>
    </p:spTree>
    <p:extLst>
      <p:ext uri="{BB962C8B-B14F-4D97-AF65-F5344CB8AC3E}">
        <p14:creationId xmlns:p14="http://schemas.microsoft.com/office/powerpoint/2010/main" val="39997646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23528" y="1268760"/>
            <a:ext cx="8363272" cy="5112568"/>
          </a:xfrm>
        </p:spPr>
        <p:txBody>
          <a:bodyPr>
            <a:normAutofit/>
          </a:bodyPr>
          <a:lstStyle/>
          <a:p>
            <a:r>
              <a:rPr lang="en-US" dirty="0" smtClean="0"/>
              <a:t>Altaic</a:t>
            </a:r>
            <a:r>
              <a:rPr lang="ru-RU" dirty="0" smtClean="0"/>
              <a:t> </a:t>
            </a:r>
            <a:r>
              <a:rPr lang="en-US" dirty="0" smtClean="0"/>
              <a:t>&gt; Mongolic</a:t>
            </a:r>
            <a:r>
              <a:rPr lang="en-US" dirty="0"/>
              <a:t> </a:t>
            </a:r>
            <a:r>
              <a:rPr lang="en-US" dirty="0" smtClean="0"/>
              <a:t>&gt; Eastern &gt; </a:t>
            </a:r>
            <a:r>
              <a:rPr lang="en-US" dirty="0" err="1" smtClean="0"/>
              <a:t>Oirat-Khalkha</a:t>
            </a:r>
            <a:r>
              <a:rPr lang="en-US" dirty="0" smtClean="0"/>
              <a:t> &gt; </a:t>
            </a:r>
            <a:r>
              <a:rPr lang="en-US" dirty="0" err="1" smtClean="0"/>
              <a:t>Khalkha</a:t>
            </a:r>
            <a:r>
              <a:rPr lang="en-US" dirty="0" smtClean="0"/>
              <a:t>-Buryat</a:t>
            </a:r>
            <a:r>
              <a:rPr lang="en-US" dirty="0"/>
              <a:t> </a:t>
            </a:r>
            <a:r>
              <a:rPr lang="en-US" dirty="0" smtClean="0"/>
              <a:t>&gt; Buryat &gt; </a:t>
            </a:r>
            <a:r>
              <a:rPr lang="en-US" dirty="0" err="1" smtClean="0"/>
              <a:t>Barguzin</a:t>
            </a:r>
            <a:r>
              <a:rPr lang="en-US" dirty="0" smtClean="0"/>
              <a:t> dialect</a:t>
            </a:r>
          </a:p>
          <a:p>
            <a:r>
              <a:rPr lang="en-US" dirty="0" smtClean="0"/>
              <a:t>≈ 283 000 speakers (Buryat; much less native speakers in fact)</a:t>
            </a:r>
          </a:p>
          <a:p>
            <a:r>
              <a:rPr lang="en-US" dirty="0" smtClean="0"/>
              <a:t>Mostly bilingual</a:t>
            </a:r>
            <a:endParaRPr lang="ru-RU" dirty="0" smtClean="0"/>
          </a:p>
          <a:p>
            <a:r>
              <a:rPr lang="en-US" dirty="0" err="1"/>
              <a:t>Barguzin</a:t>
            </a:r>
            <a:r>
              <a:rPr lang="en-US" dirty="0"/>
              <a:t> </a:t>
            </a:r>
            <a:r>
              <a:rPr lang="en-US" dirty="0" smtClean="0"/>
              <a:t>dialect is spoken in Barguzin and Kurumkan districts of the Republic of Buryatia, Russian Federation</a:t>
            </a:r>
            <a:endParaRPr lang="ru-RU" dirty="0" smtClean="0"/>
          </a:p>
          <a:p>
            <a:r>
              <a:rPr lang="en-US" dirty="0" smtClean="0"/>
              <a:t>Data collected in Baraghan village, </a:t>
            </a:r>
            <a:r>
              <a:rPr lang="en-US" dirty="0" err="1" smtClean="0"/>
              <a:t>Kurumkan</a:t>
            </a:r>
            <a:r>
              <a:rPr lang="en-US" dirty="0" smtClean="0"/>
              <a:t> district</a:t>
            </a:r>
          </a:p>
        </p:txBody>
      </p:sp>
      <p:sp>
        <p:nvSpPr>
          <p:cNvPr id="3" name="Заголовок 2"/>
          <p:cNvSpPr>
            <a:spLocks noGrp="1"/>
          </p:cNvSpPr>
          <p:nvPr>
            <p:ph type="title"/>
          </p:nvPr>
        </p:nvSpPr>
        <p:spPr>
          <a:xfrm>
            <a:off x="457200" y="152400"/>
            <a:ext cx="8229600" cy="1044352"/>
          </a:xfrm>
        </p:spPr>
        <p:txBody>
          <a:bodyPr/>
          <a:lstStyle/>
          <a:p>
            <a:r>
              <a:rPr lang="en-US" dirty="0" smtClean="0"/>
              <a:t>Barguzin Buryat</a:t>
            </a:r>
            <a:endParaRPr lang="ru-RU" dirty="0"/>
          </a:p>
        </p:txBody>
      </p:sp>
    </p:spTree>
    <p:extLst>
      <p:ext uri="{BB962C8B-B14F-4D97-AF65-F5344CB8AC3E}">
        <p14:creationId xmlns:p14="http://schemas.microsoft.com/office/powerpoint/2010/main" val="7210109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268760"/>
            <a:ext cx="8435280" cy="5400600"/>
          </a:xfrm>
        </p:spPr>
        <p:txBody>
          <a:bodyPr>
            <a:normAutofit lnSpcReduction="10000"/>
          </a:bodyPr>
          <a:lstStyle/>
          <a:p>
            <a:pPr marL="0" indent="0" defTabSz="720000">
              <a:buNone/>
            </a:pPr>
            <a:r>
              <a:rPr lang="en-US" dirty="0" smtClean="0"/>
              <a:t>Affirmative form of past tense can also depar</a:t>
            </a:r>
            <a:r>
              <a:rPr lang="en-US" dirty="0"/>
              <a:t>t</a:t>
            </a:r>
            <a:r>
              <a:rPr lang="en-US" dirty="0" smtClean="0"/>
              <a:t> from its prototypical semantics</a:t>
            </a:r>
          </a:p>
          <a:p>
            <a:pPr defTabSz="720000"/>
            <a:r>
              <a:rPr lang="en-US" dirty="0" smtClean="0"/>
              <a:t>Relative past in conditional clauses</a:t>
            </a:r>
          </a:p>
          <a:p>
            <a:pPr marL="0" indent="0" defTabSz="720000">
              <a:buNone/>
            </a:pPr>
            <a:r>
              <a:rPr lang="ru-RU" dirty="0" smtClean="0"/>
              <a:t>(</a:t>
            </a:r>
            <a:r>
              <a:rPr lang="en-US" dirty="0" smtClean="0"/>
              <a:t>23</a:t>
            </a:r>
            <a:r>
              <a:rPr lang="ru-RU" dirty="0" smtClean="0"/>
              <a:t>)	</a:t>
            </a:r>
            <a:r>
              <a:rPr lang="en-US" i="1" dirty="0" err="1" smtClean="0"/>
              <a:t>sajana</a:t>
            </a:r>
            <a:r>
              <a:rPr lang="ru-RU" i="1" dirty="0" smtClean="0"/>
              <a:t> </a:t>
            </a:r>
            <a:r>
              <a:rPr lang="en-US" i="1" dirty="0" smtClean="0"/>
              <a:t>	</a:t>
            </a:r>
            <a:r>
              <a:rPr lang="en-US" i="1" dirty="0"/>
              <a:t>j</a:t>
            </a:r>
            <a:r>
              <a:rPr lang="de-DE" i="1" dirty="0" smtClean="0"/>
              <a:t>ɘ</a:t>
            </a:r>
            <a:r>
              <a:rPr lang="en-US" i="1" dirty="0" smtClean="0"/>
              <a:t>r</a:t>
            </a:r>
            <a:r>
              <a:rPr lang="tt-RU" i="1" dirty="0" smtClean="0"/>
              <a:t>-</a:t>
            </a:r>
            <a:r>
              <a:rPr lang="de-DE" i="1" dirty="0" smtClean="0"/>
              <a:t>ɘ</a:t>
            </a:r>
            <a:r>
              <a:rPr lang="en-US" sz="2800" i="1" dirty="0"/>
              <a:t>:</a:t>
            </a:r>
            <a:r>
              <a:rPr lang="de-DE" i="1" dirty="0" smtClean="0"/>
              <a:t>/</a:t>
            </a:r>
            <a:r>
              <a:rPr lang="de-DE" i="1" dirty="0" err="1" smtClean="0"/>
              <a:t>x</a:t>
            </a:r>
            <a:r>
              <a:rPr lang="de-DE" i="1" dirty="0" err="1"/>
              <a:t>ɘ</a:t>
            </a:r>
            <a:r>
              <a:rPr lang="ru-RU" i="1" dirty="0" smtClean="0"/>
              <a:t>-</a:t>
            </a:r>
            <a:r>
              <a:rPr lang="la-Latn" i="1" dirty="0"/>
              <a:t>gʉi </a:t>
            </a:r>
            <a:r>
              <a:rPr lang="en-US" i="1" dirty="0" smtClean="0"/>
              <a:t>		ha</a:t>
            </a:r>
            <a:r>
              <a:rPr lang="en-US" sz="2800" i="1" dirty="0"/>
              <a:t>:</a:t>
            </a:r>
            <a:r>
              <a:rPr lang="ru-RU" i="1" dirty="0" smtClean="0"/>
              <a:t> </a:t>
            </a:r>
            <a:r>
              <a:rPr lang="en-US" i="1" dirty="0" smtClean="0"/>
              <a:t>	</a:t>
            </a:r>
            <a:r>
              <a:rPr lang="en-US" i="1" dirty="0" err="1" smtClean="0"/>
              <a:t>hain</a:t>
            </a:r>
            <a:r>
              <a:rPr lang="ru-RU" i="1" dirty="0" smtClean="0"/>
              <a:t> </a:t>
            </a:r>
            <a:r>
              <a:rPr lang="en-US" i="1" dirty="0" err="1" smtClean="0"/>
              <a:t>bai-xa</a:t>
            </a:r>
            <a:endParaRPr lang="ru-RU" i="1" dirty="0"/>
          </a:p>
          <a:p>
            <a:pPr marL="0" indent="0" defTabSz="720000">
              <a:buNone/>
            </a:pPr>
            <a:r>
              <a:rPr lang="ru-RU" dirty="0" smtClean="0"/>
              <a:t>	</a:t>
            </a:r>
            <a:r>
              <a:rPr lang="en-US" dirty="0" err="1" smtClean="0"/>
              <a:t>Sayana</a:t>
            </a:r>
            <a:r>
              <a:rPr lang="en-US" dirty="0" smtClean="0"/>
              <a:t> 	arrive-</a:t>
            </a:r>
            <a:r>
              <a:rPr lang="tt-RU" cap="small" dirty="0" smtClean="0"/>
              <a:t>prt1</a:t>
            </a:r>
            <a:r>
              <a:rPr lang="en-US" cap="small" dirty="0" smtClean="0"/>
              <a:t>/pot-</a:t>
            </a:r>
            <a:r>
              <a:rPr lang="en-US" cap="small" dirty="0" err="1" smtClean="0"/>
              <a:t>neg</a:t>
            </a:r>
            <a:r>
              <a:rPr lang="en-US" cap="small" dirty="0" smtClean="0"/>
              <a:t>	</a:t>
            </a:r>
            <a:r>
              <a:rPr lang="en-US" dirty="0" smtClean="0"/>
              <a:t>if	well	be-</a:t>
            </a:r>
            <a:r>
              <a:rPr lang="en-US" cap="small" dirty="0" smtClean="0"/>
              <a:t>pot</a:t>
            </a:r>
            <a:endParaRPr lang="ru-RU" dirty="0" smtClean="0"/>
          </a:p>
          <a:p>
            <a:pPr marL="0" indent="0" defTabSz="720000">
              <a:buNone/>
            </a:pPr>
            <a:r>
              <a:rPr lang="ru-RU" dirty="0"/>
              <a:t>	</a:t>
            </a:r>
            <a:r>
              <a:rPr lang="en-US" dirty="0" smtClean="0"/>
              <a:t>‘if </a:t>
            </a:r>
            <a:r>
              <a:rPr lang="en-US" dirty="0" err="1" smtClean="0"/>
              <a:t>Sayana</a:t>
            </a:r>
            <a:r>
              <a:rPr lang="en-US" dirty="0" smtClean="0"/>
              <a:t> arrives, it will be good’</a:t>
            </a:r>
          </a:p>
          <a:p>
            <a:pPr defTabSz="720000"/>
            <a:r>
              <a:rPr lang="en-US" dirty="0" smtClean="0"/>
              <a:t>Epistemic modality with </a:t>
            </a:r>
            <a:r>
              <a:rPr lang="en-US" i="1" dirty="0"/>
              <a:t>jo</a:t>
            </a:r>
            <a:r>
              <a:rPr lang="ru-RU" i="1" dirty="0" err="1"/>
              <a:t>hо</a:t>
            </a:r>
            <a:r>
              <a:rPr lang="ru-RU" i="1" dirty="0"/>
              <a:t>-</a:t>
            </a:r>
            <a:r>
              <a:rPr lang="en-US" i="1" dirty="0"/>
              <a:t>t</a:t>
            </a:r>
            <a:r>
              <a:rPr lang="ru-RU" i="1" dirty="0"/>
              <a:t>о</a:t>
            </a:r>
            <a:r>
              <a:rPr lang="en-US" i="1" dirty="0" err="1" smtClean="0"/>
              <a:t>i</a:t>
            </a:r>
            <a:r>
              <a:rPr lang="en-US" dirty="0" smtClean="0"/>
              <a:t> ‘to be used to’</a:t>
            </a:r>
            <a:endParaRPr lang="ru-RU" dirty="0" smtClean="0"/>
          </a:p>
          <a:p>
            <a:pPr marL="0" indent="0" defTabSz="720000">
              <a:buNone/>
            </a:pPr>
            <a:r>
              <a:rPr lang="ru-RU" dirty="0" smtClean="0"/>
              <a:t>(</a:t>
            </a:r>
            <a:r>
              <a:rPr lang="en-US" dirty="0" err="1" smtClean="0"/>
              <a:t>Vasilyeva</a:t>
            </a:r>
            <a:r>
              <a:rPr lang="en-US" dirty="0" smtClean="0"/>
              <a:t>, p. c.</a:t>
            </a:r>
            <a:r>
              <a:rPr lang="ru-RU" dirty="0" smtClean="0"/>
              <a:t>)</a:t>
            </a:r>
            <a:endParaRPr lang="en-US" dirty="0" smtClean="0"/>
          </a:p>
          <a:p>
            <a:pPr marL="0" indent="0" defTabSz="720000">
              <a:buNone/>
            </a:pPr>
            <a:r>
              <a:rPr lang="en-US" dirty="0" smtClean="0"/>
              <a:t>(24)	</a:t>
            </a:r>
            <a:r>
              <a:rPr lang="en-US" i="1" dirty="0" smtClean="0"/>
              <a:t>s</a:t>
            </a:r>
            <a:r>
              <a:rPr lang="de-DE" i="1" dirty="0" err="1" smtClean="0"/>
              <a:t>ɘsɘg</a:t>
            </a:r>
            <a:r>
              <a:rPr lang="ru-RU" i="1" dirty="0" smtClean="0"/>
              <a:t> </a:t>
            </a:r>
            <a:r>
              <a:rPr lang="en-US" i="1" dirty="0" smtClean="0"/>
              <a:t>	</a:t>
            </a:r>
            <a:r>
              <a:rPr lang="en-US" i="1" dirty="0" err="1" smtClean="0"/>
              <a:t>xojor</a:t>
            </a:r>
            <a:r>
              <a:rPr lang="ru-RU" i="1" dirty="0" smtClean="0"/>
              <a:t> </a:t>
            </a:r>
            <a:r>
              <a:rPr lang="en-US" i="1" dirty="0" smtClean="0"/>
              <a:t>	sag</a:t>
            </a:r>
            <a:r>
              <a:rPr lang="ru-RU" i="1" dirty="0" smtClean="0"/>
              <a:t>-</a:t>
            </a:r>
            <a:r>
              <a:rPr lang="en-US" i="1" dirty="0" smtClean="0"/>
              <a:t>ta</a:t>
            </a:r>
            <a:r>
              <a:rPr lang="ru-RU" i="1" dirty="0" smtClean="0"/>
              <a:t> </a:t>
            </a:r>
            <a:r>
              <a:rPr lang="en-US" i="1" dirty="0" smtClean="0"/>
              <a:t>	</a:t>
            </a:r>
            <a:r>
              <a:rPr lang="en-US" i="1" dirty="0" err="1" smtClean="0"/>
              <a:t>unt</a:t>
            </a:r>
            <a:r>
              <a:rPr lang="ru-RU" i="1" dirty="0" smtClean="0"/>
              <a:t>-</a:t>
            </a:r>
            <a:r>
              <a:rPr lang="en-US" i="1" dirty="0" smtClean="0"/>
              <a:t>a</a:t>
            </a:r>
            <a:r>
              <a:rPr lang="en-US" sz="2800" i="1" dirty="0"/>
              <a:t>:</a:t>
            </a:r>
            <a:r>
              <a:rPr lang="ru-RU" i="1" dirty="0" smtClean="0"/>
              <a:t> </a:t>
            </a:r>
            <a:r>
              <a:rPr lang="en-US" i="1" dirty="0" smtClean="0"/>
              <a:t>	 jo</a:t>
            </a:r>
            <a:r>
              <a:rPr lang="ru-RU" i="1" dirty="0" err="1" smtClean="0"/>
              <a:t>hо</a:t>
            </a:r>
            <a:r>
              <a:rPr lang="ru-RU" i="1" dirty="0" smtClean="0"/>
              <a:t>-</a:t>
            </a:r>
            <a:r>
              <a:rPr lang="en-US" i="1" dirty="0" smtClean="0"/>
              <a:t>t</a:t>
            </a:r>
            <a:r>
              <a:rPr lang="ru-RU" i="1" dirty="0" smtClean="0"/>
              <a:t>о</a:t>
            </a:r>
            <a:r>
              <a:rPr lang="en-US" i="1" dirty="0" err="1" smtClean="0"/>
              <a:t>i</a:t>
            </a:r>
            <a:endParaRPr lang="ru-RU" i="1" dirty="0" smtClean="0"/>
          </a:p>
          <a:p>
            <a:pPr marL="0" indent="0" defTabSz="720000">
              <a:buNone/>
            </a:pPr>
            <a:r>
              <a:rPr lang="en-US" dirty="0" smtClean="0"/>
              <a:t>	</a:t>
            </a:r>
            <a:r>
              <a:rPr lang="en-US" dirty="0" err="1" smtClean="0"/>
              <a:t>Seseg</a:t>
            </a:r>
            <a:r>
              <a:rPr lang="ru-RU" dirty="0" smtClean="0"/>
              <a:t> </a:t>
            </a:r>
            <a:r>
              <a:rPr lang="en-US" dirty="0" smtClean="0"/>
              <a:t>	two</a:t>
            </a:r>
            <a:r>
              <a:rPr lang="ru-RU" dirty="0" smtClean="0"/>
              <a:t> </a:t>
            </a:r>
            <a:r>
              <a:rPr lang="en-US" dirty="0" smtClean="0"/>
              <a:t>		hour</a:t>
            </a:r>
            <a:r>
              <a:rPr lang="ru-RU" dirty="0" smtClean="0"/>
              <a:t>-</a:t>
            </a:r>
            <a:r>
              <a:rPr lang="en-US" cap="small" dirty="0" err="1" smtClean="0"/>
              <a:t>dat</a:t>
            </a:r>
            <a:r>
              <a:rPr lang="ru-RU" dirty="0" smtClean="0"/>
              <a:t> </a:t>
            </a:r>
            <a:r>
              <a:rPr lang="en-US" dirty="0" smtClean="0"/>
              <a:t>	sleep</a:t>
            </a:r>
            <a:r>
              <a:rPr lang="ru-RU" dirty="0" smtClean="0"/>
              <a:t>-</a:t>
            </a:r>
            <a:r>
              <a:rPr lang="tt-RU" cap="small" dirty="0" smtClean="0"/>
              <a:t>prt1</a:t>
            </a:r>
            <a:r>
              <a:rPr lang="ru-RU" dirty="0" smtClean="0"/>
              <a:t> </a:t>
            </a:r>
            <a:r>
              <a:rPr lang="en-US" dirty="0" smtClean="0"/>
              <a:t>habit</a:t>
            </a:r>
            <a:r>
              <a:rPr lang="ru-RU" dirty="0" smtClean="0"/>
              <a:t>-</a:t>
            </a:r>
            <a:r>
              <a:rPr lang="en-US" cap="small" dirty="0" smtClean="0"/>
              <a:t>com</a:t>
            </a:r>
            <a:endParaRPr lang="ru-RU" dirty="0" smtClean="0"/>
          </a:p>
          <a:p>
            <a:pPr marL="0" indent="0" defTabSz="720000">
              <a:buNone/>
            </a:pPr>
            <a:r>
              <a:rPr lang="en-US" dirty="0"/>
              <a:t>	 </a:t>
            </a:r>
            <a:r>
              <a:rPr lang="en-US" dirty="0" smtClean="0"/>
              <a:t>1. ‘</a:t>
            </a:r>
            <a:r>
              <a:rPr lang="en-US" dirty="0" err="1" smtClean="0"/>
              <a:t>Seseg</a:t>
            </a:r>
            <a:r>
              <a:rPr lang="en-US" dirty="0" smtClean="0"/>
              <a:t> might be </a:t>
            </a:r>
            <a:r>
              <a:rPr lang="en-US" dirty="0"/>
              <a:t>sleeping at </a:t>
            </a:r>
            <a:r>
              <a:rPr lang="en-US" dirty="0" smtClean="0"/>
              <a:t>two o’clock’</a:t>
            </a:r>
          </a:p>
          <a:p>
            <a:pPr marL="0" indent="0" defTabSz="720000">
              <a:buNone/>
            </a:pPr>
            <a:r>
              <a:rPr lang="en-US" dirty="0" smtClean="0"/>
              <a:t>	</a:t>
            </a:r>
            <a:r>
              <a:rPr lang="en-US" dirty="0"/>
              <a:t> </a:t>
            </a:r>
            <a:r>
              <a:rPr lang="en-US" dirty="0" smtClean="0"/>
              <a:t>2. ‘</a:t>
            </a:r>
            <a:r>
              <a:rPr lang="en-US" dirty="0" err="1" smtClean="0"/>
              <a:t>Seseg</a:t>
            </a:r>
            <a:r>
              <a:rPr lang="en-US" dirty="0" smtClean="0"/>
              <a:t> </a:t>
            </a:r>
            <a:r>
              <a:rPr lang="en-US" dirty="0"/>
              <a:t>might </a:t>
            </a:r>
            <a:r>
              <a:rPr lang="en-US" dirty="0" smtClean="0"/>
              <a:t>have slep</a:t>
            </a:r>
            <a:r>
              <a:rPr lang="en-US" dirty="0"/>
              <a:t>t</a:t>
            </a:r>
            <a:r>
              <a:rPr lang="en-US" dirty="0" smtClean="0"/>
              <a:t> </a:t>
            </a:r>
            <a:r>
              <a:rPr lang="en-US" dirty="0"/>
              <a:t>at two </a:t>
            </a:r>
            <a:r>
              <a:rPr lang="en-US" dirty="0" smtClean="0"/>
              <a:t>o’clock’</a:t>
            </a:r>
            <a:endParaRPr lang="ru-RU" dirty="0"/>
          </a:p>
        </p:txBody>
      </p:sp>
      <p:sp>
        <p:nvSpPr>
          <p:cNvPr id="3" name="Заголовок 2"/>
          <p:cNvSpPr>
            <a:spLocks noGrp="1"/>
          </p:cNvSpPr>
          <p:nvPr>
            <p:ph type="title"/>
          </p:nvPr>
        </p:nvSpPr>
        <p:spPr>
          <a:xfrm>
            <a:off x="457200" y="152400"/>
            <a:ext cx="8229600" cy="1116360"/>
          </a:xfrm>
        </p:spPr>
        <p:txBody>
          <a:bodyPr/>
          <a:lstStyle/>
          <a:p>
            <a:r>
              <a:rPr lang="en-US" dirty="0" smtClean="0"/>
              <a:t>Affirmative form</a:t>
            </a:r>
            <a:endParaRPr lang="ru-RU" dirty="0"/>
          </a:p>
        </p:txBody>
      </p:sp>
    </p:spTree>
    <p:extLst>
      <p:ext uri="{BB962C8B-B14F-4D97-AF65-F5344CB8AC3E}">
        <p14:creationId xmlns:p14="http://schemas.microsoft.com/office/powerpoint/2010/main" val="42222105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524000"/>
            <a:ext cx="8229600" cy="4929336"/>
          </a:xfrm>
        </p:spPr>
        <p:txBody>
          <a:bodyPr/>
          <a:lstStyle/>
          <a:p>
            <a:r>
              <a:rPr lang="en-US" i="1" dirty="0"/>
              <a:t>-</a:t>
            </a:r>
            <a:r>
              <a:rPr lang="en-US" i="1" dirty="0" smtClean="0"/>
              <a:t>A</a:t>
            </a:r>
            <a:r>
              <a:rPr lang="en-US" i="1" dirty="0" smtClean="0">
                <a:sym typeface="Wingdings" panose="05000000000000000000" pitchFamily="2" charset="2"/>
              </a:rPr>
              <a:t>:(</a:t>
            </a:r>
            <a:r>
              <a:rPr lang="en-US" i="1" dirty="0" smtClean="0"/>
              <a:t>-</a:t>
            </a:r>
            <a:r>
              <a:rPr lang="la-Latn" i="1" dirty="0" smtClean="0"/>
              <a:t>gʉi</a:t>
            </a:r>
            <a:r>
              <a:rPr lang="en-US" i="1" dirty="0" smtClean="0"/>
              <a:t>)</a:t>
            </a:r>
            <a:r>
              <a:rPr lang="en-US" dirty="0" smtClean="0"/>
              <a:t> verb form seems to lose strict past tense semantics</a:t>
            </a:r>
            <a:r>
              <a:rPr lang="en-US" dirty="0"/>
              <a:t> and </a:t>
            </a:r>
            <a:r>
              <a:rPr lang="en-US" dirty="0" smtClean="0"/>
              <a:t>be able to serve </a:t>
            </a:r>
            <a:r>
              <a:rPr lang="en-US" dirty="0"/>
              <a:t>as a </a:t>
            </a:r>
            <a:r>
              <a:rPr lang="en-US" dirty="0" smtClean="0"/>
              <a:t>default </a:t>
            </a:r>
            <a:r>
              <a:rPr lang="en-US" dirty="0"/>
              <a:t>verb form</a:t>
            </a:r>
            <a:r>
              <a:rPr lang="en-US" dirty="0" smtClean="0"/>
              <a:t> when tense/aspect are determined contextually</a:t>
            </a:r>
          </a:p>
          <a:p>
            <a:r>
              <a:rPr lang="en-US" dirty="0" smtClean="0"/>
              <a:t>All except of one </a:t>
            </a:r>
            <a:r>
              <a:rPr lang="en-US" dirty="0" err="1" smtClean="0"/>
              <a:t>Barguzin</a:t>
            </a:r>
            <a:r>
              <a:rPr lang="en-US" dirty="0" smtClean="0"/>
              <a:t> </a:t>
            </a:r>
            <a:r>
              <a:rPr lang="en-US" dirty="0" err="1" smtClean="0"/>
              <a:t>converbs</a:t>
            </a:r>
            <a:r>
              <a:rPr lang="en-US" dirty="0" smtClean="0"/>
              <a:t> cannot be negated, most likely due to morphological/syntactic restrictions</a:t>
            </a:r>
          </a:p>
          <a:p>
            <a:r>
              <a:rPr lang="en-US" dirty="0" smtClean="0"/>
              <a:t>As a result, a universal negation, which is morphologically well formed and semantically ambiguous, obtained a widened syntactic distribution</a:t>
            </a:r>
          </a:p>
          <a:p>
            <a:endParaRPr lang="en-US" dirty="0" smtClean="0"/>
          </a:p>
          <a:p>
            <a:r>
              <a:rPr lang="en-US" dirty="0" smtClean="0"/>
              <a:t>Outcome: asymmetry of A/Fin/? type</a:t>
            </a:r>
            <a:endParaRPr lang="ru-RU" dirty="0"/>
          </a:p>
        </p:txBody>
      </p:sp>
      <p:sp>
        <p:nvSpPr>
          <p:cNvPr id="3" name="Заголовок 2"/>
          <p:cNvSpPr>
            <a:spLocks noGrp="1"/>
          </p:cNvSpPr>
          <p:nvPr>
            <p:ph type="title"/>
          </p:nvPr>
        </p:nvSpPr>
        <p:spPr/>
        <p:txBody>
          <a:bodyPr/>
          <a:lstStyle/>
          <a:p>
            <a:r>
              <a:rPr lang="en-US" dirty="0" smtClean="0"/>
              <a:t>Explanation of universality</a:t>
            </a:r>
            <a:endParaRPr lang="ru-RU" dirty="0"/>
          </a:p>
        </p:txBody>
      </p:sp>
    </p:spTree>
    <p:extLst>
      <p:ext uri="{BB962C8B-B14F-4D97-AF65-F5344CB8AC3E}">
        <p14:creationId xmlns:p14="http://schemas.microsoft.com/office/powerpoint/2010/main" val="2086848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pPr marL="0" indent="0">
              <a:buNone/>
            </a:pPr>
            <a:r>
              <a:rPr lang="en-US" sz="2800" dirty="0" smtClean="0"/>
              <a:t>These data refute the following claim:</a:t>
            </a:r>
          </a:p>
          <a:p>
            <a:r>
              <a:rPr lang="en-US" sz="2800" dirty="0" smtClean="0"/>
              <a:t>“at </a:t>
            </a:r>
            <a:r>
              <a:rPr lang="en-US" sz="2800" dirty="0"/>
              <a:t>least as many (inflectional) distinctions can be made in the unmarked category as in the marked one, and the unmarked category can be embedded in at least as many contexts as the marked one; these </a:t>
            </a:r>
            <a:r>
              <a:rPr lang="en-US" sz="2800" dirty="0" smtClean="0"/>
              <a:t>criteria </a:t>
            </a:r>
            <a:r>
              <a:rPr lang="en-US" sz="2800" dirty="0"/>
              <a:t>are indeed met by </a:t>
            </a:r>
            <a:r>
              <a:rPr lang="en-US" sz="2800" dirty="0" smtClean="0"/>
              <a:t>negation”</a:t>
            </a:r>
            <a:r>
              <a:rPr lang="en-US" sz="2800" dirty="0"/>
              <a:t> (Croft 2003: 110)</a:t>
            </a:r>
            <a:endParaRPr lang="ru-RU" sz="2800" dirty="0"/>
          </a:p>
        </p:txBody>
      </p:sp>
      <p:sp>
        <p:nvSpPr>
          <p:cNvPr id="3" name="Заголовок 2"/>
          <p:cNvSpPr>
            <a:spLocks noGrp="1"/>
          </p:cNvSpPr>
          <p:nvPr>
            <p:ph type="title"/>
          </p:nvPr>
        </p:nvSpPr>
        <p:spPr/>
        <p:txBody>
          <a:bodyPr/>
          <a:lstStyle/>
          <a:p>
            <a:endParaRPr lang="ru-RU"/>
          </a:p>
        </p:txBody>
      </p:sp>
    </p:spTree>
    <p:extLst>
      <p:ext uri="{BB962C8B-B14F-4D97-AF65-F5344CB8AC3E}">
        <p14:creationId xmlns:p14="http://schemas.microsoft.com/office/powerpoint/2010/main" val="20067059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67544" y="1412776"/>
            <a:ext cx="8229600" cy="5256584"/>
          </a:xfrm>
        </p:spPr>
        <p:txBody>
          <a:bodyPr>
            <a:normAutofit/>
          </a:bodyPr>
          <a:lstStyle/>
          <a:p>
            <a:r>
              <a:rPr lang="en-US" dirty="0" smtClean="0"/>
              <a:t>Greenberg, 1966:</a:t>
            </a:r>
            <a:r>
              <a:rPr lang="en-US" dirty="0"/>
              <a:t> e</a:t>
            </a:r>
            <a:r>
              <a:rPr lang="en-US" dirty="0" smtClean="0"/>
              <a:t>conomy</a:t>
            </a:r>
          </a:p>
          <a:p>
            <a:r>
              <a:rPr lang="en-US" dirty="0" smtClean="0"/>
              <a:t>(</a:t>
            </a:r>
            <a:r>
              <a:rPr lang="en-US" dirty="0" err="1"/>
              <a:t>Schmid</a:t>
            </a:r>
            <a:r>
              <a:rPr lang="en-US" dirty="0"/>
              <a:t>, 1980) and (Matthews </a:t>
            </a:r>
            <a:r>
              <a:rPr lang="en-US" dirty="0" smtClean="0"/>
              <a:t>1990): stativity </a:t>
            </a:r>
            <a:r>
              <a:rPr lang="en-US" dirty="0"/>
              <a:t>of negation</a:t>
            </a:r>
            <a:endParaRPr lang="en-US" dirty="0" smtClean="0"/>
          </a:p>
          <a:p>
            <a:r>
              <a:rPr lang="en-US" dirty="0"/>
              <a:t>(</a:t>
            </a:r>
            <a:r>
              <a:rPr lang="en-US" dirty="0" err="1"/>
              <a:t>Schmid</a:t>
            </a:r>
            <a:r>
              <a:rPr lang="en-US" dirty="0"/>
              <a:t>, 1980) and (Matthews 1990</a:t>
            </a:r>
            <a:r>
              <a:rPr lang="en-US" dirty="0" smtClean="0"/>
              <a:t>): </a:t>
            </a:r>
            <a:r>
              <a:rPr lang="en-US" dirty="0"/>
              <a:t>i</a:t>
            </a:r>
            <a:r>
              <a:rPr lang="en-US" dirty="0" smtClean="0"/>
              <a:t>mpossibility to localize an unrealized event in time</a:t>
            </a:r>
          </a:p>
          <a:p>
            <a:r>
              <a:rPr lang="en-US" dirty="0"/>
              <a:t>(</a:t>
            </a:r>
            <a:r>
              <a:rPr lang="en-US" dirty="0" err="1"/>
              <a:t>Miestamo</a:t>
            </a:r>
            <a:r>
              <a:rPr lang="ru-RU" dirty="0"/>
              <a:t> 2005</a:t>
            </a:r>
            <a:r>
              <a:rPr lang="en-US" dirty="0"/>
              <a:t>) and (</a:t>
            </a:r>
            <a:r>
              <a:rPr lang="en-US" dirty="0" err="1"/>
              <a:t>Miestamo</a:t>
            </a:r>
            <a:r>
              <a:rPr lang="ru-RU" dirty="0"/>
              <a:t> &amp; </a:t>
            </a:r>
            <a:r>
              <a:rPr lang="en-US" dirty="0"/>
              <a:t>van der </a:t>
            </a:r>
            <a:r>
              <a:rPr lang="en-US" dirty="0" err="1"/>
              <a:t>Auwera</a:t>
            </a:r>
            <a:r>
              <a:rPr lang="ru-RU" dirty="0"/>
              <a:t> 2011</a:t>
            </a:r>
            <a:r>
              <a:rPr lang="en-US" dirty="0" smtClean="0"/>
              <a:t>): pragmatic excessiveness/discourse determinedness of negation</a:t>
            </a:r>
            <a:endParaRPr lang="en-US" dirty="0"/>
          </a:p>
          <a:p>
            <a:endParaRPr lang="en-US" sz="2400" dirty="0" smtClean="0"/>
          </a:p>
          <a:p>
            <a:endParaRPr lang="en-US" sz="2400" dirty="0" smtClean="0"/>
          </a:p>
        </p:txBody>
      </p:sp>
      <p:sp>
        <p:nvSpPr>
          <p:cNvPr id="3" name="Заголовок 2"/>
          <p:cNvSpPr>
            <a:spLocks noGrp="1"/>
          </p:cNvSpPr>
          <p:nvPr>
            <p:ph type="title"/>
          </p:nvPr>
        </p:nvSpPr>
        <p:spPr>
          <a:xfrm>
            <a:off x="251520" y="116632"/>
            <a:ext cx="8640960" cy="1044352"/>
          </a:xfrm>
        </p:spPr>
        <p:txBody>
          <a:bodyPr>
            <a:normAutofit/>
          </a:bodyPr>
          <a:lstStyle/>
          <a:p>
            <a:r>
              <a:rPr lang="en-US" dirty="0" smtClean="0"/>
              <a:t>Explanations of completive asymmetry</a:t>
            </a:r>
            <a:endParaRPr lang="ru-RU" dirty="0"/>
          </a:p>
        </p:txBody>
      </p:sp>
    </p:spTree>
    <p:extLst>
      <p:ext uri="{BB962C8B-B14F-4D97-AF65-F5344CB8AC3E}">
        <p14:creationId xmlns:p14="http://schemas.microsoft.com/office/powerpoint/2010/main" val="36715818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268760"/>
            <a:ext cx="8363272" cy="5256584"/>
          </a:xfrm>
        </p:spPr>
        <p:txBody>
          <a:bodyPr>
            <a:normAutofit/>
          </a:bodyPr>
          <a:lstStyle/>
          <a:p>
            <a:pPr marL="0" indent="0" defTabSz="972000">
              <a:buNone/>
            </a:pPr>
            <a:r>
              <a:rPr lang="en-US" sz="2800" dirty="0"/>
              <a:t>(Greenberg, 1966: 68-69): by economy, negative forms (with marked polarity, whereas affirmative forms are unmarked) are used less often, therefore, semantic differences of close forms are often erased</a:t>
            </a:r>
            <a:r>
              <a:rPr lang="en-US" sz="2800" dirty="0" smtClean="0"/>
              <a:t>;</a:t>
            </a:r>
          </a:p>
          <a:p>
            <a:pPr marL="0" indent="0" defTabSz="972000">
              <a:buNone/>
            </a:pPr>
            <a:r>
              <a:rPr lang="en-US" sz="2800" dirty="0" smtClean="0"/>
              <a:t>This seems to be true for </a:t>
            </a:r>
            <a:r>
              <a:rPr lang="en-US" sz="2800" dirty="0" err="1" smtClean="0"/>
              <a:t>Barguzin</a:t>
            </a:r>
            <a:r>
              <a:rPr lang="en-US" sz="2800" dirty="0" smtClean="0"/>
              <a:t>: negation of rare, </a:t>
            </a:r>
            <a:r>
              <a:rPr lang="de-DE" sz="2800" dirty="0" err="1" smtClean="0"/>
              <a:t>excessive</a:t>
            </a:r>
            <a:r>
              <a:rPr lang="en-US" sz="2800" dirty="0" smtClean="0"/>
              <a:t> forms is either </a:t>
            </a:r>
            <a:r>
              <a:rPr lang="en-US" sz="2800" dirty="0" err="1" smtClean="0"/>
              <a:t>unpreferred</a:t>
            </a:r>
            <a:r>
              <a:rPr lang="en-US" sz="2800" dirty="0" smtClean="0"/>
              <a:t> (finite immediate past -</a:t>
            </a:r>
            <a:r>
              <a:rPr lang="en-US" sz="2800" dirty="0" err="1" smtClean="0"/>
              <a:t>bA</a:t>
            </a:r>
            <a:r>
              <a:rPr lang="en-US" sz="2800" dirty="0" smtClean="0"/>
              <a:t>) or prohibited (resultative participle -</a:t>
            </a:r>
            <a:r>
              <a:rPr lang="en-US" sz="2800" dirty="0" err="1" smtClean="0"/>
              <a:t>AnxAi</a:t>
            </a:r>
            <a:r>
              <a:rPr lang="en-US" sz="2800" dirty="0" smtClean="0"/>
              <a:t>)</a:t>
            </a:r>
            <a:endParaRPr lang="en-US" sz="2800" dirty="0"/>
          </a:p>
          <a:p>
            <a:pPr marL="0" indent="0" defTabSz="972000">
              <a:buNone/>
            </a:pPr>
            <a:r>
              <a:rPr lang="en-US" dirty="0" smtClean="0"/>
              <a:t>(25)	</a:t>
            </a:r>
            <a:r>
              <a:rPr lang="en-US" i="1" dirty="0" smtClean="0"/>
              <a:t>bi</a:t>
            </a:r>
            <a:r>
              <a:rPr lang="ru-RU" i="1" dirty="0" smtClean="0"/>
              <a:t> </a:t>
            </a:r>
            <a:r>
              <a:rPr lang="ru-RU" i="1" dirty="0"/>
              <a:t>	</a:t>
            </a:r>
            <a:r>
              <a:rPr lang="en-US" i="1" dirty="0" err="1" smtClean="0"/>
              <a:t>axa</a:t>
            </a:r>
            <a:r>
              <a:rPr lang="ru-RU" i="1" dirty="0" smtClean="0"/>
              <a:t>-</a:t>
            </a:r>
            <a:r>
              <a:rPr lang="en-US" i="1" dirty="0" smtClean="0"/>
              <a:t>ja</a:t>
            </a:r>
            <a:r>
              <a:rPr lang="en-US" sz="2800" i="1" dirty="0"/>
              <a:t>:</a:t>
            </a:r>
            <a:r>
              <a:rPr lang="ru-RU" i="1" dirty="0" smtClean="0"/>
              <a:t> </a:t>
            </a:r>
            <a:r>
              <a:rPr lang="en-US" i="1" dirty="0" smtClean="0"/>
              <a:t>	</a:t>
            </a:r>
            <a:r>
              <a:rPr lang="en-US" i="1" dirty="0" err="1" smtClean="0"/>
              <a:t>amar</a:t>
            </a:r>
            <a:r>
              <a:rPr lang="en-US" sz="2400" i="1" dirty="0" err="1" smtClean="0"/>
              <a:t>ʃal</a:t>
            </a:r>
            <a:r>
              <a:rPr lang="ru-RU" i="1" dirty="0" smtClean="0"/>
              <a:t>-</a:t>
            </a:r>
            <a:r>
              <a:rPr lang="ru-RU" i="1" baseline="30000" dirty="0" smtClean="0"/>
              <a:t>?</a:t>
            </a:r>
            <a:r>
              <a:rPr lang="en-US" i="1" dirty="0" err="1" smtClean="0"/>
              <a:t>ba</a:t>
            </a:r>
            <a:r>
              <a:rPr lang="en-US" i="1" dirty="0" smtClean="0"/>
              <a:t>/</a:t>
            </a:r>
            <a:r>
              <a:rPr lang="en-US" i="1" dirty="0"/>
              <a:t>a</a:t>
            </a:r>
            <a:r>
              <a:rPr lang="en-US" sz="2800" i="1" dirty="0" smtClean="0"/>
              <a:t>:</a:t>
            </a:r>
            <a:r>
              <a:rPr lang="ru-RU" i="1" dirty="0" smtClean="0"/>
              <a:t>-</a:t>
            </a:r>
            <a:r>
              <a:rPr lang="la-Latn" i="1" dirty="0" smtClean="0"/>
              <a:t>gʉi</a:t>
            </a:r>
            <a:r>
              <a:rPr lang="ru-RU" i="1" dirty="0" smtClean="0"/>
              <a:t>-</a:t>
            </a:r>
            <a:r>
              <a:rPr lang="en-US" i="1" dirty="0" smtClean="0"/>
              <a:t>b</a:t>
            </a:r>
            <a:endParaRPr lang="ru-RU" i="1" dirty="0"/>
          </a:p>
          <a:p>
            <a:pPr marL="0" indent="0" defTabSz="972000">
              <a:buNone/>
            </a:pPr>
            <a:r>
              <a:rPr lang="en-US" dirty="0" smtClean="0"/>
              <a:t>	</a:t>
            </a:r>
            <a:r>
              <a:rPr lang="ru-RU" cap="small" dirty="0" smtClean="0"/>
              <a:t>1</a:t>
            </a:r>
            <a:r>
              <a:rPr lang="en-US" cap="small" dirty="0" smtClean="0"/>
              <a:t>sg</a:t>
            </a:r>
            <a:r>
              <a:rPr lang="ru-RU" dirty="0"/>
              <a:t>	</a:t>
            </a:r>
            <a:r>
              <a:rPr lang="en-US" dirty="0" smtClean="0"/>
              <a:t>brother</a:t>
            </a:r>
            <a:r>
              <a:rPr lang="ru-RU" dirty="0" smtClean="0"/>
              <a:t>-</a:t>
            </a:r>
            <a:r>
              <a:rPr lang="en-US" cap="small" dirty="0" err="1" smtClean="0"/>
              <a:t>refl</a:t>
            </a:r>
            <a:r>
              <a:rPr lang="en-US" cap="small" dirty="0"/>
              <a:t>	</a:t>
            </a:r>
            <a:r>
              <a:rPr lang="en-US" dirty="0" smtClean="0"/>
              <a:t>congratulate</a:t>
            </a:r>
            <a:r>
              <a:rPr lang="ru-RU" dirty="0" smtClean="0"/>
              <a:t>-</a:t>
            </a:r>
            <a:r>
              <a:rPr lang="ru-RU" baseline="30000" dirty="0" smtClean="0"/>
              <a:t>?</a:t>
            </a:r>
            <a:r>
              <a:rPr lang="en-US" cap="small" dirty="0" err="1" smtClean="0"/>
              <a:t>prt</a:t>
            </a:r>
            <a:r>
              <a:rPr lang="ru-RU" cap="small" dirty="0" smtClean="0"/>
              <a:t>2</a:t>
            </a:r>
            <a:r>
              <a:rPr lang="ru-RU" dirty="0" smtClean="0"/>
              <a:t>/</a:t>
            </a:r>
            <a:r>
              <a:rPr lang="en-US" cap="small" dirty="0" err="1"/>
              <a:t>prt</a:t>
            </a:r>
            <a:r>
              <a:rPr lang="ru-RU" cap="small" dirty="0" smtClean="0"/>
              <a:t>1</a:t>
            </a:r>
            <a:r>
              <a:rPr lang="ru-RU" dirty="0" smtClean="0"/>
              <a:t>-</a:t>
            </a:r>
            <a:r>
              <a:rPr lang="en-US" cap="small" dirty="0" err="1" smtClean="0"/>
              <a:t>neg</a:t>
            </a:r>
            <a:r>
              <a:rPr lang="ru-RU" dirty="0" smtClean="0"/>
              <a:t>-1</a:t>
            </a:r>
            <a:endParaRPr lang="ru-RU" dirty="0"/>
          </a:p>
          <a:p>
            <a:pPr marL="0" indent="0" defTabSz="972000">
              <a:buNone/>
            </a:pPr>
            <a:r>
              <a:rPr lang="en-US" dirty="0" smtClean="0"/>
              <a:t>	‘I haven’t congratulated my brother’</a:t>
            </a:r>
            <a:endParaRPr lang="ru-RU" dirty="0"/>
          </a:p>
          <a:p>
            <a:pPr defTabSz="972000"/>
            <a:endParaRPr lang="ru-RU" dirty="0"/>
          </a:p>
        </p:txBody>
      </p:sp>
      <p:sp>
        <p:nvSpPr>
          <p:cNvPr id="3" name="Заголовок 2"/>
          <p:cNvSpPr>
            <a:spLocks noGrp="1"/>
          </p:cNvSpPr>
          <p:nvPr>
            <p:ph type="title"/>
          </p:nvPr>
        </p:nvSpPr>
        <p:spPr>
          <a:xfrm>
            <a:off x="457200" y="152400"/>
            <a:ext cx="8229600" cy="1116360"/>
          </a:xfrm>
        </p:spPr>
        <p:txBody>
          <a:bodyPr/>
          <a:lstStyle/>
          <a:p>
            <a:r>
              <a:rPr lang="en-US" dirty="0" smtClean="0"/>
              <a:t>Economy</a:t>
            </a:r>
            <a:endParaRPr lang="ru-RU" dirty="0"/>
          </a:p>
        </p:txBody>
      </p:sp>
    </p:spTree>
    <p:extLst>
      <p:ext uri="{BB962C8B-B14F-4D97-AF65-F5344CB8AC3E}">
        <p14:creationId xmlns:p14="http://schemas.microsoft.com/office/powerpoint/2010/main" val="164851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r>
              <a:rPr lang="en-US" dirty="0" smtClean="0"/>
              <a:t>Habitual forms which are relatively numerous and all allow for standard negation seem to refute this explanation</a:t>
            </a:r>
          </a:p>
          <a:p>
            <a:r>
              <a:rPr lang="en-US" dirty="0" smtClean="0"/>
              <a:t>However, </a:t>
            </a:r>
            <a:r>
              <a:rPr lang="en-US" dirty="0"/>
              <a:t>in contrast to perfective </a:t>
            </a:r>
            <a:r>
              <a:rPr lang="en-US" dirty="0" smtClean="0"/>
              <a:t>forms, all of them are easily recognized by the speakers and preserve semantic differences</a:t>
            </a:r>
          </a:p>
          <a:p>
            <a:r>
              <a:rPr lang="en-US" dirty="0" smtClean="0"/>
              <a:t>For example, 3</a:t>
            </a:r>
            <a:r>
              <a:rPr lang="en-US" baseline="30000" dirty="0" smtClean="0"/>
              <a:t>rd</a:t>
            </a:r>
            <a:r>
              <a:rPr lang="en-US" dirty="0" smtClean="0"/>
              <a:t> habitual </a:t>
            </a:r>
            <a:r>
              <a:rPr lang="en-US" i="1" dirty="0" smtClean="0"/>
              <a:t>-</a:t>
            </a:r>
            <a:r>
              <a:rPr lang="en-US" i="1" dirty="0"/>
              <a:t>A:</a:t>
            </a:r>
            <a:r>
              <a:rPr lang="de-DE" sz="2800" i="1" dirty="0"/>
              <a:t>-</a:t>
            </a:r>
            <a:r>
              <a:rPr lang="de-DE" sz="2800" i="1" dirty="0" err="1"/>
              <a:t>ʃA</a:t>
            </a:r>
            <a:r>
              <a:rPr lang="en-US" dirty="0" smtClean="0"/>
              <a:t> tends to </a:t>
            </a:r>
            <a:r>
              <a:rPr lang="en-US" dirty="0"/>
              <a:t>have nontrivial </a:t>
            </a:r>
            <a:r>
              <a:rPr lang="en-US" dirty="0" smtClean="0"/>
              <a:t>perfective semantics in nominalizations and </a:t>
            </a:r>
            <a:r>
              <a:rPr lang="en-US" dirty="0" err="1" smtClean="0"/>
              <a:t>quasifactitive</a:t>
            </a:r>
            <a:r>
              <a:rPr lang="en-US" dirty="0" smtClean="0"/>
              <a:t> semantics in analytical forms</a:t>
            </a:r>
            <a:endParaRPr lang="ru-RU" dirty="0"/>
          </a:p>
        </p:txBody>
      </p:sp>
      <p:sp>
        <p:nvSpPr>
          <p:cNvPr id="3" name="Заголовок 2"/>
          <p:cNvSpPr>
            <a:spLocks noGrp="1"/>
          </p:cNvSpPr>
          <p:nvPr>
            <p:ph type="title"/>
          </p:nvPr>
        </p:nvSpPr>
        <p:spPr/>
        <p:txBody>
          <a:bodyPr/>
          <a:lstStyle/>
          <a:p>
            <a:r>
              <a:rPr lang="en-US" dirty="0"/>
              <a:t>Economy</a:t>
            </a:r>
            <a:endParaRPr lang="ru-RU" dirty="0"/>
          </a:p>
        </p:txBody>
      </p:sp>
    </p:spTree>
    <p:extLst>
      <p:ext uri="{BB962C8B-B14F-4D97-AF65-F5344CB8AC3E}">
        <p14:creationId xmlns:p14="http://schemas.microsoft.com/office/powerpoint/2010/main" val="39777472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23528" y="1196752"/>
            <a:ext cx="8496944" cy="5400600"/>
          </a:xfrm>
        </p:spPr>
        <p:txBody>
          <a:bodyPr>
            <a:normAutofit fontScale="92500" lnSpcReduction="10000"/>
          </a:bodyPr>
          <a:lstStyle/>
          <a:p>
            <a:pPr defTabSz="540000"/>
            <a:r>
              <a:rPr lang="en-US" dirty="0" smtClean="0"/>
              <a:t>Predicative usage</a:t>
            </a:r>
          </a:p>
          <a:p>
            <a:pPr marL="0" indent="0" defTabSz="540000">
              <a:buNone/>
            </a:pPr>
            <a:r>
              <a:rPr lang="en-US" dirty="0" smtClean="0"/>
              <a:t>(26)	</a:t>
            </a:r>
            <a:r>
              <a:rPr lang="en-US" i="1" dirty="0" err="1" smtClean="0"/>
              <a:t>ot</a:t>
            </a:r>
            <a:r>
              <a:rPr lang="en-US" sz="2800" i="1" dirty="0" err="1" smtClean="0"/>
              <a:t>ʃir</a:t>
            </a:r>
            <a:r>
              <a:rPr lang="ru-RU" i="1" dirty="0" smtClean="0"/>
              <a:t> </a:t>
            </a:r>
            <a:r>
              <a:rPr lang="en-US" i="1" dirty="0" smtClean="0"/>
              <a:t>	</a:t>
            </a:r>
            <a:r>
              <a:rPr lang="en-US" i="1" dirty="0" err="1" smtClean="0"/>
              <a:t>unt</a:t>
            </a:r>
            <a:r>
              <a:rPr lang="ru-RU" i="1" dirty="0" smtClean="0"/>
              <a:t>-а</a:t>
            </a:r>
            <a:r>
              <a:rPr lang="en-US" i="1" dirty="0"/>
              <a:t>:</a:t>
            </a:r>
            <a:r>
              <a:rPr lang="ru-RU" i="1" dirty="0" smtClean="0"/>
              <a:t>-</a:t>
            </a:r>
            <a:r>
              <a:rPr lang="en-US" sz="2400" i="1" dirty="0" err="1" smtClean="0"/>
              <a:t>ʃa</a:t>
            </a:r>
            <a:endParaRPr lang="ru-RU" i="1" dirty="0"/>
          </a:p>
          <a:p>
            <a:pPr marL="0" indent="0" defTabSz="540000">
              <a:buNone/>
            </a:pPr>
            <a:r>
              <a:rPr lang="en-US" dirty="0" smtClean="0"/>
              <a:t>	</a:t>
            </a:r>
            <a:r>
              <a:rPr lang="en-US" dirty="0" err="1" smtClean="0"/>
              <a:t>Ochir</a:t>
            </a:r>
            <a:r>
              <a:rPr lang="ru-RU" dirty="0" smtClean="0"/>
              <a:t> </a:t>
            </a:r>
            <a:r>
              <a:rPr lang="en-US" dirty="0" smtClean="0"/>
              <a:t>	sleep</a:t>
            </a:r>
            <a:r>
              <a:rPr lang="ru-RU" dirty="0" smtClean="0"/>
              <a:t>-</a:t>
            </a:r>
            <a:r>
              <a:rPr lang="en-US" cap="small" dirty="0" smtClean="0"/>
              <a:t>prt1-psb</a:t>
            </a:r>
            <a:endParaRPr lang="en-US" dirty="0" smtClean="0"/>
          </a:p>
          <a:p>
            <a:pPr marL="0" indent="0" defTabSz="540000">
              <a:buNone/>
            </a:pPr>
            <a:r>
              <a:rPr lang="en-US" dirty="0" smtClean="0"/>
              <a:t>	‘</a:t>
            </a:r>
            <a:r>
              <a:rPr lang="en-US" dirty="0" err="1" smtClean="0"/>
              <a:t>Ochir</a:t>
            </a:r>
            <a:r>
              <a:rPr lang="en-US" dirty="0" smtClean="0"/>
              <a:t> likes to sleep, </a:t>
            </a:r>
            <a:r>
              <a:rPr lang="en-US" dirty="0" err="1" smtClean="0"/>
              <a:t>Ochir</a:t>
            </a:r>
            <a:r>
              <a:rPr lang="en-US" dirty="0" smtClean="0"/>
              <a:t> sleeps a lot’</a:t>
            </a:r>
            <a:endParaRPr lang="en-US" dirty="0"/>
          </a:p>
          <a:p>
            <a:pPr defTabSz="540000"/>
            <a:r>
              <a:rPr lang="en-US" dirty="0" smtClean="0"/>
              <a:t>Nominalization</a:t>
            </a:r>
          </a:p>
          <a:p>
            <a:pPr marL="0" indent="0" defTabSz="540000">
              <a:buNone/>
            </a:pPr>
            <a:r>
              <a:rPr lang="en-US" dirty="0" smtClean="0"/>
              <a:t>(27)	</a:t>
            </a:r>
            <a:r>
              <a:rPr lang="en-US" i="1" dirty="0" smtClean="0"/>
              <a:t>x</a:t>
            </a:r>
            <a:r>
              <a:rPr lang="la-Latn" i="1" dirty="0" smtClean="0"/>
              <a:t>ʉ</a:t>
            </a:r>
            <a:r>
              <a:rPr lang="en-US" i="1" dirty="0" smtClean="0"/>
              <a:t>b</a:t>
            </a:r>
            <a:r>
              <a:rPr lang="la-Latn" i="1" dirty="0" smtClean="0"/>
              <a:t>ʉ</a:t>
            </a:r>
            <a:r>
              <a:rPr lang="en-US" i="1" dirty="0" smtClean="0"/>
              <a:t>:n</a:t>
            </a:r>
            <a:r>
              <a:rPr lang="ru-RU" i="1" dirty="0" smtClean="0"/>
              <a:t> </a:t>
            </a:r>
            <a:r>
              <a:rPr lang="en-US" i="1" dirty="0" smtClean="0"/>
              <a:t>	</a:t>
            </a:r>
            <a:r>
              <a:rPr lang="en-US" i="1" dirty="0" err="1" smtClean="0"/>
              <a:t>Badm-ai</a:t>
            </a:r>
            <a:r>
              <a:rPr lang="ru-RU" i="1" dirty="0" smtClean="0"/>
              <a:t> </a:t>
            </a:r>
            <a:r>
              <a:rPr lang="en-US" i="1" dirty="0" smtClean="0"/>
              <a:t>	nom</a:t>
            </a:r>
            <a:r>
              <a:rPr lang="ru-RU" i="1" dirty="0" smtClean="0"/>
              <a:t> </a:t>
            </a:r>
            <a:r>
              <a:rPr lang="en-US" i="1" dirty="0" smtClean="0"/>
              <a:t>	</a:t>
            </a:r>
            <a:r>
              <a:rPr lang="en-US" i="1" dirty="0" err="1" smtClean="0"/>
              <a:t>un</a:t>
            </a:r>
            <a:r>
              <a:rPr lang="en-US" sz="2400" i="1" dirty="0" err="1" smtClean="0"/>
              <a:t>ʃ</a:t>
            </a:r>
            <a:r>
              <a:rPr lang="en-US" sz="2400" i="1" dirty="0" smtClean="0"/>
              <a:t>-aa-</a:t>
            </a:r>
            <a:r>
              <a:rPr lang="en-US" sz="2400" i="1" dirty="0" err="1" smtClean="0"/>
              <a:t>ʃ</a:t>
            </a:r>
            <a:r>
              <a:rPr lang="en-US" i="1" dirty="0" err="1" smtClean="0"/>
              <a:t>a</a:t>
            </a:r>
            <a:r>
              <a:rPr lang="en-US" i="1" dirty="0" smtClean="0"/>
              <a:t>-da</a:t>
            </a:r>
            <a:r>
              <a:rPr lang="ru-RU" i="1" dirty="0" smtClean="0"/>
              <a:t> </a:t>
            </a:r>
            <a:r>
              <a:rPr lang="en-US" i="1" dirty="0" smtClean="0"/>
              <a:t>		</a:t>
            </a:r>
            <a:r>
              <a:rPr lang="en-US" i="1" dirty="0" err="1" smtClean="0"/>
              <a:t>xorso</a:t>
            </a:r>
            <a:r>
              <a:rPr lang="en-US" i="1" dirty="0" smtClean="0"/>
              <a:t>-no</a:t>
            </a:r>
          </a:p>
          <a:p>
            <a:pPr marL="0" indent="0" defTabSz="540000">
              <a:buNone/>
            </a:pPr>
            <a:r>
              <a:rPr lang="en-US" dirty="0"/>
              <a:t>	</a:t>
            </a:r>
            <a:r>
              <a:rPr lang="en-US" dirty="0" smtClean="0"/>
              <a:t>boy		</a:t>
            </a:r>
            <a:r>
              <a:rPr lang="en-US" dirty="0" err="1" smtClean="0"/>
              <a:t>Badma</a:t>
            </a:r>
            <a:r>
              <a:rPr lang="en-US" dirty="0" smtClean="0"/>
              <a:t>-</a:t>
            </a:r>
            <a:r>
              <a:rPr lang="en-US" cap="small" dirty="0" smtClean="0"/>
              <a:t>gen</a:t>
            </a:r>
            <a:r>
              <a:rPr lang="en-US" dirty="0" smtClean="0"/>
              <a:t>	book	read-</a:t>
            </a:r>
            <a:r>
              <a:rPr lang="en-US" cap="small" dirty="0" smtClean="0"/>
              <a:t>prt1-psb-dat	</a:t>
            </a:r>
            <a:r>
              <a:rPr lang="en-US" dirty="0" smtClean="0"/>
              <a:t>envy</a:t>
            </a:r>
            <a:r>
              <a:rPr lang="en-US" cap="small" dirty="0" smtClean="0"/>
              <a:t>-</a:t>
            </a:r>
            <a:r>
              <a:rPr lang="en-US" cap="small" dirty="0" err="1" smtClean="0"/>
              <a:t>prs</a:t>
            </a:r>
            <a:endParaRPr lang="en-US" dirty="0" smtClean="0"/>
          </a:p>
          <a:p>
            <a:pPr marL="0" indent="0" defTabSz="540000">
              <a:buNone/>
            </a:pPr>
            <a:r>
              <a:rPr lang="en-US" dirty="0" smtClean="0"/>
              <a:t>	1) ‘Boy envies how </a:t>
            </a:r>
            <a:r>
              <a:rPr lang="en-US" dirty="0" err="1" smtClean="0"/>
              <a:t>Badma</a:t>
            </a:r>
            <a:r>
              <a:rPr lang="en-US" dirty="0" smtClean="0"/>
              <a:t> reads’</a:t>
            </a:r>
            <a:endParaRPr lang="ru-RU" dirty="0"/>
          </a:p>
          <a:p>
            <a:pPr marL="0" indent="0" defTabSz="540000">
              <a:buNone/>
            </a:pPr>
            <a:r>
              <a:rPr lang="en-US" dirty="0" smtClean="0"/>
              <a:t>	2) ‘Boy envies that </a:t>
            </a:r>
            <a:r>
              <a:rPr lang="en-US" dirty="0" err="1" smtClean="0"/>
              <a:t>Badma</a:t>
            </a:r>
            <a:r>
              <a:rPr lang="en-US" dirty="0" smtClean="0"/>
              <a:t> has read the book’</a:t>
            </a:r>
          </a:p>
          <a:p>
            <a:pPr defTabSz="540000"/>
            <a:r>
              <a:rPr lang="en-US" dirty="0" smtClean="0"/>
              <a:t>Analytical form</a:t>
            </a:r>
          </a:p>
          <a:p>
            <a:pPr marL="0" indent="0" defTabSz="540000">
              <a:buNone/>
            </a:pPr>
            <a:r>
              <a:rPr lang="en-US" dirty="0" smtClean="0"/>
              <a:t>(28) </a:t>
            </a:r>
            <a:r>
              <a:rPr lang="en-US" i="1" dirty="0" err="1" smtClean="0"/>
              <a:t>o</a:t>
            </a:r>
            <a:r>
              <a:rPr lang="en-US" sz="2800" i="1" dirty="0" err="1" smtClean="0"/>
              <a:t>ʃor</a:t>
            </a:r>
            <a:r>
              <a:rPr lang="ru-RU" i="1" dirty="0" smtClean="0"/>
              <a:t> </a:t>
            </a:r>
            <a:r>
              <a:rPr lang="en-US" i="1" dirty="0" smtClean="0"/>
              <a:t>	</a:t>
            </a:r>
            <a:r>
              <a:rPr lang="en-US" i="1" dirty="0" err="1" smtClean="0"/>
              <a:t>unt</a:t>
            </a:r>
            <a:r>
              <a:rPr lang="ru-RU" i="1" dirty="0"/>
              <a:t>-а</a:t>
            </a:r>
            <a:r>
              <a:rPr lang="en-US" i="1" dirty="0"/>
              <a:t>:</a:t>
            </a:r>
            <a:r>
              <a:rPr lang="ru-RU" i="1" dirty="0"/>
              <a:t>-</a:t>
            </a:r>
            <a:r>
              <a:rPr lang="en-US" sz="2400" i="1" dirty="0" err="1"/>
              <a:t>ʃa</a:t>
            </a:r>
            <a:r>
              <a:rPr lang="ru-RU" i="1" dirty="0" smtClean="0"/>
              <a:t> </a:t>
            </a:r>
            <a:r>
              <a:rPr lang="en-US" i="1" dirty="0" smtClean="0"/>
              <a:t>		bolo-no</a:t>
            </a:r>
          </a:p>
          <a:p>
            <a:pPr marL="0" indent="0" defTabSz="540000">
              <a:buNone/>
            </a:pPr>
            <a:r>
              <a:rPr lang="en-US" dirty="0"/>
              <a:t>	</a:t>
            </a:r>
            <a:r>
              <a:rPr lang="en-US" dirty="0" err="1" smtClean="0"/>
              <a:t>Ochir</a:t>
            </a:r>
            <a:r>
              <a:rPr lang="en-US" dirty="0" smtClean="0"/>
              <a:t>	sleep</a:t>
            </a:r>
            <a:r>
              <a:rPr lang="ru-RU" dirty="0"/>
              <a:t>-</a:t>
            </a:r>
            <a:r>
              <a:rPr lang="en-US" cap="small" dirty="0" smtClean="0"/>
              <a:t>prt1-psb	</a:t>
            </a:r>
            <a:r>
              <a:rPr lang="en-US" dirty="0"/>
              <a:t> </a:t>
            </a:r>
            <a:r>
              <a:rPr lang="en-US" dirty="0" smtClean="0"/>
              <a:t>become</a:t>
            </a:r>
            <a:r>
              <a:rPr lang="en-US" cap="small" dirty="0" smtClean="0"/>
              <a:t>-</a:t>
            </a:r>
            <a:r>
              <a:rPr lang="en-US" cap="small" dirty="0" err="1" smtClean="0"/>
              <a:t>prs</a:t>
            </a:r>
            <a:endParaRPr lang="ru-RU" dirty="0"/>
          </a:p>
          <a:p>
            <a:pPr marL="0" indent="0" defTabSz="540000">
              <a:buNone/>
            </a:pPr>
            <a:r>
              <a:rPr lang="en-US" dirty="0" smtClean="0"/>
              <a:t>	‘</a:t>
            </a:r>
            <a:r>
              <a:rPr lang="en-US" dirty="0" err="1" smtClean="0"/>
              <a:t>Ochir</a:t>
            </a:r>
            <a:r>
              <a:rPr lang="en-US" dirty="0" smtClean="0"/>
              <a:t> pretends to be sleeping’</a:t>
            </a:r>
            <a:endParaRPr lang="ru-RU" dirty="0"/>
          </a:p>
          <a:p>
            <a:pPr defTabSz="540000"/>
            <a:endParaRPr lang="ru-RU" dirty="0"/>
          </a:p>
        </p:txBody>
      </p:sp>
      <p:sp>
        <p:nvSpPr>
          <p:cNvPr id="3" name="Заголовок 2"/>
          <p:cNvSpPr>
            <a:spLocks noGrp="1"/>
          </p:cNvSpPr>
          <p:nvPr>
            <p:ph type="title"/>
          </p:nvPr>
        </p:nvSpPr>
        <p:spPr>
          <a:xfrm>
            <a:off x="457200" y="152400"/>
            <a:ext cx="8229600" cy="1044352"/>
          </a:xfrm>
        </p:spPr>
        <p:txBody>
          <a:bodyPr>
            <a:normAutofit/>
          </a:bodyPr>
          <a:lstStyle/>
          <a:p>
            <a:r>
              <a:rPr lang="en-US" sz="4000" dirty="0" smtClean="0"/>
              <a:t>3</a:t>
            </a:r>
            <a:r>
              <a:rPr lang="en-US" sz="4000" baseline="30000" dirty="0" smtClean="0"/>
              <a:t>rd</a:t>
            </a:r>
            <a:r>
              <a:rPr lang="en-US" sz="4000" dirty="0" smtClean="0"/>
              <a:t> habitual (-</a:t>
            </a:r>
            <a:r>
              <a:rPr lang="en-US" sz="4000" i="1" dirty="0" smtClean="0"/>
              <a:t>A:</a:t>
            </a:r>
            <a:r>
              <a:rPr lang="ru-RU" sz="4000" i="1" dirty="0"/>
              <a:t>-</a:t>
            </a:r>
            <a:r>
              <a:rPr lang="en-US" sz="3600" i="1" dirty="0" err="1" smtClean="0"/>
              <a:t>ʃA</a:t>
            </a:r>
            <a:r>
              <a:rPr lang="en-US" sz="4000" dirty="0" smtClean="0"/>
              <a:t>)</a:t>
            </a:r>
            <a:endParaRPr lang="ru-RU" sz="4000" dirty="0"/>
          </a:p>
        </p:txBody>
      </p:sp>
    </p:spTree>
    <p:extLst>
      <p:ext uri="{BB962C8B-B14F-4D97-AF65-F5344CB8AC3E}">
        <p14:creationId xmlns:p14="http://schemas.microsoft.com/office/powerpoint/2010/main" val="2498705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524000"/>
            <a:ext cx="8229600" cy="5145360"/>
          </a:xfrm>
        </p:spPr>
        <p:txBody>
          <a:bodyPr>
            <a:noAutofit/>
          </a:bodyPr>
          <a:lstStyle/>
          <a:p>
            <a:pPr marL="0" indent="0">
              <a:buNone/>
            </a:pPr>
            <a:r>
              <a:rPr lang="en-US" dirty="0"/>
              <a:t>Following (</a:t>
            </a:r>
            <a:r>
              <a:rPr lang="en-US" dirty="0" err="1"/>
              <a:t>Schmid</a:t>
            </a:r>
            <a:r>
              <a:rPr lang="en-US" dirty="0"/>
              <a:t>, 1980) and (</a:t>
            </a:r>
            <a:r>
              <a:rPr lang="en-US" dirty="0" smtClean="0"/>
              <a:t>Matthews, </a:t>
            </a:r>
            <a:r>
              <a:rPr lang="en-US" dirty="0"/>
              <a:t>1990):</a:t>
            </a:r>
          </a:p>
          <a:p>
            <a:r>
              <a:rPr lang="en-US" dirty="0"/>
              <a:t>Negative propositions tell of situations of no change, therefore, they are essentially stative, which is a functional reasoning for neutralizing </a:t>
            </a:r>
            <a:r>
              <a:rPr lang="en-US" dirty="0" err="1"/>
              <a:t>completives</a:t>
            </a:r>
            <a:endParaRPr lang="en-US" dirty="0"/>
          </a:p>
          <a:p>
            <a:r>
              <a:rPr lang="en-US" dirty="0"/>
              <a:t>What didn’t happen can’t have time localization</a:t>
            </a:r>
          </a:p>
          <a:p>
            <a:pPr marL="0" indent="0">
              <a:buNone/>
            </a:pPr>
            <a:r>
              <a:rPr lang="en-US" dirty="0" smtClean="0"/>
              <a:t>These explanations seem to fit perfectly to Buryat, as we have seen all perfective forms are substituted with universal negation and imperfective (future, habitual) are negated symmetrically.</a:t>
            </a:r>
          </a:p>
          <a:p>
            <a:pPr marL="0" indent="0">
              <a:buNone/>
            </a:pPr>
            <a:r>
              <a:rPr lang="en-US" dirty="0" smtClean="0"/>
              <a:t>The latter is also supported by non-past semantics of the universal negative form</a:t>
            </a:r>
            <a:endParaRPr lang="ru-RU" dirty="0"/>
          </a:p>
        </p:txBody>
      </p:sp>
      <p:sp>
        <p:nvSpPr>
          <p:cNvPr id="3" name="Заголовок 2"/>
          <p:cNvSpPr>
            <a:spLocks noGrp="1"/>
          </p:cNvSpPr>
          <p:nvPr>
            <p:ph type="title"/>
          </p:nvPr>
        </p:nvSpPr>
        <p:spPr/>
        <p:txBody>
          <a:bodyPr/>
          <a:lstStyle/>
          <a:p>
            <a:r>
              <a:rPr lang="en-US" dirty="0" smtClean="0"/>
              <a:t>Semantic reasoning</a:t>
            </a:r>
            <a:endParaRPr lang="ru-RU" dirty="0"/>
          </a:p>
        </p:txBody>
      </p:sp>
    </p:spTree>
    <p:extLst>
      <p:ext uri="{BB962C8B-B14F-4D97-AF65-F5344CB8AC3E}">
        <p14:creationId xmlns:p14="http://schemas.microsoft.com/office/powerpoint/2010/main" val="383715096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67544" y="1412776"/>
            <a:ext cx="8229600" cy="5073352"/>
          </a:xfrm>
        </p:spPr>
        <p:txBody>
          <a:bodyPr>
            <a:normAutofit/>
          </a:bodyPr>
          <a:lstStyle/>
          <a:p>
            <a:pPr marL="0" indent="0">
              <a:buNone/>
            </a:pPr>
            <a:r>
              <a:rPr lang="en-US" sz="2800" dirty="0"/>
              <a:t>Following (</a:t>
            </a:r>
            <a:r>
              <a:rPr lang="en-US" sz="2800" dirty="0" err="1"/>
              <a:t>Miestamo</a:t>
            </a:r>
            <a:r>
              <a:rPr lang="ru-RU" sz="2800" dirty="0"/>
              <a:t> 2005</a:t>
            </a:r>
            <a:r>
              <a:rPr lang="en-US" sz="2800" dirty="0"/>
              <a:t>) and (</a:t>
            </a:r>
            <a:r>
              <a:rPr lang="en-US" sz="2800" dirty="0" err="1"/>
              <a:t>Miestamo</a:t>
            </a:r>
            <a:r>
              <a:rPr lang="ru-RU" sz="2800" dirty="0"/>
              <a:t> &amp; </a:t>
            </a:r>
            <a:r>
              <a:rPr lang="en-US" sz="2800" dirty="0"/>
              <a:t>van der </a:t>
            </a:r>
            <a:r>
              <a:rPr lang="en-US" sz="2800" dirty="0" err="1"/>
              <a:t>Auwera</a:t>
            </a:r>
            <a:r>
              <a:rPr lang="ru-RU" sz="2800" dirty="0"/>
              <a:t> 2011</a:t>
            </a:r>
            <a:r>
              <a:rPr lang="en-US" sz="2800" dirty="0"/>
              <a:t>)</a:t>
            </a:r>
          </a:p>
          <a:p>
            <a:r>
              <a:rPr lang="en-US" sz="2800" dirty="0"/>
              <a:t>Negative propositions are usually used to refute affirmative propositions. So pragmatically there’s no need to mark details as they are already known</a:t>
            </a:r>
            <a:r>
              <a:rPr lang="en-US" sz="2800" dirty="0" smtClean="0"/>
              <a:t>.</a:t>
            </a:r>
          </a:p>
          <a:p>
            <a:pPr marL="0" indent="0">
              <a:buNone/>
            </a:pPr>
            <a:r>
              <a:rPr lang="en-US" sz="2800" dirty="0" smtClean="0"/>
              <a:t>This explanation is relevant (see the usage of the universal form as a verb with almost no TAM semantics)</a:t>
            </a:r>
          </a:p>
          <a:p>
            <a:pPr marL="0" indent="0">
              <a:buNone/>
            </a:pPr>
            <a:r>
              <a:rPr lang="en-US" sz="2800" dirty="0" smtClean="0"/>
              <a:t>However, it does not explain the distribution of grammaticality between different forms (other factors do)</a:t>
            </a:r>
            <a:endParaRPr lang="ru-RU" dirty="0"/>
          </a:p>
        </p:txBody>
      </p:sp>
      <p:sp>
        <p:nvSpPr>
          <p:cNvPr id="3" name="Заголовок 2"/>
          <p:cNvSpPr>
            <a:spLocks noGrp="1"/>
          </p:cNvSpPr>
          <p:nvPr>
            <p:ph type="title"/>
          </p:nvPr>
        </p:nvSpPr>
        <p:spPr/>
        <p:txBody>
          <a:bodyPr/>
          <a:lstStyle/>
          <a:p>
            <a:r>
              <a:rPr lang="en-US" dirty="0" smtClean="0"/>
              <a:t>Pragmatic excessiveness</a:t>
            </a:r>
            <a:endParaRPr lang="ru-RU" dirty="0"/>
          </a:p>
        </p:txBody>
      </p:sp>
    </p:spTree>
    <p:extLst>
      <p:ext uri="{BB962C8B-B14F-4D97-AF65-F5344CB8AC3E}">
        <p14:creationId xmlns:p14="http://schemas.microsoft.com/office/powerpoint/2010/main" val="299952693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524000"/>
            <a:ext cx="8229600" cy="4857328"/>
          </a:xfrm>
        </p:spPr>
        <p:txBody>
          <a:bodyPr/>
          <a:lstStyle/>
          <a:p>
            <a:r>
              <a:rPr lang="en-US" dirty="0" smtClean="0"/>
              <a:t>Asymmetry is not a particular principle of paradigm formation but the absence of any</a:t>
            </a:r>
          </a:p>
          <a:p>
            <a:r>
              <a:rPr lang="en-US" dirty="0" smtClean="0"/>
              <a:t>Different factors determine the polarity asymmetry causing the combination of different asymmetry types within one paradigm</a:t>
            </a:r>
          </a:p>
          <a:p>
            <a:endParaRPr lang="en-US" dirty="0"/>
          </a:p>
          <a:p>
            <a:endParaRPr lang="ru-RU" dirty="0"/>
          </a:p>
        </p:txBody>
      </p:sp>
      <p:sp>
        <p:nvSpPr>
          <p:cNvPr id="3" name="Заголовок 2"/>
          <p:cNvSpPr>
            <a:spLocks noGrp="1"/>
          </p:cNvSpPr>
          <p:nvPr>
            <p:ph type="title"/>
          </p:nvPr>
        </p:nvSpPr>
        <p:spPr/>
        <p:txBody>
          <a:bodyPr/>
          <a:lstStyle/>
          <a:p>
            <a:r>
              <a:rPr lang="en-US" dirty="0" smtClean="0"/>
              <a:t>Summary</a:t>
            </a:r>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26864156"/>
              </p:ext>
            </p:extLst>
          </p:nvPr>
        </p:nvGraphicFramePr>
        <p:xfrm>
          <a:off x="395536" y="4005064"/>
          <a:ext cx="8352927" cy="2304256"/>
        </p:xfrm>
        <a:graphic>
          <a:graphicData uri="http://schemas.openxmlformats.org/drawingml/2006/table">
            <a:tbl>
              <a:tblPr firstRow="1" bandRow="1">
                <a:tableStyleId>{5C22544A-7EE6-4342-B048-85BDC9FD1C3A}</a:tableStyleId>
              </a:tblPr>
              <a:tblGrid>
                <a:gridCol w="2448272"/>
                <a:gridCol w="2736304"/>
                <a:gridCol w="3168351"/>
              </a:tblGrid>
              <a:tr h="576064">
                <a:tc>
                  <a:txBody>
                    <a:bodyPr/>
                    <a:lstStyle/>
                    <a:p>
                      <a:r>
                        <a:rPr lang="en-US" sz="2000" dirty="0" smtClean="0"/>
                        <a:t>Type</a:t>
                      </a:r>
                      <a:endParaRPr lang="ru-RU" sz="2000" dirty="0"/>
                    </a:p>
                  </a:txBody>
                  <a:tcPr/>
                </a:tc>
                <a:tc>
                  <a:txBody>
                    <a:bodyPr/>
                    <a:lstStyle/>
                    <a:p>
                      <a:r>
                        <a:rPr lang="en-US" sz="2000" dirty="0" smtClean="0"/>
                        <a:t>Motivation</a:t>
                      </a:r>
                      <a:endParaRPr lang="ru-RU" sz="2000" dirty="0"/>
                    </a:p>
                  </a:txBody>
                  <a:tcPr/>
                </a:tc>
                <a:tc>
                  <a:txBody>
                    <a:bodyPr/>
                    <a:lstStyle/>
                    <a:p>
                      <a:r>
                        <a:rPr lang="en-US" sz="2000" dirty="0" smtClean="0"/>
                        <a:t>Participles</a:t>
                      </a:r>
                      <a:endParaRPr lang="ru-RU" sz="2000" dirty="0"/>
                    </a:p>
                  </a:txBody>
                  <a:tcPr/>
                </a:tc>
              </a:tr>
              <a:tr h="576064">
                <a:tc>
                  <a:txBody>
                    <a:bodyPr/>
                    <a:lstStyle/>
                    <a:p>
                      <a:r>
                        <a:rPr lang="en-US" sz="2000" dirty="0" smtClean="0"/>
                        <a:t>A/Cat/TAM/</a:t>
                      </a:r>
                      <a:r>
                        <a:rPr lang="en-US" sz="2000" dirty="0" err="1" smtClean="0"/>
                        <a:t>Neutr</a:t>
                      </a:r>
                      <a:endParaRPr lang="ru-RU" sz="2000" dirty="0"/>
                    </a:p>
                  </a:txBody>
                  <a:tcPr/>
                </a:tc>
                <a:tc>
                  <a:txBody>
                    <a:bodyPr/>
                    <a:lstStyle/>
                    <a:p>
                      <a:r>
                        <a:rPr lang="en-US" sz="2000" dirty="0" smtClean="0"/>
                        <a:t>semantic/functional</a:t>
                      </a:r>
                      <a:endParaRPr lang="ru-RU" sz="2000" dirty="0"/>
                    </a:p>
                  </a:txBody>
                  <a:tcPr/>
                </a:tc>
                <a:tc>
                  <a:txBody>
                    <a:bodyPr/>
                    <a:lstStyle/>
                    <a:p>
                      <a:r>
                        <a:rPr lang="en-US" sz="2000" dirty="0" smtClean="0"/>
                        <a:t>perfective</a:t>
                      </a:r>
                      <a:endParaRPr lang="ru-RU" sz="2000" dirty="0"/>
                    </a:p>
                  </a:txBody>
                  <a:tcPr/>
                </a:tc>
              </a:tr>
              <a:tr h="576064">
                <a:tc>
                  <a:txBody>
                    <a:bodyPr/>
                    <a:lstStyle/>
                    <a:p>
                      <a:r>
                        <a:rPr lang="en-US" sz="2000" dirty="0" smtClean="0"/>
                        <a:t>A/Cat/TAM/</a:t>
                      </a:r>
                      <a:r>
                        <a:rPr lang="en-US" sz="2000" dirty="0" err="1" smtClean="0"/>
                        <a:t>DiffSys</a:t>
                      </a:r>
                      <a:endParaRPr lang="ru-RU" sz="2000" dirty="0"/>
                    </a:p>
                  </a:txBody>
                  <a:tcPr/>
                </a:tc>
                <a:tc>
                  <a:txBody>
                    <a:bodyPr/>
                    <a:lstStyle/>
                    <a:p>
                      <a:r>
                        <a:rPr lang="en-US" sz="2000" dirty="0" smtClean="0"/>
                        <a:t>morphological/formal</a:t>
                      </a:r>
                      <a:endParaRPr lang="ru-RU" sz="2000" dirty="0"/>
                    </a:p>
                  </a:txBody>
                  <a:tcPr/>
                </a:tc>
                <a:tc>
                  <a:txBody>
                    <a:bodyPr/>
                    <a:lstStyle/>
                    <a:p>
                      <a:r>
                        <a:rPr lang="en-US" sz="2000" dirty="0" smtClean="0"/>
                        <a:t>possibility/continuative</a:t>
                      </a:r>
                      <a:endParaRPr lang="ru-RU" sz="2000" dirty="0"/>
                    </a:p>
                  </a:txBody>
                  <a:tcPr/>
                </a:tc>
              </a:tr>
              <a:tr h="576064">
                <a:tc>
                  <a:txBody>
                    <a:bodyPr/>
                    <a:lstStyle/>
                    <a:p>
                      <a:r>
                        <a:rPr lang="en-US" sz="2000" dirty="0" smtClean="0"/>
                        <a:t>A/Fin</a:t>
                      </a:r>
                      <a:endParaRPr lang="ru-RU" sz="2000" dirty="0"/>
                    </a:p>
                  </a:txBody>
                  <a:tcPr/>
                </a:tc>
                <a:tc>
                  <a:txBody>
                    <a:bodyPr/>
                    <a:lstStyle/>
                    <a:p>
                      <a:r>
                        <a:rPr lang="en-US" sz="2000" dirty="0" smtClean="0"/>
                        <a:t>both</a:t>
                      </a:r>
                      <a:endParaRPr lang="ru-RU" sz="2000" dirty="0"/>
                    </a:p>
                  </a:txBody>
                  <a:tcPr/>
                </a:tc>
                <a:tc>
                  <a:txBody>
                    <a:bodyPr/>
                    <a:lstStyle/>
                    <a:p>
                      <a:r>
                        <a:rPr lang="en-US" sz="2000" dirty="0" smtClean="0"/>
                        <a:t>past (universal form)</a:t>
                      </a:r>
                      <a:endParaRPr lang="ru-RU" sz="2000" dirty="0"/>
                    </a:p>
                  </a:txBody>
                  <a:tcPr/>
                </a:tc>
              </a:tr>
            </a:tbl>
          </a:graphicData>
        </a:graphic>
      </p:graphicFrame>
    </p:spTree>
    <p:extLst>
      <p:ext uri="{BB962C8B-B14F-4D97-AF65-F5344CB8AC3E}">
        <p14:creationId xmlns:p14="http://schemas.microsoft.com/office/powerpoint/2010/main" val="9086183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pPr marL="0" indent="0">
              <a:buNone/>
            </a:pPr>
            <a:r>
              <a:rPr lang="en-US" dirty="0" smtClean="0"/>
              <a:t>(</a:t>
            </a:r>
            <a:r>
              <a:rPr lang="en-US" dirty="0"/>
              <a:t>shared within Buryat):</a:t>
            </a:r>
          </a:p>
          <a:p>
            <a:r>
              <a:rPr lang="en-US" dirty="0"/>
              <a:t>Vowel harmony by features [back] and [round];</a:t>
            </a:r>
          </a:p>
          <a:p>
            <a:r>
              <a:rPr lang="en-US" dirty="0"/>
              <a:t>Strictly head-final</a:t>
            </a:r>
            <a:r>
              <a:rPr lang="en-US" dirty="0" smtClean="0"/>
              <a:t>;</a:t>
            </a:r>
          </a:p>
          <a:p>
            <a:r>
              <a:rPr lang="en-US" dirty="0" smtClean="0"/>
              <a:t>Agglutinative;</a:t>
            </a:r>
            <a:endParaRPr lang="en-US" dirty="0"/>
          </a:p>
          <a:p>
            <a:r>
              <a:rPr lang="en-US" dirty="0"/>
              <a:t>Facultative possessive markers, including reflexive possessive, combined with genitive case;</a:t>
            </a:r>
          </a:p>
          <a:p>
            <a:r>
              <a:rPr lang="en-US" dirty="0"/>
              <a:t>Nominative-accusative-dative case </a:t>
            </a:r>
            <a:r>
              <a:rPr lang="en-US" dirty="0" smtClean="0"/>
              <a:t>marking</a:t>
            </a:r>
            <a:endParaRPr lang="en-US" dirty="0"/>
          </a:p>
          <a:p>
            <a:endParaRPr lang="ru-RU" dirty="0"/>
          </a:p>
        </p:txBody>
      </p:sp>
      <p:sp>
        <p:nvSpPr>
          <p:cNvPr id="3" name="Заголовок 2"/>
          <p:cNvSpPr>
            <a:spLocks noGrp="1"/>
          </p:cNvSpPr>
          <p:nvPr>
            <p:ph type="title"/>
          </p:nvPr>
        </p:nvSpPr>
        <p:spPr/>
        <p:txBody>
          <a:bodyPr/>
          <a:lstStyle/>
          <a:p>
            <a:r>
              <a:rPr lang="en-US" dirty="0"/>
              <a:t>Main typological characteristics</a:t>
            </a:r>
            <a:endParaRPr lang="ru-RU" dirty="0"/>
          </a:p>
        </p:txBody>
      </p:sp>
    </p:spTree>
    <p:extLst>
      <p:ext uri="{BB962C8B-B14F-4D97-AF65-F5344CB8AC3E}">
        <p14:creationId xmlns:p14="http://schemas.microsoft.com/office/powerpoint/2010/main" val="18248220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524000"/>
            <a:ext cx="8229600" cy="4857328"/>
          </a:xfrm>
        </p:spPr>
        <p:txBody>
          <a:bodyPr/>
          <a:lstStyle/>
          <a:p>
            <a:r>
              <a:rPr lang="en-US" dirty="0" smtClean="0"/>
              <a:t>All the non-indicative forms and the non-indicative forms only use prepositive marker </a:t>
            </a:r>
            <a:r>
              <a:rPr lang="la-Latn" i="1" dirty="0"/>
              <a:t>bʉ</a:t>
            </a:r>
            <a:r>
              <a:rPr lang="la-Latn" i="1" dirty="0" smtClean="0"/>
              <a:t>=</a:t>
            </a:r>
            <a:endParaRPr lang="en-US" i="1" dirty="0" smtClean="0"/>
          </a:p>
          <a:p>
            <a:r>
              <a:rPr lang="en-US" dirty="0" smtClean="0"/>
              <a:t>There are two possible explanations for the complete symmetry of non-indicative negation paradigm:</a:t>
            </a:r>
          </a:p>
          <a:p>
            <a:r>
              <a:rPr lang="en-US" dirty="0" smtClean="0"/>
              <a:t>1) Prepositive markers cross-linguistically correlate with symmetrical paradigms (Miestamo, 2005).</a:t>
            </a:r>
          </a:p>
          <a:p>
            <a:r>
              <a:rPr lang="en-US" dirty="0" smtClean="0"/>
              <a:t>2) Since negative propositions belong to unreality domain semantic differences of the few existing non-indicative forms – already unreal – are preserved under negation. Possible counterargument – Barguzin Buryat features at least eight non-indicative forms.</a:t>
            </a:r>
            <a:endParaRPr lang="ru-RU" dirty="0"/>
          </a:p>
        </p:txBody>
      </p:sp>
      <p:sp>
        <p:nvSpPr>
          <p:cNvPr id="3" name="Заголовок 2"/>
          <p:cNvSpPr>
            <a:spLocks noGrp="1"/>
          </p:cNvSpPr>
          <p:nvPr>
            <p:ph type="title"/>
          </p:nvPr>
        </p:nvSpPr>
        <p:spPr/>
        <p:txBody>
          <a:bodyPr>
            <a:normAutofit/>
          </a:bodyPr>
          <a:lstStyle/>
          <a:p>
            <a:r>
              <a:rPr lang="en-US" dirty="0" smtClean="0"/>
              <a:t>Side note: non-indicative symmetry</a:t>
            </a:r>
            <a:endParaRPr lang="ru-RU" dirty="0"/>
          </a:p>
        </p:txBody>
      </p:sp>
    </p:spTree>
    <p:extLst>
      <p:ext uri="{BB962C8B-B14F-4D97-AF65-F5344CB8AC3E}">
        <p14:creationId xmlns:p14="http://schemas.microsoft.com/office/powerpoint/2010/main" val="277326282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412776"/>
            <a:ext cx="8229600" cy="5040560"/>
          </a:xfrm>
        </p:spPr>
        <p:txBody>
          <a:bodyPr/>
          <a:lstStyle/>
          <a:p>
            <a:pPr marL="0" indent="0">
              <a:buNone/>
            </a:pPr>
            <a:r>
              <a:rPr lang="en-US" dirty="0" smtClean="0"/>
              <a:t>Typologically usual:</a:t>
            </a:r>
          </a:p>
          <a:p>
            <a:r>
              <a:rPr lang="en-US" dirty="0" smtClean="0"/>
              <a:t>Different markers for standard (indicative), prohibitive (non-indicative), existential and constituent negation</a:t>
            </a:r>
          </a:p>
          <a:p>
            <a:r>
              <a:rPr lang="en-US" dirty="0" smtClean="0"/>
              <a:t>Prohibitive is the only prepositive morpheme in the language</a:t>
            </a:r>
          </a:p>
          <a:p>
            <a:r>
              <a:rPr lang="en-US" dirty="0" smtClean="0"/>
              <a:t>Standard and </a:t>
            </a:r>
            <a:r>
              <a:rPr lang="en-US" dirty="0"/>
              <a:t>existential </a:t>
            </a:r>
            <a:r>
              <a:rPr lang="en-US" dirty="0" smtClean="0"/>
              <a:t>negation are diachronically related</a:t>
            </a:r>
          </a:p>
          <a:p>
            <a:pPr marL="0" indent="0">
              <a:buNone/>
            </a:pPr>
            <a:r>
              <a:rPr lang="en-US" dirty="0"/>
              <a:t>Typologically </a:t>
            </a:r>
            <a:r>
              <a:rPr lang="en-US" dirty="0" smtClean="0"/>
              <a:t>unusual:</a:t>
            </a:r>
            <a:endParaRPr lang="en-US" dirty="0"/>
          </a:p>
          <a:p>
            <a:r>
              <a:rPr lang="en-US" dirty="0" smtClean="0"/>
              <a:t>Combination of 3 asymmetry types</a:t>
            </a:r>
          </a:p>
          <a:p>
            <a:r>
              <a:rPr lang="en-US" dirty="0" smtClean="0"/>
              <a:t>Widened syntactic distribution of the marked (negative) form</a:t>
            </a:r>
            <a:endParaRPr lang="ru-RU" dirty="0"/>
          </a:p>
        </p:txBody>
      </p:sp>
      <p:sp>
        <p:nvSpPr>
          <p:cNvPr id="3" name="Заголовок 2"/>
          <p:cNvSpPr>
            <a:spLocks noGrp="1"/>
          </p:cNvSpPr>
          <p:nvPr>
            <p:ph type="title"/>
          </p:nvPr>
        </p:nvSpPr>
        <p:spPr/>
        <p:txBody>
          <a:bodyPr/>
          <a:lstStyle/>
          <a:p>
            <a:r>
              <a:rPr lang="en-US" dirty="0" smtClean="0"/>
              <a:t>Typological summary</a:t>
            </a:r>
            <a:endParaRPr lang="ru-RU" dirty="0"/>
          </a:p>
        </p:txBody>
      </p:sp>
    </p:spTree>
    <p:extLst>
      <p:ext uri="{BB962C8B-B14F-4D97-AF65-F5344CB8AC3E}">
        <p14:creationId xmlns:p14="http://schemas.microsoft.com/office/powerpoint/2010/main" val="139241883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524000"/>
            <a:ext cx="8229600" cy="5073352"/>
          </a:xfrm>
        </p:spPr>
        <p:txBody>
          <a:bodyPr>
            <a:normAutofit fontScale="70000" lnSpcReduction="20000"/>
          </a:bodyPr>
          <a:lstStyle/>
          <a:p>
            <a:r>
              <a:rPr lang="en-US" dirty="0" err="1"/>
              <a:t>Aikhenvald</a:t>
            </a:r>
            <a:r>
              <a:rPr lang="en-US" dirty="0"/>
              <a:t> &amp; Dixon (1998) – </a:t>
            </a:r>
            <a:r>
              <a:rPr lang="en-US" dirty="0" err="1"/>
              <a:t>Aikhenvald</a:t>
            </a:r>
            <a:r>
              <a:rPr lang="en-US" dirty="0"/>
              <a:t>, Alexandra, and Robert M. V. Dixon. Dependencies between grammatical systems. Language 74: 56–80</a:t>
            </a:r>
            <a:r>
              <a:rPr lang="en-US" dirty="0" smtClean="0"/>
              <a:t>.</a:t>
            </a:r>
          </a:p>
          <a:p>
            <a:r>
              <a:rPr lang="en-US" dirty="0" smtClean="0"/>
              <a:t>Croft (2003) – Typology </a:t>
            </a:r>
            <a:r>
              <a:rPr lang="en-US" dirty="0"/>
              <a:t>and Universals. 2nd ed. (Cambridge Textbooks in Linguistics</a:t>
            </a:r>
            <a:r>
              <a:rPr lang="en-US" dirty="0" smtClean="0"/>
              <a:t>.) Cambridge</a:t>
            </a:r>
            <a:r>
              <a:rPr lang="en-US" dirty="0"/>
              <a:t>: Cambridge University Press</a:t>
            </a:r>
            <a:endParaRPr lang="en-US" dirty="0" smtClean="0"/>
          </a:p>
          <a:p>
            <a:r>
              <a:rPr lang="en-US" dirty="0" smtClean="0"/>
              <a:t>Greenberg (1966) – Some universals </a:t>
            </a:r>
            <a:r>
              <a:rPr lang="en-US" dirty="0"/>
              <a:t>of grammar with particular reference to the order </a:t>
            </a:r>
            <a:r>
              <a:rPr lang="en-US" dirty="0" smtClean="0"/>
              <a:t>of meaningful </a:t>
            </a:r>
            <a:r>
              <a:rPr lang="en-US" dirty="0"/>
              <a:t>elements. In Universals of Language. Report of a </a:t>
            </a:r>
            <a:r>
              <a:rPr lang="en-US" dirty="0" smtClean="0"/>
              <a:t>Conference Held </a:t>
            </a:r>
            <a:r>
              <a:rPr lang="en-US" dirty="0"/>
              <a:t>at </a:t>
            </a:r>
            <a:r>
              <a:rPr lang="en-US" dirty="0" err="1"/>
              <a:t>Bobbs</a:t>
            </a:r>
            <a:r>
              <a:rPr lang="en-US" dirty="0"/>
              <a:t> Ferry, New York, April 13-15, 1961. 2nd ed., Joseph </a:t>
            </a:r>
            <a:r>
              <a:rPr lang="en-US" dirty="0" smtClean="0"/>
              <a:t>H. Greenberg </a:t>
            </a:r>
            <a:r>
              <a:rPr lang="en-US" dirty="0"/>
              <a:t>(ed.), 73–113. Cambridge, MA: M.I.T. Press</a:t>
            </a:r>
            <a:endParaRPr lang="de-DE" dirty="0" smtClean="0"/>
          </a:p>
          <a:p>
            <a:r>
              <a:rPr lang="de-DE" dirty="0" smtClean="0"/>
              <a:t>Matthews </a:t>
            </a:r>
            <a:r>
              <a:rPr lang="de-DE" dirty="0"/>
              <a:t>(1990) – Matthews, S. A </a:t>
            </a:r>
            <a:r>
              <a:rPr lang="de-DE" dirty="0" err="1"/>
              <a:t>Cognitive</a:t>
            </a:r>
            <a:r>
              <a:rPr lang="de-DE" dirty="0"/>
              <a:t> Approach </a:t>
            </a:r>
            <a:r>
              <a:rPr lang="de-DE" dirty="0" err="1"/>
              <a:t>to</a:t>
            </a:r>
            <a:r>
              <a:rPr lang="de-DE" dirty="0"/>
              <a:t> </a:t>
            </a:r>
            <a:r>
              <a:rPr lang="de-DE" dirty="0" err="1"/>
              <a:t>the</a:t>
            </a:r>
            <a:r>
              <a:rPr lang="de-DE" dirty="0"/>
              <a:t> </a:t>
            </a:r>
            <a:r>
              <a:rPr lang="de-DE" dirty="0" err="1"/>
              <a:t>Typology</a:t>
            </a:r>
            <a:r>
              <a:rPr lang="de-DE" dirty="0"/>
              <a:t> </a:t>
            </a:r>
            <a:r>
              <a:rPr lang="de-DE" dirty="0" err="1"/>
              <a:t>of</a:t>
            </a:r>
            <a:r>
              <a:rPr lang="de-DE" dirty="0"/>
              <a:t> Verbal </a:t>
            </a:r>
            <a:r>
              <a:rPr lang="de-DE" dirty="0" err="1"/>
              <a:t>Aspect</a:t>
            </a:r>
            <a:r>
              <a:rPr lang="de-DE" dirty="0"/>
              <a:t>, </a:t>
            </a:r>
            <a:r>
              <a:rPr lang="de-DE" dirty="0" err="1"/>
              <a:t>Ph.D</a:t>
            </a:r>
            <a:r>
              <a:rPr lang="de-DE" dirty="0"/>
              <a:t>. Dissertation, University </a:t>
            </a:r>
            <a:r>
              <a:rPr lang="de-DE" dirty="0" err="1"/>
              <a:t>of</a:t>
            </a:r>
            <a:r>
              <a:rPr lang="de-DE" dirty="0"/>
              <a:t> Southern California</a:t>
            </a:r>
          </a:p>
          <a:p>
            <a:r>
              <a:rPr lang="de-DE" dirty="0" err="1"/>
              <a:t>Miestamo</a:t>
            </a:r>
            <a:r>
              <a:rPr lang="de-DE" dirty="0"/>
              <a:t> (2005) – </a:t>
            </a:r>
            <a:r>
              <a:rPr lang="de-DE" dirty="0" err="1"/>
              <a:t>Miestamo</a:t>
            </a:r>
            <a:r>
              <a:rPr lang="de-DE" dirty="0"/>
              <a:t>, Matti. 2005. Standard Negation: The Negation </a:t>
            </a:r>
            <a:r>
              <a:rPr lang="de-DE" dirty="0" err="1"/>
              <a:t>of</a:t>
            </a:r>
            <a:r>
              <a:rPr lang="de-DE" dirty="0"/>
              <a:t> </a:t>
            </a:r>
            <a:r>
              <a:rPr lang="de-DE" dirty="0" err="1"/>
              <a:t>Declarative</a:t>
            </a:r>
            <a:r>
              <a:rPr lang="de-DE" dirty="0"/>
              <a:t> Verbal Main </a:t>
            </a:r>
            <a:r>
              <a:rPr lang="de-DE" dirty="0" err="1"/>
              <a:t>Clauses</a:t>
            </a:r>
            <a:r>
              <a:rPr lang="de-DE" dirty="0"/>
              <a:t> in a </a:t>
            </a:r>
            <a:r>
              <a:rPr lang="de-DE" dirty="0" err="1"/>
              <a:t>Typological</a:t>
            </a:r>
            <a:r>
              <a:rPr lang="de-DE" dirty="0"/>
              <a:t> </a:t>
            </a:r>
            <a:r>
              <a:rPr lang="de-DE" dirty="0" err="1"/>
              <a:t>Perspective</a:t>
            </a:r>
            <a:r>
              <a:rPr lang="de-DE" dirty="0"/>
              <a:t>. Berlin: Mouton de </a:t>
            </a:r>
            <a:r>
              <a:rPr lang="de-DE" dirty="0" err="1"/>
              <a:t>Gruyter</a:t>
            </a:r>
            <a:endParaRPr lang="de-DE" dirty="0"/>
          </a:p>
          <a:p>
            <a:r>
              <a:rPr lang="de-DE" dirty="0" err="1"/>
              <a:t>Miestamo</a:t>
            </a:r>
            <a:r>
              <a:rPr lang="de-DE" dirty="0"/>
              <a:t> &amp; van der </a:t>
            </a:r>
            <a:r>
              <a:rPr lang="de-DE" dirty="0" err="1"/>
              <a:t>Auwera</a:t>
            </a:r>
            <a:r>
              <a:rPr lang="de-DE" dirty="0"/>
              <a:t> (2011) – </a:t>
            </a:r>
            <a:r>
              <a:rPr lang="de-DE" dirty="0" err="1"/>
              <a:t>Miestamo</a:t>
            </a:r>
            <a:r>
              <a:rPr lang="de-DE" dirty="0"/>
              <a:t>, Matti &amp; van der </a:t>
            </a:r>
            <a:r>
              <a:rPr lang="de-DE" dirty="0" err="1"/>
              <a:t>Auwera</a:t>
            </a:r>
            <a:r>
              <a:rPr lang="de-DE" dirty="0"/>
              <a:t>, Johan. 2011. Negation </a:t>
            </a:r>
            <a:r>
              <a:rPr lang="de-DE" dirty="0" err="1"/>
              <a:t>and</a:t>
            </a:r>
            <a:r>
              <a:rPr lang="de-DE" dirty="0"/>
              <a:t> </a:t>
            </a:r>
            <a:r>
              <a:rPr lang="de-DE" dirty="0" err="1"/>
              <a:t>perfective</a:t>
            </a:r>
            <a:r>
              <a:rPr lang="de-DE" dirty="0"/>
              <a:t> vs. </a:t>
            </a:r>
            <a:r>
              <a:rPr lang="de-DE" dirty="0" err="1"/>
              <a:t>imperfective</a:t>
            </a:r>
            <a:r>
              <a:rPr lang="de-DE" dirty="0"/>
              <a:t> </a:t>
            </a:r>
            <a:r>
              <a:rPr lang="de-DE" dirty="0" err="1"/>
              <a:t>aspect</a:t>
            </a:r>
            <a:r>
              <a:rPr lang="de-DE" dirty="0"/>
              <a:t>. </a:t>
            </a:r>
            <a:r>
              <a:rPr lang="de-DE" dirty="0" err="1"/>
              <a:t>Cahiers</a:t>
            </a:r>
            <a:r>
              <a:rPr lang="de-DE" dirty="0"/>
              <a:t> </a:t>
            </a:r>
            <a:r>
              <a:rPr lang="de-DE" dirty="0" err="1"/>
              <a:t>Chronos</a:t>
            </a:r>
            <a:r>
              <a:rPr lang="de-DE" dirty="0"/>
              <a:t> 22: 65-84</a:t>
            </a:r>
          </a:p>
          <a:p>
            <a:r>
              <a:rPr lang="de-DE" dirty="0" smtClean="0"/>
              <a:t>Schmid </a:t>
            </a:r>
            <a:r>
              <a:rPr lang="de-DE" dirty="0"/>
              <a:t>(1980) – Schmid, M. A. Co-</a:t>
            </a:r>
            <a:r>
              <a:rPr lang="de-DE" dirty="0" err="1"/>
              <a:t>Occurrence</a:t>
            </a:r>
            <a:r>
              <a:rPr lang="de-DE" dirty="0"/>
              <a:t> </a:t>
            </a:r>
            <a:r>
              <a:rPr lang="de-DE" dirty="0" err="1"/>
              <a:t>Restrictions</a:t>
            </a:r>
            <a:r>
              <a:rPr lang="de-DE" dirty="0"/>
              <a:t> in Negative, Interrogative, </a:t>
            </a:r>
            <a:r>
              <a:rPr lang="de-DE" dirty="0" err="1"/>
              <a:t>and</a:t>
            </a:r>
            <a:r>
              <a:rPr lang="de-DE" dirty="0"/>
              <a:t> </a:t>
            </a:r>
            <a:r>
              <a:rPr lang="de-DE" dirty="0" err="1"/>
              <a:t>Conditional</a:t>
            </a:r>
            <a:r>
              <a:rPr lang="de-DE" dirty="0"/>
              <a:t> </a:t>
            </a:r>
            <a:r>
              <a:rPr lang="de-DE" dirty="0" err="1"/>
              <a:t>Clauses</a:t>
            </a:r>
            <a:r>
              <a:rPr lang="de-DE" dirty="0"/>
              <a:t>: a Cross-</a:t>
            </a:r>
            <a:r>
              <a:rPr lang="de-DE" dirty="0" err="1"/>
              <a:t>Linguistic</a:t>
            </a:r>
            <a:r>
              <a:rPr lang="de-DE" dirty="0"/>
              <a:t> Study, </a:t>
            </a:r>
            <a:r>
              <a:rPr lang="de-DE" dirty="0" err="1"/>
              <a:t>Ph.D</a:t>
            </a:r>
            <a:r>
              <a:rPr lang="de-DE" dirty="0"/>
              <a:t>. Dissertation, SUNY </a:t>
            </a:r>
            <a:r>
              <a:rPr lang="de-DE" dirty="0" smtClean="0"/>
              <a:t>Buffalo</a:t>
            </a:r>
          </a:p>
          <a:p>
            <a:pPr marL="0" indent="0">
              <a:buNone/>
            </a:pPr>
            <a:endParaRPr lang="de-DE" dirty="0"/>
          </a:p>
          <a:p>
            <a:endParaRPr lang="ru-RU" dirty="0"/>
          </a:p>
        </p:txBody>
      </p:sp>
      <p:sp>
        <p:nvSpPr>
          <p:cNvPr id="3" name="Заголовок 2"/>
          <p:cNvSpPr>
            <a:spLocks noGrp="1"/>
          </p:cNvSpPr>
          <p:nvPr>
            <p:ph type="title"/>
          </p:nvPr>
        </p:nvSpPr>
        <p:spPr/>
        <p:txBody>
          <a:bodyPr/>
          <a:lstStyle/>
          <a:p>
            <a:r>
              <a:rPr lang="en-US" dirty="0" smtClean="0"/>
              <a:t>Literature</a:t>
            </a:r>
            <a:endParaRPr lang="ru-RU" dirty="0"/>
          </a:p>
        </p:txBody>
      </p:sp>
    </p:spTree>
    <p:extLst>
      <p:ext uri="{BB962C8B-B14F-4D97-AF65-F5344CB8AC3E}">
        <p14:creationId xmlns:p14="http://schemas.microsoft.com/office/powerpoint/2010/main" val="73374301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p:txBody>
          <a:bodyPr/>
          <a:lstStyle/>
          <a:p>
            <a:r>
              <a:rPr lang="en-US" sz="2400" dirty="0" smtClean="0"/>
              <a:t>Criticism is warmly welcomed</a:t>
            </a:r>
            <a:endParaRPr lang="ru-RU" sz="2400" dirty="0"/>
          </a:p>
        </p:txBody>
      </p:sp>
      <p:sp>
        <p:nvSpPr>
          <p:cNvPr id="3" name="Заголовок 2"/>
          <p:cNvSpPr>
            <a:spLocks noGrp="1"/>
          </p:cNvSpPr>
          <p:nvPr>
            <p:ph type="ctrTitle"/>
          </p:nvPr>
        </p:nvSpPr>
        <p:spPr/>
        <p:txBody>
          <a:bodyPr/>
          <a:lstStyle/>
          <a:p>
            <a:r>
              <a:rPr lang="en-US" dirty="0" smtClean="0"/>
              <a:t>Thanks for your attention!</a:t>
            </a:r>
            <a:endParaRPr lang="ru-RU" dirty="0"/>
          </a:p>
        </p:txBody>
      </p:sp>
    </p:spTree>
    <p:extLst>
      <p:ext uri="{BB962C8B-B14F-4D97-AF65-F5344CB8AC3E}">
        <p14:creationId xmlns:p14="http://schemas.microsoft.com/office/powerpoint/2010/main" val="32559746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7544" y="476672"/>
            <a:ext cx="8208912" cy="5829364"/>
          </a:xfrm>
        </p:spPr>
      </p:pic>
    </p:spTree>
    <p:extLst>
      <p:ext uri="{BB962C8B-B14F-4D97-AF65-F5344CB8AC3E}">
        <p14:creationId xmlns:p14="http://schemas.microsoft.com/office/powerpoint/2010/main" val="197197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23528" y="1268760"/>
            <a:ext cx="8352928" cy="5256584"/>
          </a:xfrm>
        </p:spPr>
        <p:txBody>
          <a:bodyPr/>
          <a:lstStyle/>
          <a:p>
            <a:r>
              <a:rPr lang="en-US" dirty="0" smtClean="0"/>
              <a:t>There are four productive negation markers in Barguzin Buryat: </a:t>
            </a:r>
            <a:r>
              <a:rPr lang="en-US" i="1" dirty="0" smtClean="0"/>
              <a:t>-</a:t>
            </a:r>
            <a:r>
              <a:rPr lang="la-Latn" i="1" dirty="0" smtClean="0"/>
              <a:t>gʉi</a:t>
            </a:r>
            <a:r>
              <a:rPr lang="la-Latn" dirty="0"/>
              <a:t>, </a:t>
            </a:r>
            <a:r>
              <a:rPr lang="la-Latn" i="1" dirty="0"/>
              <a:t>bʉ</a:t>
            </a:r>
            <a:r>
              <a:rPr lang="la-Latn" i="1" dirty="0" smtClean="0"/>
              <a:t>=</a:t>
            </a:r>
            <a:r>
              <a:rPr lang="en-US" dirty="0" smtClean="0"/>
              <a:t> (prepositive)</a:t>
            </a:r>
            <a:r>
              <a:rPr lang="la-Latn" dirty="0" smtClean="0"/>
              <a:t>, </a:t>
            </a:r>
            <a:r>
              <a:rPr lang="la-Latn" i="1" dirty="0"/>
              <a:t>=bɘʃɘ</a:t>
            </a:r>
            <a:r>
              <a:rPr lang="la-Latn" dirty="0"/>
              <a:t> </a:t>
            </a:r>
            <a:r>
              <a:rPr lang="en-US" dirty="0" smtClean="0"/>
              <a:t>and</a:t>
            </a:r>
            <a:r>
              <a:rPr lang="ru-RU" dirty="0" smtClean="0"/>
              <a:t> </a:t>
            </a:r>
            <a:r>
              <a:rPr lang="ru-RU" i="1" dirty="0"/>
              <a:t>=</a:t>
            </a:r>
            <a:r>
              <a:rPr lang="la-Latn" i="1" dirty="0" smtClean="0"/>
              <a:t>ʉgi</a:t>
            </a:r>
            <a:r>
              <a:rPr lang="en-US" dirty="0" smtClean="0"/>
              <a:t>:</a:t>
            </a:r>
          </a:p>
          <a:p>
            <a:r>
              <a:rPr lang="la-Latn" i="1" dirty="0"/>
              <a:t>bʉ=</a:t>
            </a:r>
            <a:r>
              <a:rPr lang="en-US" dirty="0"/>
              <a:t> is used with all the non-indicative verbal forms (such as imperative and hortative) and with them </a:t>
            </a:r>
            <a:r>
              <a:rPr lang="en-US" dirty="0" smtClean="0"/>
              <a:t>only</a:t>
            </a:r>
          </a:p>
          <a:p>
            <a:pPr marL="0" indent="0">
              <a:buNone/>
            </a:pPr>
            <a:r>
              <a:rPr lang="en-US" dirty="0" smtClean="0"/>
              <a:t>(1)	</a:t>
            </a:r>
            <a:r>
              <a:rPr lang="en-US" i="1" dirty="0" smtClean="0"/>
              <a:t>aba</a:t>
            </a:r>
            <a:r>
              <a:rPr lang="tt-RU" i="1" dirty="0" smtClean="0"/>
              <a:t> </a:t>
            </a:r>
            <a:r>
              <a:rPr lang="tt-RU" i="1" dirty="0"/>
              <a:t>	</a:t>
            </a:r>
            <a:r>
              <a:rPr lang="en-US" i="1" dirty="0" smtClean="0"/>
              <a:t>	b</a:t>
            </a:r>
            <a:r>
              <a:rPr lang="la-Latn" i="1" dirty="0"/>
              <a:t>ʉ</a:t>
            </a:r>
            <a:r>
              <a:rPr lang="tt-RU" i="1" dirty="0" smtClean="0"/>
              <a:t> </a:t>
            </a:r>
            <a:r>
              <a:rPr lang="en-US" i="1" dirty="0"/>
              <a:t>	</a:t>
            </a:r>
            <a:r>
              <a:rPr lang="en-US" i="1" dirty="0" smtClean="0"/>
              <a:t>j</a:t>
            </a:r>
            <a:r>
              <a:rPr lang="de-DE" sz="2800" i="1" dirty="0" smtClean="0"/>
              <a:t>ɘ</a:t>
            </a:r>
            <a:r>
              <a:rPr lang="en-US" i="1" dirty="0" smtClean="0"/>
              <a:t>r</a:t>
            </a:r>
            <a:r>
              <a:rPr lang="de-DE" sz="2800" i="1" dirty="0"/>
              <a:t>ɘ</a:t>
            </a:r>
            <a:r>
              <a:rPr lang="tt-RU" i="1" dirty="0" smtClean="0"/>
              <a:t>-h</a:t>
            </a:r>
            <a:r>
              <a:rPr lang="de-DE" sz="2800" i="1" dirty="0" smtClean="0"/>
              <a:t>ɘ</a:t>
            </a:r>
            <a:r>
              <a:rPr lang="en-US" i="1" dirty="0" err="1"/>
              <a:t>i</a:t>
            </a:r>
            <a:endParaRPr lang="ru-RU" i="1" dirty="0"/>
          </a:p>
          <a:p>
            <a:pPr marL="0" indent="0">
              <a:buNone/>
            </a:pPr>
            <a:r>
              <a:rPr lang="tt-RU" dirty="0" smtClean="0"/>
              <a:t>	</a:t>
            </a:r>
            <a:r>
              <a:rPr lang="en-US" dirty="0" smtClean="0"/>
              <a:t>father</a:t>
            </a:r>
            <a:r>
              <a:rPr lang="tt-RU" dirty="0" smtClean="0"/>
              <a:t> </a:t>
            </a:r>
            <a:r>
              <a:rPr lang="ru-RU" dirty="0"/>
              <a:t>	</a:t>
            </a:r>
            <a:r>
              <a:rPr lang="en-US" cap="small" dirty="0" err="1" smtClean="0"/>
              <a:t>proh</a:t>
            </a:r>
            <a:r>
              <a:rPr lang="ru-RU" dirty="0" smtClean="0"/>
              <a:t> </a:t>
            </a:r>
            <a:r>
              <a:rPr lang="ru-RU" dirty="0"/>
              <a:t>	</a:t>
            </a:r>
            <a:r>
              <a:rPr lang="en-US" dirty="0" smtClean="0"/>
              <a:t>come</a:t>
            </a:r>
            <a:r>
              <a:rPr lang="ru-RU" dirty="0" smtClean="0"/>
              <a:t>-</a:t>
            </a:r>
            <a:r>
              <a:rPr lang="en-US" cap="small" dirty="0"/>
              <a:t>opt</a:t>
            </a:r>
            <a:endParaRPr lang="ru-RU" dirty="0"/>
          </a:p>
          <a:p>
            <a:pPr marL="0" indent="0">
              <a:buNone/>
            </a:pPr>
            <a:r>
              <a:rPr lang="tt-RU" dirty="0" smtClean="0"/>
              <a:t>	</a:t>
            </a:r>
            <a:r>
              <a:rPr lang="en-US" dirty="0" smtClean="0"/>
              <a:t>‘I’d like the father not to arrive’</a:t>
            </a:r>
          </a:p>
          <a:p>
            <a:pPr marL="0" indent="0">
              <a:buNone/>
            </a:pPr>
            <a:r>
              <a:rPr lang="en-US" dirty="0" smtClean="0"/>
              <a:t>(2)	</a:t>
            </a:r>
            <a:r>
              <a:rPr lang="ru-RU" i="1" dirty="0" smtClean="0"/>
              <a:t>*</a:t>
            </a:r>
            <a:r>
              <a:rPr lang="en-US" i="1" dirty="0" smtClean="0"/>
              <a:t>aba</a:t>
            </a:r>
            <a:r>
              <a:rPr lang="ru-RU" i="1" dirty="0" smtClean="0"/>
              <a:t> </a:t>
            </a:r>
            <a:r>
              <a:rPr lang="en-US" i="1" dirty="0" smtClean="0"/>
              <a:t>		j</a:t>
            </a:r>
            <a:r>
              <a:rPr lang="de-DE" sz="2800" i="1" dirty="0" smtClean="0"/>
              <a:t>ɘ</a:t>
            </a:r>
            <a:r>
              <a:rPr lang="en-US" i="1" dirty="0"/>
              <a:t>r</a:t>
            </a:r>
            <a:r>
              <a:rPr lang="de-DE" sz="2800" i="1" dirty="0"/>
              <a:t>ɘ</a:t>
            </a:r>
            <a:r>
              <a:rPr lang="tt-RU" i="1" dirty="0"/>
              <a:t>-h</a:t>
            </a:r>
            <a:r>
              <a:rPr lang="de-DE" sz="2800" i="1" dirty="0"/>
              <a:t>ɘ</a:t>
            </a:r>
            <a:r>
              <a:rPr lang="en-US" i="1" dirty="0" err="1" smtClean="0"/>
              <a:t>i</a:t>
            </a:r>
            <a:r>
              <a:rPr lang="ru-RU" i="1" dirty="0" smtClean="0"/>
              <a:t>-</a:t>
            </a:r>
            <a:r>
              <a:rPr lang="la-Latn" i="1" dirty="0" smtClean="0"/>
              <a:t>gʉi</a:t>
            </a:r>
            <a:endParaRPr lang="ru-RU" i="1" dirty="0"/>
          </a:p>
          <a:p>
            <a:pPr marL="0" indent="0">
              <a:buNone/>
            </a:pPr>
            <a:r>
              <a:rPr lang="en-US" dirty="0" smtClean="0"/>
              <a:t>	father</a:t>
            </a:r>
            <a:r>
              <a:rPr lang="ru-RU" dirty="0" smtClean="0"/>
              <a:t> </a:t>
            </a:r>
            <a:r>
              <a:rPr lang="en-US" dirty="0" smtClean="0"/>
              <a:t>	come</a:t>
            </a:r>
            <a:r>
              <a:rPr lang="ru-RU" dirty="0" smtClean="0"/>
              <a:t>-</a:t>
            </a:r>
            <a:r>
              <a:rPr lang="en-US" cap="small" dirty="0" smtClean="0"/>
              <a:t>pot</a:t>
            </a:r>
            <a:r>
              <a:rPr lang="en-US" dirty="0" smtClean="0"/>
              <a:t>-</a:t>
            </a:r>
            <a:r>
              <a:rPr lang="en-US" cap="small" dirty="0" err="1" smtClean="0"/>
              <a:t>neg</a:t>
            </a:r>
            <a:endParaRPr lang="ru-RU" dirty="0"/>
          </a:p>
          <a:p>
            <a:pPr marL="0" indent="0">
              <a:buNone/>
            </a:pPr>
            <a:r>
              <a:rPr lang="en-US" dirty="0"/>
              <a:t>	</a:t>
            </a:r>
            <a:r>
              <a:rPr lang="en-US" dirty="0" smtClean="0"/>
              <a:t>‘I’d </a:t>
            </a:r>
            <a:r>
              <a:rPr lang="en-US" dirty="0"/>
              <a:t>like the father not to arrive’</a:t>
            </a:r>
            <a:endParaRPr lang="ru-RU" dirty="0"/>
          </a:p>
          <a:p>
            <a:endParaRPr lang="en-US" dirty="0" smtClean="0"/>
          </a:p>
        </p:txBody>
      </p:sp>
      <p:sp>
        <p:nvSpPr>
          <p:cNvPr id="3" name="Заголовок 2"/>
          <p:cNvSpPr>
            <a:spLocks noGrp="1"/>
          </p:cNvSpPr>
          <p:nvPr>
            <p:ph type="title"/>
          </p:nvPr>
        </p:nvSpPr>
        <p:spPr>
          <a:xfrm>
            <a:off x="457200" y="152400"/>
            <a:ext cx="8229600" cy="972344"/>
          </a:xfrm>
        </p:spPr>
        <p:txBody>
          <a:bodyPr>
            <a:normAutofit/>
          </a:bodyPr>
          <a:lstStyle/>
          <a:p>
            <a:r>
              <a:rPr lang="en-US" dirty="0" smtClean="0"/>
              <a:t>Negation markers in Barguzin	</a:t>
            </a:r>
            <a:endParaRPr lang="ru-RU" dirty="0"/>
          </a:p>
        </p:txBody>
      </p:sp>
    </p:spTree>
    <p:extLst>
      <p:ext uri="{BB962C8B-B14F-4D97-AF65-F5344CB8AC3E}">
        <p14:creationId xmlns:p14="http://schemas.microsoft.com/office/powerpoint/2010/main" val="38991994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524000"/>
            <a:ext cx="8229600" cy="4929336"/>
          </a:xfrm>
        </p:spPr>
        <p:txBody>
          <a:bodyPr>
            <a:normAutofit/>
          </a:bodyPr>
          <a:lstStyle/>
          <a:p>
            <a:r>
              <a:rPr lang="en-US" i="1" dirty="0"/>
              <a:t>=</a:t>
            </a:r>
            <a:r>
              <a:rPr lang="en-US" i="1" dirty="0" err="1"/>
              <a:t>ʉgi</a:t>
            </a:r>
            <a:r>
              <a:rPr lang="en-US" dirty="0"/>
              <a:t>: is used </a:t>
            </a:r>
            <a:r>
              <a:rPr lang="en-US" dirty="0" smtClean="0"/>
              <a:t>as a negative existential predicate</a:t>
            </a:r>
          </a:p>
          <a:p>
            <a:pPr marL="0" indent="0">
              <a:buNone/>
            </a:pPr>
            <a:r>
              <a:rPr lang="en-US" dirty="0" smtClean="0"/>
              <a:t>(3)	</a:t>
            </a:r>
            <a:r>
              <a:rPr lang="en-US" i="1" dirty="0" err="1" smtClean="0"/>
              <a:t>bato</a:t>
            </a:r>
            <a:r>
              <a:rPr lang="ru-RU" i="1" dirty="0" smtClean="0"/>
              <a:t> </a:t>
            </a:r>
            <a:r>
              <a:rPr lang="en-US" i="1" dirty="0" smtClean="0"/>
              <a:t>j</a:t>
            </a:r>
            <a:r>
              <a:rPr lang="de-DE" sz="2800" i="1" dirty="0" smtClean="0"/>
              <a:t>ɘ</a:t>
            </a:r>
            <a:r>
              <a:rPr lang="en-US" i="1" dirty="0"/>
              <a:t>r</a:t>
            </a:r>
            <a:r>
              <a:rPr lang="de-DE" sz="2800" i="1" dirty="0"/>
              <a:t>ɘ</a:t>
            </a:r>
            <a:r>
              <a:rPr lang="tt-RU" i="1" dirty="0" smtClean="0"/>
              <a:t>-</a:t>
            </a:r>
            <a:r>
              <a:rPr lang="en-US" i="1" dirty="0" smtClean="0"/>
              <a:t>x</a:t>
            </a:r>
            <a:r>
              <a:rPr lang="de-DE" sz="2800" i="1" dirty="0" smtClean="0"/>
              <a:t>ɘ</a:t>
            </a:r>
            <a:r>
              <a:rPr lang="ru-RU" i="1" dirty="0" smtClean="0"/>
              <a:t>-</a:t>
            </a:r>
            <a:r>
              <a:rPr lang="la-Latn" i="1" dirty="0"/>
              <a:t>gʉi</a:t>
            </a:r>
            <a:r>
              <a:rPr lang="ru-RU" i="1" dirty="0" smtClean="0"/>
              <a:t> </a:t>
            </a:r>
            <a:r>
              <a:rPr lang="ru-RU" i="1" dirty="0"/>
              <a:t>		</a:t>
            </a:r>
            <a:r>
              <a:rPr lang="en-US" i="1" dirty="0" err="1" smtClean="0"/>
              <a:t>bato</a:t>
            </a:r>
            <a:r>
              <a:rPr lang="ru-RU" dirty="0" smtClean="0"/>
              <a:t> </a:t>
            </a:r>
            <a:r>
              <a:rPr lang="ru-RU" dirty="0"/>
              <a:t>	</a:t>
            </a:r>
            <a:r>
              <a:rPr lang="la-Latn" i="1" dirty="0"/>
              <a:t> </a:t>
            </a:r>
            <a:r>
              <a:rPr lang="la-Latn" i="1" dirty="0" smtClean="0"/>
              <a:t>ʉgi</a:t>
            </a:r>
            <a:r>
              <a:rPr lang="en-US" i="1" dirty="0" smtClean="0"/>
              <a:t>:</a:t>
            </a:r>
            <a:endParaRPr lang="ru-RU" dirty="0"/>
          </a:p>
          <a:p>
            <a:pPr marL="0" indent="0">
              <a:buNone/>
            </a:pPr>
            <a:r>
              <a:rPr lang="en-US" dirty="0" smtClean="0"/>
              <a:t>	</a:t>
            </a:r>
            <a:r>
              <a:rPr lang="en-US" dirty="0" err="1" smtClean="0"/>
              <a:t>Bato</a:t>
            </a:r>
            <a:r>
              <a:rPr lang="ru-RU" dirty="0" smtClean="0"/>
              <a:t> </a:t>
            </a:r>
            <a:r>
              <a:rPr lang="en-US" dirty="0" smtClean="0"/>
              <a:t>come</a:t>
            </a:r>
            <a:r>
              <a:rPr lang="ru-RU" dirty="0" smtClean="0"/>
              <a:t>-</a:t>
            </a:r>
            <a:r>
              <a:rPr lang="en-US" cap="small" dirty="0" smtClean="0"/>
              <a:t>pot</a:t>
            </a:r>
            <a:r>
              <a:rPr lang="en-US" dirty="0" smtClean="0"/>
              <a:t>-</a:t>
            </a:r>
            <a:r>
              <a:rPr lang="en-US" cap="small" dirty="0" err="1" smtClean="0"/>
              <a:t>neg</a:t>
            </a:r>
            <a:r>
              <a:rPr lang="ru-RU" dirty="0" smtClean="0"/>
              <a:t> </a:t>
            </a:r>
            <a:r>
              <a:rPr lang="ru-RU" dirty="0"/>
              <a:t>	</a:t>
            </a:r>
            <a:r>
              <a:rPr lang="en-US" dirty="0" err="1" smtClean="0"/>
              <a:t>Bato</a:t>
            </a:r>
            <a:r>
              <a:rPr lang="ru-RU" dirty="0" smtClean="0"/>
              <a:t> </a:t>
            </a:r>
            <a:r>
              <a:rPr lang="ru-RU" dirty="0"/>
              <a:t>	</a:t>
            </a:r>
            <a:r>
              <a:rPr lang="en-US" cap="small" dirty="0"/>
              <a:t> </a:t>
            </a:r>
            <a:r>
              <a:rPr lang="en-US" cap="small" dirty="0" err="1" smtClean="0"/>
              <a:t>neg.ex</a:t>
            </a:r>
            <a:endParaRPr lang="ru-RU" dirty="0"/>
          </a:p>
          <a:p>
            <a:pPr marL="0" indent="0">
              <a:buNone/>
            </a:pPr>
            <a:r>
              <a:rPr lang="en-US" dirty="0" smtClean="0"/>
              <a:t>	</a:t>
            </a:r>
            <a:r>
              <a:rPr lang="ru-RU" dirty="0" smtClean="0"/>
              <a:t>‘</a:t>
            </a:r>
            <a:r>
              <a:rPr lang="en-US" dirty="0" err="1" smtClean="0"/>
              <a:t>Bato</a:t>
            </a:r>
            <a:r>
              <a:rPr lang="en-US" dirty="0" smtClean="0"/>
              <a:t> will not come. </a:t>
            </a:r>
            <a:r>
              <a:rPr lang="en-US" dirty="0" err="1" smtClean="0"/>
              <a:t>Bato</a:t>
            </a:r>
            <a:r>
              <a:rPr lang="en-US" dirty="0" smtClean="0"/>
              <a:t> doesn’t exist</a:t>
            </a:r>
            <a:r>
              <a:rPr lang="ru-RU" dirty="0" smtClean="0"/>
              <a:t>’</a:t>
            </a:r>
            <a:endParaRPr lang="en-US" dirty="0" smtClean="0"/>
          </a:p>
          <a:p>
            <a:pPr marL="0" indent="0">
              <a:buNone/>
            </a:pPr>
            <a:r>
              <a:rPr lang="en-US" dirty="0" smtClean="0"/>
              <a:t>(4)	</a:t>
            </a:r>
            <a:r>
              <a:rPr lang="en-US" dirty="0" err="1" smtClean="0"/>
              <a:t>doktor</a:t>
            </a:r>
            <a:r>
              <a:rPr lang="ru-RU" dirty="0" smtClean="0"/>
              <a:t> </a:t>
            </a:r>
            <a:r>
              <a:rPr lang="ru-RU" dirty="0"/>
              <a:t>	</a:t>
            </a:r>
            <a:r>
              <a:rPr lang="la-Latn" i="1" dirty="0" smtClean="0"/>
              <a:t>ʉgi</a:t>
            </a:r>
            <a:r>
              <a:rPr lang="en-US" i="1" dirty="0" smtClean="0"/>
              <a:t>:</a:t>
            </a:r>
            <a:endParaRPr lang="ru-RU" dirty="0"/>
          </a:p>
          <a:p>
            <a:pPr marL="0" indent="0">
              <a:buNone/>
            </a:pPr>
            <a:r>
              <a:rPr lang="ru-RU" dirty="0"/>
              <a:t>	</a:t>
            </a:r>
            <a:r>
              <a:rPr lang="en-US" dirty="0" smtClean="0"/>
              <a:t>doctor</a:t>
            </a:r>
            <a:r>
              <a:rPr lang="ru-RU" dirty="0"/>
              <a:t>	</a:t>
            </a:r>
            <a:r>
              <a:rPr lang="en-US" cap="small" dirty="0" err="1" smtClean="0"/>
              <a:t>neg.ex</a:t>
            </a:r>
            <a:endParaRPr lang="ru-RU" dirty="0"/>
          </a:p>
          <a:p>
            <a:pPr marL="0" indent="0">
              <a:buNone/>
            </a:pPr>
            <a:r>
              <a:rPr lang="ru-RU" dirty="0"/>
              <a:t>	</a:t>
            </a:r>
            <a:r>
              <a:rPr lang="ru-RU" dirty="0" smtClean="0"/>
              <a:t>‘</a:t>
            </a:r>
            <a:r>
              <a:rPr lang="en-US" dirty="0" smtClean="0"/>
              <a:t>Doctor is absent / There is no doctor</a:t>
            </a:r>
            <a:r>
              <a:rPr lang="ru-RU" dirty="0" smtClean="0"/>
              <a:t>’</a:t>
            </a:r>
            <a:endParaRPr lang="ru-RU" dirty="0"/>
          </a:p>
          <a:p>
            <a:pPr marL="0" indent="0">
              <a:buNone/>
            </a:pPr>
            <a:r>
              <a:rPr lang="en-US" dirty="0" smtClean="0"/>
              <a:t>Sometimes can be interpreted as homonymous to -</a:t>
            </a:r>
            <a:r>
              <a:rPr lang="la-Latn" i="1" dirty="0" smtClean="0"/>
              <a:t>gʉi</a:t>
            </a:r>
            <a:r>
              <a:rPr lang="en-US" dirty="0" smtClean="0"/>
              <a:t> (i.e. standard negation) but never produced in this function</a:t>
            </a:r>
          </a:p>
          <a:p>
            <a:pPr marL="0" indent="0">
              <a:buNone/>
            </a:pPr>
            <a:endParaRPr lang="ru-RU" dirty="0"/>
          </a:p>
          <a:p>
            <a:endParaRPr lang="ru-RU" dirty="0"/>
          </a:p>
        </p:txBody>
      </p:sp>
      <p:sp>
        <p:nvSpPr>
          <p:cNvPr id="3" name="Заголовок 2"/>
          <p:cNvSpPr>
            <a:spLocks noGrp="1"/>
          </p:cNvSpPr>
          <p:nvPr>
            <p:ph type="title"/>
          </p:nvPr>
        </p:nvSpPr>
        <p:spPr/>
        <p:txBody>
          <a:bodyPr/>
          <a:lstStyle/>
          <a:p>
            <a:r>
              <a:rPr lang="en-US" i="1" dirty="0"/>
              <a:t>=</a:t>
            </a:r>
            <a:r>
              <a:rPr lang="en-US" i="1" dirty="0" err="1" smtClean="0"/>
              <a:t>ʉgi</a:t>
            </a:r>
            <a:r>
              <a:rPr lang="en-US" i="1" dirty="0"/>
              <a:t>:</a:t>
            </a:r>
            <a:r>
              <a:rPr lang="en-US" dirty="0" smtClean="0"/>
              <a:t> (existential negation)</a:t>
            </a:r>
            <a:endParaRPr lang="ru-RU" dirty="0"/>
          </a:p>
        </p:txBody>
      </p:sp>
    </p:spTree>
    <p:extLst>
      <p:ext uri="{BB962C8B-B14F-4D97-AF65-F5344CB8AC3E}">
        <p14:creationId xmlns:p14="http://schemas.microsoft.com/office/powerpoint/2010/main" val="38655240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124744"/>
            <a:ext cx="8229600" cy="5400600"/>
          </a:xfrm>
        </p:spPr>
        <p:txBody>
          <a:bodyPr>
            <a:normAutofit lnSpcReduction="10000"/>
          </a:bodyPr>
          <a:lstStyle/>
          <a:p>
            <a:r>
              <a:rPr lang="en-US" dirty="0"/>
              <a:t>We believe </a:t>
            </a:r>
            <a:r>
              <a:rPr lang="en-US" i="1" dirty="0" smtClean="0"/>
              <a:t>-</a:t>
            </a:r>
            <a:r>
              <a:rPr lang="la-Latn" i="1" dirty="0" smtClean="0"/>
              <a:t>gʉi</a:t>
            </a:r>
            <a:r>
              <a:rPr lang="en-US" dirty="0" smtClean="0"/>
              <a:t> </a:t>
            </a:r>
            <a:r>
              <a:rPr lang="en-US" dirty="0"/>
              <a:t>to be the marker of standard negation (as defined in (</a:t>
            </a:r>
            <a:r>
              <a:rPr lang="en-US" dirty="0" err="1"/>
              <a:t>Miestamo</a:t>
            </a:r>
            <a:r>
              <a:rPr lang="en-US" dirty="0"/>
              <a:t>, </a:t>
            </a:r>
            <a:r>
              <a:rPr lang="ru-RU" dirty="0"/>
              <a:t>2005))</a:t>
            </a:r>
            <a:endParaRPr lang="en-US" dirty="0"/>
          </a:p>
          <a:p>
            <a:r>
              <a:rPr lang="la-Latn" i="1" dirty="0"/>
              <a:t>=</a:t>
            </a:r>
            <a:r>
              <a:rPr lang="la-Latn" i="1" dirty="0" smtClean="0"/>
              <a:t>bɘʃɘ</a:t>
            </a:r>
            <a:r>
              <a:rPr lang="en-US" dirty="0" smtClean="0"/>
              <a:t> is </a:t>
            </a:r>
            <a:r>
              <a:rPr lang="en-US" dirty="0"/>
              <a:t>a </a:t>
            </a:r>
            <a:r>
              <a:rPr lang="en-US" dirty="0" err="1"/>
              <a:t>transcategorical</a:t>
            </a:r>
            <a:r>
              <a:rPr lang="en-US" dirty="0"/>
              <a:t> external negation marker semantically close to contradictory </a:t>
            </a:r>
            <a:r>
              <a:rPr lang="en-US" dirty="0" smtClean="0"/>
              <a:t>negation</a:t>
            </a:r>
          </a:p>
          <a:p>
            <a:r>
              <a:rPr lang="en-US" dirty="0" smtClean="0"/>
              <a:t>It is often </a:t>
            </a:r>
            <a:r>
              <a:rPr lang="en-US" dirty="0"/>
              <a:t>also an option in verbal </a:t>
            </a:r>
            <a:r>
              <a:rPr lang="en-US" dirty="0" smtClean="0"/>
              <a:t>paradigm</a:t>
            </a:r>
            <a:endParaRPr lang="en-US" dirty="0"/>
          </a:p>
          <a:p>
            <a:r>
              <a:rPr lang="en-US" dirty="0"/>
              <a:t>However, </a:t>
            </a:r>
            <a:r>
              <a:rPr lang="en-US" i="1" dirty="0" smtClean="0"/>
              <a:t>-</a:t>
            </a:r>
            <a:r>
              <a:rPr lang="la-Latn" i="1" dirty="0" smtClean="0"/>
              <a:t>gʉi</a:t>
            </a:r>
            <a:r>
              <a:rPr lang="en-US" dirty="0" smtClean="0"/>
              <a:t> </a:t>
            </a:r>
            <a:r>
              <a:rPr lang="en-US" dirty="0"/>
              <a:t>is always preferred when </a:t>
            </a:r>
            <a:r>
              <a:rPr lang="en-US" dirty="0" smtClean="0"/>
              <a:t>grammatical</a:t>
            </a:r>
          </a:p>
          <a:p>
            <a:pPr marL="0" indent="0">
              <a:buNone/>
            </a:pPr>
            <a:r>
              <a:rPr lang="en-US" dirty="0" smtClean="0"/>
              <a:t>(5)</a:t>
            </a:r>
            <a:r>
              <a:rPr lang="en-US" dirty="0"/>
              <a:t>	</a:t>
            </a:r>
            <a:r>
              <a:rPr lang="en-US" i="1" dirty="0" err="1" smtClean="0"/>
              <a:t>bair</a:t>
            </a:r>
            <a:r>
              <a:rPr lang="en-US" i="1" dirty="0" smtClean="0"/>
              <a:t> </a:t>
            </a:r>
            <a:r>
              <a:rPr lang="en-US" i="1" dirty="0"/>
              <a:t>	</a:t>
            </a:r>
            <a:r>
              <a:rPr lang="en-US" i="1" dirty="0" err="1"/>
              <a:t>unta-na-gʉi</a:t>
            </a:r>
            <a:endParaRPr lang="en-US" i="1" dirty="0"/>
          </a:p>
          <a:p>
            <a:pPr marL="0" indent="0">
              <a:buNone/>
            </a:pPr>
            <a:r>
              <a:rPr lang="en-US" dirty="0" smtClean="0"/>
              <a:t>	Bair</a:t>
            </a:r>
            <a:r>
              <a:rPr lang="ru-RU" dirty="0" smtClean="0"/>
              <a:t> </a:t>
            </a:r>
            <a:r>
              <a:rPr lang="ru-RU" dirty="0"/>
              <a:t>	</a:t>
            </a:r>
            <a:r>
              <a:rPr lang="en-US" dirty="0" smtClean="0"/>
              <a:t>sleep</a:t>
            </a:r>
            <a:r>
              <a:rPr lang="ru-RU" dirty="0" smtClean="0"/>
              <a:t>-</a:t>
            </a:r>
            <a:r>
              <a:rPr lang="en-US" cap="small" dirty="0" err="1" smtClean="0"/>
              <a:t>prs-neg</a:t>
            </a:r>
            <a:endParaRPr lang="en-US" dirty="0"/>
          </a:p>
          <a:p>
            <a:pPr marL="0" indent="0">
              <a:buNone/>
            </a:pPr>
            <a:r>
              <a:rPr lang="en-US" dirty="0" smtClean="0"/>
              <a:t>	‘Bair doesn’t sleep</a:t>
            </a:r>
            <a:r>
              <a:rPr lang="ru-RU" dirty="0" smtClean="0"/>
              <a:t>’</a:t>
            </a:r>
            <a:endParaRPr lang="en-US" dirty="0" smtClean="0"/>
          </a:p>
          <a:p>
            <a:pPr marL="0" indent="0">
              <a:buNone/>
            </a:pPr>
            <a:r>
              <a:rPr lang="en-US" dirty="0" smtClean="0"/>
              <a:t>(6)	</a:t>
            </a:r>
            <a:r>
              <a:rPr lang="en-US" i="1" baseline="30000" dirty="0"/>
              <a:t>%</a:t>
            </a:r>
            <a:r>
              <a:rPr lang="en-US" i="1" dirty="0" err="1" smtClean="0"/>
              <a:t>bair</a:t>
            </a:r>
            <a:r>
              <a:rPr lang="ru-RU" i="1" dirty="0" smtClean="0"/>
              <a:t> </a:t>
            </a:r>
            <a:r>
              <a:rPr lang="en-US" i="1" dirty="0" smtClean="0"/>
              <a:t>	</a:t>
            </a:r>
            <a:r>
              <a:rPr lang="en-US" i="1" dirty="0" err="1" smtClean="0"/>
              <a:t>unta-na</a:t>
            </a:r>
            <a:r>
              <a:rPr lang="ru-RU" i="1" dirty="0" smtClean="0"/>
              <a:t> </a:t>
            </a:r>
            <a:r>
              <a:rPr lang="en-US" i="1" dirty="0" smtClean="0"/>
              <a:t>	</a:t>
            </a:r>
            <a:r>
              <a:rPr lang="la-Latn" i="1" dirty="0" smtClean="0"/>
              <a:t>bɘʃɘ</a:t>
            </a:r>
            <a:endParaRPr lang="en-US" i="1" dirty="0" smtClean="0"/>
          </a:p>
          <a:p>
            <a:pPr marL="0" indent="0">
              <a:buNone/>
            </a:pPr>
            <a:r>
              <a:rPr lang="en-US" dirty="0" smtClean="0"/>
              <a:t>	Bair	sleep-</a:t>
            </a:r>
            <a:r>
              <a:rPr lang="en-US" cap="small" dirty="0" err="1" smtClean="0"/>
              <a:t>prs</a:t>
            </a:r>
            <a:r>
              <a:rPr lang="en-US" cap="small" dirty="0" smtClean="0"/>
              <a:t>	not</a:t>
            </a:r>
            <a:endParaRPr lang="ru-RU" dirty="0"/>
          </a:p>
          <a:p>
            <a:pPr marL="0" indent="0">
              <a:buNone/>
            </a:pPr>
            <a:r>
              <a:rPr lang="en-US" dirty="0" smtClean="0"/>
              <a:t>	‘</a:t>
            </a:r>
            <a:r>
              <a:rPr lang="en-US" dirty="0"/>
              <a:t>Bair doesn’t sleep</a:t>
            </a:r>
            <a:r>
              <a:rPr lang="ru-RU" dirty="0" smtClean="0"/>
              <a:t>’</a:t>
            </a:r>
            <a:endParaRPr lang="en-US" dirty="0"/>
          </a:p>
          <a:p>
            <a:endParaRPr lang="ru-RU" dirty="0"/>
          </a:p>
        </p:txBody>
      </p:sp>
      <p:sp>
        <p:nvSpPr>
          <p:cNvPr id="3" name="Заголовок 2"/>
          <p:cNvSpPr>
            <a:spLocks noGrp="1"/>
          </p:cNvSpPr>
          <p:nvPr>
            <p:ph type="title"/>
          </p:nvPr>
        </p:nvSpPr>
        <p:spPr>
          <a:xfrm>
            <a:off x="457200" y="152400"/>
            <a:ext cx="8229600" cy="900336"/>
          </a:xfrm>
        </p:spPr>
        <p:txBody>
          <a:bodyPr/>
          <a:lstStyle/>
          <a:p>
            <a:r>
              <a:rPr lang="en-US" dirty="0" smtClean="0"/>
              <a:t>Standard negation</a:t>
            </a:r>
            <a:endParaRPr lang="ru-RU" dirty="0"/>
          </a:p>
        </p:txBody>
      </p:sp>
    </p:spTree>
    <p:extLst>
      <p:ext uri="{BB962C8B-B14F-4D97-AF65-F5344CB8AC3E}">
        <p14:creationId xmlns:p14="http://schemas.microsoft.com/office/powerpoint/2010/main" val="39869928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p:cNvGraphicFramePr>
            <a:graphicFrameLocks noGrp="1"/>
          </p:cNvGraphicFramePr>
          <p:nvPr>
            <p:ph idx="1"/>
            <p:extLst>
              <p:ext uri="{D42A27DB-BD31-4B8C-83A1-F6EECF244321}">
                <p14:modId xmlns:p14="http://schemas.microsoft.com/office/powerpoint/2010/main" val="2071602323"/>
              </p:ext>
            </p:extLst>
          </p:nvPr>
        </p:nvGraphicFramePr>
        <p:xfrm>
          <a:off x="395536" y="476672"/>
          <a:ext cx="8229600" cy="5874080"/>
        </p:xfrm>
        <a:graphic>
          <a:graphicData uri="http://schemas.openxmlformats.org/drawingml/2006/table">
            <a:tbl>
              <a:tblPr firstRow="1" bandRow="1">
                <a:tableStyleId>{5C22544A-7EE6-4342-B048-85BDC9FD1C3A}</a:tableStyleId>
              </a:tblPr>
              <a:tblGrid>
                <a:gridCol w="1512168"/>
                <a:gridCol w="2170584"/>
                <a:gridCol w="2509936"/>
                <a:gridCol w="2036912"/>
              </a:tblGrid>
              <a:tr h="657313">
                <a:tc>
                  <a:txBody>
                    <a:bodyPr/>
                    <a:lstStyle/>
                    <a:p>
                      <a:r>
                        <a:rPr lang="en-US" dirty="0" smtClean="0"/>
                        <a:t>Syntactic</a:t>
                      </a:r>
                      <a:r>
                        <a:rPr lang="en-US" baseline="0" dirty="0" smtClean="0"/>
                        <a:t> context</a:t>
                      </a:r>
                      <a:endParaRPr lang="ru-RU" dirty="0"/>
                    </a:p>
                  </a:txBody>
                  <a:tcPr/>
                </a:tc>
                <a:tc>
                  <a:txBody>
                    <a:bodyPr/>
                    <a:lstStyle/>
                    <a:p>
                      <a:r>
                        <a:rPr lang="en-US" dirty="0" smtClean="0"/>
                        <a:t>Affirmative</a:t>
                      </a:r>
                      <a:r>
                        <a:rPr lang="en-US" baseline="0" dirty="0" smtClean="0"/>
                        <a:t> meaning</a:t>
                      </a:r>
                      <a:endParaRPr lang="ru-RU" dirty="0"/>
                    </a:p>
                  </a:txBody>
                  <a:tcPr/>
                </a:tc>
                <a:tc>
                  <a:txBody>
                    <a:bodyPr/>
                    <a:lstStyle/>
                    <a:p>
                      <a:r>
                        <a:rPr lang="en-US" dirty="0" smtClean="0"/>
                        <a:t>Affirmative</a:t>
                      </a:r>
                      <a:r>
                        <a:rPr lang="en-US" baseline="0" dirty="0" smtClean="0"/>
                        <a:t> form</a:t>
                      </a:r>
                      <a:endParaRPr lang="ru-RU" dirty="0"/>
                    </a:p>
                  </a:txBody>
                  <a:tcPr/>
                </a:tc>
                <a:tc>
                  <a:txBody>
                    <a:bodyPr/>
                    <a:lstStyle/>
                    <a:p>
                      <a:r>
                        <a:rPr lang="en-US" dirty="0" smtClean="0"/>
                        <a:t>Standard</a:t>
                      </a:r>
                      <a:r>
                        <a:rPr lang="en-US" baseline="0" dirty="0" smtClean="0"/>
                        <a:t> negation</a:t>
                      </a:r>
                      <a:endParaRPr lang="ru-RU" dirty="0"/>
                    </a:p>
                  </a:txBody>
                  <a:tcPr/>
                </a:tc>
              </a:tr>
              <a:tr h="380824">
                <a:tc rowSpan="3">
                  <a:txBody>
                    <a:bodyPr/>
                    <a:lstStyle/>
                    <a:p>
                      <a:r>
                        <a:rPr lang="en-US" dirty="0" smtClean="0"/>
                        <a:t>finite only</a:t>
                      </a:r>
                      <a:endParaRPr lang="ru-RU" dirty="0"/>
                    </a:p>
                  </a:txBody>
                  <a:tcPr anchor="ctr"/>
                </a:tc>
                <a:tc>
                  <a:txBody>
                    <a:bodyPr/>
                    <a:lstStyle/>
                    <a:p>
                      <a:r>
                        <a:rPr lang="en-US" dirty="0" smtClean="0"/>
                        <a:t>present</a:t>
                      </a:r>
                      <a:endParaRPr lang="ru-RU" dirty="0"/>
                    </a:p>
                  </a:txBody>
                  <a:tcPr/>
                </a:tc>
                <a:tc>
                  <a:txBody>
                    <a:bodyPr/>
                    <a:lstStyle/>
                    <a:p>
                      <a:r>
                        <a:rPr lang="en-US" i="1" dirty="0" smtClean="0"/>
                        <a:t>-</a:t>
                      </a:r>
                      <a:r>
                        <a:rPr lang="en-US" i="1" dirty="0" err="1" smtClean="0"/>
                        <a:t>nA</a:t>
                      </a:r>
                      <a:endParaRPr lang="ru-RU" i="1" dirty="0"/>
                    </a:p>
                  </a:txBody>
                  <a:tcPr anchor="ctr"/>
                </a:tc>
                <a:tc>
                  <a:txBody>
                    <a:bodyPr/>
                    <a:lstStyle/>
                    <a:p>
                      <a:r>
                        <a:rPr lang="en-US" i="1" dirty="0" smtClean="0"/>
                        <a:t>-</a:t>
                      </a:r>
                      <a:r>
                        <a:rPr lang="en-US" i="1" dirty="0" err="1" smtClean="0"/>
                        <a:t>nA</a:t>
                      </a:r>
                      <a:r>
                        <a:rPr lang="en-US" i="1" dirty="0" smtClean="0"/>
                        <a:t>-</a:t>
                      </a:r>
                      <a:r>
                        <a:rPr lang="la-Latn" i="1" dirty="0" smtClean="0"/>
                        <a:t>gʉi</a:t>
                      </a:r>
                      <a:endParaRPr lang="ru-RU" i="1" u="sng" dirty="0"/>
                    </a:p>
                  </a:txBody>
                  <a:tcPr anchor="ctr">
                    <a:solidFill>
                      <a:srgbClr val="92D050"/>
                    </a:solidFill>
                  </a:tcPr>
                </a:tc>
              </a:tr>
              <a:tr h="380824">
                <a:tc vMerge="1">
                  <a:txBody>
                    <a:bodyPr/>
                    <a:lstStyle/>
                    <a:p>
                      <a:endParaRPr lang="ru-RU" dirty="0"/>
                    </a:p>
                  </a:txBody>
                  <a:tcPr anchor="ctr"/>
                </a:tc>
                <a:tc>
                  <a:txBody>
                    <a:bodyPr/>
                    <a:lstStyle/>
                    <a:p>
                      <a:r>
                        <a:rPr lang="en-US" dirty="0" smtClean="0"/>
                        <a:t>immediate past</a:t>
                      </a:r>
                      <a:endParaRPr lang="ru-RU" dirty="0"/>
                    </a:p>
                  </a:txBody>
                  <a:tcPr/>
                </a:tc>
                <a:tc>
                  <a:txBody>
                    <a:bodyPr/>
                    <a:lstStyle/>
                    <a:p>
                      <a:r>
                        <a:rPr lang="en-US" i="1" dirty="0" smtClean="0"/>
                        <a:t>-bA</a:t>
                      </a:r>
                      <a:endParaRPr lang="ru-RU" i="1" dirty="0"/>
                    </a:p>
                  </a:txBody>
                  <a:tcPr anchor="ctr"/>
                </a:tc>
                <a:tc>
                  <a:txBody>
                    <a:bodyPr/>
                    <a:lstStyle/>
                    <a:p>
                      <a:r>
                        <a:rPr lang="en-US" i="1" dirty="0" smtClean="0"/>
                        <a:t>-bA-</a:t>
                      </a:r>
                      <a:r>
                        <a:rPr lang="la-Latn" i="1" dirty="0" smtClean="0"/>
                        <a:t>gʉi</a:t>
                      </a:r>
                      <a:r>
                        <a:rPr lang="en-US" i="1" dirty="0" smtClean="0"/>
                        <a:t>/</a:t>
                      </a:r>
                      <a:r>
                        <a:rPr lang="en-US" i="1" u="sng" dirty="0" smtClean="0"/>
                        <a:t>-A:-</a:t>
                      </a:r>
                      <a:r>
                        <a:rPr lang="la-Latn" i="1" u="sng" dirty="0" smtClean="0"/>
                        <a:t>gʉi</a:t>
                      </a:r>
                      <a:endParaRPr lang="ru-RU" i="1" u="sng" dirty="0"/>
                    </a:p>
                  </a:txBody>
                  <a:tcPr anchor="ctr">
                    <a:solidFill>
                      <a:schemeClr val="accent2">
                        <a:lumMod val="60000"/>
                        <a:lumOff val="40000"/>
                      </a:schemeClr>
                    </a:solidFill>
                  </a:tcPr>
                </a:tc>
              </a:tr>
              <a:tr h="380824">
                <a:tc vMerge="1">
                  <a:txBody>
                    <a:bodyPr/>
                    <a:lstStyle/>
                    <a:p>
                      <a:endParaRPr lang="ru-RU" dirty="0"/>
                    </a:p>
                  </a:txBody>
                  <a:tcPr/>
                </a:tc>
                <a:tc>
                  <a:txBody>
                    <a:bodyPr/>
                    <a:lstStyle/>
                    <a:p>
                      <a:r>
                        <a:rPr lang="en-US" dirty="0" smtClean="0"/>
                        <a:t>past</a:t>
                      </a:r>
                      <a:endParaRPr lang="ru-RU" dirty="0"/>
                    </a:p>
                  </a:txBody>
                  <a:tcPr/>
                </a:tc>
                <a:tc>
                  <a:txBody>
                    <a:bodyPr/>
                    <a:lstStyle/>
                    <a:p>
                      <a:r>
                        <a:rPr lang="en-US" i="1" dirty="0" smtClean="0"/>
                        <a:t>-A:</a:t>
                      </a:r>
                      <a:endParaRPr lang="ru-RU" i="1" dirty="0"/>
                    </a:p>
                  </a:txBody>
                  <a:tcPr anchor="ctr"/>
                </a:tc>
                <a:tc rowSpan="3">
                  <a:txBody>
                    <a:bodyPr/>
                    <a:lstStyle/>
                    <a:p>
                      <a:r>
                        <a:rPr lang="en-US" i="1" u="sng" dirty="0" smtClean="0"/>
                        <a:t>-A:-</a:t>
                      </a:r>
                      <a:r>
                        <a:rPr lang="la-Latn" i="1" u="sng" dirty="0" smtClean="0"/>
                        <a:t>gʉi</a:t>
                      </a:r>
                      <a:endParaRPr lang="ru-RU" i="1" u="sng" dirty="0"/>
                    </a:p>
                  </a:txBody>
                  <a:tcPr anchor="ctr">
                    <a:solidFill>
                      <a:schemeClr val="accent2">
                        <a:lumMod val="60000"/>
                        <a:lumOff val="40000"/>
                      </a:schemeClr>
                    </a:solidFill>
                  </a:tcPr>
                </a:tc>
              </a:tr>
              <a:tr h="380824">
                <a:tc rowSpan="6">
                  <a:txBody>
                    <a:bodyPr/>
                    <a:lstStyle/>
                    <a:p>
                      <a:r>
                        <a:rPr lang="en-US" dirty="0" smtClean="0"/>
                        <a:t>participle (can also</a:t>
                      </a:r>
                      <a:r>
                        <a:rPr lang="en-US" baseline="0" dirty="0" smtClean="0"/>
                        <a:t> be finite)</a:t>
                      </a:r>
                      <a:endParaRPr lang="ru-RU" dirty="0"/>
                    </a:p>
                  </a:txBody>
                  <a:tcPr anchor="ctr"/>
                </a:tc>
                <a:tc>
                  <a:txBody>
                    <a:bodyPr/>
                    <a:lstStyle/>
                    <a:p>
                      <a:r>
                        <a:rPr lang="en-US" dirty="0" smtClean="0"/>
                        <a:t>resultative</a:t>
                      </a:r>
                      <a:endParaRPr lang="ru-RU" dirty="0"/>
                    </a:p>
                  </a:txBody>
                  <a:tcPr/>
                </a:tc>
                <a:tc>
                  <a:txBody>
                    <a:bodyPr/>
                    <a:lstStyle/>
                    <a:p>
                      <a:r>
                        <a:rPr lang="en-US" i="1" dirty="0" smtClean="0"/>
                        <a:t>-nxAi</a:t>
                      </a:r>
                      <a:endParaRPr lang="ru-RU" i="1" dirty="0"/>
                    </a:p>
                  </a:txBody>
                  <a:tcPr anchor="ctr"/>
                </a:tc>
                <a:tc vMerge="1">
                  <a:txBody>
                    <a:bodyPr/>
                    <a:lstStyle/>
                    <a:p>
                      <a:endParaRPr lang="ru-RU" dirty="0"/>
                    </a:p>
                  </a:txBody>
                  <a:tcPr anchor="ctr"/>
                </a:tc>
              </a:tr>
              <a:tr h="380824">
                <a:tc vMerge="1">
                  <a:txBody>
                    <a:bodyPr/>
                    <a:lstStyle/>
                    <a:p>
                      <a:endParaRPr lang="ru-RU" dirty="0"/>
                    </a:p>
                  </a:txBody>
                  <a:tcPr anchor="ctr"/>
                </a:tc>
                <a:tc>
                  <a:txBody>
                    <a:bodyPr/>
                    <a:lstStyle/>
                    <a:p>
                      <a:r>
                        <a:rPr lang="en-US" dirty="0" smtClean="0"/>
                        <a:t>perfect</a:t>
                      </a:r>
                      <a:endParaRPr lang="ru-RU" dirty="0"/>
                    </a:p>
                  </a:txBody>
                  <a:tcPr/>
                </a:tc>
                <a:tc>
                  <a:txBody>
                    <a:bodyPr/>
                    <a:lstStyle/>
                    <a:p>
                      <a:r>
                        <a:rPr lang="en-US" i="1" dirty="0" smtClean="0"/>
                        <a:t>-hAn/-</a:t>
                      </a:r>
                      <a:r>
                        <a:rPr lang="en-US" i="1" dirty="0" err="1" smtClean="0"/>
                        <a:t>a:n</a:t>
                      </a:r>
                      <a:endParaRPr lang="ru-RU" i="1" dirty="0"/>
                    </a:p>
                  </a:txBody>
                  <a:tcPr anchor="ctr"/>
                </a:tc>
                <a:tc vMerge="1">
                  <a:txBody>
                    <a:bodyPr/>
                    <a:lstStyle/>
                    <a:p>
                      <a:endParaRPr lang="ru-RU" dirty="0"/>
                    </a:p>
                  </a:txBody>
                  <a:tcPr anchor="ctr"/>
                </a:tc>
              </a:tr>
              <a:tr h="380824">
                <a:tc vMerge="1">
                  <a:txBody>
                    <a:bodyPr/>
                    <a:lstStyle/>
                    <a:p>
                      <a:endParaRPr lang="ru-RU"/>
                    </a:p>
                  </a:txBody>
                  <a:tcPr anchor="ctr"/>
                </a:tc>
                <a:tc>
                  <a:txBody>
                    <a:bodyPr/>
                    <a:lstStyle/>
                    <a:p>
                      <a:r>
                        <a:rPr lang="en-US" dirty="0" smtClean="0"/>
                        <a:t>object</a:t>
                      </a:r>
                      <a:r>
                        <a:rPr lang="en-US" baseline="0" dirty="0" smtClean="0"/>
                        <a:t> resultative</a:t>
                      </a:r>
                      <a:endParaRPr lang="ru-RU" dirty="0"/>
                    </a:p>
                  </a:txBody>
                  <a:tcPr/>
                </a:tc>
                <a:tc>
                  <a:txBody>
                    <a:bodyPr/>
                    <a:lstStyle/>
                    <a:p>
                      <a:r>
                        <a:rPr lang="en-US" i="1" dirty="0" smtClean="0"/>
                        <a:t>-A:-tAi</a:t>
                      </a:r>
                      <a:endParaRPr lang="ru-RU" i="1" dirty="0"/>
                    </a:p>
                  </a:txBody>
                  <a:tcPr anchor="ctr"/>
                </a:tc>
                <a:tc>
                  <a:txBody>
                    <a:bodyPr/>
                    <a:lstStyle/>
                    <a:p>
                      <a:r>
                        <a:rPr lang="en-US" i="1" dirty="0" smtClean="0"/>
                        <a:t>-</a:t>
                      </a:r>
                      <a:r>
                        <a:rPr lang="en-US" i="1" dirty="0" err="1" smtClean="0"/>
                        <a:t>gd</a:t>
                      </a:r>
                      <a:r>
                        <a:rPr lang="en-US" i="1" u="sng" dirty="0" smtClean="0"/>
                        <a:t>-A:-</a:t>
                      </a:r>
                      <a:r>
                        <a:rPr lang="la-Latn" i="1" u="sng" dirty="0" smtClean="0"/>
                        <a:t>gʉi</a:t>
                      </a:r>
                      <a:endParaRPr lang="ru-RU" i="1" u="sng" dirty="0"/>
                    </a:p>
                  </a:txBody>
                  <a:tcPr anchor="ctr">
                    <a:solidFill>
                      <a:schemeClr val="accent2">
                        <a:lumMod val="60000"/>
                        <a:lumOff val="40000"/>
                      </a:schemeClr>
                    </a:solidFill>
                  </a:tcPr>
                </a:tc>
              </a:tr>
              <a:tr h="375607">
                <a:tc vMerge="1">
                  <a:txBody>
                    <a:bodyPr/>
                    <a:lstStyle/>
                    <a:p>
                      <a:endParaRPr lang="ru-RU"/>
                    </a:p>
                  </a:txBody>
                  <a:tcPr anchor="ctr"/>
                </a:tc>
                <a:tc>
                  <a:txBody>
                    <a:bodyPr/>
                    <a:lstStyle/>
                    <a:p>
                      <a:r>
                        <a:rPr lang="en-US" dirty="0" smtClean="0"/>
                        <a:t>continuative</a:t>
                      </a:r>
                      <a:endParaRPr lang="ru-RU" dirty="0"/>
                    </a:p>
                  </a:txBody>
                  <a:tcPr/>
                </a:tc>
                <a:tc>
                  <a:txBody>
                    <a:bodyPr/>
                    <a:lstStyle/>
                    <a:p>
                      <a:r>
                        <a:rPr lang="en-US" i="1" dirty="0" smtClean="0"/>
                        <a:t>-hA:r</a:t>
                      </a:r>
                      <a:endParaRPr lang="ru-RU" i="1" dirty="0"/>
                    </a:p>
                  </a:txBody>
                  <a:tcPr anchor="ctr"/>
                </a:tc>
                <a:tc>
                  <a:txBody>
                    <a:bodyPr/>
                    <a:lstStyle/>
                    <a:p>
                      <a:r>
                        <a:rPr lang="en-US" i="1" dirty="0" smtClean="0"/>
                        <a:t>*</a:t>
                      </a:r>
                      <a:endParaRPr lang="ru-RU" i="1" dirty="0"/>
                    </a:p>
                  </a:txBody>
                  <a:tcPr anchor="ctr">
                    <a:solidFill>
                      <a:schemeClr val="accent2">
                        <a:lumMod val="60000"/>
                        <a:lumOff val="40000"/>
                      </a:schemeClr>
                    </a:solidFill>
                  </a:tcPr>
                </a:tc>
              </a:tr>
              <a:tr h="380824">
                <a:tc vMerge="1">
                  <a:txBody>
                    <a:bodyPr/>
                    <a:lstStyle/>
                    <a:p>
                      <a:endParaRPr lang="ru-RU" dirty="0"/>
                    </a:p>
                  </a:txBody>
                  <a:tcPr anchor="ctr"/>
                </a:tc>
                <a:tc>
                  <a:txBody>
                    <a:bodyPr/>
                    <a:lstStyle/>
                    <a:p>
                      <a:r>
                        <a:rPr lang="en-US" dirty="0" smtClean="0"/>
                        <a:t>possibility</a:t>
                      </a:r>
                      <a:endParaRPr lang="ru-RU" dirty="0"/>
                    </a:p>
                  </a:txBody>
                  <a:tcPr/>
                </a:tc>
                <a:tc>
                  <a:txBody>
                    <a:bodyPr/>
                    <a:lstStyle/>
                    <a:p>
                      <a:r>
                        <a:rPr lang="en-US" i="1" dirty="0" smtClean="0"/>
                        <a:t>-mA:r/-xA:r</a:t>
                      </a:r>
                      <a:endParaRPr lang="ru-RU" i="1" dirty="0"/>
                    </a:p>
                  </a:txBody>
                  <a:tcPr anchor="ctr"/>
                </a:tc>
                <a:tc>
                  <a:txBody>
                    <a:bodyPr/>
                    <a:lstStyle/>
                    <a:p>
                      <a:r>
                        <a:rPr lang="en-US" i="1" dirty="0" smtClean="0"/>
                        <a:t>*</a:t>
                      </a:r>
                      <a:endParaRPr lang="ru-RU" i="1" dirty="0"/>
                    </a:p>
                  </a:txBody>
                  <a:tcPr anchor="ctr">
                    <a:solidFill>
                      <a:schemeClr val="accent2">
                        <a:lumMod val="60000"/>
                        <a:lumOff val="40000"/>
                      </a:schemeClr>
                    </a:solidFill>
                  </a:tcPr>
                </a:tc>
              </a:tr>
              <a:tr h="375607">
                <a:tc vMerge="1">
                  <a:txBody>
                    <a:bodyPr/>
                    <a:lstStyle/>
                    <a:p>
                      <a:endParaRPr lang="ru-RU" dirty="0"/>
                    </a:p>
                  </a:txBody>
                  <a:tcPr anchor="ctr"/>
                </a:tc>
                <a:tc>
                  <a:txBody>
                    <a:bodyPr/>
                    <a:lstStyle/>
                    <a:p>
                      <a:r>
                        <a:rPr lang="en-US" i="1" dirty="0" smtClean="0"/>
                        <a:t>future</a:t>
                      </a:r>
                      <a:endParaRPr lang="ru-RU" i="1" dirty="0"/>
                    </a:p>
                  </a:txBody>
                  <a:tcPr/>
                </a:tc>
                <a:tc>
                  <a:txBody>
                    <a:bodyPr/>
                    <a:lstStyle/>
                    <a:p>
                      <a:r>
                        <a:rPr lang="en-US" i="1" dirty="0" smtClean="0"/>
                        <a:t>-xA</a:t>
                      </a:r>
                      <a:endParaRPr lang="ru-RU" i="1" dirty="0"/>
                    </a:p>
                  </a:txBody>
                  <a:tcPr anchor="ctr"/>
                </a:tc>
                <a:tc>
                  <a:txBody>
                    <a:bodyPr/>
                    <a:lstStyle/>
                    <a:p>
                      <a:r>
                        <a:rPr lang="en-US" i="1" dirty="0" smtClean="0"/>
                        <a:t>-xA-</a:t>
                      </a:r>
                      <a:r>
                        <a:rPr lang="la-Latn" i="1" dirty="0" smtClean="0"/>
                        <a:t>gʉi</a:t>
                      </a:r>
                      <a:endParaRPr lang="ru-RU" i="1" dirty="0"/>
                    </a:p>
                  </a:txBody>
                  <a:tcPr anchor="ctr">
                    <a:solidFill>
                      <a:srgbClr val="92D050"/>
                    </a:solidFill>
                  </a:tcPr>
                </a:tc>
              </a:tr>
              <a:tr h="657313">
                <a:tc>
                  <a:txBody>
                    <a:bodyPr/>
                    <a:lstStyle/>
                    <a:p>
                      <a:r>
                        <a:rPr lang="en-US" dirty="0" smtClean="0"/>
                        <a:t>finite only (for negative)</a:t>
                      </a:r>
                      <a:endParaRPr lang="ru-RU" dirty="0"/>
                    </a:p>
                  </a:txBody>
                  <a:tcPr anchor="ctr"/>
                </a:tc>
                <a:tc>
                  <a:txBody>
                    <a:bodyPr/>
                    <a:lstStyle/>
                    <a:p>
                      <a:r>
                        <a:rPr lang="en-US" dirty="0" smtClean="0"/>
                        <a:t>passive</a:t>
                      </a:r>
                      <a:r>
                        <a:rPr lang="en-US" baseline="0" dirty="0" smtClean="0"/>
                        <a:t> possibility</a:t>
                      </a:r>
                      <a:endParaRPr lang="ru-RU" dirty="0"/>
                    </a:p>
                  </a:txBody>
                  <a:tcPr/>
                </a:tc>
                <a:tc>
                  <a:txBody>
                    <a:bodyPr/>
                    <a:lstStyle/>
                    <a:p>
                      <a:r>
                        <a:rPr lang="en-US" i="1" dirty="0" smtClean="0"/>
                        <a:t>-gdA-mA:r/-</a:t>
                      </a:r>
                      <a:r>
                        <a:rPr lang="en-US" i="1" dirty="0" err="1" smtClean="0"/>
                        <a:t>gdA-xA:r</a:t>
                      </a:r>
                      <a:r>
                        <a:rPr lang="en-US" i="1" dirty="0" smtClean="0"/>
                        <a:t>/</a:t>
                      </a:r>
                    </a:p>
                    <a:p>
                      <a:r>
                        <a:rPr lang="en-US" i="1" dirty="0" smtClean="0"/>
                        <a:t>*-</a:t>
                      </a:r>
                      <a:r>
                        <a:rPr lang="de-DE" sz="1800" i="1" dirty="0" smtClean="0">
                          <a:effectLst/>
                        </a:rPr>
                        <a:t>ʃA/*-ʃA-tAi</a:t>
                      </a:r>
                      <a:endParaRPr lang="ru-RU" i="1" dirty="0"/>
                    </a:p>
                  </a:txBody>
                  <a:tcPr anchor="ctr"/>
                </a:tc>
                <a:tc>
                  <a:txBody>
                    <a:bodyPr/>
                    <a:lstStyle/>
                    <a:p>
                      <a:r>
                        <a:rPr lang="en-US" i="1" dirty="0" smtClean="0"/>
                        <a:t>-</a:t>
                      </a:r>
                      <a:r>
                        <a:rPr lang="de-DE" sz="1800" i="1" dirty="0" smtClean="0">
                          <a:effectLst/>
                        </a:rPr>
                        <a:t>ʃA</a:t>
                      </a:r>
                      <a:r>
                        <a:rPr lang="en-US" i="1" dirty="0" smtClean="0"/>
                        <a:t>-</a:t>
                      </a:r>
                      <a:r>
                        <a:rPr lang="la-Latn" i="1" dirty="0" smtClean="0"/>
                        <a:t>gʉi</a:t>
                      </a:r>
                      <a:endParaRPr lang="ru-RU" i="1" dirty="0"/>
                    </a:p>
                  </a:txBody>
                  <a:tcPr anchor="ctr">
                    <a:solidFill>
                      <a:schemeClr val="accent2">
                        <a:lumMod val="60000"/>
                        <a:lumOff val="40000"/>
                      </a:schemeClr>
                    </a:solidFill>
                  </a:tcPr>
                </a:tc>
              </a:tr>
              <a:tr h="380824">
                <a:tc rowSpan="3">
                  <a:txBody>
                    <a:bodyPr/>
                    <a:lstStyle/>
                    <a:p>
                      <a:r>
                        <a:rPr lang="en-US" dirty="0" smtClean="0"/>
                        <a:t>converb (aka gerund)</a:t>
                      </a:r>
                      <a:endParaRPr lang="ru-RU" dirty="0"/>
                    </a:p>
                  </a:txBody>
                  <a:tcPr anchor="ctr"/>
                </a:tc>
                <a:tc>
                  <a:txBody>
                    <a:bodyPr/>
                    <a:lstStyle/>
                    <a:p>
                      <a:r>
                        <a:rPr lang="en-US" dirty="0" smtClean="0"/>
                        <a:t>completive</a:t>
                      </a:r>
                      <a:r>
                        <a:rPr lang="en-US" baseline="0" dirty="0" smtClean="0"/>
                        <a:t> converb</a:t>
                      </a:r>
                      <a:endParaRPr lang="ru-RU" dirty="0"/>
                    </a:p>
                  </a:txBody>
                  <a:tcPr/>
                </a:tc>
                <a:tc>
                  <a:txBody>
                    <a:bodyPr/>
                    <a:lstStyle/>
                    <a:p>
                      <a:r>
                        <a:rPr lang="en-US" i="1" dirty="0" smtClean="0"/>
                        <a:t>-</a:t>
                      </a:r>
                      <a:r>
                        <a:rPr lang="en-US" i="1" dirty="0" err="1" smtClean="0"/>
                        <a:t>A:d</a:t>
                      </a:r>
                      <a:endParaRPr lang="ru-RU" i="1"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u="sng" dirty="0" smtClean="0"/>
                        <a:t>-A:-</a:t>
                      </a:r>
                      <a:r>
                        <a:rPr lang="la-Latn" i="1" u="sng" dirty="0" smtClean="0"/>
                        <a:t>gʉi</a:t>
                      </a:r>
                      <a:endParaRPr lang="ru-RU" i="1" u="sng" dirty="0" smtClean="0"/>
                    </a:p>
                  </a:txBody>
                  <a:tcPr anchor="ctr">
                    <a:solidFill>
                      <a:schemeClr val="accent2">
                        <a:lumMod val="60000"/>
                        <a:lumOff val="40000"/>
                      </a:schemeClr>
                    </a:solidFill>
                  </a:tcPr>
                </a:tc>
              </a:tr>
              <a:tr h="380824">
                <a:tc vMerge="1">
                  <a:txBody>
                    <a:bodyPr/>
                    <a:lstStyle/>
                    <a:p>
                      <a:endParaRPr lang="ru-RU"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simultaneity</a:t>
                      </a:r>
                      <a:r>
                        <a:rPr lang="en-US" baseline="0" dirty="0" smtClean="0"/>
                        <a:t> </a:t>
                      </a:r>
                      <a:endParaRPr lang="ru-RU" dirty="0" smtClean="0"/>
                    </a:p>
                  </a:txBody>
                  <a:tcPr/>
                </a:tc>
                <a:tc>
                  <a:txBody>
                    <a:bodyPr/>
                    <a:lstStyle/>
                    <a:p>
                      <a:r>
                        <a:rPr lang="en-US" i="1" dirty="0" smtClean="0"/>
                        <a:t>-n</a:t>
                      </a:r>
                      <a:endParaRPr lang="ru-RU" i="1"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t>-n-</a:t>
                      </a:r>
                      <a:r>
                        <a:rPr lang="la-Latn" i="1" dirty="0" smtClean="0"/>
                        <a:t>gʉi</a:t>
                      </a:r>
                      <a:endParaRPr lang="ru-RU" i="1" dirty="0" smtClean="0"/>
                    </a:p>
                  </a:txBody>
                  <a:tcPr anchor="ctr">
                    <a:solidFill>
                      <a:srgbClr val="92D050"/>
                    </a:solidFill>
                  </a:tcPr>
                </a:tc>
              </a:tr>
              <a:tr h="380824">
                <a:tc vMerge="1">
                  <a:txBody>
                    <a:bodyPr/>
                    <a:lstStyle/>
                    <a:p>
                      <a:endParaRPr lang="ru-RU"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t>main</a:t>
                      </a:r>
                      <a:r>
                        <a:rPr lang="en-US" i="1" baseline="0" dirty="0" smtClean="0"/>
                        <a:t> converb</a:t>
                      </a:r>
                      <a:endParaRPr lang="ru-RU" i="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t>-</a:t>
                      </a:r>
                      <a:r>
                        <a:rPr kumimoji="0" lang="tt-RU" sz="1800" i="1" kern="1200" dirty="0" smtClean="0">
                          <a:solidFill>
                            <a:schemeClr val="dk1"/>
                          </a:solidFill>
                          <a:effectLst/>
                          <a:latin typeface="+mn-lt"/>
                          <a:ea typeface="+mn-ea"/>
                          <a:cs typeface="+mn-cs"/>
                        </a:rPr>
                        <a:t>ʒ</a:t>
                      </a:r>
                      <a:r>
                        <a:rPr kumimoji="0" lang="en-US" sz="1800" i="1" kern="1200" dirty="0" smtClean="0">
                          <a:solidFill>
                            <a:schemeClr val="dk1"/>
                          </a:solidFill>
                          <a:effectLst/>
                          <a:latin typeface="+mn-lt"/>
                          <a:ea typeface="+mn-ea"/>
                          <a:cs typeface="+mn-cs"/>
                        </a:rPr>
                        <a:t>A</a:t>
                      </a:r>
                      <a:endParaRPr lang="ru-RU" i="1" dirty="0"/>
                    </a:p>
                  </a:txBody>
                  <a:tcPr anchor="ctr"/>
                </a:tc>
                <a:tc>
                  <a:txBody>
                    <a:bodyPr/>
                    <a:lstStyle/>
                    <a:p>
                      <a:r>
                        <a:rPr lang="en-US" i="1" dirty="0" smtClean="0"/>
                        <a:t>*</a:t>
                      </a:r>
                      <a:endParaRPr lang="ru-RU" i="1" dirty="0"/>
                    </a:p>
                  </a:txBody>
                  <a:tcPr anchor="ctr">
                    <a:solidFill>
                      <a:schemeClr val="accent2">
                        <a:lumMod val="60000"/>
                        <a:lumOff val="40000"/>
                      </a:schemeClr>
                    </a:solidFill>
                  </a:tcPr>
                </a:tc>
              </a:tr>
            </a:tbl>
          </a:graphicData>
        </a:graphic>
      </p:graphicFrame>
    </p:spTree>
    <p:extLst>
      <p:ext uri="{BB962C8B-B14F-4D97-AF65-F5344CB8AC3E}">
        <p14:creationId xmlns:p14="http://schemas.microsoft.com/office/powerpoint/2010/main" val="9129150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pPr marL="0" indent="0">
              <a:buNone/>
            </a:pPr>
            <a:r>
              <a:rPr lang="en-US" dirty="0"/>
              <a:t>Asymmetry of negation is present all over the paradigm to a different </a:t>
            </a:r>
            <a:r>
              <a:rPr lang="en-US" dirty="0" smtClean="0"/>
              <a:t>extent</a:t>
            </a:r>
          </a:p>
          <a:p>
            <a:r>
              <a:rPr lang="en-US" dirty="0" smtClean="0"/>
              <a:t>Finite: </a:t>
            </a:r>
            <a:r>
              <a:rPr lang="en-US" dirty="0"/>
              <a:t>t</a:t>
            </a:r>
            <a:r>
              <a:rPr lang="en-US" dirty="0" smtClean="0"/>
              <a:t>he negation of strictly finite forms is almost symmetric (however, the negation of immediate past is </a:t>
            </a:r>
            <a:r>
              <a:rPr lang="en-US" dirty="0" err="1" smtClean="0"/>
              <a:t>dispreferred</a:t>
            </a:r>
            <a:r>
              <a:rPr lang="en-US" dirty="0" smtClean="0"/>
              <a:t>)</a:t>
            </a:r>
          </a:p>
          <a:p>
            <a:r>
              <a:rPr lang="en-US" dirty="0" err="1" smtClean="0"/>
              <a:t>Converbs</a:t>
            </a:r>
            <a:r>
              <a:rPr lang="en-US" dirty="0" smtClean="0"/>
              <a:t>: </a:t>
            </a:r>
            <a:r>
              <a:rPr lang="en-US" dirty="0"/>
              <a:t>o</a:t>
            </a:r>
            <a:r>
              <a:rPr lang="en-US" dirty="0" smtClean="0"/>
              <a:t>nly one of the large set of </a:t>
            </a:r>
            <a:r>
              <a:rPr lang="en-US" dirty="0" err="1" smtClean="0"/>
              <a:t>converbs</a:t>
            </a:r>
            <a:r>
              <a:rPr lang="en-US" dirty="0" smtClean="0"/>
              <a:t> has symmetric negation</a:t>
            </a:r>
          </a:p>
          <a:p>
            <a:r>
              <a:rPr lang="en-US" dirty="0" smtClean="0"/>
              <a:t>Participles: </a:t>
            </a:r>
            <a:r>
              <a:rPr lang="en-US" dirty="0"/>
              <a:t>t</a:t>
            </a:r>
            <a:r>
              <a:rPr lang="en-US" dirty="0" smtClean="0"/>
              <a:t>he </a:t>
            </a:r>
            <a:r>
              <a:rPr lang="en-US" dirty="0"/>
              <a:t>polarity asymmetry of participles is the </a:t>
            </a:r>
            <a:r>
              <a:rPr lang="en-US" dirty="0" smtClean="0"/>
              <a:t>most </a:t>
            </a:r>
            <a:r>
              <a:rPr lang="en-US" dirty="0"/>
              <a:t>intricate and is the primary topic of this report</a:t>
            </a:r>
            <a:endParaRPr lang="ru-RU" dirty="0"/>
          </a:p>
        </p:txBody>
      </p:sp>
      <p:sp>
        <p:nvSpPr>
          <p:cNvPr id="3" name="Заголовок 2"/>
          <p:cNvSpPr>
            <a:spLocks noGrp="1"/>
          </p:cNvSpPr>
          <p:nvPr>
            <p:ph type="title"/>
          </p:nvPr>
        </p:nvSpPr>
        <p:spPr/>
        <p:txBody>
          <a:bodyPr/>
          <a:lstStyle/>
          <a:p>
            <a:r>
              <a:rPr lang="en-US" dirty="0" smtClean="0"/>
              <a:t>Summary of table 1</a:t>
            </a:r>
            <a:endParaRPr lang="ru-RU" dirty="0"/>
          </a:p>
        </p:txBody>
      </p:sp>
    </p:spTree>
    <p:extLst>
      <p:ext uri="{BB962C8B-B14F-4D97-AF65-F5344CB8AC3E}">
        <p14:creationId xmlns:p14="http://schemas.microsoft.com/office/powerpoint/2010/main" val="24467660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Другая 3">
      <a:dk1>
        <a:sysClr val="windowText" lastClr="000000"/>
      </a:dk1>
      <a:lt1>
        <a:sysClr val="window" lastClr="FFFFFF"/>
      </a:lt1>
      <a:dk2>
        <a:srgbClr val="000000"/>
      </a:dk2>
      <a:lt2>
        <a:srgbClr val="FEFAC9"/>
      </a:lt2>
      <a:accent1>
        <a:srgbClr val="000000"/>
      </a:accent1>
      <a:accent2>
        <a:srgbClr val="F3A447"/>
      </a:accent2>
      <a:accent3>
        <a:srgbClr val="E7BC29"/>
      </a:accent3>
      <a:accent4>
        <a:srgbClr val="D092A7"/>
      </a:accent4>
      <a:accent5>
        <a:srgbClr val="9C85C0"/>
      </a:accent5>
      <a:accent6>
        <a:srgbClr val="FFFFFF"/>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1283</TotalTime>
  <Words>1847</Words>
  <Application>Microsoft Office PowerPoint</Application>
  <PresentationFormat>Экран (4:3)</PresentationFormat>
  <Paragraphs>314</Paragraphs>
  <Slides>33</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33</vt:i4>
      </vt:variant>
    </vt:vector>
  </HeadingPairs>
  <TitlesOfParts>
    <vt:vector size="37" baseType="lpstr">
      <vt:lpstr>Constantia</vt:lpstr>
      <vt:lpstr>Wingdings</vt:lpstr>
      <vt:lpstr>Wingdings 2</vt:lpstr>
      <vt:lpstr>Бумажная</vt:lpstr>
      <vt:lpstr>Asymmetry of negation</vt:lpstr>
      <vt:lpstr>Barguzin Buryat</vt:lpstr>
      <vt:lpstr>Main typological characteristics</vt:lpstr>
      <vt:lpstr>Презентация PowerPoint</vt:lpstr>
      <vt:lpstr>Negation markers in Barguzin </vt:lpstr>
      <vt:lpstr>=ʉgi: (existential negation)</vt:lpstr>
      <vt:lpstr>Standard negation</vt:lpstr>
      <vt:lpstr>Презентация PowerPoint</vt:lpstr>
      <vt:lpstr>Summary of table 1</vt:lpstr>
      <vt:lpstr>Polarity asymmetry</vt:lpstr>
      <vt:lpstr>Participles negation (+ impossibility form)</vt:lpstr>
      <vt:lpstr>Alternative option – constituent negation</vt:lpstr>
      <vt:lpstr>Summary of table 2</vt:lpstr>
      <vt:lpstr>Double case marking</vt:lpstr>
      <vt:lpstr>Possibility asymmetry is systemic</vt:lpstr>
      <vt:lpstr>Possibility asymmetry is systemic</vt:lpstr>
      <vt:lpstr>Universal completive negation</vt:lpstr>
      <vt:lpstr>Distribution</vt:lpstr>
      <vt:lpstr>“Bleached” TAM semantics</vt:lpstr>
      <vt:lpstr>Affirmative form</vt:lpstr>
      <vt:lpstr>Explanation of universality</vt:lpstr>
      <vt:lpstr>Презентация PowerPoint</vt:lpstr>
      <vt:lpstr>Explanations of completive asymmetry</vt:lpstr>
      <vt:lpstr>Economy</vt:lpstr>
      <vt:lpstr>Economy</vt:lpstr>
      <vt:lpstr>3rd habitual (-A:-ʃA)</vt:lpstr>
      <vt:lpstr>Semantic reasoning</vt:lpstr>
      <vt:lpstr>Pragmatic excessiveness</vt:lpstr>
      <vt:lpstr>Summary</vt:lpstr>
      <vt:lpstr>Side note: non-indicative symmetry</vt:lpstr>
      <vt:lpstr>Typological summary</vt:lpstr>
      <vt:lpstr>Literature</vt:lpstr>
      <vt:lpstr>Thanks for your attention!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Asymmetry of negation</dc:title>
  <dc:creator>Dmitry Zelensky</dc:creator>
  <cp:lastModifiedBy>1234</cp:lastModifiedBy>
  <cp:revision>84</cp:revision>
  <dcterms:created xsi:type="dcterms:W3CDTF">2017-11-21T06:20:31Z</dcterms:created>
  <dcterms:modified xsi:type="dcterms:W3CDTF">2017-11-24T12:27:27Z</dcterms:modified>
</cp:coreProperties>
</file>