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3930" r:id="rId2"/>
    <p:sldMasterId id="2147484257" r:id="rId3"/>
    <p:sldMasterId id="2147484300" r:id="rId4"/>
  </p:sldMasterIdLst>
  <p:notesMasterIdLst>
    <p:notesMasterId r:id="rId41"/>
  </p:notesMasterIdLst>
  <p:sldIdLst>
    <p:sldId id="256" r:id="rId5"/>
    <p:sldId id="257" r:id="rId6"/>
    <p:sldId id="298" r:id="rId7"/>
    <p:sldId id="258" r:id="rId8"/>
    <p:sldId id="285" r:id="rId9"/>
    <p:sldId id="303" r:id="rId10"/>
    <p:sldId id="304" r:id="rId11"/>
    <p:sldId id="300" r:id="rId12"/>
    <p:sldId id="297" r:id="rId13"/>
    <p:sldId id="288" r:id="rId14"/>
    <p:sldId id="302" r:id="rId15"/>
    <p:sldId id="282" r:id="rId16"/>
    <p:sldId id="314" r:id="rId17"/>
    <p:sldId id="279" r:id="rId18"/>
    <p:sldId id="271" r:id="rId19"/>
    <p:sldId id="308" r:id="rId20"/>
    <p:sldId id="309" r:id="rId21"/>
    <p:sldId id="315" r:id="rId22"/>
    <p:sldId id="316" r:id="rId23"/>
    <p:sldId id="275" r:id="rId24"/>
    <p:sldId id="283" r:id="rId25"/>
    <p:sldId id="313" r:id="rId26"/>
    <p:sldId id="274" r:id="rId27"/>
    <p:sldId id="273" r:id="rId28"/>
    <p:sldId id="291" r:id="rId29"/>
    <p:sldId id="276" r:id="rId30"/>
    <p:sldId id="277" r:id="rId31"/>
    <p:sldId id="278" r:id="rId32"/>
    <p:sldId id="289" r:id="rId33"/>
    <p:sldId id="317" r:id="rId34"/>
    <p:sldId id="293" r:id="rId35"/>
    <p:sldId id="318" r:id="rId36"/>
    <p:sldId id="295" r:id="rId37"/>
    <p:sldId id="294" r:id="rId38"/>
    <p:sldId id="320" r:id="rId39"/>
    <p:sldId id="31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2F2F2"/>
    <a:srgbClr val="EBEBEB"/>
    <a:srgbClr val="F1D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660"/>
  </p:normalViewPr>
  <p:slideViewPr>
    <p:cSldViewPr snapToGrid="0">
      <p:cViewPr varScale="1">
        <p:scale>
          <a:sx n="63" d="100"/>
          <a:sy n="63" d="100"/>
        </p:scale>
        <p:origin x="82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FDE97-ECA0-4AED-A117-501D9C891F1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551FD60-381F-4A37-B5F2-F86F878347BE}">
      <dgm:prSet phldrT="[Текст]"/>
      <dgm:spPr/>
      <dgm:t>
        <a:bodyPr/>
        <a:lstStyle/>
        <a:p>
          <a:r>
            <a:rPr lang="en-US" dirty="0"/>
            <a:t>-</a:t>
          </a:r>
          <a:r>
            <a:rPr lang="en-US" i="1" dirty="0"/>
            <a:t>šaš</a:t>
          </a:r>
          <a:r>
            <a:rPr lang="en-US" dirty="0"/>
            <a:t> infinitive</a:t>
          </a:r>
          <a:endParaRPr lang="ru-RU" dirty="0"/>
        </a:p>
      </dgm:t>
    </dgm:pt>
    <dgm:pt modelId="{27D3F6DD-6936-444D-B1BE-3451999CF004}" type="parTrans" cxnId="{ED84FCBA-7F48-4A70-AEA8-E85437C10C84}">
      <dgm:prSet/>
      <dgm:spPr/>
      <dgm:t>
        <a:bodyPr/>
        <a:lstStyle/>
        <a:p>
          <a:endParaRPr lang="ru-RU"/>
        </a:p>
      </dgm:t>
    </dgm:pt>
    <dgm:pt modelId="{93E28498-4129-45CD-AB38-01EC5F2A3A72}" type="sibTrans" cxnId="{ED84FCBA-7F48-4A70-AEA8-E85437C10C84}">
      <dgm:prSet/>
      <dgm:spPr/>
      <dgm:t>
        <a:bodyPr/>
        <a:lstStyle/>
        <a:p>
          <a:endParaRPr lang="ru-RU"/>
        </a:p>
      </dgm:t>
    </dgm:pt>
    <dgm:pt modelId="{D5A311DC-E7CA-46C4-8B0F-D457F3553770}">
      <dgm:prSet phldrT="[Текст]"/>
      <dgm:spPr/>
      <dgm:t>
        <a:bodyPr/>
        <a:lstStyle/>
        <a:p>
          <a:r>
            <a:rPr lang="en-US" dirty="0"/>
            <a:t>intention</a:t>
          </a:r>
          <a:endParaRPr lang="ru-RU" dirty="0"/>
        </a:p>
      </dgm:t>
    </dgm:pt>
    <dgm:pt modelId="{73AF6A89-3C33-4E6F-8456-ADB8FF8A66A3}" type="parTrans" cxnId="{797FA5AB-8EFD-4152-9EE1-7E54B4379294}">
      <dgm:prSet/>
      <dgm:spPr/>
      <dgm:t>
        <a:bodyPr/>
        <a:lstStyle/>
        <a:p>
          <a:endParaRPr lang="ru-RU"/>
        </a:p>
      </dgm:t>
    </dgm:pt>
    <dgm:pt modelId="{0FD98589-0654-436F-88CC-0091993BF5F8}" type="sibTrans" cxnId="{797FA5AB-8EFD-4152-9EE1-7E54B4379294}">
      <dgm:prSet/>
      <dgm:spPr/>
      <dgm:t>
        <a:bodyPr/>
        <a:lstStyle/>
        <a:p>
          <a:endParaRPr lang="ru-RU"/>
        </a:p>
      </dgm:t>
    </dgm:pt>
    <dgm:pt modelId="{1564B284-0BC5-4191-8E4A-093F97D50339}">
      <dgm:prSet phldrT="[Текст]"/>
      <dgm:spPr/>
      <dgm:t>
        <a:bodyPr/>
        <a:lstStyle/>
        <a:p>
          <a:r>
            <a:rPr lang="en-US" dirty="0"/>
            <a:t>necessity</a:t>
          </a:r>
          <a:endParaRPr lang="ru-RU" dirty="0"/>
        </a:p>
      </dgm:t>
    </dgm:pt>
    <dgm:pt modelId="{15F2A8B1-C447-461E-B2AD-84115AABAD23}" type="parTrans" cxnId="{7F10226E-8BBA-4C5B-AE21-9A9D24526D9E}">
      <dgm:prSet/>
      <dgm:spPr/>
      <dgm:t>
        <a:bodyPr/>
        <a:lstStyle/>
        <a:p>
          <a:endParaRPr lang="ru-RU"/>
        </a:p>
      </dgm:t>
    </dgm:pt>
    <dgm:pt modelId="{8E4462F8-291A-4F75-9EAC-337DDF880FE1}" type="sibTrans" cxnId="{7F10226E-8BBA-4C5B-AE21-9A9D24526D9E}">
      <dgm:prSet/>
      <dgm:spPr/>
      <dgm:t>
        <a:bodyPr/>
        <a:lstStyle/>
        <a:p>
          <a:endParaRPr lang="ru-RU"/>
        </a:p>
      </dgm:t>
    </dgm:pt>
    <dgm:pt modelId="{F9C2EDE8-9D2B-4E42-BE42-66E247EED20C}">
      <dgm:prSet phldrT="[Текст]"/>
      <dgm:spPr/>
      <dgm:t>
        <a:bodyPr/>
        <a:lstStyle/>
        <a:p>
          <a:r>
            <a:rPr lang="en-US" dirty="0"/>
            <a:t>optative</a:t>
          </a:r>
          <a:endParaRPr lang="ru-RU" dirty="0"/>
        </a:p>
      </dgm:t>
    </dgm:pt>
    <dgm:pt modelId="{9157B6F7-C828-4B35-B6EA-FE39AF6C67FA}" type="parTrans" cxnId="{C440C4B2-5B4A-4FA4-A026-0AF1CBCF0FC4}">
      <dgm:prSet/>
      <dgm:spPr/>
      <dgm:t>
        <a:bodyPr/>
        <a:lstStyle/>
        <a:p>
          <a:endParaRPr lang="ru-RU"/>
        </a:p>
      </dgm:t>
    </dgm:pt>
    <dgm:pt modelId="{AB10084D-FDBB-40BC-B266-921A9BB487CF}" type="sibTrans" cxnId="{C440C4B2-5B4A-4FA4-A026-0AF1CBCF0FC4}">
      <dgm:prSet/>
      <dgm:spPr/>
      <dgm:t>
        <a:bodyPr/>
        <a:lstStyle/>
        <a:p>
          <a:endParaRPr lang="ru-RU"/>
        </a:p>
      </dgm:t>
    </dgm:pt>
    <dgm:pt modelId="{F08EB8BC-4486-4B53-AC5A-76C97C066752}" type="pres">
      <dgm:prSet presAssocID="{CF1FDE97-ECA0-4AED-A117-501D9C891F1E}" presName="diagram" presStyleCnt="0">
        <dgm:presLayoutVars>
          <dgm:chPref val="1"/>
          <dgm:dir/>
          <dgm:animOne val="branch"/>
          <dgm:animLvl val="lvl"/>
          <dgm:resizeHandles val="exact"/>
        </dgm:presLayoutVars>
      </dgm:prSet>
      <dgm:spPr/>
    </dgm:pt>
    <dgm:pt modelId="{3C5F0A4B-3F82-4B21-9924-3E84B956244E}" type="pres">
      <dgm:prSet presAssocID="{9551FD60-381F-4A37-B5F2-F86F878347BE}" presName="root1" presStyleCnt="0"/>
      <dgm:spPr/>
    </dgm:pt>
    <dgm:pt modelId="{4E7765A3-0C6A-4AF1-BDDD-337F423B0F7B}" type="pres">
      <dgm:prSet presAssocID="{9551FD60-381F-4A37-B5F2-F86F878347BE}" presName="LevelOneTextNode" presStyleLbl="node0" presStyleIdx="0" presStyleCnt="1">
        <dgm:presLayoutVars>
          <dgm:chPref val="3"/>
        </dgm:presLayoutVars>
      </dgm:prSet>
      <dgm:spPr/>
    </dgm:pt>
    <dgm:pt modelId="{C26CF2E4-4BF9-4BD9-951A-D0542F810DE8}" type="pres">
      <dgm:prSet presAssocID="{9551FD60-381F-4A37-B5F2-F86F878347BE}" presName="level2hierChild" presStyleCnt="0"/>
      <dgm:spPr/>
    </dgm:pt>
    <dgm:pt modelId="{80AFFCCD-D2ED-437A-9A43-C3EDF92EDCEE}" type="pres">
      <dgm:prSet presAssocID="{73AF6A89-3C33-4E6F-8456-ADB8FF8A66A3}" presName="conn2-1" presStyleLbl="parChTrans1D2" presStyleIdx="0" presStyleCnt="2"/>
      <dgm:spPr/>
    </dgm:pt>
    <dgm:pt modelId="{B9647BD0-F521-47E1-9188-EF3847D48107}" type="pres">
      <dgm:prSet presAssocID="{73AF6A89-3C33-4E6F-8456-ADB8FF8A66A3}" presName="connTx" presStyleLbl="parChTrans1D2" presStyleIdx="0" presStyleCnt="2"/>
      <dgm:spPr/>
    </dgm:pt>
    <dgm:pt modelId="{90A79EFF-B1A5-41E7-8EAC-AFBA15727FC5}" type="pres">
      <dgm:prSet presAssocID="{D5A311DC-E7CA-46C4-8B0F-D457F3553770}" presName="root2" presStyleCnt="0"/>
      <dgm:spPr/>
    </dgm:pt>
    <dgm:pt modelId="{669CCEC2-3925-48B7-A234-0812D09898FB}" type="pres">
      <dgm:prSet presAssocID="{D5A311DC-E7CA-46C4-8B0F-D457F3553770}" presName="LevelTwoTextNode" presStyleLbl="node2" presStyleIdx="0" presStyleCnt="2" custLinFactNeighborX="-3581" custLinFactNeighborY="-14921">
        <dgm:presLayoutVars>
          <dgm:chPref val="3"/>
        </dgm:presLayoutVars>
      </dgm:prSet>
      <dgm:spPr/>
    </dgm:pt>
    <dgm:pt modelId="{450EED17-7435-4C05-8146-146B04C89897}" type="pres">
      <dgm:prSet presAssocID="{D5A311DC-E7CA-46C4-8B0F-D457F3553770}" presName="level3hierChild" presStyleCnt="0"/>
      <dgm:spPr/>
    </dgm:pt>
    <dgm:pt modelId="{0FB0DC30-1FEE-4F7E-A5AD-2E9C23C5F450}" type="pres">
      <dgm:prSet presAssocID="{15F2A8B1-C447-461E-B2AD-84115AABAD23}" presName="conn2-1" presStyleLbl="parChTrans1D3" presStyleIdx="0" presStyleCnt="1"/>
      <dgm:spPr/>
    </dgm:pt>
    <dgm:pt modelId="{C4134475-5B22-46A9-8B7C-776D449CC67B}" type="pres">
      <dgm:prSet presAssocID="{15F2A8B1-C447-461E-B2AD-84115AABAD23}" presName="connTx" presStyleLbl="parChTrans1D3" presStyleIdx="0" presStyleCnt="1"/>
      <dgm:spPr/>
    </dgm:pt>
    <dgm:pt modelId="{48640547-FAD2-4764-8047-1B0C1E0472C7}" type="pres">
      <dgm:prSet presAssocID="{1564B284-0BC5-4191-8E4A-093F97D50339}" presName="root2" presStyleCnt="0"/>
      <dgm:spPr/>
    </dgm:pt>
    <dgm:pt modelId="{B2136387-1F4B-4E2B-8E7D-38AEBA557412}" type="pres">
      <dgm:prSet presAssocID="{1564B284-0BC5-4191-8E4A-093F97D50339}" presName="LevelTwoTextNode" presStyleLbl="node3" presStyleIdx="0" presStyleCnt="1" custLinFactNeighborX="-5968" custLinFactNeighborY="-13926">
        <dgm:presLayoutVars>
          <dgm:chPref val="3"/>
        </dgm:presLayoutVars>
      </dgm:prSet>
      <dgm:spPr/>
    </dgm:pt>
    <dgm:pt modelId="{332AA762-A63A-407C-845C-9D1E3844BA33}" type="pres">
      <dgm:prSet presAssocID="{1564B284-0BC5-4191-8E4A-093F97D50339}" presName="level3hierChild" presStyleCnt="0"/>
      <dgm:spPr/>
    </dgm:pt>
    <dgm:pt modelId="{CA04FAAF-99E6-4DF0-A149-D42B550BE8CE}" type="pres">
      <dgm:prSet presAssocID="{9157B6F7-C828-4B35-B6EA-FE39AF6C67FA}" presName="conn2-1" presStyleLbl="parChTrans1D2" presStyleIdx="1" presStyleCnt="2"/>
      <dgm:spPr/>
    </dgm:pt>
    <dgm:pt modelId="{15C7A425-F581-4510-9750-A5B2FD6978CA}" type="pres">
      <dgm:prSet presAssocID="{9157B6F7-C828-4B35-B6EA-FE39AF6C67FA}" presName="connTx" presStyleLbl="parChTrans1D2" presStyleIdx="1" presStyleCnt="2"/>
      <dgm:spPr/>
    </dgm:pt>
    <dgm:pt modelId="{150899C8-94FA-41A3-92D2-E4DA28313978}" type="pres">
      <dgm:prSet presAssocID="{F9C2EDE8-9D2B-4E42-BE42-66E247EED20C}" presName="root2" presStyleCnt="0"/>
      <dgm:spPr/>
    </dgm:pt>
    <dgm:pt modelId="{58C6F879-766C-4593-B7C3-A84293721BD3}" type="pres">
      <dgm:prSet presAssocID="{F9C2EDE8-9D2B-4E42-BE42-66E247EED20C}" presName="LevelTwoTextNode" presStyleLbl="node2" presStyleIdx="1" presStyleCnt="2" custLinFactNeighborX="-3746" custLinFactNeighborY="20889">
        <dgm:presLayoutVars>
          <dgm:chPref val="3"/>
        </dgm:presLayoutVars>
      </dgm:prSet>
      <dgm:spPr/>
    </dgm:pt>
    <dgm:pt modelId="{810BC66C-FB74-418B-A962-85F20594C304}" type="pres">
      <dgm:prSet presAssocID="{F9C2EDE8-9D2B-4E42-BE42-66E247EED20C}" presName="level3hierChild" presStyleCnt="0"/>
      <dgm:spPr/>
    </dgm:pt>
  </dgm:ptLst>
  <dgm:cxnLst>
    <dgm:cxn modelId="{4B77A50A-7B8B-4DF8-830D-B5A1B7CF7144}" type="presOf" srcId="{73AF6A89-3C33-4E6F-8456-ADB8FF8A66A3}" destId="{B9647BD0-F521-47E1-9188-EF3847D48107}" srcOrd="1" destOrd="0" presId="urn:microsoft.com/office/officeart/2005/8/layout/hierarchy2"/>
    <dgm:cxn modelId="{619A6B1F-9E52-4B1B-BFC4-55A39AE789FC}" type="presOf" srcId="{15F2A8B1-C447-461E-B2AD-84115AABAD23}" destId="{0FB0DC30-1FEE-4F7E-A5AD-2E9C23C5F450}" srcOrd="0" destOrd="0" presId="urn:microsoft.com/office/officeart/2005/8/layout/hierarchy2"/>
    <dgm:cxn modelId="{8BDF2F66-AAEE-465A-846E-D9301BBAC2E9}" type="presOf" srcId="{9157B6F7-C828-4B35-B6EA-FE39AF6C67FA}" destId="{15C7A425-F581-4510-9750-A5B2FD6978CA}" srcOrd="1" destOrd="0" presId="urn:microsoft.com/office/officeart/2005/8/layout/hierarchy2"/>
    <dgm:cxn modelId="{ABBCD046-1589-44B4-9A58-36D318BB724C}" type="presOf" srcId="{CF1FDE97-ECA0-4AED-A117-501D9C891F1E}" destId="{F08EB8BC-4486-4B53-AC5A-76C97C066752}" srcOrd="0" destOrd="0" presId="urn:microsoft.com/office/officeart/2005/8/layout/hierarchy2"/>
    <dgm:cxn modelId="{18A0896A-2F29-403E-BE02-05A9336C5646}" type="presOf" srcId="{73AF6A89-3C33-4E6F-8456-ADB8FF8A66A3}" destId="{80AFFCCD-D2ED-437A-9A43-C3EDF92EDCEE}" srcOrd="0" destOrd="0" presId="urn:microsoft.com/office/officeart/2005/8/layout/hierarchy2"/>
    <dgm:cxn modelId="{7F10226E-8BBA-4C5B-AE21-9A9D24526D9E}" srcId="{D5A311DC-E7CA-46C4-8B0F-D457F3553770}" destId="{1564B284-0BC5-4191-8E4A-093F97D50339}" srcOrd="0" destOrd="0" parTransId="{15F2A8B1-C447-461E-B2AD-84115AABAD23}" sibTransId="{8E4462F8-291A-4F75-9EAC-337DDF880FE1}"/>
    <dgm:cxn modelId="{569B1E70-91EC-44D4-8FC4-388B99AD46C7}" type="presOf" srcId="{9551FD60-381F-4A37-B5F2-F86F878347BE}" destId="{4E7765A3-0C6A-4AF1-BDDD-337F423B0F7B}" srcOrd="0" destOrd="0" presId="urn:microsoft.com/office/officeart/2005/8/layout/hierarchy2"/>
    <dgm:cxn modelId="{4C68E957-24E0-4E39-84C2-78006FED3BCA}" type="presOf" srcId="{F9C2EDE8-9D2B-4E42-BE42-66E247EED20C}" destId="{58C6F879-766C-4593-B7C3-A84293721BD3}" srcOrd="0" destOrd="0" presId="urn:microsoft.com/office/officeart/2005/8/layout/hierarchy2"/>
    <dgm:cxn modelId="{3902E08D-3976-49F9-B1AF-0922394863C9}" type="presOf" srcId="{15F2A8B1-C447-461E-B2AD-84115AABAD23}" destId="{C4134475-5B22-46A9-8B7C-776D449CC67B}" srcOrd="1" destOrd="0" presId="urn:microsoft.com/office/officeart/2005/8/layout/hierarchy2"/>
    <dgm:cxn modelId="{9616F493-2475-4944-BA36-F0BF22B312CB}" type="presOf" srcId="{9157B6F7-C828-4B35-B6EA-FE39AF6C67FA}" destId="{CA04FAAF-99E6-4DF0-A149-D42B550BE8CE}" srcOrd="0" destOrd="0" presId="urn:microsoft.com/office/officeart/2005/8/layout/hierarchy2"/>
    <dgm:cxn modelId="{797FA5AB-8EFD-4152-9EE1-7E54B4379294}" srcId="{9551FD60-381F-4A37-B5F2-F86F878347BE}" destId="{D5A311DC-E7CA-46C4-8B0F-D457F3553770}" srcOrd="0" destOrd="0" parTransId="{73AF6A89-3C33-4E6F-8456-ADB8FF8A66A3}" sibTransId="{0FD98589-0654-436F-88CC-0091993BF5F8}"/>
    <dgm:cxn modelId="{C440C4B2-5B4A-4FA4-A026-0AF1CBCF0FC4}" srcId="{9551FD60-381F-4A37-B5F2-F86F878347BE}" destId="{F9C2EDE8-9D2B-4E42-BE42-66E247EED20C}" srcOrd="1" destOrd="0" parTransId="{9157B6F7-C828-4B35-B6EA-FE39AF6C67FA}" sibTransId="{AB10084D-FDBB-40BC-B266-921A9BB487CF}"/>
    <dgm:cxn modelId="{ED84FCBA-7F48-4A70-AEA8-E85437C10C84}" srcId="{CF1FDE97-ECA0-4AED-A117-501D9C891F1E}" destId="{9551FD60-381F-4A37-B5F2-F86F878347BE}" srcOrd="0" destOrd="0" parTransId="{27D3F6DD-6936-444D-B1BE-3451999CF004}" sibTransId="{93E28498-4129-45CD-AB38-01EC5F2A3A72}"/>
    <dgm:cxn modelId="{E4107BC4-42D4-4B3C-857B-F94F6A89075C}" type="presOf" srcId="{D5A311DC-E7CA-46C4-8B0F-D457F3553770}" destId="{669CCEC2-3925-48B7-A234-0812D09898FB}" srcOrd="0" destOrd="0" presId="urn:microsoft.com/office/officeart/2005/8/layout/hierarchy2"/>
    <dgm:cxn modelId="{3E97CCCA-5B9E-4A30-9386-B8D5FB9B3B16}" type="presOf" srcId="{1564B284-0BC5-4191-8E4A-093F97D50339}" destId="{B2136387-1F4B-4E2B-8E7D-38AEBA557412}" srcOrd="0" destOrd="0" presId="urn:microsoft.com/office/officeart/2005/8/layout/hierarchy2"/>
    <dgm:cxn modelId="{11363E3B-78CA-455F-B144-DAB6A6CA0FB2}" type="presParOf" srcId="{F08EB8BC-4486-4B53-AC5A-76C97C066752}" destId="{3C5F0A4B-3F82-4B21-9924-3E84B956244E}" srcOrd="0" destOrd="0" presId="urn:microsoft.com/office/officeart/2005/8/layout/hierarchy2"/>
    <dgm:cxn modelId="{BB5FB778-D3FA-43C4-B1A4-5280BCE3D0DD}" type="presParOf" srcId="{3C5F0A4B-3F82-4B21-9924-3E84B956244E}" destId="{4E7765A3-0C6A-4AF1-BDDD-337F423B0F7B}" srcOrd="0" destOrd="0" presId="urn:microsoft.com/office/officeart/2005/8/layout/hierarchy2"/>
    <dgm:cxn modelId="{AB626BA4-74AF-4906-9851-29832EF21244}" type="presParOf" srcId="{3C5F0A4B-3F82-4B21-9924-3E84B956244E}" destId="{C26CF2E4-4BF9-4BD9-951A-D0542F810DE8}" srcOrd="1" destOrd="0" presId="urn:microsoft.com/office/officeart/2005/8/layout/hierarchy2"/>
    <dgm:cxn modelId="{9FABED6B-868D-46D6-B1D1-A8459BE01AA4}" type="presParOf" srcId="{C26CF2E4-4BF9-4BD9-951A-D0542F810DE8}" destId="{80AFFCCD-D2ED-437A-9A43-C3EDF92EDCEE}" srcOrd="0" destOrd="0" presId="urn:microsoft.com/office/officeart/2005/8/layout/hierarchy2"/>
    <dgm:cxn modelId="{28F5AC78-FEAD-4E48-BBF5-774B4AADBAA1}" type="presParOf" srcId="{80AFFCCD-D2ED-437A-9A43-C3EDF92EDCEE}" destId="{B9647BD0-F521-47E1-9188-EF3847D48107}" srcOrd="0" destOrd="0" presId="urn:microsoft.com/office/officeart/2005/8/layout/hierarchy2"/>
    <dgm:cxn modelId="{FC3EFDD7-752C-4493-B3D5-79F4D488E25D}" type="presParOf" srcId="{C26CF2E4-4BF9-4BD9-951A-D0542F810DE8}" destId="{90A79EFF-B1A5-41E7-8EAC-AFBA15727FC5}" srcOrd="1" destOrd="0" presId="urn:microsoft.com/office/officeart/2005/8/layout/hierarchy2"/>
    <dgm:cxn modelId="{851225F2-A05F-40DA-9712-FA5F02E7B434}" type="presParOf" srcId="{90A79EFF-B1A5-41E7-8EAC-AFBA15727FC5}" destId="{669CCEC2-3925-48B7-A234-0812D09898FB}" srcOrd="0" destOrd="0" presId="urn:microsoft.com/office/officeart/2005/8/layout/hierarchy2"/>
    <dgm:cxn modelId="{2DCFAF76-058B-4FAE-BD9B-7B5BF801392B}" type="presParOf" srcId="{90A79EFF-B1A5-41E7-8EAC-AFBA15727FC5}" destId="{450EED17-7435-4C05-8146-146B04C89897}" srcOrd="1" destOrd="0" presId="urn:microsoft.com/office/officeart/2005/8/layout/hierarchy2"/>
    <dgm:cxn modelId="{4B5B68B5-31A0-4F37-A3C1-3F132A0FE408}" type="presParOf" srcId="{450EED17-7435-4C05-8146-146B04C89897}" destId="{0FB0DC30-1FEE-4F7E-A5AD-2E9C23C5F450}" srcOrd="0" destOrd="0" presId="urn:microsoft.com/office/officeart/2005/8/layout/hierarchy2"/>
    <dgm:cxn modelId="{AA509B43-B53A-4BA3-B635-3730123B8EDD}" type="presParOf" srcId="{0FB0DC30-1FEE-4F7E-A5AD-2E9C23C5F450}" destId="{C4134475-5B22-46A9-8B7C-776D449CC67B}" srcOrd="0" destOrd="0" presId="urn:microsoft.com/office/officeart/2005/8/layout/hierarchy2"/>
    <dgm:cxn modelId="{516AF08F-629B-4E04-BB0F-4C7B4BD6A934}" type="presParOf" srcId="{450EED17-7435-4C05-8146-146B04C89897}" destId="{48640547-FAD2-4764-8047-1B0C1E0472C7}" srcOrd="1" destOrd="0" presId="urn:microsoft.com/office/officeart/2005/8/layout/hierarchy2"/>
    <dgm:cxn modelId="{F9DCEEE4-FA2C-43F1-833C-67201F249D44}" type="presParOf" srcId="{48640547-FAD2-4764-8047-1B0C1E0472C7}" destId="{B2136387-1F4B-4E2B-8E7D-38AEBA557412}" srcOrd="0" destOrd="0" presId="urn:microsoft.com/office/officeart/2005/8/layout/hierarchy2"/>
    <dgm:cxn modelId="{E069E747-F548-468B-8343-C52C7E0603FD}" type="presParOf" srcId="{48640547-FAD2-4764-8047-1B0C1E0472C7}" destId="{332AA762-A63A-407C-845C-9D1E3844BA33}" srcOrd="1" destOrd="0" presId="urn:microsoft.com/office/officeart/2005/8/layout/hierarchy2"/>
    <dgm:cxn modelId="{1D5C016A-C1BB-4B6E-ADFD-483141E7A698}" type="presParOf" srcId="{C26CF2E4-4BF9-4BD9-951A-D0542F810DE8}" destId="{CA04FAAF-99E6-4DF0-A149-D42B550BE8CE}" srcOrd="2" destOrd="0" presId="urn:microsoft.com/office/officeart/2005/8/layout/hierarchy2"/>
    <dgm:cxn modelId="{6F3A5FBF-973B-49CA-9B09-75A361439BFF}" type="presParOf" srcId="{CA04FAAF-99E6-4DF0-A149-D42B550BE8CE}" destId="{15C7A425-F581-4510-9750-A5B2FD6978CA}" srcOrd="0" destOrd="0" presId="urn:microsoft.com/office/officeart/2005/8/layout/hierarchy2"/>
    <dgm:cxn modelId="{BF44E657-1D5F-4336-8ACF-14B069D45FA4}" type="presParOf" srcId="{C26CF2E4-4BF9-4BD9-951A-D0542F810DE8}" destId="{150899C8-94FA-41A3-92D2-E4DA28313978}" srcOrd="3" destOrd="0" presId="urn:microsoft.com/office/officeart/2005/8/layout/hierarchy2"/>
    <dgm:cxn modelId="{AAF947B6-207E-4344-87E1-03E8F08A3A64}" type="presParOf" srcId="{150899C8-94FA-41A3-92D2-E4DA28313978}" destId="{58C6F879-766C-4593-B7C3-A84293721BD3}" srcOrd="0" destOrd="0" presId="urn:microsoft.com/office/officeart/2005/8/layout/hierarchy2"/>
    <dgm:cxn modelId="{0F38C391-3650-44F2-AA9E-1F219896D8EE}" type="presParOf" srcId="{150899C8-94FA-41A3-92D2-E4DA28313978}" destId="{810BC66C-FB74-418B-A962-85F20594C3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FDE97-ECA0-4AED-A117-501D9C891F1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551FD60-381F-4A37-B5F2-F86F878347BE}">
      <dgm:prSet phldrT="[Текст]"/>
      <dgm:spPr/>
      <dgm:t>
        <a:bodyPr/>
        <a:lstStyle/>
        <a:p>
          <a:r>
            <a:rPr lang="en-US" dirty="0"/>
            <a:t>-</a:t>
          </a:r>
          <a:r>
            <a:rPr lang="en-US" i="1" dirty="0"/>
            <a:t>šaš</a:t>
          </a:r>
          <a:r>
            <a:rPr lang="en-US" dirty="0"/>
            <a:t> infinitive</a:t>
          </a:r>
          <a:endParaRPr lang="ru-RU" dirty="0"/>
        </a:p>
      </dgm:t>
    </dgm:pt>
    <dgm:pt modelId="{27D3F6DD-6936-444D-B1BE-3451999CF004}" type="parTrans" cxnId="{ED84FCBA-7F48-4A70-AEA8-E85437C10C84}">
      <dgm:prSet/>
      <dgm:spPr/>
      <dgm:t>
        <a:bodyPr/>
        <a:lstStyle/>
        <a:p>
          <a:endParaRPr lang="ru-RU"/>
        </a:p>
      </dgm:t>
    </dgm:pt>
    <dgm:pt modelId="{93E28498-4129-45CD-AB38-01EC5F2A3A72}" type="sibTrans" cxnId="{ED84FCBA-7F48-4A70-AEA8-E85437C10C84}">
      <dgm:prSet/>
      <dgm:spPr/>
      <dgm:t>
        <a:bodyPr/>
        <a:lstStyle/>
        <a:p>
          <a:endParaRPr lang="ru-RU"/>
        </a:p>
      </dgm:t>
    </dgm:pt>
    <dgm:pt modelId="{D5A311DC-E7CA-46C4-8B0F-D457F3553770}">
      <dgm:prSet phldrT="[Текст]"/>
      <dgm:spPr/>
      <dgm:t>
        <a:bodyPr/>
        <a:lstStyle/>
        <a:p>
          <a:r>
            <a:rPr lang="en-US" dirty="0"/>
            <a:t>intention</a:t>
          </a:r>
          <a:endParaRPr lang="ru-RU" dirty="0"/>
        </a:p>
      </dgm:t>
    </dgm:pt>
    <dgm:pt modelId="{73AF6A89-3C33-4E6F-8456-ADB8FF8A66A3}" type="parTrans" cxnId="{797FA5AB-8EFD-4152-9EE1-7E54B4379294}">
      <dgm:prSet/>
      <dgm:spPr/>
      <dgm:t>
        <a:bodyPr/>
        <a:lstStyle/>
        <a:p>
          <a:endParaRPr lang="ru-RU"/>
        </a:p>
      </dgm:t>
    </dgm:pt>
    <dgm:pt modelId="{0FD98589-0654-436F-88CC-0091993BF5F8}" type="sibTrans" cxnId="{797FA5AB-8EFD-4152-9EE1-7E54B4379294}">
      <dgm:prSet/>
      <dgm:spPr/>
      <dgm:t>
        <a:bodyPr/>
        <a:lstStyle/>
        <a:p>
          <a:endParaRPr lang="ru-RU"/>
        </a:p>
      </dgm:t>
    </dgm:pt>
    <dgm:pt modelId="{1564B284-0BC5-4191-8E4A-093F97D50339}">
      <dgm:prSet phldrT="[Текст]"/>
      <dgm:spPr/>
      <dgm:t>
        <a:bodyPr/>
        <a:lstStyle/>
        <a:p>
          <a:r>
            <a:rPr lang="en-US" dirty="0"/>
            <a:t>necessity</a:t>
          </a:r>
          <a:endParaRPr lang="ru-RU" dirty="0"/>
        </a:p>
      </dgm:t>
    </dgm:pt>
    <dgm:pt modelId="{15F2A8B1-C447-461E-B2AD-84115AABAD23}" type="parTrans" cxnId="{7F10226E-8BBA-4C5B-AE21-9A9D24526D9E}">
      <dgm:prSet/>
      <dgm:spPr/>
      <dgm:t>
        <a:bodyPr/>
        <a:lstStyle/>
        <a:p>
          <a:endParaRPr lang="ru-RU"/>
        </a:p>
      </dgm:t>
    </dgm:pt>
    <dgm:pt modelId="{8E4462F8-291A-4F75-9EAC-337DDF880FE1}" type="sibTrans" cxnId="{7F10226E-8BBA-4C5B-AE21-9A9D24526D9E}">
      <dgm:prSet/>
      <dgm:spPr/>
      <dgm:t>
        <a:bodyPr/>
        <a:lstStyle/>
        <a:p>
          <a:endParaRPr lang="ru-RU"/>
        </a:p>
      </dgm:t>
    </dgm:pt>
    <dgm:pt modelId="{F9C2EDE8-9D2B-4E42-BE42-66E247EED20C}">
      <dgm:prSet phldrT="[Текст]"/>
      <dgm:spPr/>
      <dgm:t>
        <a:bodyPr/>
        <a:lstStyle/>
        <a:p>
          <a:r>
            <a:rPr lang="en-US" dirty="0"/>
            <a:t>optative</a:t>
          </a:r>
          <a:endParaRPr lang="ru-RU" dirty="0"/>
        </a:p>
      </dgm:t>
    </dgm:pt>
    <dgm:pt modelId="{9157B6F7-C828-4B35-B6EA-FE39AF6C67FA}" type="parTrans" cxnId="{C440C4B2-5B4A-4FA4-A026-0AF1CBCF0FC4}">
      <dgm:prSet/>
      <dgm:spPr/>
      <dgm:t>
        <a:bodyPr/>
        <a:lstStyle/>
        <a:p>
          <a:endParaRPr lang="ru-RU"/>
        </a:p>
      </dgm:t>
    </dgm:pt>
    <dgm:pt modelId="{AB10084D-FDBB-40BC-B266-921A9BB487CF}" type="sibTrans" cxnId="{C440C4B2-5B4A-4FA4-A026-0AF1CBCF0FC4}">
      <dgm:prSet/>
      <dgm:spPr/>
      <dgm:t>
        <a:bodyPr/>
        <a:lstStyle/>
        <a:p>
          <a:endParaRPr lang="ru-RU"/>
        </a:p>
      </dgm:t>
    </dgm:pt>
    <dgm:pt modelId="{F08EB8BC-4486-4B53-AC5A-76C97C066752}" type="pres">
      <dgm:prSet presAssocID="{CF1FDE97-ECA0-4AED-A117-501D9C891F1E}" presName="diagram" presStyleCnt="0">
        <dgm:presLayoutVars>
          <dgm:chPref val="1"/>
          <dgm:dir/>
          <dgm:animOne val="branch"/>
          <dgm:animLvl val="lvl"/>
          <dgm:resizeHandles val="exact"/>
        </dgm:presLayoutVars>
      </dgm:prSet>
      <dgm:spPr/>
    </dgm:pt>
    <dgm:pt modelId="{3C5F0A4B-3F82-4B21-9924-3E84B956244E}" type="pres">
      <dgm:prSet presAssocID="{9551FD60-381F-4A37-B5F2-F86F878347BE}" presName="root1" presStyleCnt="0"/>
      <dgm:spPr/>
    </dgm:pt>
    <dgm:pt modelId="{4E7765A3-0C6A-4AF1-BDDD-337F423B0F7B}" type="pres">
      <dgm:prSet presAssocID="{9551FD60-381F-4A37-B5F2-F86F878347BE}" presName="LevelOneTextNode" presStyleLbl="node0" presStyleIdx="0" presStyleCnt="1">
        <dgm:presLayoutVars>
          <dgm:chPref val="3"/>
        </dgm:presLayoutVars>
      </dgm:prSet>
      <dgm:spPr/>
    </dgm:pt>
    <dgm:pt modelId="{C26CF2E4-4BF9-4BD9-951A-D0542F810DE8}" type="pres">
      <dgm:prSet presAssocID="{9551FD60-381F-4A37-B5F2-F86F878347BE}" presName="level2hierChild" presStyleCnt="0"/>
      <dgm:spPr/>
    </dgm:pt>
    <dgm:pt modelId="{80AFFCCD-D2ED-437A-9A43-C3EDF92EDCEE}" type="pres">
      <dgm:prSet presAssocID="{73AF6A89-3C33-4E6F-8456-ADB8FF8A66A3}" presName="conn2-1" presStyleLbl="parChTrans1D2" presStyleIdx="0" presStyleCnt="2"/>
      <dgm:spPr/>
    </dgm:pt>
    <dgm:pt modelId="{B9647BD0-F521-47E1-9188-EF3847D48107}" type="pres">
      <dgm:prSet presAssocID="{73AF6A89-3C33-4E6F-8456-ADB8FF8A66A3}" presName="connTx" presStyleLbl="parChTrans1D2" presStyleIdx="0" presStyleCnt="2"/>
      <dgm:spPr/>
    </dgm:pt>
    <dgm:pt modelId="{90A79EFF-B1A5-41E7-8EAC-AFBA15727FC5}" type="pres">
      <dgm:prSet presAssocID="{D5A311DC-E7CA-46C4-8B0F-D457F3553770}" presName="root2" presStyleCnt="0"/>
      <dgm:spPr/>
    </dgm:pt>
    <dgm:pt modelId="{669CCEC2-3925-48B7-A234-0812D09898FB}" type="pres">
      <dgm:prSet presAssocID="{D5A311DC-E7CA-46C4-8B0F-D457F3553770}" presName="LevelTwoTextNode" presStyleLbl="node2" presStyleIdx="0" presStyleCnt="2" custLinFactNeighborX="-3581" custLinFactNeighborY="-14921">
        <dgm:presLayoutVars>
          <dgm:chPref val="3"/>
        </dgm:presLayoutVars>
      </dgm:prSet>
      <dgm:spPr/>
    </dgm:pt>
    <dgm:pt modelId="{450EED17-7435-4C05-8146-146B04C89897}" type="pres">
      <dgm:prSet presAssocID="{D5A311DC-E7CA-46C4-8B0F-D457F3553770}" presName="level3hierChild" presStyleCnt="0"/>
      <dgm:spPr/>
    </dgm:pt>
    <dgm:pt modelId="{0FB0DC30-1FEE-4F7E-A5AD-2E9C23C5F450}" type="pres">
      <dgm:prSet presAssocID="{15F2A8B1-C447-461E-B2AD-84115AABAD23}" presName="conn2-1" presStyleLbl="parChTrans1D3" presStyleIdx="0" presStyleCnt="1"/>
      <dgm:spPr/>
    </dgm:pt>
    <dgm:pt modelId="{C4134475-5B22-46A9-8B7C-776D449CC67B}" type="pres">
      <dgm:prSet presAssocID="{15F2A8B1-C447-461E-B2AD-84115AABAD23}" presName="connTx" presStyleLbl="parChTrans1D3" presStyleIdx="0" presStyleCnt="1"/>
      <dgm:spPr/>
    </dgm:pt>
    <dgm:pt modelId="{48640547-FAD2-4764-8047-1B0C1E0472C7}" type="pres">
      <dgm:prSet presAssocID="{1564B284-0BC5-4191-8E4A-093F97D50339}" presName="root2" presStyleCnt="0"/>
      <dgm:spPr/>
    </dgm:pt>
    <dgm:pt modelId="{B2136387-1F4B-4E2B-8E7D-38AEBA557412}" type="pres">
      <dgm:prSet presAssocID="{1564B284-0BC5-4191-8E4A-093F97D50339}" presName="LevelTwoTextNode" presStyleLbl="node3" presStyleIdx="0" presStyleCnt="1" custLinFactNeighborX="-5968" custLinFactNeighborY="-13926">
        <dgm:presLayoutVars>
          <dgm:chPref val="3"/>
        </dgm:presLayoutVars>
      </dgm:prSet>
      <dgm:spPr/>
    </dgm:pt>
    <dgm:pt modelId="{332AA762-A63A-407C-845C-9D1E3844BA33}" type="pres">
      <dgm:prSet presAssocID="{1564B284-0BC5-4191-8E4A-093F97D50339}" presName="level3hierChild" presStyleCnt="0"/>
      <dgm:spPr/>
    </dgm:pt>
    <dgm:pt modelId="{CA04FAAF-99E6-4DF0-A149-D42B550BE8CE}" type="pres">
      <dgm:prSet presAssocID="{9157B6F7-C828-4B35-B6EA-FE39AF6C67FA}" presName="conn2-1" presStyleLbl="parChTrans1D2" presStyleIdx="1" presStyleCnt="2"/>
      <dgm:spPr/>
    </dgm:pt>
    <dgm:pt modelId="{15C7A425-F581-4510-9750-A5B2FD6978CA}" type="pres">
      <dgm:prSet presAssocID="{9157B6F7-C828-4B35-B6EA-FE39AF6C67FA}" presName="connTx" presStyleLbl="parChTrans1D2" presStyleIdx="1" presStyleCnt="2"/>
      <dgm:spPr/>
    </dgm:pt>
    <dgm:pt modelId="{150899C8-94FA-41A3-92D2-E4DA28313978}" type="pres">
      <dgm:prSet presAssocID="{F9C2EDE8-9D2B-4E42-BE42-66E247EED20C}" presName="root2" presStyleCnt="0"/>
      <dgm:spPr/>
    </dgm:pt>
    <dgm:pt modelId="{58C6F879-766C-4593-B7C3-A84293721BD3}" type="pres">
      <dgm:prSet presAssocID="{F9C2EDE8-9D2B-4E42-BE42-66E247EED20C}" presName="LevelTwoTextNode" presStyleLbl="node2" presStyleIdx="1" presStyleCnt="2" custLinFactNeighborX="-3746" custLinFactNeighborY="20889">
        <dgm:presLayoutVars>
          <dgm:chPref val="3"/>
        </dgm:presLayoutVars>
      </dgm:prSet>
      <dgm:spPr/>
    </dgm:pt>
    <dgm:pt modelId="{810BC66C-FB74-418B-A962-85F20594C304}" type="pres">
      <dgm:prSet presAssocID="{F9C2EDE8-9D2B-4E42-BE42-66E247EED20C}" presName="level3hierChild" presStyleCnt="0"/>
      <dgm:spPr/>
    </dgm:pt>
  </dgm:ptLst>
  <dgm:cxnLst>
    <dgm:cxn modelId="{4B77A50A-7B8B-4DF8-830D-B5A1B7CF7144}" type="presOf" srcId="{73AF6A89-3C33-4E6F-8456-ADB8FF8A66A3}" destId="{B9647BD0-F521-47E1-9188-EF3847D48107}" srcOrd="1" destOrd="0" presId="urn:microsoft.com/office/officeart/2005/8/layout/hierarchy2"/>
    <dgm:cxn modelId="{619A6B1F-9E52-4B1B-BFC4-55A39AE789FC}" type="presOf" srcId="{15F2A8B1-C447-461E-B2AD-84115AABAD23}" destId="{0FB0DC30-1FEE-4F7E-A5AD-2E9C23C5F450}" srcOrd="0" destOrd="0" presId="urn:microsoft.com/office/officeart/2005/8/layout/hierarchy2"/>
    <dgm:cxn modelId="{8BDF2F66-AAEE-465A-846E-D9301BBAC2E9}" type="presOf" srcId="{9157B6F7-C828-4B35-B6EA-FE39AF6C67FA}" destId="{15C7A425-F581-4510-9750-A5B2FD6978CA}" srcOrd="1" destOrd="0" presId="urn:microsoft.com/office/officeart/2005/8/layout/hierarchy2"/>
    <dgm:cxn modelId="{ABBCD046-1589-44B4-9A58-36D318BB724C}" type="presOf" srcId="{CF1FDE97-ECA0-4AED-A117-501D9C891F1E}" destId="{F08EB8BC-4486-4B53-AC5A-76C97C066752}" srcOrd="0" destOrd="0" presId="urn:microsoft.com/office/officeart/2005/8/layout/hierarchy2"/>
    <dgm:cxn modelId="{18A0896A-2F29-403E-BE02-05A9336C5646}" type="presOf" srcId="{73AF6A89-3C33-4E6F-8456-ADB8FF8A66A3}" destId="{80AFFCCD-D2ED-437A-9A43-C3EDF92EDCEE}" srcOrd="0" destOrd="0" presId="urn:microsoft.com/office/officeart/2005/8/layout/hierarchy2"/>
    <dgm:cxn modelId="{7F10226E-8BBA-4C5B-AE21-9A9D24526D9E}" srcId="{D5A311DC-E7CA-46C4-8B0F-D457F3553770}" destId="{1564B284-0BC5-4191-8E4A-093F97D50339}" srcOrd="0" destOrd="0" parTransId="{15F2A8B1-C447-461E-B2AD-84115AABAD23}" sibTransId="{8E4462F8-291A-4F75-9EAC-337DDF880FE1}"/>
    <dgm:cxn modelId="{569B1E70-91EC-44D4-8FC4-388B99AD46C7}" type="presOf" srcId="{9551FD60-381F-4A37-B5F2-F86F878347BE}" destId="{4E7765A3-0C6A-4AF1-BDDD-337F423B0F7B}" srcOrd="0" destOrd="0" presId="urn:microsoft.com/office/officeart/2005/8/layout/hierarchy2"/>
    <dgm:cxn modelId="{4C68E957-24E0-4E39-84C2-78006FED3BCA}" type="presOf" srcId="{F9C2EDE8-9D2B-4E42-BE42-66E247EED20C}" destId="{58C6F879-766C-4593-B7C3-A84293721BD3}" srcOrd="0" destOrd="0" presId="urn:microsoft.com/office/officeart/2005/8/layout/hierarchy2"/>
    <dgm:cxn modelId="{3902E08D-3976-49F9-B1AF-0922394863C9}" type="presOf" srcId="{15F2A8B1-C447-461E-B2AD-84115AABAD23}" destId="{C4134475-5B22-46A9-8B7C-776D449CC67B}" srcOrd="1" destOrd="0" presId="urn:microsoft.com/office/officeart/2005/8/layout/hierarchy2"/>
    <dgm:cxn modelId="{9616F493-2475-4944-BA36-F0BF22B312CB}" type="presOf" srcId="{9157B6F7-C828-4B35-B6EA-FE39AF6C67FA}" destId="{CA04FAAF-99E6-4DF0-A149-D42B550BE8CE}" srcOrd="0" destOrd="0" presId="urn:microsoft.com/office/officeart/2005/8/layout/hierarchy2"/>
    <dgm:cxn modelId="{797FA5AB-8EFD-4152-9EE1-7E54B4379294}" srcId="{9551FD60-381F-4A37-B5F2-F86F878347BE}" destId="{D5A311DC-E7CA-46C4-8B0F-D457F3553770}" srcOrd="0" destOrd="0" parTransId="{73AF6A89-3C33-4E6F-8456-ADB8FF8A66A3}" sibTransId="{0FD98589-0654-436F-88CC-0091993BF5F8}"/>
    <dgm:cxn modelId="{C440C4B2-5B4A-4FA4-A026-0AF1CBCF0FC4}" srcId="{9551FD60-381F-4A37-B5F2-F86F878347BE}" destId="{F9C2EDE8-9D2B-4E42-BE42-66E247EED20C}" srcOrd="1" destOrd="0" parTransId="{9157B6F7-C828-4B35-B6EA-FE39AF6C67FA}" sibTransId="{AB10084D-FDBB-40BC-B266-921A9BB487CF}"/>
    <dgm:cxn modelId="{ED84FCBA-7F48-4A70-AEA8-E85437C10C84}" srcId="{CF1FDE97-ECA0-4AED-A117-501D9C891F1E}" destId="{9551FD60-381F-4A37-B5F2-F86F878347BE}" srcOrd="0" destOrd="0" parTransId="{27D3F6DD-6936-444D-B1BE-3451999CF004}" sibTransId="{93E28498-4129-45CD-AB38-01EC5F2A3A72}"/>
    <dgm:cxn modelId="{E4107BC4-42D4-4B3C-857B-F94F6A89075C}" type="presOf" srcId="{D5A311DC-E7CA-46C4-8B0F-D457F3553770}" destId="{669CCEC2-3925-48B7-A234-0812D09898FB}" srcOrd="0" destOrd="0" presId="urn:microsoft.com/office/officeart/2005/8/layout/hierarchy2"/>
    <dgm:cxn modelId="{3E97CCCA-5B9E-4A30-9386-B8D5FB9B3B16}" type="presOf" srcId="{1564B284-0BC5-4191-8E4A-093F97D50339}" destId="{B2136387-1F4B-4E2B-8E7D-38AEBA557412}" srcOrd="0" destOrd="0" presId="urn:microsoft.com/office/officeart/2005/8/layout/hierarchy2"/>
    <dgm:cxn modelId="{11363E3B-78CA-455F-B144-DAB6A6CA0FB2}" type="presParOf" srcId="{F08EB8BC-4486-4B53-AC5A-76C97C066752}" destId="{3C5F0A4B-3F82-4B21-9924-3E84B956244E}" srcOrd="0" destOrd="0" presId="urn:microsoft.com/office/officeart/2005/8/layout/hierarchy2"/>
    <dgm:cxn modelId="{BB5FB778-D3FA-43C4-B1A4-5280BCE3D0DD}" type="presParOf" srcId="{3C5F0A4B-3F82-4B21-9924-3E84B956244E}" destId="{4E7765A3-0C6A-4AF1-BDDD-337F423B0F7B}" srcOrd="0" destOrd="0" presId="urn:microsoft.com/office/officeart/2005/8/layout/hierarchy2"/>
    <dgm:cxn modelId="{AB626BA4-74AF-4906-9851-29832EF21244}" type="presParOf" srcId="{3C5F0A4B-3F82-4B21-9924-3E84B956244E}" destId="{C26CF2E4-4BF9-4BD9-951A-D0542F810DE8}" srcOrd="1" destOrd="0" presId="urn:microsoft.com/office/officeart/2005/8/layout/hierarchy2"/>
    <dgm:cxn modelId="{9FABED6B-868D-46D6-B1D1-A8459BE01AA4}" type="presParOf" srcId="{C26CF2E4-4BF9-4BD9-951A-D0542F810DE8}" destId="{80AFFCCD-D2ED-437A-9A43-C3EDF92EDCEE}" srcOrd="0" destOrd="0" presId="urn:microsoft.com/office/officeart/2005/8/layout/hierarchy2"/>
    <dgm:cxn modelId="{28F5AC78-FEAD-4E48-BBF5-774B4AADBAA1}" type="presParOf" srcId="{80AFFCCD-D2ED-437A-9A43-C3EDF92EDCEE}" destId="{B9647BD0-F521-47E1-9188-EF3847D48107}" srcOrd="0" destOrd="0" presId="urn:microsoft.com/office/officeart/2005/8/layout/hierarchy2"/>
    <dgm:cxn modelId="{FC3EFDD7-752C-4493-B3D5-79F4D488E25D}" type="presParOf" srcId="{C26CF2E4-4BF9-4BD9-951A-D0542F810DE8}" destId="{90A79EFF-B1A5-41E7-8EAC-AFBA15727FC5}" srcOrd="1" destOrd="0" presId="urn:microsoft.com/office/officeart/2005/8/layout/hierarchy2"/>
    <dgm:cxn modelId="{851225F2-A05F-40DA-9712-FA5F02E7B434}" type="presParOf" srcId="{90A79EFF-B1A5-41E7-8EAC-AFBA15727FC5}" destId="{669CCEC2-3925-48B7-A234-0812D09898FB}" srcOrd="0" destOrd="0" presId="urn:microsoft.com/office/officeart/2005/8/layout/hierarchy2"/>
    <dgm:cxn modelId="{2DCFAF76-058B-4FAE-BD9B-7B5BF801392B}" type="presParOf" srcId="{90A79EFF-B1A5-41E7-8EAC-AFBA15727FC5}" destId="{450EED17-7435-4C05-8146-146B04C89897}" srcOrd="1" destOrd="0" presId="urn:microsoft.com/office/officeart/2005/8/layout/hierarchy2"/>
    <dgm:cxn modelId="{4B5B68B5-31A0-4F37-A3C1-3F132A0FE408}" type="presParOf" srcId="{450EED17-7435-4C05-8146-146B04C89897}" destId="{0FB0DC30-1FEE-4F7E-A5AD-2E9C23C5F450}" srcOrd="0" destOrd="0" presId="urn:microsoft.com/office/officeart/2005/8/layout/hierarchy2"/>
    <dgm:cxn modelId="{AA509B43-B53A-4BA3-B635-3730123B8EDD}" type="presParOf" srcId="{0FB0DC30-1FEE-4F7E-A5AD-2E9C23C5F450}" destId="{C4134475-5B22-46A9-8B7C-776D449CC67B}" srcOrd="0" destOrd="0" presId="urn:microsoft.com/office/officeart/2005/8/layout/hierarchy2"/>
    <dgm:cxn modelId="{516AF08F-629B-4E04-BB0F-4C7B4BD6A934}" type="presParOf" srcId="{450EED17-7435-4C05-8146-146B04C89897}" destId="{48640547-FAD2-4764-8047-1B0C1E0472C7}" srcOrd="1" destOrd="0" presId="urn:microsoft.com/office/officeart/2005/8/layout/hierarchy2"/>
    <dgm:cxn modelId="{F9DCEEE4-FA2C-43F1-833C-67201F249D44}" type="presParOf" srcId="{48640547-FAD2-4764-8047-1B0C1E0472C7}" destId="{B2136387-1F4B-4E2B-8E7D-38AEBA557412}" srcOrd="0" destOrd="0" presId="urn:microsoft.com/office/officeart/2005/8/layout/hierarchy2"/>
    <dgm:cxn modelId="{E069E747-F548-468B-8343-C52C7E0603FD}" type="presParOf" srcId="{48640547-FAD2-4764-8047-1B0C1E0472C7}" destId="{332AA762-A63A-407C-845C-9D1E3844BA33}" srcOrd="1" destOrd="0" presId="urn:microsoft.com/office/officeart/2005/8/layout/hierarchy2"/>
    <dgm:cxn modelId="{1D5C016A-C1BB-4B6E-ADFD-483141E7A698}" type="presParOf" srcId="{C26CF2E4-4BF9-4BD9-951A-D0542F810DE8}" destId="{CA04FAAF-99E6-4DF0-A149-D42B550BE8CE}" srcOrd="2" destOrd="0" presId="urn:microsoft.com/office/officeart/2005/8/layout/hierarchy2"/>
    <dgm:cxn modelId="{6F3A5FBF-973B-49CA-9B09-75A361439BFF}" type="presParOf" srcId="{CA04FAAF-99E6-4DF0-A149-D42B550BE8CE}" destId="{15C7A425-F581-4510-9750-A5B2FD6978CA}" srcOrd="0" destOrd="0" presId="urn:microsoft.com/office/officeart/2005/8/layout/hierarchy2"/>
    <dgm:cxn modelId="{BF44E657-1D5F-4336-8ACF-14B069D45FA4}" type="presParOf" srcId="{C26CF2E4-4BF9-4BD9-951A-D0542F810DE8}" destId="{150899C8-94FA-41A3-92D2-E4DA28313978}" srcOrd="3" destOrd="0" presId="urn:microsoft.com/office/officeart/2005/8/layout/hierarchy2"/>
    <dgm:cxn modelId="{AAF947B6-207E-4344-87E1-03E8F08A3A64}" type="presParOf" srcId="{150899C8-94FA-41A3-92D2-E4DA28313978}" destId="{58C6F879-766C-4593-B7C3-A84293721BD3}" srcOrd="0" destOrd="0" presId="urn:microsoft.com/office/officeart/2005/8/layout/hierarchy2"/>
    <dgm:cxn modelId="{0F38C391-3650-44F2-AA9E-1F219896D8EE}" type="presParOf" srcId="{150899C8-94FA-41A3-92D2-E4DA28313978}" destId="{810BC66C-FB74-418B-A962-85F20594C3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65A3-0C6A-4AF1-BDDD-337F423B0F7B}">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a:t>
          </a:r>
          <a:r>
            <a:rPr lang="en-US" sz="3700" i="1" kern="1200" dirty="0"/>
            <a:t>šaš</a:t>
          </a:r>
          <a:r>
            <a:rPr lang="en-US" sz="3700" kern="1200" dirty="0"/>
            <a:t> infinitive</a:t>
          </a:r>
          <a:endParaRPr lang="ru-RU" sz="3700" kern="1200" dirty="0"/>
        </a:p>
      </dsp:txBody>
      <dsp:txXfrm>
        <a:off x="33423" y="2206182"/>
        <a:ext cx="2075219" cy="1006302"/>
      </dsp:txXfrm>
    </dsp:sp>
    <dsp:sp modelId="{80AFFCCD-D2ED-437A-9A43-C3EDF92EDCEE}">
      <dsp:nvSpPr>
        <dsp:cNvPr id="0" name=""/>
        <dsp:cNvSpPr/>
      </dsp:nvSpPr>
      <dsp:spPr>
        <a:xfrm rot="18909869">
          <a:off x="1980274" y="2304519"/>
          <a:ext cx="1097927" cy="35507"/>
        </a:xfrm>
        <a:custGeom>
          <a:avLst/>
          <a:gdLst/>
          <a:ahLst/>
          <a:cxnLst/>
          <a:rect l="0" t="0" r="0" b="0"/>
          <a:pathLst>
            <a:path>
              <a:moveTo>
                <a:pt x="0" y="17753"/>
              </a:moveTo>
              <a:lnTo>
                <a:pt x="1097927"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01790" y="2294825"/>
        <a:ext cx="54896" cy="54896"/>
      </dsp:txXfrm>
    </dsp:sp>
    <dsp:sp modelId="{669CCEC2-3925-48B7-A234-0812D09898FB}">
      <dsp:nvSpPr>
        <dsp:cNvPr id="0" name=""/>
        <dsp:cNvSpPr/>
      </dsp:nvSpPr>
      <dsp:spPr>
        <a:xfrm>
          <a:off x="2918527" y="1400754"/>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intention</a:t>
          </a:r>
          <a:endParaRPr lang="ru-RU" sz="3700" kern="1200" dirty="0"/>
        </a:p>
      </dsp:txBody>
      <dsp:txXfrm>
        <a:off x="2949834" y="1432061"/>
        <a:ext cx="2075219" cy="1006302"/>
      </dsp:txXfrm>
    </dsp:sp>
    <dsp:sp modelId="{0FB0DC30-1FEE-4F7E-A5AD-2E9C23C5F450}">
      <dsp:nvSpPr>
        <dsp:cNvPr id="0" name=""/>
        <dsp:cNvSpPr/>
      </dsp:nvSpPr>
      <dsp:spPr>
        <a:xfrm rot="45468">
          <a:off x="5056325" y="1922777"/>
          <a:ext cx="804173" cy="35507"/>
        </a:xfrm>
        <a:custGeom>
          <a:avLst/>
          <a:gdLst/>
          <a:ahLst/>
          <a:cxnLst/>
          <a:rect l="0" t="0" r="0" b="0"/>
          <a:pathLst>
            <a:path>
              <a:moveTo>
                <a:pt x="0" y="17753"/>
              </a:moveTo>
              <a:lnTo>
                <a:pt x="804173" y="17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38308" y="1920426"/>
        <a:ext cx="40208" cy="40208"/>
      </dsp:txXfrm>
    </dsp:sp>
    <dsp:sp modelId="{B2136387-1F4B-4E2B-8E7D-38AEBA557412}">
      <dsp:nvSpPr>
        <dsp:cNvPr id="0" name=""/>
        <dsp:cNvSpPr/>
      </dsp:nvSpPr>
      <dsp:spPr>
        <a:xfrm>
          <a:off x="5860464" y="1411390"/>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necessity</a:t>
          </a:r>
          <a:endParaRPr lang="ru-RU" sz="3700" kern="1200" dirty="0"/>
        </a:p>
      </dsp:txBody>
      <dsp:txXfrm>
        <a:off x="5891771" y="1442697"/>
        <a:ext cx="2075219" cy="1006302"/>
      </dsp:txXfrm>
    </dsp:sp>
    <dsp:sp modelId="{CA04FAAF-99E6-4DF0-A149-D42B550BE8CE}">
      <dsp:nvSpPr>
        <dsp:cNvPr id="0" name=""/>
        <dsp:cNvSpPr/>
      </dsp:nvSpPr>
      <dsp:spPr>
        <a:xfrm rot="2833914">
          <a:off x="1956773" y="3110536"/>
          <a:ext cx="1141403" cy="35507"/>
        </a:xfrm>
        <a:custGeom>
          <a:avLst/>
          <a:gdLst/>
          <a:ahLst/>
          <a:cxnLst/>
          <a:rect l="0" t="0" r="0" b="0"/>
          <a:pathLst>
            <a:path>
              <a:moveTo>
                <a:pt x="0" y="17753"/>
              </a:moveTo>
              <a:lnTo>
                <a:pt x="1141403"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939" y="3099754"/>
        <a:ext cx="57070" cy="57070"/>
      </dsp:txXfrm>
    </dsp:sp>
    <dsp:sp modelId="{58C6F879-766C-4593-B7C3-A84293721BD3}">
      <dsp:nvSpPr>
        <dsp:cNvPr id="0" name=""/>
        <dsp:cNvSpPr/>
      </dsp:nvSpPr>
      <dsp:spPr>
        <a:xfrm>
          <a:off x="2915000" y="3012788"/>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optative</a:t>
          </a:r>
          <a:endParaRPr lang="ru-RU" sz="3700" kern="1200" dirty="0"/>
        </a:p>
      </dsp:txBody>
      <dsp:txXfrm>
        <a:off x="2946307" y="3044095"/>
        <a:ext cx="2075219" cy="100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65A3-0C6A-4AF1-BDDD-337F423B0F7B}">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a:t>
          </a:r>
          <a:r>
            <a:rPr lang="en-US" sz="3700" i="1" kern="1200" dirty="0"/>
            <a:t>šaš</a:t>
          </a:r>
          <a:r>
            <a:rPr lang="en-US" sz="3700" kern="1200" dirty="0"/>
            <a:t> infinitive</a:t>
          </a:r>
          <a:endParaRPr lang="ru-RU" sz="3700" kern="1200" dirty="0"/>
        </a:p>
      </dsp:txBody>
      <dsp:txXfrm>
        <a:off x="33423" y="2206182"/>
        <a:ext cx="2075219" cy="1006302"/>
      </dsp:txXfrm>
    </dsp:sp>
    <dsp:sp modelId="{80AFFCCD-D2ED-437A-9A43-C3EDF92EDCEE}">
      <dsp:nvSpPr>
        <dsp:cNvPr id="0" name=""/>
        <dsp:cNvSpPr/>
      </dsp:nvSpPr>
      <dsp:spPr>
        <a:xfrm rot="18909869">
          <a:off x="1980274" y="2304519"/>
          <a:ext cx="1097927" cy="35507"/>
        </a:xfrm>
        <a:custGeom>
          <a:avLst/>
          <a:gdLst/>
          <a:ahLst/>
          <a:cxnLst/>
          <a:rect l="0" t="0" r="0" b="0"/>
          <a:pathLst>
            <a:path>
              <a:moveTo>
                <a:pt x="0" y="17753"/>
              </a:moveTo>
              <a:lnTo>
                <a:pt x="1097927"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01790" y="2294825"/>
        <a:ext cx="54896" cy="54896"/>
      </dsp:txXfrm>
    </dsp:sp>
    <dsp:sp modelId="{669CCEC2-3925-48B7-A234-0812D09898FB}">
      <dsp:nvSpPr>
        <dsp:cNvPr id="0" name=""/>
        <dsp:cNvSpPr/>
      </dsp:nvSpPr>
      <dsp:spPr>
        <a:xfrm>
          <a:off x="2918527" y="1400754"/>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intention</a:t>
          </a:r>
          <a:endParaRPr lang="ru-RU" sz="3700" kern="1200" dirty="0"/>
        </a:p>
      </dsp:txBody>
      <dsp:txXfrm>
        <a:off x="2949834" y="1432061"/>
        <a:ext cx="2075219" cy="1006302"/>
      </dsp:txXfrm>
    </dsp:sp>
    <dsp:sp modelId="{0FB0DC30-1FEE-4F7E-A5AD-2E9C23C5F450}">
      <dsp:nvSpPr>
        <dsp:cNvPr id="0" name=""/>
        <dsp:cNvSpPr/>
      </dsp:nvSpPr>
      <dsp:spPr>
        <a:xfrm rot="45468">
          <a:off x="5056325" y="1922777"/>
          <a:ext cx="804173" cy="35507"/>
        </a:xfrm>
        <a:custGeom>
          <a:avLst/>
          <a:gdLst/>
          <a:ahLst/>
          <a:cxnLst/>
          <a:rect l="0" t="0" r="0" b="0"/>
          <a:pathLst>
            <a:path>
              <a:moveTo>
                <a:pt x="0" y="17753"/>
              </a:moveTo>
              <a:lnTo>
                <a:pt x="804173" y="1775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438308" y="1920426"/>
        <a:ext cx="40208" cy="40208"/>
      </dsp:txXfrm>
    </dsp:sp>
    <dsp:sp modelId="{B2136387-1F4B-4E2B-8E7D-38AEBA557412}">
      <dsp:nvSpPr>
        <dsp:cNvPr id="0" name=""/>
        <dsp:cNvSpPr/>
      </dsp:nvSpPr>
      <dsp:spPr>
        <a:xfrm>
          <a:off x="5860464" y="1411390"/>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necessity</a:t>
          </a:r>
          <a:endParaRPr lang="ru-RU" sz="3700" kern="1200" dirty="0"/>
        </a:p>
      </dsp:txBody>
      <dsp:txXfrm>
        <a:off x="5891771" y="1442697"/>
        <a:ext cx="2075219" cy="1006302"/>
      </dsp:txXfrm>
    </dsp:sp>
    <dsp:sp modelId="{CA04FAAF-99E6-4DF0-A149-D42B550BE8CE}">
      <dsp:nvSpPr>
        <dsp:cNvPr id="0" name=""/>
        <dsp:cNvSpPr/>
      </dsp:nvSpPr>
      <dsp:spPr>
        <a:xfrm rot="2833914">
          <a:off x="1956773" y="3110536"/>
          <a:ext cx="1141403" cy="35507"/>
        </a:xfrm>
        <a:custGeom>
          <a:avLst/>
          <a:gdLst/>
          <a:ahLst/>
          <a:cxnLst/>
          <a:rect l="0" t="0" r="0" b="0"/>
          <a:pathLst>
            <a:path>
              <a:moveTo>
                <a:pt x="0" y="17753"/>
              </a:moveTo>
              <a:lnTo>
                <a:pt x="1141403" y="17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939" y="3099754"/>
        <a:ext cx="57070" cy="57070"/>
      </dsp:txXfrm>
    </dsp:sp>
    <dsp:sp modelId="{58C6F879-766C-4593-B7C3-A84293721BD3}">
      <dsp:nvSpPr>
        <dsp:cNvPr id="0" name=""/>
        <dsp:cNvSpPr/>
      </dsp:nvSpPr>
      <dsp:spPr>
        <a:xfrm>
          <a:off x="2915000" y="3012788"/>
          <a:ext cx="2137833" cy="10689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optative</a:t>
          </a:r>
          <a:endParaRPr lang="ru-RU" sz="3700" kern="1200" dirty="0"/>
        </a:p>
      </dsp:txBody>
      <dsp:txXfrm>
        <a:off x="2946307" y="3044095"/>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9B8FF-D3ED-4726-BF22-2D755FAB787A}" type="datetimeFigureOut">
              <a:rPr lang="ru-RU" smtClean="0"/>
              <a:t>08.12.2017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FD537-31F3-4B03-8259-026B642AF56F}" type="slidenum">
              <a:rPr lang="ru-RU" smtClean="0"/>
              <a:t>‹#›</a:t>
            </a:fld>
            <a:endParaRPr lang="ru-RU"/>
          </a:p>
        </p:txBody>
      </p:sp>
    </p:spTree>
    <p:extLst>
      <p:ext uri="{BB962C8B-B14F-4D97-AF65-F5344CB8AC3E}">
        <p14:creationId xmlns:p14="http://schemas.microsoft.com/office/powerpoint/2010/main" val="256960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DFD537-31F3-4B03-8259-026B642AF56F}" type="slidenum">
              <a:rPr lang="ru-RU" smtClean="0"/>
              <a:t>8</a:t>
            </a:fld>
            <a:endParaRPr lang="ru-RU"/>
          </a:p>
        </p:txBody>
      </p:sp>
    </p:spTree>
    <p:extLst>
      <p:ext uri="{BB962C8B-B14F-4D97-AF65-F5344CB8AC3E}">
        <p14:creationId xmlns:p14="http://schemas.microsoft.com/office/powerpoint/2010/main" val="115907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DFD537-31F3-4B03-8259-026B642AF56F}" type="slidenum">
              <a:rPr lang="ru-RU" smtClean="0"/>
              <a:t>13</a:t>
            </a:fld>
            <a:endParaRPr lang="ru-RU"/>
          </a:p>
        </p:txBody>
      </p:sp>
    </p:spTree>
    <p:extLst>
      <p:ext uri="{BB962C8B-B14F-4D97-AF65-F5344CB8AC3E}">
        <p14:creationId xmlns:p14="http://schemas.microsoft.com/office/powerpoint/2010/main" val="35683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Вася поел бы, налей ему супа!</a:t>
            </a:r>
          </a:p>
        </p:txBody>
      </p:sp>
      <p:sp>
        <p:nvSpPr>
          <p:cNvPr id="4" name="Номер слайда 3"/>
          <p:cNvSpPr>
            <a:spLocks noGrp="1"/>
          </p:cNvSpPr>
          <p:nvPr>
            <p:ph type="sldNum" sz="quarter" idx="10"/>
          </p:nvPr>
        </p:nvSpPr>
        <p:spPr/>
        <p:txBody>
          <a:bodyPr/>
          <a:lstStyle/>
          <a:p>
            <a:fld id="{D0DFD537-31F3-4B03-8259-026B642AF56F}" type="slidenum">
              <a:rPr lang="ru-RU" smtClean="0"/>
              <a:t>21</a:t>
            </a:fld>
            <a:endParaRPr lang="ru-RU"/>
          </a:p>
        </p:txBody>
      </p:sp>
    </p:spTree>
    <p:extLst>
      <p:ext uri="{BB962C8B-B14F-4D97-AF65-F5344CB8AC3E}">
        <p14:creationId xmlns:p14="http://schemas.microsoft.com/office/powerpoint/2010/main" val="40604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 было бы хорошо, если бы я выиграла? В лотерею</a:t>
            </a:r>
          </a:p>
        </p:txBody>
      </p:sp>
      <p:sp>
        <p:nvSpPr>
          <p:cNvPr id="4" name="Номер слайда 3"/>
          <p:cNvSpPr>
            <a:spLocks noGrp="1"/>
          </p:cNvSpPr>
          <p:nvPr>
            <p:ph type="sldNum" sz="quarter" idx="10"/>
          </p:nvPr>
        </p:nvSpPr>
        <p:spPr/>
        <p:txBody>
          <a:bodyPr/>
          <a:lstStyle/>
          <a:p>
            <a:fld id="{D0DFD537-31F3-4B03-8259-026B642AF56F}" type="slidenum">
              <a:rPr lang="ru-RU" smtClean="0"/>
              <a:t>26</a:t>
            </a:fld>
            <a:endParaRPr lang="ru-RU"/>
          </a:p>
        </p:txBody>
      </p:sp>
    </p:spTree>
    <p:extLst>
      <p:ext uri="{BB962C8B-B14F-4D97-AF65-F5344CB8AC3E}">
        <p14:creationId xmlns:p14="http://schemas.microsoft.com/office/powerpoint/2010/main" val="231378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56609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19113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26139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82751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95363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54938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322222511"/>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22921C70-CE59-4B01-A84F-19F0DF4C1517}" type="datetimeFigureOut">
              <a:rPr lang="ru-RU" smtClean="0"/>
              <a:t>08.12.2017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201EBA-03C2-4091-AA41-B9D6AB680B7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99390461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921C70-CE59-4B01-A84F-19F0DF4C1517}" type="datetimeFigureOut">
              <a:rPr lang="ru-RU" smtClean="0"/>
              <a:t>08.12.2017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201EBA-03C2-4091-AA41-B9D6AB680B70}"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20777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21C70-CE59-4B01-A84F-19F0DF4C1517}" type="datetimeFigureOut">
              <a:rPr lang="ru-RU" smtClean="0"/>
              <a:t>08.12.2017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215689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18693603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252764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202968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994947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2898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674950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018555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1628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31234013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22921C70-CE59-4B01-A84F-19F0DF4C1517}" type="datetimeFigureOut">
              <a:rPr lang="ru-RU" smtClean="0"/>
              <a:t>08.12.2017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201EBA-03C2-4091-AA41-B9D6AB680B7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60531809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921C70-CE59-4B01-A84F-19F0DF4C1517}" type="datetimeFigureOut">
              <a:rPr lang="ru-RU" smtClean="0"/>
              <a:t>08.12.2017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201EBA-03C2-4091-AA41-B9D6AB680B70}"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63288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21C70-CE59-4B01-A84F-19F0DF4C1517}" type="datetimeFigureOut">
              <a:rPr lang="ru-RU" smtClean="0"/>
              <a:t>08.12.2017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418786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64897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714085668"/>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258456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4286512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54339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1201EBA-03C2-4091-AA41-B9D6AB680B70}"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993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065508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34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2955552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2921C70-CE59-4B01-A84F-19F0DF4C1517}" type="datetimeFigureOut">
              <a:rPr lang="ru-RU" smtClean="0"/>
              <a:t>08.12.2017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201EBA-03C2-4091-AA41-B9D6AB680B70}"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27188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2921C70-CE59-4B01-A84F-19F0DF4C1517}" type="datetimeFigureOut">
              <a:rPr lang="ru-RU" smtClean="0"/>
              <a:t>08.12.2017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201EBA-03C2-4091-AA41-B9D6AB680B7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032217521"/>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21C70-CE59-4B01-A84F-19F0DF4C1517}" type="datetimeFigureOut">
              <a:rPr lang="ru-RU" smtClean="0"/>
              <a:t>08.12.2017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563876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68050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1373210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010563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071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63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939713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208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18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04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22921C70-CE59-4B01-A84F-19F0DF4C1517}" type="datetimeFigureOut">
              <a:rPr lang="ru-RU" smtClean="0"/>
              <a:t>08.12.2017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201EBA-03C2-4091-AA41-B9D6AB680B7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27528075"/>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921C70-CE59-4B01-A84F-19F0DF4C1517}"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201EBA-03C2-4091-AA41-B9D6AB680B70}"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53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921C70-CE59-4B01-A84F-19F0DF4C1517}" type="datetimeFigureOut">
              <a:rPr lang="ru-RU" smtClean="0"/>
              <a:t>08.12.2017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201EBA-03C2-4091-AA41-B9D6AB680B70}"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1670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21C70-CE59-4B01-A84F-19F0DF4C1517}" type="datetimeFigureOut">
              <a:rPr lang="ru-RU" smtClean="0"/>
              <a:t>08.12.2017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73308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378066589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2921C70-CE59-4B01-A84F-19F0DF4C1517}"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01EBA-03C2-4091-AA41-B9D6AB680B70}" type="slidenum">
              <a:rPr lang="ru-RU" smtClean="0"/>
              <a:t>‹#›</a:t>
            </a:fld>
            <a:endParaRPr lang="ru-RU"/>
          </a:p>
        </p:txBody>
      </p:sp>
    </p:spTree>
    <p:extLst>
      <p:ext uri="{BB962C8B-B14F-4D97-AF65-F5344CB8AC3E}">
        <p14:creationId xmlns:p14="http://schemas.microsoft.com/office/powerpoint/2010/main" val="207609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image" Target="../media/image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jp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2921C70-CE59-4B01-A84F-19F0DF4C1517}" type="datetimeFigureOut">
              <a:rPr lang="ru-RU" smtClean="0"/>
              <a:t>08.12.2017</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201EBA-03C2-4091-AA41-B9D6AB680B70}" type="slidenum">
              <a:rPr lang="ru-RU" smtClean="0"/>
              <a:t>‹#›</a:t>
            </a:fld>
            <a:endParaRPr lang="ru-RU"/>
          </a:p>
        </p:txBody>
      </p:sp>
    </p:spTree>
    <p:extLst>
      <p:ext uri="{BB962C8B-B14F-4D97-AF65-F5344CB8AC3E}">
        <p14:creationId xmlns:p14="http://schemas.microsoft.com/office/powerpoint/2010/main" val="5951185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2921C70-CE59-4B01-A84F-19F0DF4C1517}" type="datetimeFigureOut">
              <a:rPr lang="ru-RU" smtClean="0"/>
              <a:t>08.12.2017</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201EBA-03C2-4091-AA41-B9D6AB680B70}" type="slidenum">
              <a:rPr lang="ru-RU" smtClean="0"/>
              <a:t>‹#›</a:t>
            </a:fld>
            <a:endParaRPr lang="ru-RU"/>
          </a:p>
        </p:txBody>
      </p:sp>
    </p:spTree>
    <p:extLst>
      <p:ext uri="{BB962C8B-B14F-4D97-AF65-F5344CB8AC3E}">
        <p14:creationId xmlns:p14="http://schemas.microsoft.com/office/powerpoint/2010/main" val="240855173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2921C70-CE59-4B01-A84F-19F0DF4C1517}" type="datetimeFigureOut">
              <a:rPr lang="ru-RU" smtClean="0"/>
              <a:t>08.12.2017</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201EBA-03C2-4091-AA41-B9D6AB680B70}" type="slidenum">
              <a:rPr lang="ru-RU" smtClean="0"/>
              <a:t>‹#›</a:t>
            </a:fld>
            <a:endParaRPr lang="ru-RU"/>
          </a:p>
        </p:txBody>
      </p:sp>
    </p:spTree>
    <p:extLst>
      <p:ext uri="{BB962C8B-B14F-4D97-AF65-F5344CB8AC3E}">
        <p14:creationId xmlns:p14="http://schemas.microsoft.com/office/powerpoint/2010/main" val="3851094762"/>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921C70-CE59-4B01-A84F-19F0DF4C1517}" type="datetimeFigureOut">
              <a:rPr lang="ru-RU" smtClean="0"/>
              <a:t>08.12.2017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201EBA-03C2-4091-AA41-B9D6AB680B70}" type="slidenum">
              <a:rPr lang="ru-RU" smtClean="0"/>
              <a:t>‹#›</a:t>
            </a:fld>
            <a:endParaRPr lang="ru-RU"/>
          </a:p>
        </p:txBody>
      </p:sp>
    </p:spTree>
    <p:extLst>
      <p:ext uri="{BB962C8B-B14F-4D97-AF65-F5344CB8AC3E}">
        <p14:creationId xmlns:p14="http://schemas.microsoft.com/office/powerpoint/2010/main" val="652573311"/>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tgz@mail.ru" TargetMode="External"/><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hyperlink" Target="http://hillmari-exp.tilda.ws/en/" TargetMode="Externa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5E7BE13-170E-40C8-9A4F-BC261FBA0F49}"/>
              </a:ext>
            </a:extLst>
          </p:cNvPr>
          <p:cNvSpPr>
            <a:spLocks noGrp="1"/>
          </p:cNvSpPr>
          <p:nvPr>
            <p:ph type="subTitle" idx="1"/>
          </p:nvPr>
        </p:nvSpPr>
        <p:spPr>
          <a:xfrm>
            <a:off x="2797501" y="3878314"/>
            <a:ext cx="6815669" cy="1320802"/>
          </a:xfrm>
          <a:ln>
            <a:solidFill>
              <a:srgbClr val="EBEBEB"/>
            </a:solidFill>
          </a:ln>
        </p:spPr>
        <p:txBody>
          <a:bodyPr>
            <a:normAutofit fontScale="85000" lnSpcReduction="10000"/>
          </a:bodyPr>
          <a:lstStyle/>
          <a:p>
            <a:r>
              <a:rPr lang="en-US" sz="2400" dirty="0" err="1">
                <a:latin typeface="Calibri Light" panose="020F0302020204030204" pitchFamily="34" charset="0"/>
                <a:cs typeface="Calibri Light" panose="020F0302020204030204" pitchFamily="34" charset="0"/>
              </a:rPr>
              <a:t>XIVth</a:t>
            </a:r>
            <a:r>
              <a:rPr lang="en-US" sz="2400" dirty="0">
                <a:latin typeface="Calibri Light" panose="020F0302020204030204" pitchFamily="34" charset="0"/>
                <a:cs typeface="Calibri Light" panose="020F0302020204030204" pitchFamily="34" charset="0"/>
              </a:rPr>
              <a:t> Conference on Typology and Grammar for young scholars</a:t>
            </a:r>
          </a:p>
          <a:p>
            <a:r>
              <a:rPr lang="en-US" sz="2400" dirty="0">
                <a:latin typeface="Calibri Light" panose="020F0302020204030204" pitchFamily="34" charset="0"/>
                <a:cs typeface="Calibri Light" panose="020F0302020204030204" pitchFamily="34" charset="0"/>
              </a:rPr>
              <a:t>Aigul </a:t>
            </a:r>
            <a:r>
              <a:rPr lang="en-US" sz="2400" dirty="0" err="1">
                <a:latin typeface="Calibri Light" panose="020F0302020204030204" pitchFamily="34" charset="0"/>
                <a:cs typeface="Calibri Light" panose="020F0302020204030204" pitchFamily="34" charset="0"/>
              </a:rPr>
              <a:t>Zakirova</a:t>
            </a:r>
            <a:r>
              <a:rPr lang="ru-RU" sz="2400"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hlinkClick r:id="rId3"/>
              </a:rPr>
              <a:t>atgz@mail.ru</a:t>
            </a:r>
            <a:endParaRPr lang="en-US" sz="24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NRU HSE</a:t>
            </a:r>
            <a:endParaRPr lang="ru-RU" sz="2400" dirty="0">
              <a:latin typeface="Calibri Light" panose="020F0302020204030204" pitchFamily="34" charset="0"/>
              <a:cs typeface="Calibri Light" panose="020F0302020204030204" pitchFamily="34" charset="0"/>
            </a:endParaRPr>
          </a:p>
        </p:txBody>
      </p:sp>
      <p:sp>
        <p:nvSpPr>
          <p:cNvPr id="13" name="Прямоугольник 12">
            <a:extLst>
              <a:ext uri="{FF2B5EF4-FFF2-40B4-BE49-F238E27FC236}">
                <a16:creationId xmlns:a16="http://schemas.microsoft.com/office/drawing/2014/main" id="{B4960816-0D68-4E56-A958-D4FE48A4D41E}"/>
              </a:ext>
            </a:extLst>
          </p:cNvPr>
          <p:cNvSpPr/>
          <p:nvPr/>
        </p:nvSpPr>
        <p:spPr>
          <a:xfrm>
            <a:off x="2692398" y="3386664"/>
            <a:ext cx="6920772" cy="320555"/>
          </a:xfrm>
          <a:prstGeom prst="rect">
            <a:avLst/>
          </a:prstGeom>
          <a:solidFill>
            <a:srgbClr val="F0F0F0"/>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431DB93D-2CC6-4ED2-B1B2-89C8E2381B11}"/>
              </a:ext>
            </a:extLst>
          </p:cNvPr>
          <p:cNvSpPr>
            <a:spLocks noGrp="1"/>
          </p:cNvSpPr>
          <p:nvPr>
            <p:ph type="ctrTitle"/>
          </p:nvPr>
        </p:nvSpPr>
        <p:spPr>
          <a:xfrm>
            <a:off x="2683933" y="2362781"/>
            <a:ext cx="6815669" cy="1515533"/>
          </a:xfrm>
        </p:spPr>
        <p:txBody>
          <a:bodyPr/>
          <a:lstStyle/>
          <a:p>
            <a:r>
              <a:rPr lang="en-US" sz="4700" dirty="0"/>
              <a:t>The Hill Mari –</a:t>
            </a:r>
            <a:r>
              <a:rPr lang="en-US" sz="4700" i="1" dirty="0"/>
              <a:t>šaš:</a:t>
            </a:r>
            <a:br>
              <a:rPr lang="en-US" sz="4700" i="1" dirty="0"/>
            </a:br>
            <a:r>
              <a:rPr lang="en-US" sz="4700" dirty="0"/>
              <a:t>speaker’s control and its implications</a:t>
            </a:r>
            <a:endParaRPr lang="ru-RU" sz="4700" i="1" dirty="0"/>
          </a:p>
        </p:txBody>
      </p:sp>
    </p:spTree>
    <p:extLst>
      <p:ext uri="{BB962C8B-B14F-4D97-AF65-F5344CB8AC3E}">
        <p14:creationId xmlns:p14="http://schemas.microsoft.com/office/powerpoint/2010/main" val="361584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44EAAA-6306-40B8-B120-ABD3F71F1858}"/>
              </a:ext>
            </a:extLst>
          </p:cNvPr>
          <p:cNvSpPr>
            <a:spLocks noGrp="1"/>
          </p:cNvSpPr>
          <p:nvPr>
            <p:ph type="title"/>
          </p:nvPr>
        </p:nvSpPr>
        <p:spPr>
          <a:xfrm>
            <a:off x="1295401" y="482402"/>
            <a:ext cx="9601196" cy="1303867"/>
          </a:xfrm>
        </p:spPr>
        <p:txBody>
          <a:bodyPr/>
          <a:lstStyle/>
          <a:p>
            <a:r>
              <a:rPr lang="en-US" dirty="0"/>
              <a:t>Person features</a:t>
            </a:r>
            <a:r>
              <a:rPr lang="ru-RU" dirty="0"/>
              <a:t> </a:t>
            </a:r>
            <a:r>
              <a:rPr lang="en-US" dirty="0"/>
              <a:t>of the –</a:t>
            </a:r>
            <a:r>
              <a:rPr lang="en-US" i="1" dirty="0"/>
              <a:t>šaš</a:t>
            </a:r>
            <a:r>
              <a:rPr lang="en-US" dirty="0"/>
              <a:t> form</a:t>
            </a:r>
            <a:endParaRPr lang="ru-RU" dirty="0"/>
          </a:p>
        </p:txBody>
      </p:sp>
      <p:sp>
        <p:nvSpPr>
          <p:cNvPr id="3" name="Объект 2">
            <a:extLst>
              <a:ext uri="{FF2B5EF4-FFF2-40B4-BE49-F238E27FC236}">
                <a16:creationId xmlns:a16="http://schemas.microsoft.com/office/drawing/2014/main" id="{9DE6DB38-4AD4-4D56-B0EE-C1B071BB8CDC}"/>
              </a:ext>
            </a:extLst>
          </p:cNvPr>
          <p:cNvSpPr>
            <a:spLocks noGrp="1"/>
          </p:cNvSpPr>
          <p:nvPr>
            <p:ph idx="1"/>
          </p:nvPr>
        </p:nvSpPr>
        <p:spPr>
          <a:xfrm>
            <a:off x="1295401" y="1637415"/>
            <a:ext cx="9601196" cy="4238454"/>
          </a:xfrm>
        </p:spPr>
        <p:txBody>
          <a:bodyPr>
            <a:normAutofit/>
          </a:bodyPr>
          <a:lstStyle/>
          <a:p>
            <a:r>
              <a:rPr lang="en-US" dirty="0">
                <a:latin typeface="Calibri Light" panose="020F0302020204030204" pitchFamily="34" charset="0"/>
                <a:cs typeface="Calibri Light" panose="020F0302020204030204" pitchFamily="34" charset="0"/>
              </a:rPr>
              <a:t>The compatibility of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with different persons can be further shown by its </a:t>
            </a:r>
            <a:r>
              <a:rPr lang="en-US" b="1" dirty="0">
                <a:latin typeface="Calibri Light" panose="020F0302020204030204" pitchFamily="34" charset="0"/>
                <a:cs typeface="Calibri Light" panose="020F0302020204030204" pitchFamily="34" charset="0"/>
              </a:rPr>
              <a:t>binding properties</a:t>
            </a:r>
            <a:r>
              <a:rPr lang="en-US" dirty="0">
                <a:latin typeface="Calibri Light" panose="020F0302020204030204" pitchFamily="34" charset="0"/>
                <a:cs typeface="Calibri Light" panose="020F0302020204030204" pitchFamily="34" charset="0"/>
              </a:rPr>
              <a:t>.</a:t>
            </a:r>
          </a:p>
          <a:p>
            <a:r>
              <a:rPr lang="en-US" dirty="0">
                <a:latin typeface="Calibri Light" panose="020F0302020204030204" pitchFamily="34" charset="0"/>
                <a:cs typeface="Calibri Light" panose="020F0302020204030204" pitchFamily="34" charset="0"/>
              </a:rPr>
              <a:t>The reflexive pronoun in Hill Mari marks person with the help of possessive suffixes, e.g.: </a:t>
            </a:r>
            <a:r>
              <a:rPr lang="en-US" i="1" dirty="0" err="1">
                <a:latin typeface="Calibri Light" panose="020F0302020204030204" pitchFamily="34" charset="0"/>
                <a:cs typeface="Calibri Light" panose="020F0302020204030204" pitchFamily="34" charset="0"/>
              </a:rPr>
              <a:t>ə̈šk-ə̈m-</a:t>
            </a:r>
            <a:r>
              <a:rPr lang="en-US" b="1" i="1" dirty="0" err="1">
                <a:latin typeface="Calibri Light" panose="020F0302020204030204" pitchFamily="34" charset="0"/>
                <a:cs typeface="Calibri Light" panose="020F0302020204030204" pitchFamily="34" charset="0"/>
              </a:rPr>
              <a:t>em</a:t>
            </a:r>
            <a:r>
              <a:rPr lang="en-US" i="1" dirty="0" err="1">
                <a:latin typeface="Calibri Light" panose="020F0302020204030204" pitchFamily="34" charset="0"/>
                <a:cs typeface="Calibri Light" panose="020F0302020204030204" pitchFamily="34" charset="0"/>
              </a:rPr>
              <a:t>-ə̈m</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(‘myself’) vs. </a:t>
            </a:r>
            <a:r>
              <a:rPr lang="en-US" i="1" dirty="0" err="1">
                <a:latin typeface="Calibri Light" panose="020F0302020204030204" pitchFamily="34" charset="0"/>
                <a:cs typeface="Calibri Light" panose="020F0302020204030204" pitchFamily="34" charset="0"/>
              </a:rPr>
              <a:t>ə̈šk-ə̈m-</a:t>
            </a:r>
            <a:r>
              <a:rPr lang="en-US" b="1" i="1" dirty="0" err="1">
                <a:latin typeface="Calibri Light" panose="020F0302020204030204" pitchFamily="34" charset="0"/>
                <a:cs typeface="Calibri Light" panose="020F0302020204030204" pitchFamily="34" charset="0"/>
              </a:rPr>
              <a:t>et</a:t>
            </a:r>
            <a:r>
              <a:rPr lang="en-US" i="1" dirty="0" err="1">
                <a:latin typeface="Calibri Light" panose="020F0302020204030204" pitchFamily="34" charset="0"/>
                <a:cs typeface="Calibri Light" panose="020F0302020204030204" pitchFamily="34" charset="0"/>
              </a:rPr>
              <a:t>-ə̈m</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(‘yourself’).</a:t>
            </a:r>
          </a:p>
          <a:p>
            <a:r>
              <a:rPr lang="en-US" dirty="0">
                <a:latin typeface="Calibri Light" panose="020F0302020204030204" pitchFamily="34" charset="0"/>
                <a:cs typeface="Calibri Light" panose="020F0302020204030204" pitchFamily="34" charset="0"/>
              </a:rPr>
              <a:t>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can bind reflexive pronouns marked for different persons:</a:t>
            </a:r>
          </a:p>
          <a:p>
            <a:pPr marL="0" indent="0">
              <a:buNone/>
            </a:pPr>
            <a:r>
              <a:rPr lang="en-US" dirty="0">
                <a:latin typeface="Calibri Light" panose="020F0302020204030204" pitchFamily="34" charset="0"/>
                <a:cs typeface="Calibri Light" panose="020F0302020204030204" pitchFamily="34" charset="0"/>
              </a:rPr>
              <a:t>(7)	</a:t>
            </a:r>
            <a:r>
              <a:rPr lang="en-US" i="1" dirty="0">
                <a:latin typeface="Calibri Light" panose="020F0302020204030204" pitchFamily="34" charset="0"/>
                <a:cs typeface="Calibri Light" panose="020F0302020204030204" pitchFamily="34" charset="0"/>
              </a:rPr>
              <a:t> </a:t>
            </a:r>
            <a:r>
              <a:rPr lang="en-US" i="1" dirty="0" err="1">
                <a:latin typeface="Calibri Light" panose="020F0302020204030204" pitchFamily="34" charset="0"/>
                <a:cs typeface="Calibri Light" panose="020F0302020204030204" pitchFamily="34" charset="0"/>
              </a:rPr>
              <a:t>ə̈šk-ə̈m-žə</a:t>
            </a:r>
            <a:r>
              <a:rPr lang="en-US" b="1" i="1"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-m					</a:t>
            </a:r>
            <a:r>
              <a:rPr lang="en-US" i="1" dirty="0" err="1">
                <a:latin typeface="Calibri Light" panose="020F0302020204030204" pitchFamily="34" charset="0"/>
                <a:cs typeface="Calibri Light" panose="020F0302020204030204" pitchFamily="34" charset="0"/>
              </a:rPr>
              <a:t>näräjä-</a:t>
            </a:r>
            <a:r>
              <a:rPr lang="en-US" b="1" i="1" dirty="0" err="1">
                <a:latin typeface="Calibri Light" panose="020F0302020204030204" pitchFamily="34" charset="0"/>
                <a:cs typeface="Calibri Light" panose="020F0302020204030204" pitchFamily="34" charset="0"/>
              </a:rPr>
              <a:t>šäš</a:t>
            </a:r>
            <a:r>
              <a:rPr lang="en-US" i="1" dirty="0">
                <a:latin typeface="Calibri Light" panose="020F0302020204030204" pitchFamily="34" charset="0"/>
                <a:cs typeface="Calibri Light" panose="020F0302020204030204" pitchFamily="34" charset="0"/>
              </a:rPr>
              <a:t> </a:t>
            </a:r>
            <a:endParaRPr lang="en-US"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REFL-ACC-POSS.3SG.ACC		</a:t>
            </a:r>
            <a:r>
              <a:rPr lang="en-US" dirty="0" err="1">
                <a:latin typeface="Calibri Light" panose="020F0302020204030204" pitchFamily="34" charset="0"/>
                <a:cs typeface="Calibri Light" panose="020F0302020204030204" pitchFamily="34" charset="0"/>
              </a:rPr>
              <a:t>dress_up</a:t>
            </a:r>
            <a:r>
              <a:rPr lang="en-US" dirty="0">
                <a:latin typeface="Calibri Light" panose="020F0302020204030204" pitchFamily="34" charset="0"/>
                <a:cs typeface="Calibri Light" panose="020F0302020204030204" pitchFamily="34" charset="0"/>
              </a:rPr>
              <a:t>-OPT</a:t>
            </a:r>
          </a:p>
          <a:p>
            <a:pPr marL="0" indent="0">
              <a:buNone/>
            </a:pPr>
            <a:r>
              <a:rPr lang="en-US" dirty="0">
                <a:latin typeface="Calibri Light" panose="020F0302020204030204" pitchFamily="34" charset="0"/>
                <a:cs typeface="Calibri Light" panose="020F0302020204030204" pitchFamily="34" charset="0"/>
              </a:rPr>
              <a:t>	‘s/he’d better’ dress up’</a:t>
            </a:r>
            <a:endParaRPr lang="ru-R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0572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0BD4A-84A4-4774-9B2D-8793B27531BD}"/>
              </a:ext>
            </a:extLst>
          </p:cNvPr>
          <p:cNvSpPr>
            <a:spLocks noGrp="1"/>
          </p:cNvSpPr>
          <p:nvPr>
            <p:ph type="title"/>
          </p:nvPr>
        </p:nvSpPr>
        <p:spPr>
          <a:xfrm>
            <a:off x="1295402" y="397403"/>
            <a:ext cx="9601196" cy="1303867"/>
          </a:xfrm>
        </p:spPr>
        <p:txBody>
          <a:bodyPr/>
          <a:lstStyle/>
          <a:p>
            <a:r>
              <a:rPr lang="en-US" dirty="0"/>
              <a:t>Imperative particles</a:t>
            </a:r>
            <a:endParaRPr lang="ru-RU" dirty="0"/>
          </a:p>
        </p:txBody>
      </p:sp>
      <p:graphicFrame>
        <p:nvGraphicFramePr>
          <p:cNvPr id="4" name="Объект 3">
            <a:extLst>
              <a:ext uri="{FF2B5EF4-FFF2-40B4-BE49-F238E27FC236}">
                <a16:creationId xmlns:a16="http://schemas.microsoft.com/office/drawing/2014/main" id="{E1239144-C38B-426F-9908-FFBBEBFDFE96}"/>
              </a:ext>
            </a:extLst>
          </p:cNvPr>
          <p:cNvGraphicFramePr>
            <a:graphicFrameLocks noGrp="1"/>
          </p:cNvGraphicFramePr>
          <p:nvPr>
            <p:ph idx="1"/>
            <p:extLst>
              <p:ext uri="{D42A27DB-BD31-4B8C-83A1-F6EECF244321}">
                <p14:modId xmlns:p14="http://schemas.microsoft.com/office/powerpoint/2010/main" val="3307142386"/>
              </p:ext>
            </p:extLst>
          </p:nvPr>
        </p:nvGraphicFramePr>
        <p:xfrm>
          <a:off x="1585669" y="3429000"/>
          <a:ext cx="6399383" cy="2715275"/>
        </p:xfrm>
        <a:graphic>
          <a:graphicData uri="http://schemas.openxmlformats.org/drawingml/2006/table">
            <a:tbl>
              <a:tblPr firstRow="1" bandRow="1">
                <a:tableStyleId>{BC89EF96-8CEA-46FF-86C4-4CE0E7609802}</a:tableStyleId>
              </a:tblPr>
              <a:tblGrid>
                <a:gridCol w="3156449">
                  <a:extLst>
                    <a:ext uri="{9D8B030D-6E8A-4147-A177-3AD203B41FA5}">
                      <a16:colId xmlns:a16="http://schemas.microsoft.com/office/drawing/2014/main" val="3129298752"/>
                    </a:ext>
                  </a:extLst>
                </a:gridCol>
                <a:gridCol w="1015180">
                  <a:extLst>
                    <a:ext uri="{9D8B030D-6E8A-4147-A177-3AD203B41FA5}">
                      <a16:colId xmlns:a16="http://schemas.microsoft.com/office/drawing/2014/main" val="396402942"/>
                    </a:ext>
                  </a:extLst>
                </a:gridCol>
                <a:gridCol w="1113877">
                  <a:extLst>
                    <a:ext uri="{9D8B030D-6E8A-4147-A177-3AD203B41FA5}">
                      <a16:colId xmlns:a16="http://schemas.microsoft.com/office/drawing/2014/main" val="2747084210"/>
                    </a:ext>
                  </a:extLst>
                </a:gridCol>
                <a:gridCol w="1113877">
                  <a:extLst>
                    <a:ext uri="{9D8B030D-6E8A-4147-A177-3AD203B41FA5}">
                      <a16:colId xmlns:a16="http://schemas.microsoft.com/office/drawing/2014/main" val="836992783"/>
                    </a:ext>
                  </a:extLst>
                </a:gridCol>
              </a:tblGrid>
              <a:tr h="543055">
                <a:tc>
                  <a:txBody>
                    <a:bodyPr/>
                    <a:lstStyle/>
                    <a:p>
                      <a:r>
                        <a:rPr lang="en-US" sz="2400" dirty="0">
                          <a:latin typeface="Calibri Light" panose="020F0302020204030204" pitchFamily="34" charset="0"/>
                          <a:cs typeface="Calibri Light" panose="020F0302020204030204" pitchFamily="34" charset="0"/>
                        </a:rPr>
                        <a:t>Particle/ Mood</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IMP</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JUSS</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a:t>
                      </a:r>
                      <a:r>
                        <a:rPr lang="en-US" sz="2400" i="1" dirty="0">
                          <a:latin typeface="Calibri Light" panose="020F0302020204030204" pitchFamily="34" charset="0"/>
                          <a:cs typeface="Calibri Light" panose="020F0302020204030204" pitchFamily="34" charset="0"/>
                        </a:rPr>
                        <a:t>šaš</a:t>
                      </a:r>
                      <a:endParaRPr lang="ru-RU" sz="2400" i="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351796472"/>
                  </a:ext>
                </a:extLst>
              </a:tr>
              <a:tr h="543055">
                <a:tc>
                  <a:txBody>
                    <a:bodyPr/>
                    <a:lstStyle/>
                    <a:p>
                      <a:r>
                        <a:rPr lang="en-US" sz="2400" kern="1200" dirty="0">
                          <a:effectLst/>
                          <a:latin typeface="Calibri Light" panose="020F0302020204030204" pitchFamily="34" charset="0"/>
                          <a:cs typeface="Calibri Light" panose="020F0302020204030204" pitchFamily="34" charset="0"/>
                        </a:rPr>
                        <a:t>=</a:t>
                      </a:r>
                      <a:r>
                        <a:rPr lang="en-US" sz="2400" kern="1200" dirty="0" err="1">
                          <a:effectLst/>
                          <a:latin typeface="Calibri Light" panose="020F0302020204030204" pitchFamily="34" charset="0"/>
                          <a:cs typeface="Calibri Light" panose="020F0302020204030204" pitchFamily="34" charset="0"/>
                        </a:rPr>
                        <a:t>ə̑ma</a:t>
                      </a:r>
                      <a:r>
                        <a:rPr lang="en-US" sz="2400" kern="1200" dirty="0">
                          <a:effectLst/>
                          <a:latin typeface="Calibri Light" panose="020F0302020204030204" pitchFamily="34" charset="0"/>
                          <a:cs typeface="Calibri Light" panose="020F0302020204030204" pitchFamily="34" charset="0"/>
                        </a:rPr>
                        <a:t> / =</a:t>
                      </a:r>
                      <a:r>
                        <a:rPr lang="en-US" sz="2400" kern="1200" dirty="0" err="1">
                          <a:effectLst/>
                          <a:latin typeface="Calibri Light" panose="020F0302020204030204" pitchFamily="34" charset="0"/>
                          <a:cs typeface="Calibri Light" panose="020F0302020204030204" pitchFamily="34" charset="0"/>
                        </a:rPr>
                        <a:t>ə̈ma</a:t>
                      </a:r>
                      <a:r>
                        <a:rPr lang="en-US" sz="2400" kern="1200" dirty="0">
                          <a:effectLst/>
                          <a:latin typeface="Calibri Light" panose="020F0302020204030204" pitchFamily="34" charset="0"/>
                          <a:cs typeface="Calibri Light" panose="020F0302020204030204" pitchFamily="34" charset="0"/>
                        </a:rPr>
                        <a:t>̈ / =emä</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462156587"/>
                  </a:ext>
                </a:extLst>
              </a:tr>
              <a:tr h="543055">
                <a:tc>
                  <a:txBody>
                    <a:bodyPr/>
                    <a:lstStyle/>
                    <a:p>
                      <a:r>
                        <a:rPr lang="en-US" sz="2400" kern="1200" dirty="0">
                          <a:effectLst/>
                          <a:latin typeface="Calibri Light" panose="020F0302020204030204" pitchFamily="34" charset="0"/>
                          <a:cs typeface="Calibri Light" panose="020F0302020204030204" pitchFamily="34" charset="0"/>
                        </a:rPr>
                        <a:t>=</a:t>
                      </a:r>
                      <a:r>
                        <a:rPr lang="en-US" sz="2400" kern="1200" dirty="0" err="1">
                          <a:effectLst/>
                          <a:latin typeface="Calibri Light" panose="020F0302020204030204" pitchFamily="34" charset="0"/>
                          <a:cs typeface="Calibri Light" panose="020F0302020204030204" pitchFamily="34" charset="0"/>
                        </a:rPr>
                        <a:t>aj</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963189499"/>
                  </a:ext>
                </a:extLst>
              </a:tr>
              <a:tr h="543055">
                <a:tc>
                  <a:txBody>
                    <a:bodyPr/>
                    <a:lstStyle/>
                    <a:p>
                      <a:r>
                        <a:rPr lang="en-US" sz="2400" kern="1200" dirty="0">
                          <a:effectLst/>
                          <a:latin typeface="Calibri Light" panose="020F0302020204030204" pitchFamily="34" charset="0"/>
                          <a:cs typeface="Calibri Light" panose="020F0302020204030204" pitchFamily="34" charset="0"/>
                        </a:rPr>
                        <a:t>=jä</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ru-RU" sz="2400" dirty="0">
                          <a:latin typeface="Calibri Light" panose="020F0302020204030204" pitchFamily="34" charset="0"/>
                          <a:cs typeface="Calibri Light" panose="020F0302020204030204" pitchFamily="34" charset="0"/>
                        </a:rPr>
                        <a:t>*</a:t>
                      </a:r>
                    </a:p>
                  </a:txBody>
                  <a:tcPr/>
                </a:tc>
                <a:tc>
                  <a:txBody>
                    <a:bodyPr/>
                    <a:lstStyle/>
                    <a:p>
                      <a:r>
                        <a:rPr lang="en-US" sz="2400" dirty="0">
                          <a:latin typeface="Calibri Light" panose="020F0302020204030204" pitchFamily="34" charset="0"/>
                          <a:cs typeface="Calibri Light" panose="020F0302020204030204" pitchFamily="34" charset="0"/>
                        </a:rPr>
                        <a:t>*</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323249110"/>
                  </a:ext>
                </a:extLst>
              </a:tr>
              <a:tr h="543055">
                <a:tc>
                  <a:txBody>
                    <a:bodyPr/>
                    <a:lstStyle/>
                    <a:p>
                      <a:r>
                        <a:rPr lang="en-US" sz="2400" dirty="0">
                          <a:latin typeface="Calibri Light" panose="020F0302020204030204" pitchFamily="34" charset="0"/>
                          <a:cs typeface="Calibri Light" panose="020F0302020204030204" pitchFamily="34" charset="0"/>
                        </a:rPr>
                        <a:t>=š</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OK</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524861348"/>
                  </a:ext>
                </a:extLst>
              </a:tr>
            </a:tbl>
          </a:graphicData>
        </a:graphic>
      </p:graphicFrame>
      <p:sp>
        <p:nvSpPr>
          <p:cNvPr id="5" name="TextBox 4">
            <a:extLst>
              <a:ext uri="{FF2B5EF4-FFF2-40B4-BE49-F238E27FC236}">
                <a16:creationId xmlns:a16="http://schemas.microsoft.com/office/drawing/2014/main" id="{B765EF63-3889-4242-98DF-1FF03CB37F5A}"/>
              </a:ext>
            </a:extLst>
          </p:cNvPr>
          <p:cNvSpPr txBox="1"/>
          <p:nvPr/>
        </p:nvSpPr>
        <p:spPr>
          <a:xfrm>
            <a:off x="1295402" y="1602917"/>
            <a:ext cx="9845040" cy="1384995"/>
          </a:xfrm>
          <a:prstGeom prst="rect">
            <a:avLst/>
          </a:prstGeom>
          <a:noFill/>
        </p:spPr>
        <p:txBody>
          <a:bodyPr wrap="square" rtlCol="0">
            <a:spAutoFit/>
          </a:bodyPr>
          <a:lstStyle/>
          <a:p>
            <a:pPr marL="342900" indent="-342900">
              <a:buClr>
                <a:srgbClr val="3796DD"/>
              </a:buClr>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According to (</a:t>
            </a:r>
            <a:r>
              <a:rPr lang="en-US" sz="2800" dirty="0" err="1">
                <a:latin typeface="Calibri Light" panose="020F0302020204030204" pitchFamily="34" charset="0"/>
                <a:cs typeface="Calibri Light" panose="020F0302020204030204" pitchFamily="34" charset="0"/>
              </a:rPr>
              <a:t>Mordashova</a:t>
            </a:r>
            <a:r>
              <a:rPr lang="en-US" sz="2800" dirty="0">
                <a:latin typeface="Calibri Light" panose="020F0302020204030204" pitchFamily="34" charset="0"/>
                <a:cs typeface="Calibri Light" panose="020F0302020204030204" pitchFamily="34" charset="0"/>
              </a:rPr>
              <a:t> 2017), imperative and jussive forms adjoin special particles that may express politeness, urgency etc.  </a:t>
            </a:r>
          </a:p>
          <a:p>
            <a:pPr marL="342900" indent="-342900">
              <a:buClr>
                <a:srgbClr val="3396DD"/>
              </a:buClr>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No such particles with -</a:t>
            </a:r>
            <a:r>
              <a:rPr lang="en-US" sz="2800" i="1" dirty="0">
                <a:latin typeface="Calibri Light" panose="020F0302020204030204" pitchFamily="34" charset="0"/>
                <a:cs typeface="Calibri Light" panose="020F0302020204030204" pitchFamily="34" charset="0"/>
              </a:rPr>
              <a:t>šaš</a:t>
            </a:r>
            <a:r>
              <a:rPr lang="en-US" sz="2800" dirty="0">
                <a:latin typeface="Calibri Light" panose="020F0302020204030204" pitchFamily="34" charset="0"/>
                <a:cs typeface="Calibri Light" panose="020F0302020204030204" pitchFamily="34" charset="0"/>
              </a:rPr>
              <a:t> </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802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4EDA30B-580A-476D-8808-125CED0B1FDA}"/>
              </a:ext>
            </a:extLst>
          </p:cNvPr>
          <p:cNvSpPr>
            <a:spLocks noGrp="1"/>
          </p:cNvSpPr>
          <p:nvPr>
            <p:ph type="title"/>
          </p:nvPr>
        </p:nvSpPr>
        <p:spPr>
          <a:xfrm>
            <a:off x="1295401" y="565572"/>
            <a:ext cx="9601196" cy="1303867"/>
          </a:xfrm>
        </p:spPr>
        <p:txBody>
          <a:bodyPr/>
          <a:lstStyle/>
          <a:p>
            <a:r>
              <a:rPr lang="en-US" dirty="0"/>
              <a:t>Embedded clauses</a:t>
            </a:r>
            <a:endParaRPr lang="ru-RU" dirty="0"/>
          </a:p>
        </p:txBody>
      </p:sp>
      <p:sp>
        <p:nvSpPr>
          <p:cNvPr id="5" name="Объект 4">
            <a:extLst>
              <a:ext uri="{FF2B5EF4-FFF2-40B4-BE49-F238E27FC236}">
                <a16:creationId xmlns:a16="http://schemas.microsoft.com/office/drawing/2014/main" id="{BD0F32CD-8D1B-49EE-BBDF-5C8EC64F2849}"/>
              </a:ext>
            </a:extLst>
          </p:cNvPr>
          <p:cNvSpPr>
            <a:spLocks noGrp="1"/>
          </p:cNvSpPr>
          <p:nvPr>
            <p:ph idx="1"/>
          </p:nvPr>
        </p:nvSpPr>
        <p:spPr>
          <a:xfrm>
            <a:off x="1295401" y="1769532"/>
            <a:ext cx="10113334" cy="4610948"/>
          </a:xfrm>
        </p:spPr>
        <p:txBody>
          <a:bodyPr>
            <a:normAutofit/>
          </a:bodyPr>
          <a:lstStyle/>
          <a:p>
            <a:r>
              <a:rPr lang="en-US" sz="2800" dirty="0">
                <a:latin typeface="Calibri Light" panose="020F0302020204030204" pitchFamily="34" charset="0"/>
                <a:cs typeface="Calibri Light" panose="020F0302020204030204" pitchFamily="34" charset="0"/>
              </a:rPr>
              <a:t>A popular claim is that imperatives cannot be embedded (Palmer 1986, Han 1998), although there are counterexamples (</a:t>
            </a:r>
            <a:r>
              <a:rPr lang="en-US" sz="2800" dirty="0" err="1">
                <a:latin typeface="Calibri Light" panose="020F0302020204030204" pitchFamily="34" charset="0"/>
                <a:cs typeface="Calibri Light" panose="020F0302020204030204" pitchFamily="34" charset="0"/>
              </a:rPr>
              <a:t>Portner</a:t>
            </a:r>
            <a:r>
              <a:rPr lang="en-US" sz="2800" dirty="0">
                <a:latin typeface="Calibri Light" panose="020F0302020204030204" pitchFamily="34" charset="0"/>
                <a:cs typeface="Calibri Light" panose="020F0302020204030204" pitchFamily="34" charset="0"/>
              </a:rPr>
              <a:t> 2007).</a:t>
            </a:r>
          </a:p>
          <a:p>
            <a:r>
              <a:rPr lang="en-US" sz="2800" dirty="0">
                <a:latin typeface="Calibri Light" panose="020F0302020204030204" pitchFamily="34" charset="0"/>
                <a:cs typeface="Calibri Light" panose="020F0302020204030204" pitchFamily="34" charset="0"/>
              </a:rPr>
              <a:t>If we treat the clause with -</a:t>
            </a:r>
            <a:r>
              <a:rPr lang="en-US" sz="2800" i="1" dirty="0">
                <a:latin typeface="Calibri Light" panose="020F0302020204030204" pitchFamily="34" charset="0"/>
                <a:cs typeface="Calibri Light" panose="020F0302020204030204" pitchFamily="34" charset="0"/>
              </a:rPr>
              <a:t>šaš</a:t>
            </a:r>
            <a:r>
              <a:rPr lang="en-US" sz="2800" dirty="0">
                <a:latin typeface="Calibri Light" panose="020F0302020204030204" pitchFamily="34" charset="0"/>
                <a:cs typeface="Calibri Light" panose="020F0302020204030204" pitchFamily="34" charset="0"/>
              </a:rPr>
              <a:t> as an independent clause, it seems that he -</a:t>
            </a:r>
            <a:r>
              <a:rPr lang="en-US" sz="2800" i="1" dirty="0">
                <a:latin typeface="Calibri Light" panose="020F0302020204030204" pitchFamily="34" charset="0"/>
                <a:cs typeface="Calibri Light" panose="020F0302020204030204" pitchFamily="34" charset="0"/>
              </a:rPr>
              <a:t>šaš</a:t>
            </a:r>
            <a:r>
              <a:rPr lang="en-US" sz="2800" dirty="0">
                <a:latin typeface="Calibri Light" panose="020F0302020204030204" pitchFamily="34" charset="0"/>
                <a:cs typeface="Calibri Light" panose="020F0302020204030204" pitchFamily="34" charset="0"/>
              </a:rPr>
              <a:t> form </a:t>
            </a:r>
            <a:r>
              <a:rPr lang="en-US" sz="2800" b="1" dirty="0">
                <a:latin typeface="Calibri Light" panose="020F0302020204030204" pitchFamily="34" charset="0"/>
                <a:cs typeface="Calibri Light" panose="020F0302020204030204" pitchFamily="34" charset="0"/>
              </a:rPr>
              <a:t>cannot be embedded </a:t>
            </a:r>
            <a:r>
              <a:rPr lang="en-US" sz="2800" dirty="0">
                <a:latin typeface="Calibri Light" panose="020F0302020204030204" pitchFamily="34" charset="0"/>
                <a:cs typeface="Calibri Light" panose="020F0302020204030204" pitchFamily="34" charset="0"/>
              </a:rPr>
              <a:t>either: </a:t>
            </a:r>
          </a:p>
          <a:p>
            <a:pPr marL="0" indent="0">
              <a:buNone/>
            </a:pPr>
            <a:r>
              <a:rPr lang="en-US" sz="2200" dirty="0">
                <a:latin typeface="Calibri Light" panose="020F0302020204030204" pitchFamily="34" charset="0"/>
                <a:cs typeface="Calibri Light" panose="020F0302020204030204" pitchFamily="34" charset="0"/>
              </a:rPr>
              <a:t>(8)	*</a:t>
            </a:r>
            <a:r>
              <a:rPr lang="en-US" sz="2200" dirty="0" err="1">
                <a:latin typeface="Calibri Light" panose="020F0302020204030204" pitchFamily="34" charset="0"/>
                <a:cs typeface="Calibri Light" panose="020F0302020204030204" pitchFamily="34" charset="0"/>
              </a:rPr>
              <a:t>ävä</a:t>
            </a:r>
            <a:r>
              <a:rPr lang="en-US" sz="2200" dirty="0">
                <a:latin typeface="Calibri Light" panose="020F0302020204030204" pitchFamily="34" charset="0"/>
                <a:cs typeface="Calibri Light" panose="020F0302020204030204" pitchFamily="34" charset="0"/>
              </a:rPr>
              <a:t>-m				</a:t>
            </a:r>
            <a:r>
              <a:rPr lang="en-US" sz="2200" dirty="0" err="1">
                <a:latin typeface="Calibri Light" panose="020F0302020204030204" pitchFamily="34" charset="0"/>
                <a:cs typeface="Calibri Light" panose="020F0302020204030204" pitchFamily="34" charset="0"/>
              </a:rPr>
              <a:t>päl</a:t>
            </a:r>
            <a:r>
              <a:rPr lang="en-US" sz="2200" dirty="0">
                <a:latin typeface="Calibri Light" panose="020F0302020204030204" pitchFamily="34" charset="0"/>
                <a:cs typeface="Calibri Light" panose="020F0302020204030204" pitchFamily="34" charset="0"/>
              </a:rPr>
              <a:t>-ä				</a:t>
            </a:r>
            <a:r>
              <a:rPr lang="en-US" sz="2200" dirty="0" err="1">
                <a:latin typeface="Calibri Light" panose="020F0302020204030204" pitchFamily="34" charset="0"/>
                <a:cs typeface="Calibri Light" panose="020F0302020204030204" pitchFamily="34" charset="0"/>
              </a:rPr>
              <a:t>mə̈n</a:t>
            </a:r>
            <a:r>
              <a:rPr lang="en-US" sz="2200" dirty="0">
                <a:latin typeface="Calibri Light" panose="020F0302020204030204" pitchFamily="34" charset="0"/>
                <a:cs typeface="Calibri Light" panose="020F0302020204030204" pitchFamily="34" charset="0"/>
              </a:rPr>
              <a:t>’	to-</a:t>
            </a:r>
            <a:r>
              <a:rPr lang="en-US" sz="2200" dirty="0" err="1">
                <a:latin typeface="Calibri Light" panose="020F0302020204030204" pitchFamily="34" charset="0"/>
                <a:cs typeface="Calibri Light" panose="020F0302020204030204" pitchFamily="34" charset="0"/>
              </a:rPr>
              <a:t>kə</a:t>
            </a:r>
            <a:r>
              <a:rPr lang="en-US" sz="2200" dirty="0">
                <a:latin typeface="Calibri Light" panose="020F0302020204030204" pitchFamily="34" charset="0"/>
                <a:cs typeface="Calibri Light" panose="020F0302020204030204" pitchFamily="34" charset="0"/>
              </a:rPr>
              <a:t>̑-</a:t>
            </a:r>
            <a:r>
              <a:rPr lang="en-US" sz="2200" dirty="0" err="1">
                <a:latin typeface="Calibri Light" panose="020F0302020204030204" pitchFamily="34" charset="0"/>
                <a:cs typeface="Calibri Light" panose="020F0302020204030204" pitchFamily="34" charset="0"/>
              </a:rPr>
              <a:t>na</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tol</a:t>
            </a:r>
            <a:r>
              <a:rPr lang="en-US" sz="2200" dirty="0">
                <a:latin typeface="Calibri Light" panose="020F0302020204030204" pitchFamily="34" charset="0"/>
                <a:cs typeface="Calibri Light" panose="020F0302020204030204" pitchFamily="34" charset="0"/>
              </a:rPr>
              <a:t>-</a:t>
            </a:r>
            <a:r>
              <a:rPr lang="en-US" sz="2200" b="1" dirty="0">
                <a:latin typeface="Calibri Light" panose="020F0302020204030204" pitchFamily="34" charset="0"/>
                <a:cs typeface="Calibri Light" panose="020F0302020204030204" pitchFamily="34" charset="0"/>
              </a:rPr>
              <a:t>šaš</a:t>
            </a:r>
            <a:endParaRPr lang="ru-RU" sz="2200" b="1"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sz="2200" dirty="0">
                <a:latin typeface="Calibri Light" panose="020F0302020204030204" pitchFamily="34" charset="0"/>
                <a:cs typeface="Calibri Light" panose="020F0302020204030204" pitchFamily="34" charset="0"/>
              </a:rPr>
              <a:t>	mother-POSS.1SG	know-NPST.3SG		I		home-ILL2-POSS.1PL	come-OPT</a:t>
            </a:r>
            <a:endParaRPr lang="ru-RU" sz="2200" cap="small"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expected</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Mom knows that I am intending to come home</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a:t>
            </a:r>
          </a:p>
          <a:p>
            <a:pPr marL="0" indent="0">
              <a:buNone/>
            </a:pPr>
            <a:endParaRPr lang="ru-RU" dirty="0"/>
          </a:p>
        </p:txBody>
      </p:sp>
    </p:spTree>
    <p:extLst>
      <p:ext uri="{BB962C8B-B14F-4D97-AF65-F5344CB8AC3E}">
        <p14:creationId xmlns:p14="http://schemas.microsoft.com/office/powerpoint/2010/main" val="350628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F2B107-B5C2-4A2F-AC11-0173EDFF6026}"/>
              </a:ext>
            </a:extLst>
          </p:cNvPr>
          <p:cNvSpPr>
            <a:spLocks noGrp="1"/>
          </p:cNvSpPr>
          <p:nvPr>
            <p:ph type="title"/>
          </p:nvPr>
        </p:nvSpPr>
        <p:spPr>
          <a:xfrm>
            <a:off x="1295401" y="599360"/>
            <a:ext cx="9601196" cy="1303867"/>
          </a:xfrm>
        </p:spPr>
        <p:txBody>
          <a:bodyPr/>
          <a:lstStyle/>
          <a:p>
            <a:r>
              <a:rPr lang="en-US" dirty="0"/>
              <a:t>Embedded clauses</a:t>
            </a:r>
            <a:endParaRPr lang="ru-RU" dirty="0"/>
          </a:p>
        </p:txBody>
      </p:sp>
      <p:sp>
        <p:nvSpPr>
          <p:cNvPr id="3" name="Объект 2">
            <a:extLst>
              <a:ext uri="{FF2B5EF4-FFF2-40B4-BE49-F238E27FC236}">
                <a16:creationId xmlns:a16="http://schemas.microsoft.com/office/drawing/2014/main" id="{2C1AFF34-DC7A-4908-8123-A6732ACC59D1}"/>
              </a:ext>
            </a:extLst>
          </p:cNvPr>
          <p:cNvSpPr>
            <a:spLocks noGrp="1"/>
          </p:cNvSpPr>
          <p:nvPr>
            <p:ph idx="1"/>
          </p:nvPr>
        </p:nvSpPr>
        <p:spPr>
          <a:xfrm>
            <a:off x="1295401" y="1903226"/>
            <a:ext cx="9601196" cy="4355413"/>
          </a:xfrm>
        </p:spPr>
        <p:txBody>
          <a:bodyPr>
            <a:normAutofit/>
          </a:bodyPr>
          <a:lstStyle/>
          <a:p>
            <a:r>
              <a:rPr lang="en-US" dirty="0">
                <a:latin typeface="Calibri Light" panose="020F0302020204030204" pitchFamily="34" charset="0"/>
                <a:cs typeface="Calibri Light" panose="020F0302020204030204" pitchFamily="34" charset="0"/>
              </a:rPr>
              <a:t>However,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can be embedded under a </a:t>
            </a:r>
            <a:r>
              <a:rPr lang="en-US" b="1" dirty="0">
                <a:latin typeface="Calibri Light" panose="020F0302020204030204" pitchFamily="34" charset="0"/>
                <a:cs typeface="Calibri Light" panose="020F0302020204030204" pitchFamily="34" charset="0"/>
              </a:rPr>
              <a:t>different complementation strategy</a:t>
            </a:r>
            <a:r>
              <a:rPr lang="en-US" dirty="0">
                <a:latin typeface="Calibri Light" panose="020F0302020204030204" pitchFamily="34" charset="0"/>
                <a:cs typeface="Calibri Light" panose="020F0302020204030204" pitchFamily="34" charset="0"/>
              </a:rPr>
              <a:t>.</a:t>
            </a:r>
          </a:p>
          <a:p>
            <a:r>
              <a:rPr lang="en-US" dirty="0">
                <a:latin typeface="Calibri Light" panose="020F0302020204030204" pitchFamily="34" charset="0"/>
                <a:cs typeface="Calibri Light" panose="020F0302020204030204" pitchFamily="34" charset="0"/>
              </a:rPr>
              <a:t>Hill Mari uses both a non-finite (infinitives and nominalizations) and a finite strategy (borrowed </a:t>
            </a:r>
            <a:r>
              <a:rPr lang="en-US" dirty="0" err="1">
                <a:latin typeface="Calibri Light" panose="020F0302020204030204" pitchFamily="34" charset="0"/>
                <a:cs typeface="Calibri Light" panose="020F0302020204030204" pitchFamily="34" charset="0"/>
              </a:rPr>
              <a:t>complementizers</a:t>
            </a:r>
            <a:r>
              <a:rPr lang="en-US" dirty="0">
                <a:latin typeface="Calibri Light" panose="020F0302020204030204" pitchFamily="34" charset="0"/>
                <a:cs typeface="Calibri Light" panose="020F0302020204030204" pitchFamily="34" charset="0"/>
              </a:rPr>
              <a:t> </a:t>
            </a:r>
            <a:r>
              <a:rPr lang="en-US" i="1" dirty="0" err="1">
                <a:latin typeface="Calibri Light" panose="020F0302020204030204" pitchFamily="34" charset="0"/>
                <a:cs typeface="Calibri Light" panose="020F0302020204030204" pitchFamily="34" charset="0"/>
              </a:rPr>
              <a:t>što</a:t>
            </a:r>
            <a:r>
              <a:rPr lang="en-US" dirty="0">
                <a:latin typeface="Calibri Light" panose="020F0302020204030204" pitchFamily="34" charset="0"/>
                <a:cs typeface="Calibri Light" panose="020F0302020204030204" pitchFamily="34" charset="0"/>
              </a:rPr>
              <a:t>, </a:t>
            </a:r>
            <a:r>
              <a:rPr lang="en-US" i="1" dirty="0" err="1">
                <a:latin typeface="Calibri Light" panose="020F0302020204030204" pitchFamily="34" charset="0"/>
                <a:cs typeface="Calibri Light" panose="020F0302020204030204" pitchFamily="34" charset="0"/>
              </a:rPr>
              <a:t>štoby</a:t>
            </a:r>
            <a:r>
              <a:rPr lang="en-US" dirty="0">
                <a:latin typeface="Calibri Light" panose="020F0302020204030204" pitchFamily="34" charset="0"/>
                <a:cs typeface="Calibri Light" panose="020F0302020204030204" pitchFamily="34" charset="0"/>
              </a:rPr>
              <a:t>). Embedded infinitives and nominalizations are marked for case.</a:t>
            </a:r>
          </a:p>
          <a:p>
            <a:r>
              <a:rPr lang="en-US" dirty="0">
                <a:latin typeface="Calibri Light" panose="020F0302020204030204" pitchFamily="34" charset="0"/>
                <a:cs typeface="Calibri Light" panose="020F0302020204030204" pitchFamily="34" charset="0"/>
              </a:rPr>
              <a:t>The -</a:t>
            </a:r>
            <a:r>
              <a:rPr lang="en-US" i="1" dirty="0" err="1">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can be embedded as an infinitive:</a:t>
            </a:r>
          </a:p>
          <a:p>
            <a:pPr marL="0" indent="0">
              <a:buNone/>
            </a:pPr>
            <a:r>
              <a:rPr lang="en-US" dirty="0">
                <a:latin typeface="Calibri Light" panose="020F0302020204030204" pitchFamily="34" charset="0"/>
                <a:cs typeface="Calibri Light" panose="020F0302020204030204" pitchFamily="34" charset="0"/>
              </a:rPr>
              <a:t>(9)	</a:t>
            </a:r>
            <a:r>
              <a:rPr lang="en-US" dirty="0" err="1">
                <a:latin typeface="Calibri Light" panose="020F0302020204030204" pitchFamily="34" charset="0"/>
                <a:cs typeface="Calibri Light" panose="020F0302020204030204" pitchFamily="34" charset="0"/>
              </a:rPr>
              <a:t>paškudə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mə̈n</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ke-</a:t>
            </a:r>
            <a:r>
              <a:rPr lang="en-US" b="1" dirty="0" err="1">
                <a:latin typeface="Calibri Light" panose="020F0302020204030204" pitchFamily="34" charset="0"/>
                <a:cs typeface="Calibri Light" panose="020F0302020204030204" pitchFamily="34" charset="0"/>
              </a:rPr>
              <a:t>šäš</a:t>
            </a:r>
            <a:r>
              <a:rPr lang="en-US" dirty="0" err="1">
                <a:latin typeface="Calibri Light" panose="020F0302020204030204" pitchFamily="34" charset="0"/>
                <a:cs typeface="Calibri Light" panose="020F0302020204030204" pitchFamily="34" charset="0"/>
              </a:rPr>
              <a:t>-ə̈m</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päl-en</a:t>
            </a:r>
            <a:endParaRPr lang="en-US"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neighbor	I		go-OPT-ACC	know-PRET</a:t>
            </a:r>
          </a:p>
          <a:p>
            <a:pPr marL="0" indent="0">
              <a:buNone/>
            </a:pPr>
            <a:r>
              <a:rPr lang="en-US" dirty="0">
                <a:latin typeface="Calibri Light" panose="020F0302020204030204" pitchFamily="34" charset="0"/>
                <a:cs typeface="Calibri Light" panose="020F0302020204030204" pitchFamily="34" charset="0"/>
              </a:rPr>
              <a:t>	‘My neighbor knew that I was intending to leave’.</a:t>
            </a:r>
            <a:endParaRPr lang="ru-RU" dirty="0">
              <a:latin typeface="Calibri Light" panose="020F0302020204030204" pitchFamily="34" charset="0"/>
              <a:cs typeface="Calibri Light" panose="020F0302020204030204" pitchFamily="34" charset="0"/>
            </a:endParaRPr>
          </a:p>
          <a:p>
            <a:endParaRPr lang="ru-RU" dirty="0"/>
          </a:p>
        </p:txBody>
      </p:sp>
    </p:spTree>
    <p:extLst>
      <p:ext uri="{BB962C8B-B14F-4D97-AF65-F5344CB8AC3E}">
        <p14:creationId xmlns:p14="http://schemas.microsoft.com/office/powerpoint/2010/main" val="94247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4CE060-7393-42F2-BC11-34C853AE38CE}"/>
              </a:ext>
            </a:extLst>
          </p:cNvPr>
          <p:cNvSpPr>
            <a:spLocks noGrp="1"/>
          </p:cNvSpPr>
          <p:nvPr>
            <p:ph type="title"/>
          </p:nvPr>
        </p:nvSpPr>
        <p:spPr>
          <a:xfrm>
            <a:off x="1295401" y="471769"/>
            <a:ext cx="9601196" cy="1303867"/>
          </a:xfrm>
        </p:spPr>
        <p:txBody>
          <a:bodyPr/>
          <a:lstStyle/>
          <a:p>
            <a:r>
              <a:rPr lang="en-US" dirty="0"/>
              <a:t>The –</a:t>
            </a:r>
            <a:r>
              <a:rPr lang="en-US" i="1" dirty="0"/>
              <a:t>šaš</a:t>
            </a:r>
            <a:r>
              <a:rPr lang="en-US" dirty="0"/>
              <a:t> form in Hill Mari grammar</a:t>
            </a:r>
            <a:endParaRPr lang="ru-RU" dirty="0"/>
          </a:p>
        </p:txBody>
      </p:sp>
      <p:sp>
        <p:nvSpPr>
          <p:cNvPr id="3" name="Объект 2">
            <a:extLst>
              <a:ext uri="{FF2B5EF4-FFF2-40B4-BE49-F238E27FC236}">
                <a16:creationId xmlns:a16="http://schemas.microsoft.com/office/drawing/2014/main" id="{F7B47D5F-4A9B-400C-BFB6-1F633953EC02}"/>
              </a:ext>
            </a:extLst>
          </p:cNvPr>
          <p:cNvSpPr>
            <a:spLocks noGrp="1"/>
          </p:cNvSpPr>
          <p:nvPr>
            <p:ph idx="1"/>
          </p:nvPr>
        </p:nvSpPr>
        <p:spPr>
          <a:xfrm>
            <a:off x="1295401" y="1775636"/>
            <a:ext cx="9601196" cy="3318936"/>
          </a:xfrm>
        </p:spPr>
        <p:txBody>
          <a:bodyPr>
            <a:normAutofit/>
          </a:bodyPr>
          <a:lstStyle/>
          <a:p>
            <a:r>
              <a:rPr lang="en-US" sz="2800" dirty="0">
                <a:latin typeface="Calibri Light" panose="020F0302020204030204" pitchFamily="34" charset="0"/>
                <a:cs typeface="Calibri Light" panose="020F0302020204030204" pitchFamily="34" charset="0"/>
              </a:rPr>
              <a:t>The -</a:t>
            </a:r>
            <a:r>
              <a:rPr lang="en-US" sz="2800" i="1" dirty="0">
                <a:latin typeface="Calibri Light" panose="020F0302020204030204" pitchFamily="34" charset="0"/>
                <a:cs typeface="Calibri Light" panose="020F0302020204030204" pitchFamily="34" charset="0"/>
              </a:rPr>
              <a:t>šaš</a:t>
            </a:r>
            <a:r>
              <a:rPr lang="en-US" sz="2800" dirty="0">
                <a:latin typeface="Calibri Light" panose="020F0302020204030204" pitchFamily="34" charset="0"/>
                <a:cs typeface="Calibri Light" panose="020F0302020204030204" pitchFamily="34" charset="0"/>
              </a:rPr>
              <a:t> form is not a mood in Hill Mari.</a:t>
            </a:r>
          </a:p>
          <a:p>
            <a:r>
              <a:rPr lang="en-US" sz="2800" dirty="0">
                <a:latin typeface="Calibri Light" panose="020F0302020204030204" pitchFamily="34" charset="0"/>
                <a:cs typeface="Calibri Light" panose="020F0302020204030204" pitchFamily="34" charset="0"/>
              </a:rPr>
              <a:t>Rather, it is a non-finite form used in independent clauses.</a:t>
            </a:r>
          </a:p>
        </p:txBody>
      </p:sp>
    </p:spTree>
    <p:extLst>
      <p:ext uri="{BB962C8B-B14F-4D97-AF65-F5344CB8AC3E}">
        <p14:creationId xmlns:p14="http://schemas.microsoft.com/office/powerpoint/2010/main" val="371117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D3ED4-B1D7-4F06-B0BC-38937DAB7C78}"/>
              </a:ext>
            </a:extLst>
          </p:cNvPr>
          <p:cNvSpPr>
            <a:spLocks noGrp="1"/>
          </p:cNvSpPr>
          <p:nvPr>
            <p:ph type="title"/>
          </p:nvPr>
        </p:nvSpPr>
        <p:spPr>
          <a:xfrm>
            <a:off x="1291166" y="2919248"/>
            <a:ext cx="9609668" cy="1019503"/>
          </a:xfrm>
        </p:spPr>
        <p:txBody>
          <a:bodyPr>
            <a:normAutofit/>
          </a:bodyPr>
          <a:lstStyle/>
          <a:p>
            <a:pPr algn="ctr"/>
            <a:r>
              <a:rPr lang="en-US" sz="6000" dirty="0"/>
              <a:t>Semantics of -</a:t>
            </a:r>
            <a:r>
              <a:rPr lang="en-US" sz="6000" i="1" dirty="0"/>
              <a:t>šaš</a:t>
            </a:r>
            <a:endParaRPr lang="ru-RU" sz="6000" i="1" dirty="0"/>
          </a:p>
        </p:txBody>
      </p:sp>
    </p:spTree>
    <p:extLst>
      <p:ext uri="{BB962C8B-B14F-4D97-AF65-F5344CB8AC3E}">
        <p14:creationId xmlns:p14="http://schemas.microsoft.com/office/powerpoint/2010/main" val="53389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521C9AB-CC12-49F4-9936-FEFE5FB379DC}"/>
              </a:ext>
            </a:extLst>
          </p:cNvPr>
          <p:cNvSpPr>
            <a:spLocks noGrp="1"/>
          </p:cNvSpPr>
          <p:nvPr>
            <p:ph type="title"/>
          </p:nvPr>
        </p:nvSpPr>
        <p:spPr>
          <a:xfrm>
            <a:off x="1295401" y="620625"/>
            <a:ext cx="9601196" cy="1303867"/>
          </a:xfrm>
        </p:spPr>
        <p:txBody>
          <a:bodyPr/>
          <a:lstStyle/>
          <a:p>
            <a:r>
              <a:rPr lang="en-US" dirty="0"/>
              <a:t>Semantic of the –</a:t>
            </a:r>
            <a:r>
              <a:rPr lang="en-US" i="1" dirty="0"/>
              <a:t>šaš</a:t>
            </a:r>
            <a:r>
              <a:rPr lang="en-US" dirty="0"/>
              <a:t> form</a:t>
            </a:r>
            <a:endParaRPr lang="ru-RU" dirty="0"/>
          </a:p>
        </p:txBody>
      </p:sp>
      <p:sp>
        <p:nvSpPr>
          <p:cNvPr id="5" name="Объект 4">
            <a:extLst>
              <a:ext uri="{FF2B5EF4-FFF2-40B4-BE49-F238E27FC236}">
                <a16:creationId xmlns:a16="http://schemas.microsoft.com/office/drawing/2014/main" id="{B48A90C0-A23D-4E17-8541-84D1494419E1}"/>
              </a:ext>
            </a:extLst>
          </p:cNvPr>
          <p:cNvSpPr>
            <a:spLocks noGrp="1"/>
          </p:cNvSpPr>
          <p:nvPr>
            <p:ph idx="1"/>
          </p:nvPr>
        </p:nvSpPr>
        <p:spPr>
          <a:xfrm>
            <a:off x="1295401" y="1924491"/>
            <a:ext cx="9601196" cy="4312883"/>
          </a:xfrm>
        </p:spPr>
        <p:txBody>
          <a:bodyPr/>
          <a:lstStyle/>
          <a:p>
            <a:r>
              <a:rPr lang="en-US" dirty="0">
                <a:latin typeface="Calibri Light" panose="020F0302020204030204" pitchFamily="34" charset="0"/>
                <a:cs typeface="Calibri Light" panose="020F0302020204030204" pitchFamily="34" charset="0"/>
              </a:rPr>
              <a:t>Depending on the predicate and the subject of the </a:t>
            </a:r>
            <a:r>
              <a:rPr lang="en-US" i="1" dirty="0" err="1">
                <a:latin typeface="Calibri Light" panose="020F0302020204030204" pitchFamily="34" charset="0"/>
                <a:cs typeface="Calibri Light" panose="020F0302020204030204" pitchFamily="34" charset="0"/>
              </a:rPr>
              <a:t>šaš</a:t>
            </a:r>
            <a:r>
              <a:rPr lang="en-US" i="1" dirty="0">
                <a:latin typeface="Calibri Light" panose="020F0302020204030204" pitchFamily="34" charset="0"/>
                <a:cs typeface="Calibri Light" panose="020F0302020204030204" pitchFamily="34" charset="0"/>
              </a:rPr>
              <a:t>-utterance</a:t>
            </a:r>
            <a:r>
              <a:rPr lang="en-US" dirty="0">
                <a:latin typeface="Calibri Light" panose="020F0302020204030204" pitchFamily="34" charset="0"/>
                <a:cs typeface="Calibri Light" panose="020F0302020204030204" pitchFamily="34" charset="0"/>
              </a:rPr>
              <a:t>, the meaning of </a:t>
            </a:r>
            <a:r>
              <a:rPr lang="ru-RU"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is either </a:t>
            </a:r>
            <a:r>
              <a:rPr lang="en-US" b="1" dirty="0">
                <a:latin typeface="Calibri Light" panose="020F0302020204030204" pitchFamily="34" charset="0"/>
                <a:cs typeface="Calibri Light" panose="020F0302020204030204" pitchFamily="34" charset="0"/>
              </a:rPr>
              <a:t>optative</a:t>
            </a:r>
            <a:r>
              <a:rPr lang="en-US" dirty="0">
                <a:latin typeface="Calibri Light" panose="020F0302020204030204" pitchFamily="34" charset="0"/>
                <a:cs typeface="Calibri Light" panose="020F0302020204030204" pitchFamily="34" charset="0"/>
              </a:rPr>
              <a:t>, or </a:t>
            </a:r>
            <a:r>
              <a:rPr lang="en-US" b="1" dirty="0">
                <a:latin typeface="Calibri Light" panose="020F0302020204030204" pitchFamily="34" charset="0"/>
                <a:cs typeface="Calibri Light" panose="020F0302020204030204" pitchFamily="34" charset="0"/>
              </a:rPr>
              <a:t>intentional</a:t>
            </a:r>
            <a:r>
              <a:rPr lang="en-US" dirty="0">
                <a:latin typeface="Calibri Light" panose="020F0302020204030204" pitchFamily="34" charset="0"/>
                <a:cs typeface="Calibri Light" panose="020F0302020204030204" pitchFamily="34" charset="0"/>
              </a:rPr>
              <a:t>.</a:t>
            </a:r>
          </a:p>
          <a:p>
            <a:pPr marL="0" indent="0">
              <a:buNone/>
            </a:pPr>
            <a:r>
              <a:rPr lang="en-US" dirty="0">
                <a:latin typeface="Calibri Light" panose="020F0302020204030204" pitchFamily="34" charset="0"/>
                <a:cs typeface="Calibri Light" panose="020F0302020204030204" pitchFamily="34" charset="0"/>
              </a:rPr>
              <a:t>In (</a:t>
            </a:r>
            <a:r>
              <a:rPr lang="en-US" dirty="0" err="1">
                <a:latin typeface="Calibri Light" panose="020F0302020204030204" pitchFamily="34" charset="0"/>
                <a:cs typeface="Calibri Light" panose="020F0302020204030204" pitchFamily="34" charset="0"/>
              </a:rPr>
              <a:t>Goussev</a:t>
            </a:r>
            <a:r>
              <a:rPr lang="en-US" dirty="0">
                <a:latin typeface="Calibri Light" panose="020F0302020204030204" pitchFamily="34" charset="0"/>
                <a:cs typeface="Calibri Light" panose="020F0302020204030204" pitchFamily="34" charset="0"/>
              </a:rPr>
              <a:t> 2005) the semantics of optative and intention is formulated in the following way:</a:t>
            </a:r>
          </a:p>
          <a:p>
            <a:pPr marL="0" indent="0">
              <a:buNone/>
            </a:pPr>
            <a:endParaRPr lang="en-US" dirty="0">
              <a:latin typeface="Calibri Light" panose="020F0302020204030204" pitchFamily="34" charset="0"/>
              <a:cs typeface="Calibri Light" panose="020F0302020204030204" pitchFamily="34" charset="0"/>
            </a:endParaRPr>
          </a:p>
        </p:txBody>
      </p:sp>
      <p:graphicFrame>
        <p:nvGraphicFramePr>
          <p:cNvPr id="6" name="Таблица 5">
            <a:extLst>
              <a:ext uri="{FF2B5EF4-FFF2-40B4-BE49-F238E27FC236}">
                <a16:creationId xmlns:a16="http://schemas.microsoft.com/office/drawing/2014/main" id="{BD0EC4A4-2044-4FA3-93B4-2FF20C8A9117}"/>
              </a:ext>
            </a:extLst>
          </p:cNvPr>
          <p:cNvGraphicFramePr>
            <a:graphicFrameLocks noGrp="1"/>
          </p:cNvGraphicFramePr>
          <p:nvPr>
            <p:extLst>
              <p:ext uri="{D42A27DB-BD31-4B8C-83A1-F6EECF244321}">
                <p14:modId xmlns:p14="http://schemas.microsoft.com/office/powerpoint/2010/main" val="3568984628"/>
              </p:ext>
            </p:extLst>
          </p:nvPr>
        </p:nvGraphicFramePr>
        <p:xfrm>
          <a:off x="2031999" y="3930698"/>
          <a:ext cx="8128000" cy="217239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3432254326"/>
                    </a:ext>
                  </a:extLst>
                </a:gridCol>
                <a:gridCol w="4064000">
                  <a:extLst>
                    <a:ext uri="{9D8B030D-6E8A-4147-A177-3AD203B41FA5}">
                      <a16:colId xmlns:a16="http://schemas.microsoft.com/office/drawing/2014/main" val="139223710"/>
                    </a:ext>
                  </a:extLst>
                </a:gridCol>
              </a:tblGrid>
              <a:tr h="724130">
                <a:tc>
                  <a:txBody>
                    <a:bodyPr/>
                    <a:lstStyle/>
                    <a:p>
                      <a:r>
                        <a:rPr lang="en-US" sz="2400" dirty="0">
                          <a:latin typeface="Calibri Light" panose="020F0302020204030204" pitchFamily="34" charset="0"/>
                          <a:cs typeface="Calibri Light" panose="020F0302020204030204" pitchFamily="34" charset="0"/>
                        </a:rPr>
                        <a:t>optative</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intention</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600590291"/>
                  </a:ext>
                </a:extLst>
              </a:tr>
              <a:tr h="724130">
                <a:tc>
                  <a:txBody>
                    <a:bodyPr/>
                    <a:lstStyle/>
                    <a:p>
                      <a:r>
                        <a:rPr lang="en-US" sz="2400" dirty="0">
                          <a:latin typeface="Calibri Light" panose="020F0302020204030204" pitchFamily="34" charset="0"/>
                          <a:cs typeface="Calibri Light" panose="020F0302020204030204" pitchFamily="34" charset="0"/>
                        </a:rPr>
                        <a:t>Speaker wants P</a:t>
                      </a:r>
                      <a:endParaRPr lang="ru-RU" sz="2400"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Speaker wants P</a:t>
                      </a:r>
                      <a:endParaRPr lang="ru-RU" sz="2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9108740"/>
                  </a:ext>
                </a:extLst>
              </a:tr>
              <a:tr h="724130">
                <a:tc>
                  <a:txBody>
                    <a:bodyPr/>
                    <a:lstStyle/>
                    <a:p>
                      <a:r>
                        <a:rPr lang="en-US" sz="2400" dirty="0">
                          <a:latin typeface="Calibri Light" panose="020F0302020204030204" pitchFamily="34" charset="0"/>
                          <a:cs typeface="Calibri Light" panose="020F0302020204030204" pitchFamily="34" charset="0"/>
                        </a:rPr>
                        <a:t>Speaker has </a:t>
                      </a:r>
                      <a:r>
                        <a:rPr lang="en-US" sz="2400" b="1" dirty="0">
                          <a:latin typeface="Calibri Light" panose="020F0302020204030204" pitchFamily="34" charset="0"/>
                          <a:cs typeface="Calibri Light" panose="020F0302020204030204" pitchFamily="34" charset="0"/>
                        </a:rPr>
                        <a:t>no control over P</a:t>
                      </a:r>
                      <a:endParaRPr lang="ru-RU" sz="2400" b="1" dirty="0">
                        <a:latin typeface="Calibri Light" panose="020F0302020204030204" pitchFamily="34" charset="0"/>
                        <a:cs typeface="Calibri Light" panose="020F0302020204030204" pitchFamily="34" charset="0"/>
                      </a:endParaRPr>
                    </a:p>
                  </a:txBody>
                  <a:tcPr/>
                </a:tc>
                <a:tc>
                  <a:txBody>
                    <a:bodyPr/>
                    <a:lstStyle/>
                    <a:p>
                      <a:r>
                        <a:rPr lang="en-US" sz="2400" dirty="0">
                          <a:latin typeface="Calibri Light" panose="020F0302020204030204" pitchFamily="34" charset="0"/>
                          <a:cs typeface="Calibri Light" panose="020F0302020204030204" pitchFamily="34" charset="0"/>
                        </a:rPr>
                        <a:t>Speaker has </a:t>
                      </a:r>
                      <a:r>
                        <a:rPr lang="en-US" sz="2400" b="1" dirty="0">
                          <a:latin typeface="Calibri Light" panose="020F0302020204030204" pitchFamily="34" charset="0"/>
                          <a:cs typeface="Calibri Light" panose="020F0302020204030204" pitchFamily="34" charset="0"/>
                        </a:rPr>
                        <a:t>control over P</a:t>
                      </a:r>
                      <a:endParaRPr lang="ru-RU" sz="24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8518248"/>
                  </a:ext>
                </a:extLst>
              </a:tr>
            </a:tbl>
          </a:graphicData>
        </a:graphic>
      </p:graphicFrame>
    </p:spTree>
    <p:extLst>
      <p:ext uri="{BB962C8B-B14F-4D97-AF65-F5344CB8AC3E}">
        <p14:creationId xmlns:p14="http://schemas.microsoft.com/office/powerpoint/2010/main" val="90369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EE6562-05CF-4A59-817C-62A1F4A71959}"/>
              </a:ext>
            </a:extLst>
          </p:cNvPr>
          <p:cNvSpPr>
            <a:spLocks noGrp="1"/>
          </p:cNvSpPr>
          <p:nvPr>
            <p:ph type="title"/>
          </p:nvPr>
        </p:nvSpPr>
        <p:spPr>
          <a:xfrm>
            <a:off x="1295401" y="493035"/>
            <a:ext cx="9601196" cy="1303867"/>
          </a:xfrm>
        </p:spPr>
        <p:txBody>
          <a:bodyPr/>
          <a:lstStyle/>
          <a:p>
            <a:r>
              <a:rPr lang="en-US" dirty="0"/>
              <a:t>Control condition</a:t>
            </a:r>
            <a:endParaRPr lang="ru-RU" dirty="0"/>
          </a:p>
        </p:txBody>
      </p:sp>
      <p:sp>
        <p:nvSpPr>
          <p:cNvPr id="3" name="Объект 2">
            <a:extLst>
              <a:ext uri="{FF2B5EF4-FFF2-40B4-BE49-F238E27FC236}">
                <a16:creationId xmlns:a16="http://schemas.microsoft.com/office/drawing/2014/main" id="{3CA2AA8D-6E00-430B-BB48-C44EBEC8C45A}"/>
              </a:ext>
            </a:extLst>
          </p:cNvPr>
          <p:cNvSpPr>
            <a:spLocks noGrp="1"/>
          </p:cNvSpPr>
          <p:nvPr>
            <p:ph idx="1"/>
          </p:nvPr>
        </p:nvSpPr>
        <p:spPr>
          <a:xfrm>
            <a:off x="1295400" y="1663206"/>
            <a:ext cx="9951719" cy="3318936"/>
          </a:xfrm>
        </p:spPr>
        <p:txBody>
          <a:bodyPr>
            <a:normAutofit/>
          </a:bodyPr>
          <a:lstStyle/>
          <a:p>
            <a:r>
              <a:rPr lang="en-US" sz="2800" dirty="0">
                <a:latin typeface="Calibri Light" panose="020F0302020204030204" pitchFamily="34" charset="0"/>
                <a:cs typeface="Calibri Light" panose="020F0302020204030204" pitchFamily="34" charset="0"/>
              </a:rPr>
              <a:t>Under what circumstances does the speaker have control over P?</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9834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EE6562-05CF-4A59-817C-62A1F4A71959}"/>
              </a:ext>
            </a:extLst>
          </p:cNvPr>
          <p:cNvSpPr>
            <a:spLocks noGrp="1"/>
          </p:cNvSpPr>
          <p:nvPr>
            <p:ph type="title"/>
          </p:nvPr>
        </p:nvSpPr>
        <p:spPr>
          <a:xfrm>
            <a:off x="1295401" y="493035"/>
            <a:ext cx="9601196" cy="1303867"/>
          </a:xfrm>
        </p:spPr>
        <p:txBody>
          <a:bodyPr/>
          <a:lstStyle/>
          <a:p>
            <a:r>
              <a:rPr lang="en-US" dirty="0"/>
              <a:t>Control condition</a:t>
            </a:r>
            <a:endParaRPr lang="ru-RU" dirty="0"/>
          </a:p>
        </p:txBody>
      </p:sp>
      <p:sp>
        <p:nvSpPr>
          <p:cNvPr id="3" name="Объект 2">
            <a:extLst>
              <a:ext uri="{FF2B5EF4-FFF2-40B4-BE49-F238E27FC236}">
                <a16:creationId xmlns:a16="http://schemas.microsoft.com/office/drawing/2014/main" id="{3CA2AA8D-6E00-430B-BB48-C44EBEC8C45A}"/>
              </a:ext>
            </a:extLst>
          </p:cNvPr>
          <p:cNvSpPr>
            <a:spLocks noGrp="1"/>
          </p:cNvSpPr>
          <p:nvPr>
            <p:ph idx="1"/>
          </p:nvPr>
        </p:nvSpPr>
        <p:spPr>
          <a:xfrm>
            <a:off x="1295400" y="1663206"/>
            <a:ext cx="10012679" cy="952403"/>
          </a:xfrm>
        </p:spPr>
        <p:txBody>
          <a:bodyPr>
            <a:normAutofit/>
          </a:bodyPr>
          <a:lstStyle/>
          <a:p>
            <a:r>
              <a:rPr lang="en-US" sz="2800" dirty="0">
                <a:latin typeface="Calibri Light" panose="020F0302020204030204" pitchFamily="34" charset="0"/>
                <a:cs typeface="Calibri Light" panose="020F0302020204030204" pitchFamily="34" charset="0"/>
              </a:rPr>
              <a:t>Under what circumstances does the speaker have control over P?</a:t>
            </a:r>
            <a:endParaRPr lang="ru-RU" sz="28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F2861975-2300-4C4B-AC76-64AB093BB8DF}"/>
              </a:ext>
            </a:extLst>
          </p:cNvPr>
          <p:cNvSpPr txBox="1"/>
          <p:nvPr/>
        </p:nvSpPr>
        <p:spPr>
          <a:xfrm>
            <a:off x="747825" y="2754728"/>
            <a:ext cx="10696348" cy="2062103"/>
          </a:xfrm>
          <a:prstGeom prst="rect">
            <a:avLst/>
          </a:prstGeom>
          <a:noFill/>
        </p:spPr>
        <p:txBody>
          <a:bodyPr wrap="square" rtlCol="0">
            <a:spAutoFit/>
          </a:bodyPr>
          <a:lstStyle/>
          <a:p>
            <a:pPr algn="ctr"/>
            <a:r>
              <a:rPr lang="en-US" sz="4400" dirty="0"/>
              <a:t>‘If you want a thing done well, </a:t>
            </a:r>
          </a:p>
          <a:p>
            <a:pPr algn="ctr"/>
            <a:r>
              <a:rPr lang="en-US" sz="4400" dirty="0"/>
              <a:t>do it yourself’</a:t>
            </a:r>
          </a:p>
          <a:p>
            <a:pPr algn="r"/>
            <a:r>
              <a:rPr lang="en-US" sz="2200" dirty="0">
                <a:latin typeface="Calibri Light" panose="020F0302020204030204" pitchFamily="34" charset="0"/>
                <a:cs typeface="Calibri Light" panose="020F0302020204030204" pitchFamily="34" charset="0"/>
              </a:rPr>
              <a:t>Sometimes attributed to Napoleon</a:t>
            </a:r>
            <a:r>
              <a:rPr lang="en-US" sz="2200" b="1" dirty="0">
                <a:latin typeface="Calibri Light" panose="020F0302020204030204" pitchFamily="34" charset="0"/>
                <a:cs typeface="Calibri Light" panose="020F0302020204030204" pitchFamily="34" charset="0"/>
              </a:rPr>
              <a:t> </a:t>
            </a:r>
            <a:r>
              <a:rPr lang="en-US" sz="2200" dirty="0">
                <a:latin typeface="Calibri Light" panose="020F0302020204030204" pitchFamily="34" charset="0"/>
                <a:cs typeface="Calibri Light" panose="020F0302020204030204" pitchFamily="34" charset="0"/>
              </a:rPr>
              <a:t>Bonaparte</a:t>
            </a:r>
          </a:p>
          <a:p>
            <a:endParaRPr lang="ru-RU" dirty="0"/>
          </a:p>
        </p:txBody>
      </p:sp>
    </p:spTree>
    <p:extLst>
      <p:ext uri="{BB962C8B-B14F-4D97-AF65-F5344CB8AC3E}">
        <p14:creationId xmlns:p14="http://schemas.microsoft.com/office/powerpoint/2010/main" val="189153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EE6562-05CF-4A59-817C-62A1F4A71959}"/>
              </a:ext>
            </a:extLst>
          </p:cNvPr>
          <p:cNvSpPr>
            <a:spLocks noGrp="1"/>
          </p:cNvSpPr>
          <p:nvPr>
            <p:ph type="title"/>
          </p:nvPr>
        </p:nvSpPr>
        <p:spPr>
          <a:xfrm>
            <a:off x="1295401" y="493035"/>
            <a:ext cx="9601196" cy="1303867"/>
          </a:xfrm>
        </p:spPr>
        <p:txBody>
          <a:bodyPr/>
          <a:lstStyle/>
          <a:p>
            <a:r>
              <a:rPr lang="en-US" dirty="0"/>
              <a:t>Control condition</a:t>
            </a:r>
            <a:endParaRPr lang="ru-RU" dirty="0"/>
          </a:p>
        </p:txBody>
      </p:sp>
      <p:sp>
        <p:nvSpPr>
          <p:cNvPr id="3" name="Объект 2">
            <a:extLst>
              <a:ext uri="{FF2B5EF4-FFF2-40B4-BE49-F238E27FC236}">
                <a16:creationId xmlns:a16="http://schemas.microsoft.com/office/drawing/2014/main" id="{3CA2AA8D-6E00-430B-BB48-C44EBEC8C45A}"/>
              </a:ext>
            </a:extLst>
          </p:cNvPr>
          <p:cNvSpPr>
            <a:spLocks noGrp="1"/>
          </p:cNvSpPr>
          <p:nvPr>
            <p:ph idx="1"/>
          </p:nvPr>
        </p:nvSpPr>
        <p:spPr>
          <a:xfrm>
            <a:off x="1295400" y="1663206"/>
            <a:ext cx="9961879" cy="4701759"/>
          </a:xfrm>
        </p:spPr>
        <p:txBody>
          <a:bodyPr>
            <a:normAutofit/>
          </a:bodyPr>
          <a:lstStyle/>
          <a:p>
            <a:r>
              <a:rPr lang="en-US" sz="2800" dirty="0">
                <a:latin typeface="Calibri Light" panose="020F0302020204030204" pitchFamily="34" charset="0"/>
                <a:cs typeface="Calibri Light" panose="020F0302020204030204" pitchFamily="34" charset="0"/>
              </a:rPr>
              <a:t>Under what circumstances does the speaker have control over P?</a:t>
            </a:r>
          </a:p>
          <a:p>
            <a:endParaRPr lang="en-US" sz="2800" dirty="0">
              <a:latin typeface="Calibri Light" panose="020F0302020204030204" pitchFamily="34" charset="0"/>
              <a:cs typeface="Calibri Light" panose="020F0302020204030204" pitchFamily="34" charset="0"/>
            </a:endParaRPr>
          </a:p>
          <a:p>
            <a:endParaRPr lang="en-US" sz="2800" dirty="0">
              <a:latin typeface="Calibri Light" panose="020F0302020204030204" pitchFamily="34" charset="0"/>
              <a:cs typeface="Calibri Light" panose="020F0302020204030204" pitchFamily="34" charset="0"/>
            </a:endParaRPr>
          </a:p>
          <a:p>
            <a:endParaRPr lang="en-US" sz="2800" dirty="0">
              <a:latin typeface="Calibri Light" panose="020F0302020204030204" pitchFamily="34" charset="0"/>
              <a:cs typeface="Calibri Light" panose="020F0302020204030204" pitchFamily="34" charset="0"/>
            </a:endParaRPr>
          </a:p>
          <a:p>
            <a:endParaRPr lang="en-US" sz="2800" dirty="0">
              <a:latin typeface="Calibri Light" panose="020F0302020204030204" pitchFamily="34" charset="0"/>
              <a:cs typeface="Calibri Light" panose="020F0302020204030204" pitchFamily="34" charset="0"/>
            </a:endParaRPr>
          </a:p>
          <a:p>
            <a:endParaRPr lang="en-US" sz="2800" dirty="0">
              <a:latin typeface="Calibri Light" panose="020F0302020204030204" pitchFamily="34" charset="0"/>
              <a:cs typeface="Calibri Light" panose="020F0302020204030204" pitchFamily="34" charset="0"/>
            </a:endParaRPr>
          </a:p>
          <a:p>
            <a:r>
              <a:rPr lang="en-US" sz="2800" dirty="0">
                <a:latin typeface="Calibri Light" panose="020F0302020204030204" pitchFamily="34" charset="0"/>
                <a:cs typeface="Calibri Light" panose="020F0302020204030204" pitchFamily="34" charset="0"/>
              </a:rPr>
              <a:t>So, the combination of 1SG speaker and 1SG subject of the action is the key</a:t>
            </a:r>
            <a:endParaRPr lang="ru-RU" sz="2800" dirty="0">
              <a:latin typeface="Calibri Light" panose="020F0302020204030204" pitchFamily="34" charset="0"/>
              <a:cs typeface="Calibri Light" panose="020F0302020204030204" pitchFamily="34" charset="0"/>
            </a:endParaRPr>
          </a:p>
          <a:p>
            <a:endParaRPr lang="ru-RU" sz="28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F2861975-2300-4C4B-AC76-64AB093BB8DF}"/>
              </a:ext>
            </a:extLst>
          </p:cNvPr>
          <p:cNvSpPr txBox="1"/>
          <p:nvPr/>
        </p:nvSpPr>
        <p:spPr>
          <a:xfrm>
            <a:off x="747825" y="2754728"/>
            <a:ext cx="10696348" cy="2769989"/>
          </a:xfrm>
          <a:prstGeom prst="rect">
            <a:avLst/>
          </a:prstGeom>
          <a:noFill/>
        </p:spPr>
        <p:txBody>
          <a:bodyPr wrap="square" rtlCol="0">
            <a:spAutoFit/>
          </a:bodyPr>
          <a:lstStyle/>
          <a:p>
            <a:pPr algn="ctr"/>
            <a:r>
              <a:rPr lang="en-US" sz="4400" dirty="0"/>
              <a:t>‘If you want a thing done well, </a:t>
            </a:r>
          </a:p>
          <a:p>
            <a:pPr algn="ctr"/>
            <a:r>
              <a:rPr lang="en-US" sz="4400" dirty="0"/>
              <a:t>do it yourself’</a:t>
            </a:r>
          </a:p>
          <a:p>
            <a:pPr algn="r"/>
            <a:r>
              <a:rPr lang="en-US" sz="2200" dirty="0">
                <a:latin typeface="Calibri Light" panose="020F0302020204030204" pitchFamily="34" charset="0"/>
                <a:cs typeface="Calibri Light" panose="020F0302020204030204" pitchFamily="34" charset="0"/>
              </a:rPr>
              <a:t>Sometimes attributed to Napoleon</a:t>
            </a:r>
            <a:r>
              <a:rPr lang="en-US" sz="2200" b="1" dirty="0">
                <a:latin typeface="Calibri Light" panose="020F0302020204030204" pitchFamily="34" charset="0"/>
                <a:cs typeface="Calibri Light" panose="020F0302020204030204" pitchFamily="34" charset="0"/>
              </a:rPr>
              <a:t> </a:t>
            </a:r>
            <a:r>
              <a:rPr lang="en-US" sz="2200" dirty="0">
                <a:latin typeface="Calibri Light" panose="020F0302020204030204" pitchFamily="34" charset="0"/>
                <a:cs typeface="Calibri Light" panose="020F0302020204030204" pitchFamily="34" charset="0"/>
              </a:rPr>
              <a:t>Bonaparte</a:t>
            </a:r>
          </a:p>
          <a:p>
            <a:endParaRPr lang="en-US" sz="2400" dirty="0"/>
          </a:p>
          <a:p>
            <a:endParaRPr lang="en-US" sz="2200" dirty="0">
              <a:latin typeface="Calibri Light" panose="020F0302020204030204" pitchFamily="34" charset="0"/>
              <a:cs typeface="Calibri Light" panose="020F0302020204030204" pitchFamily="34" charset="0"/>
            </a:endParaRPr>
          </a:p>
          <a:p>
            <a:endParaRPr lang="ru-RU" dirty="0"/>
          </a:p>
        </p:txBody>
      </p:sp>
    </p:spTree>
    <p:extLst>
      <p:ext uri="{BB962C8B-B14F-4D97-AF65-F5344CB8AC3E}">
        <p14:creationId xmlns:p14="http://schemas.microsoft.com/office/powerpoint/2010/main" val="250537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CFBDC-3B3B-4009-9C01-B027EF28FB4C}"/>
              </a:ext>
            </a:extLst>
          </p:cNvPr>
          <p:cNvSpPr>
            <a:spLocks noGrp="1"/>
          </p:cNvSpPr>
          <p:nvPr>
            <p:ph type="title"/>
          </p:nvPr>
        </p:nvSpPr>
        <p:spPr>
          <a:xfrm>
            <a:off x="1295401" y="748216"/>
            <a:ext cx="9601196" cy="1303867"/>
          </a:xfrm>
        </p:spPr>
        <p:txBody>
          <a:bodyPr>
            <a:normAutofit/>
          </a:bodyPr>
          <a:lstStyle/>
          <a:p>
            <a:r>
              <a:rPr lang="en-US" sz="4800" dirty="0">
                <a:effectLst>
                  <a:outerShdw blurRad="50800" dist="38100" dir="2700000" algn="tl" rotWithShape="0">
                    <a:prstClr val="black">
                      <a:alpha val="26000"/>
                    </a:prstClr>
                  </a:outerShdw>
                </a:effectLst>
              </a:rPr>
              <a:t>Our data</a:t>
            </a:r>
            <a:endParaRPr lang="ru-RU" sz="4800" dirty="0">
              <a:effectLst>
                <a:outerShdw blurRad="50800" dist="38100" dir="2700000" algn="tl" rotWithShape="0">
                  <a:prstClr val="black">
                    <a:alpha val="26000"/>
                  </a:prstClr>
                </a:outerShdw>
              </a:effectLst>
            </a:endParaRPr>
          </a:p>
        </p:txBody>
      </p:sp>
      <p:sp>
        <p:nvSpPr>
          <p:cNvPr id="3" name="Объект 2">
            <a:extLst>
              <a:ext uri="{FF2B5EF4-FFF2-40B4-BE49-F238E27FC236}">
                <a16:creationId xmlns:a16="http://schemas.microsoft.com/office/drawing/2014/main" id="{A17384AA-5290-46E8-8C43-43D35D6966C9}"/>
              </a:ext>
            </a:extLst>
          </p:cNvPr>
          <p:cNvSpPr>
            <a:spLocks noGrp="1"/>
          </p:cNvSpPr>
          <p:nvPr>
            <p:ph idx="1"/>
          </p:nvPr>
        </p:nvSpPr>
        <p:spPr>
          <a:xfrm>
            <a:off x="1295401" y="2052083"/>
            <a:ext cx="9601196" cy="3318936"/>
          </a:xfrm>
        </p:spPr>
        <p:txBody>
          <a:bodyPr>
            <a:normAutofit lnSpcReduction="10000"/>
          </a:bodyPr>
          <a:lstStyle/>
          <a:p>
            <a:r>
              <a:rPr lang="en-US" sz="3200" dirty="0">
                <a:latin typeface="Calibri Light" panose="020F0302020204030204" pitchFamily="34" charset="0"/>
                <a:ea typeface="Tahoma" panose="020B0604030504040204" pitchFamily="34" charset="0"/>
                <a:cs typeface="Calibri Light" panose="020F0302020204030204" pitchFamily="34" charset="0"/>
              </a:rPr>
              <a:t>Hill Mari (&lt; Finno-Ugric &lt; Uralic</a:t>
            </a:r>
            <a:r>
              <a:rPr lang="ru-RU" sz="3200" dirty="0">
                <a:latin typeface="Calibri Light" panose="020F0302020204030204" pitchFamily="34" charset="0"/>
                <a:ea typeface="Tahoma" panose="020B0604030504040204" pitchFamily="34" charset="0"/>
                <a:cs typeface="Calibri Light" panose="020F0302020204030204" pitchFamily="34" charset="0"/>
              </a:rPr>
              <a:t>)</a:t>
            </a:r>
            <a:r>
              <a:rPr lang="en-US" sz="3200" dirty="0">
                <a:latin typeface="Calibri Light" panose="020F0302020204030204" pitchFamily="34" charset="0"/>
                <a:ea typeface="Tahoma" panose="020B0604030504040204" pitchFamily="34" charset="0"/>
                <a:cs typeface="Calibri Light" panose="020F0302020204030204" pitchFamily="34" charset="0"/>
              </a:rPr>
              <a:t>;</a:t>
            </a:r>
          </a:p>
          <a:p>
            <a:r>
              <a:rPr lang="en-US" sz="3200" dirty="0">
                <a:latin typeface="Calibri Light" panose="020F0302020204030204" pitchFamily="34" charset="0"/>
                <a:ea typeface="Tahoma" panose="020B0604030504040204" pitchFamily="34" charset="0"/>
                <a:cs typeface="Calibri Light" panose="020F0302020204030204" pitchFamily="34" charset="0"/>
              </a:rPr>
              <a:t>Data gathered in the villages of </a:t>
            </a:r>
            <a:r>
              <a:rPr lang="en-US" sz="3200" dirty="0" err="1">
                <a:latin typeface="Calibri Light" panose="020F0302020204030204" pitchFamily="34" charset="0"/>
                <a:ea typeface="Tahoma" panose="020B0604030504040204" pitchFamily="34" charset="0"/>
                <a:cs typeface="Calibri Light" panose="020F0302020204030204" pitchFamily="34" charset="0"/>
              </a:rPr>
              <a:t>Kuznetsovo</a:t>
            </a:r>
            <a:r>
              <a:rPr lang="en-US" sz="3200" dirty="0">
                <a:latin typeface="Calibri Light" panose="020F0302020204030204" pitchFamily="34" charset="0"/>
                <a:ea typeface="Tahoma" panose="020B0604030504040204" pitchFamily="34" charset="0"/>
                <a:cs typeface="Calibri Light" panose="020F0302020204030204" pitchFamily="34" charset="0"/>
              </a:rPr>
              <a:t> and </a:t>
            </a:r>
            <a:r>
              <a:rPr lang="en-US" sz="3200" dirty="0" err="1">
                <a:latin typeface="Calibri Light" panose="020F0302020204030204" pitchFamily="34" charset="0"/>
                <a:ea typeface="Tahoma" panose="020B0604030504040204" pitchFamily="34" charset="0"/>
                <a:cs typeface="Calibri Light" panose="020F0302020204030204" pitchFamily="34" charset="0"/>
              </a:rPr>
              <a:t>Mikryakovo</a:t>
            </a:r>
            <a:r>
              <a:rPr lang="en-US" sz="3200" dirty="0">
                <a:latin typeface="Calibri Light" panose="020F0302020204030204" pitchFamily="34" charset="0"/>
                <a:ea typeface="Tahoma" panose="020B0604030504040204" pitchFamily="34" charset="0"/>
                <a:cs typeface="Calibri Light" panose="020F0302020204030204" pitchFamily="34" charset="0"/>
              </a:rPr>
              <a:t> (</a:t>
            </a:r>
            <a:r>
              <a:rPr lang="en-US" sz="3200" dirty="0" err="1">
                <a:latin typeface="Calibri Light" panose="020F0302020204030204" pitchFamily="34" charset="0"/>
                <a:ea typeface="Tahoma" panose="020B0604030504040204" pitchFamily="34" charset="0"/>
                <a:cs typeface="Calibri Light" panose="020F0302020204030204" pitchFamily="34" charset="0"/>
              </a:rPr>
              <a:t>Gornomari</a:t>
            </a:r>
            <a:r>
              <a:rPr lang="en-US" sz="3200" dirty="0">
                <a:latin typeface="Calibri Light" panose="020F0302020204030204" pitchFamily="34" charset="0"/>
                <a:ea typeface="Tahoma" panose="020B0604030504040204" pitchFamily="34" charset="0"/>
                <a:cs typeface="Calibri Light" panose="020F0302020204030204" pitchFamily="34" charset="0"/>
              </a:rPr>
              <a:t> district, Republic of Mari El) in different field trips organized by MSU and by HSE;</a:t>
            </a:r>
            <a:endParaRPr lang="ru-RU" sz="3200" dirty="0">
              <a:latin typeface="Calibri Light" panose="020F0302020204030204" pitchFamily="34" charset="0"/>
              <a:ea typeface="Tahoma" panose="020B0604030504040204" pitchFamily="34" charset="0"/>
              <a:cs typeface="Calibri Light" panose="020F0302020204030204" pitchFamily="34" charset="0"/>
            </a:endParaRPr>
          </a:p>
          <a:p>
            <a:r>
              <a:rPr lang="en-US" sz="3200" dirty="0">
                <a:latin typeface="Calibri Light" panose="020F0302020204030204" pitchFamily="34" charset="0"/>
                <a:ea typeface="Tahoma" panose="020B0604030504040204" pitchFamily="34" charset="0"/>
                <a:cs typeface="Calibri Light" panose="020F0302020204030204" pitchFamily="34" charset="0"/>
              </a:rPr>
              <a:t>The research project (</a:t>
            </a:r>
            <a:r>
              <a:rPr lang="en-US" sz="3200" dirty="0" err="1">
                <a:latin typeface="Calibri Light" panose="020F0302020204030204" pitchFamily="34" charset="0"/>
                <a:ea typeface="Tahoma" panose="020B0604030504040204" pitchFamily="34" charset="0"/>
                <a:cs typeface="Calibri Light" panose="020F0302020204030204" pitchFamily="34" charset="0"/>
              </a:rPr>
              <a:t>Kuznetsovo</a:t>
            </a:r>
            <a:r>
              <a:rPr lang="en-US" sz="3200" dirty="0">
                <a:latin typeface="Calibri Light" panose="020F0302020204030204" pitchFamily="34" charset="0"/>
                <a:ea typeface="Tahoma" panose="020B0604030504040204" pitchFamily="34" charset="0"/>
                <a:cs typeface="Calibri Light" panose="020F0302020204030204" pitchFamily="34" charset="0"/>
              </a:rPr>
              <a:t>): </a:t>
            </a:r>
            <a:r>
              <a:rPr lang="en-US" sz="3200" dirty="0">
                <a:latin typeface="Calibri Light" panose="020F0302020204030204" pitchFamily="34" charset="0"/>
                <a:ea typeface="Tahoma" panose="020B0604030504040204" pitchFamily="34" charset="0"/>
                <a:cs typeface="Calibri Light" panose="020F0302020204030204" pitchFamily="34" charset="0"/>
                <a:hlinkClick r:id="rId2"/>
              </a:rPr>
              <a:t>http://hillmari-exp.tilda.ws/en/</a:t>
            </a:r>
            <a:r>
              <a:rPr lang="ru-RU" sz="3200" dirty="0">
                <a:latin typeface="Calibri Light" panose="020F0302020204030204" pitchFamily="34" charset="0"/>
                <a:ea typeface="Tahoma" panose="020B0604030504040204" pitchFamily="34" charset="0"/>
                <a:cs typeface="Calibri Light" panose="020F0302020204030204" pitchFamily="34" charset="0"/>
              </a:rPr>
              <a:t> </a:t>
            </a:r>
          </a:p>
          <a:p>
            <a:endParaRPr lang="ru-RU" dirty="0"/>
          </a:p>
        </p:txBody>
      </p:sp>
    </p:spTree>
    <p:extLst>
      <p:ext uri="{BB962C8B-B14F-4D97-AF65-F5344CB8AC3E}">
        <p14:creationId xmlns:p14="http://schemas.microsoft.com/office/powerpoint/2010/main" val="174544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A56661E-1C55-48AB-907B-7974D2FC3BC0}"/>
              </a:ext>
            </a:extLst>
          </p:cNvPr>
          <p:cNvSpPr>
            <a:spLocks noGrp="1"/>
          </p:cNvSpPr>
          <p:nvPr>
            <p:ph type="title"/>
          </p:nvPr>
        </p:nvSpPr>
        <p:spPr>
          <a:xfrm>
            <a:off x="1295401" y="556830"/>
            <a:ext cx="9601196" cy="1303867"/>
          </a:xfrm>
        </p:spPr>
        <p:txBody>
          <a:bodyPr/>
          <a:lstStyle/>
          <a:p>
            <a:r>
              <a:rPr lang="en-US" dirty="0"/>
              <a:t>Control condition</a:t>
            </a:r>
            <a:endParaRPr lang="ru-RU" dirty="0"/>
          </a:p>
        </p:txBody>
      </p:sp>
      <p:sp>
        <p:nvSpPr>
          <p:cNvPr id="5" name="Объект 4">
            <a:extLst>
              <a:ext uri="{FF2B5EF4-FFF2-40B4-BE49-F238E27FC236}">
                <a16:creationId xmlns:a16="http://schemas.microsoft.com/office/drawing/2014/main" id="{2FD117D7-3A56-45D2-9B4D-43D8AD137959}"/>
              </a:ext>
            </a:extLst>
          </p:cNvPr>
          <p:cNvSpPr>
            <a:spLocks noGrp="1"/>
          </p:cNvSpPr>
          <p:nvPr>
            <p:ph idx="1"/>
          </p:nvPr>
        </p:nvSpPr>
        <p:spPr>
          <a:xfrm>
            <a:off x="1295401" y="2078467"/>
            <a:ext cx="9601196" cy="4301068"/>
          </a:xfrm>
        </p:spPr>
        <p:txBody>
          <a:bodyPr>
            <a:normAutofit/>
          </a:bodyPr>
          <a:lstStyle/>
          <a:p>
            <a:pPr marL="0" indent="0">
              <a:buNone/>
            </a:pPr>
            <a:r>
              <a:rPr lang="en-US" sz="2800" dirty="0">
                <a:latin typeface="Calibri Light" panose="020F0302020204030204" pitchFamily="34" charset="0"/>
                <a:cs typeface="Calibri Light" panose="020F0302020204030204" pitchFamily="34" charset="0"/>
              </a:rPr>
              <a:t>The utterance is </a:t>
            </a:r>
            <a:r>
              <a:rPr lang="en-US" sz="2800" dirty="0" err="1">
                <a:latin typeface="Calibri Light" panose="020F0302020204030204" pitchFamily="34" charset="0"/>
                <a:cs typeface="Calibri Light" panose="020F0302020204030204" pitchFamily="34" charset="0"/>
              </a:rPr>
              <a:t>interpretated</a:t>
            </a:r>
            <a:r>
              <a:rPr lang="en-US" sz="2800" dirty="0">
                <a:latin typeface="Calibri Light" panose="020F0302020204030204" pitchFamily="34" charset="0"/>
                <a:cs typeface="Calibri Light" panose="020F0302020204030204" pitchFamily="34" charset="0"/>
              </a:rPr>
              <a:t> as </a:t>
            </a:r>
            <a:r>
              <a:rPr lang="en-US" sz="2800" b="1" dirty="0">
                <a:latin typeface="Calibri Light" panose="020F0302020204030204" pitchFamily="34" charset="0"/>
                <a:cs typeface="Calibri Light" panose="020F0302020204030204" pitchFamily="34" charset="0"/>
              </a:rPr>
              <a:t>intention</a:t>
            </a:r>
            <a:r>
              <a:rPr lang="en-US" sz="2800" dirty="0">
                <a:latin typeface="Calibri Light" panose="020F0302020204030204" pitchFamily="34" charset="0"/>
                <a:cs typeface="Calibri Light" panose="020F0302020204030204" pitchFamily="34" charset="0"/>
              </a:rPr>
              <a:t> to perform a certain action, </a:t>
            </a:r>
            <a:r>
              <a:rPr lang="en-US" sz="2800" dirty="0" err="1">
                <a:latin typeface="Calibri Light" panose="020F0302020204030204" pitchFamily="34" charset="0"/>
                <a:cs typeface="Calibri Light" panose="020F0302020204030204" pitchFamily="34" charset="0"/>
              </a:rPr>
              <a:t>iff</a:t>
            </a:r>
            <a:r>
              <a:rPr lang="en-US" sz="2800" dirty="0">
                <a:latin typeface="Calibri Light" panose="020F0302020204030204" pitchFamily="34" charset="0"/>
                <a:cs typeface="Calibri Light" panose="020F0302020204030204" pitchFamily="34" charset="0"/>
              </a:rPr>
              <a:t>: </a:t>
            </a:r>
          </a:p>
          <a:p>
            <a:pPr>
              <a:buClr>
                <a:srgbClr val="3396DD"/>
              </a:buClr>
            </a:pPr>
            <a:r>
              <a:rPr lang="en-US" sz="2800" dirty="0">
                <a:latin typeface="Calibri Light" panose="020F0302020204030204" pitchFamily="34" charset="0"/>
                <a:cs typeface="Calibri Light" panose="020F0302020204030204" pitchFamily="34" charset="0"/>
              </a:rPr>
              <a:t>the speaker is the subject of the -</a:t>
            </a:r>
            <a:r>
              <a:rPr lang="en-US" sz="2800" i="1" dirty="0">
                <a:latin typeface="Calibri Light" panose="020F0302020204030204" pitchFamily="34" charset="0"/>
                <a:cs typeface="Calibri Light" panose="020F0302020204030204" pitchFamily="34" charset="0"/>
              </a:rPr>
              <a:t>šaš</a:t>
            </a:r>
            <a:r>
              <a:rPr lang="en-US" sz="2800" dirty="0">
                <a:latin typeface="Calibri Light" panose="020F0302020204030204" pitchFamily="34" charset="0"/>
                <a:cs typeface="Calibri Light" panose="020F0302020204030204" pitchFamily="34" charset="0"/>
              </a:rPr>
              <a:t> form;</a:t>
            </a:r>
          </a:p>
          <a:p>
            <a:pPr>
              <a:buClr>
                <a:srgbClr val="3396DD"/>
              </a:buClr>
            </a:pPr>
            <a:r>
              <a:rPr lang="en-US" sz="2800" dirty="0">
                <a:latin typeface="Calibri Light" panose="020F0302020204030204" pitchFamily="34" charset="0"/>
                <a:cs typeface="Calibri Light" panose="020F0302020204030204" pitchFamily="34" charset="0"/>
              </a:rPr>
              <a:t>the predicate is [+control];</a:t>
            </a:r>
          </a:p>
          <a:p>
            <a:pPr>
              <a:buClr>
                <a:srgbClr val="3396DD"/>
              </a:buClr>
            </a:pPr>
            <a:r>
              <a:rPr lang="en-US" sz="2800" dirty="0">
                <a:latin typeface="Calibri Light" panose="020F0302020204030204" pitchFamily="34" charset="0"/>
                <a:cs typeface="Calibri Light" panose="020F0302020204030204" pitchFamily="34" charset="0"/>
              </a:rPr>
              <a:t>P is a possible state of affairs in the world.</a:t>
            </a:r>
          </a:p>
          <a:p>
            <a:pPr marL="0" indent="0">
              <a:buClr>
                <a:schemeClr val="accent1">
                  <a:lumMod val="25000"/>
                </a:schemeClr>
              </a:buClr>
              <a:buNone/>
            </a:pPr>
            <a:r>
              <a:rPr lang="en-US" sz="2800" dirty="0">
                <a:latin typeface="Calibri Light" panose="020F0302020204030204" pitchFamily="34" charset="0"/>
                <a:cs typeface="Calibri Light" panose="020F0302020204030204" pitchFamily="34" charset="0"/>
              </a:rPr>
              <a:t>Otherwise the utterance is </a:t>
            </a:r>
            <a:r>
              <a:rPr lang="en-US" sz="2800" dirty="0" err="1">
                <a:latin typeface="Calibri Light" panose="020F0302020204030204" pitchFamily="34" charset="0"/>
                <a:cs typeface="Calibri Light" panose="020F0302020204030204" pitchFamily="34" charset="0"/>
              </a:rPr>
              <a:t>interpretated</a:t>
            </a:r>
            <a:r>
              <a:rPr lang="en-US" sz="2800" dirty="0">
                <a:latin typeface="Calibri Light" panose="020F0302020204030204" pitchFamily="34" charset="0"/>
                <a:cs typeface="Calibri Light" panose="020F0302020204030204" pitchFamily="34" charset="0"/>
              </a:rPr>
              <a:t> as </a:t>
            </a:r>
            <a:r>
              <a:rPr lang="en-US" sz="2800" b="1" dirty="0">
                <a:latin typeface="Calibri Light" panose="020F0302020204030204" pitchFamily="34" charset="0"/>
                <a:cs typeface="Calibri Light" panose="020F0302020204030204" pitchFamily="34" charset="0"/>
              </a:rPr>
              <a:t>optative</a:t>
            </a:r>
            <a:r>
              <a:rPr lang="en-US" sz="2800" dirty="0">
                <a:latin typeface="Calibri Light" panose="020F0302020204030204" pitchFamily="34" charset="0"/>
                <a:cs typeface="Calibri Light" panose="020F0302020204030204" pitchFamily="34" charset="0"/>
              </a:rPr>
              <a:t>.</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295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A56661E-1C55-48AB-907B-7974D2FC3BC0}"/>
              </a:ext>
            </a:extLst>
          </p:cNvPr>
          <p:cNvSpPr>
            <a:spLocks noGrp="1"/>
          </p:cNvSpPr>
          <p:nvPr>
            <p:ph type="title"/>
          </p:nvPr>
        </p:nvSpPr>
        <p:spPr>
          <a:xfrm>
            <a:off x="1295403" y="670439"/>
            <a:ext cx="9601196" cy="1303867"/>
          </a:xfrm>
        </p:spPr>
        <p:txBody>
          <a:bodyPr/>
          <a:lstStyle/>
          <a:p>
            <a:r>
              <a:rPr lang="en-US" dirty="0"/>
              <a:t>Control and interpretations</a:t>
            </a:r>
            <a:endParaRPr lang="ru-RU" dirty="0"/>
          </a:p>
        </p:txBody>
      </p:sp>
      <p:sp>
        <p:nvSpPr>
          <p:cNvPr id="5" name="Объект 4">
            <a:extLst>
              <a:ext uri="{FF2B5EF4-FFF2-40B4-BE49-F238E27FC236}">
                <a16:creationId xmlns:a16="http://schemas.microsoft.com/office/drawing/2014/main" id="{2FD117D7-3A56-45D2-9B4D-43D8AD137959}"/>
              </a:ext>
            </a:extLst>
          </p:cNvPr>
          <p:cNvSpPr>
            <a:spLocks noGrp="1"/>
          </p:cNvSpPr>
          <p:nvPr>
            <p:ph idx="1"/>
          </p:nvPr>
        </p:nvSpPr>
        <p:spPr>
          <a:xfrm>
            <a:off x="1295401" y="1751023"/>
            <a:ext cx="10325985" cy="4241803"/>
          </a:xfrm>
        </p:spPr>
        <p:txBody>
          <a:bodyPr>
            <a:normAutofit/>
          </a:bodyPr>
          <a:lstStyle/>
          <a:p>
            <a:pPr lvl="0"/>
            <a:r>
              <a:rPr lang="en-US" dirty="0">
                <a:latin typeface="Calibri Light" panose="020F0302020204030204" pitchFamily="34" charset="0"/>
                <a:cs typeface="Calibri Light" panose="020F0302020204030204" pitchFamily="34" charset="0"/>
              </a:rPr>
              <a:t>[-control] predicate: </a:t>
            </a:r>
          </a:p>
          <a:p>
            <a:pPr marL="0" lvl="0" indent="0">
              <a:buNone/>
            </a:pPr>
            <a:r>
              <a:rPr lang="en-US" dirty="0">
                <a:latin typeface="Calibri Light" panose="020F0302020204030204" pitchFamily="34" charset="0"/>
                <a:cs typeface="Calibri Light" panose="020F0302020204030204" pitchFamily="34" charset="0"/>
              </a:rPr>
              <a:t>(10)</a:t>
            </a:r>
            <a:r>
              <a:rPr lang="en-US" i="1"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jur</a:t>
            </a:r>
            <a:r>
              <a:rPr lang="en-US" dirty="0">
                <a:latin typeface="Calibri Light" panose="020F0302020204030204" pitchFamily="34" charset="0"/>
                <a:cs typeface="Calibri Light" panose="020F0302020204030204" pitchFamily="34" charset="0"/>
              </a:rPr>
              <a:t>		c</a:t>
            </a:r>
            <a:r>
              <a:rPr lang="ru-RU" dirty="0">
                <a:latin typeface="Calibri Light" panose="020F0302020204030204" pitchFamily="34" charset="0"/>
                <a:cs typeface="Calibri Light" panose="020F0302020204030204" pitchFamily="34" charset="0"/>
              </a:rPr>
              <a:t>ä</a:t>
            </a:r>
            <a:r>
              <a:rPr lang="en-US" dirty="0" err="1">
                <a:latin typeface="Calibri Light" panose="020F0302020204030204" pitchFamily="34" charset="0"/>
                <a:cs typeface="Calibri Light" panose="020F0302020204030204" pitchFamily="34" charset="0"/>
              </a:rPr>
              <a:t>rn</a:t>
            </a:r>
            <a:r>
              <a:rPr lang="ru-RU" dirty="0">
                <a:latin typeface="Calibri Light" panose="020F0302020204030204" pitchFamily="34" charset="0"/>
                <a:cs typeface="Calibri Light" panose="020F0302020204030204" pitchFamily="34" charset="0"/>
              </a:rPr>
              <a:t>ə̈-</a:t>
            </a:r>
            <a:r>
              <a:rPr lang="ru-RU" b="1" dirty="0" err="1">
                <a:latin typeface="Calibri Light" panose="020F0302020204030204" pitchFamily="34" charset="0"/>
                <a:cs typeface="Calibri Light" panose="020F0302020204030204" pitchFamily="34" charset="0"/>
              </a:rPr>
              <a:t>šäš</a:t>
            </a:r>
            <a:r>
              <a:rPr lang="ru-RU"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a:p>
            <a:pPr marL="0" lvl="0" indent="0">
              <a:spcBef>
                <a:spcPts val="0"/>
              </a:spcBef>
              <a:spcAft>
                <a:spcPts val="0"/>
              </a:spcAft>
              <a:buNone/>
            </a:pPr>
            <a:r>
              <a:rPr lang="en-US" dirty="0">
                <a:latin typeface="Calibri Light" panose="020F0302020204030204" pitchFamily="34" charset="0"/>
                <a:cs typeface="Calibri Light" panose="020F0302020204030204" pitchFamily="34" charset="0"/>
              </a:rPr>
              <a:t>		rain	stop-OPT</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If only the rain stopped!</a:t>
            </a:r>
            <a:r>
              <a:rPr lang="ru-RU"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Obstacles to P, P impossible:</a:t>
            </a:r>
          </a:p>
          <a:p>
            <a:pPr marL="0" indent="0">
              <a:buNone/>
            </a:pPr>
            <a:r>
              <a:rPr lang="en-US" dirty="0">
                <a:latin typeface="Calibri Light" panose="020F0302020204030204" pitchFamily="34" charset="0"/>
                <a:cs typeface="Calibri Light" panose="020F0302020204030204" pitchFamily="34" charset="0"/>
              </a:rPr>
              <a:t>(12)	</a:t>
            </a:r>
            <a:r>
              <a:rPr lang="en-US" dirty="0" err="1">
                <a:latin typeface="Calibri Light" panose="020F0302020204030204" pitchFamily="34" charset="0"/>
                <a:cs typeface="Calibri Light" panose="020F0302020204030204" pitchFamily="34" charset="0"/>
              </a:rPr>
              <a:t>sarapan-ə̑m</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ə̑rgə̑ž-</a:t>
            </a:r>
            <a:r>
              <a:rPr lang="en-US" b="1" dirty="0" err="1">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ə̑rg-en</a:t>
            </a:r>
            <a:r>
              <a:rPr lang="en-US" dirty="0">
                <a:latin typeface="Calibri Light" panose="020F0302020204030204" pitchFamily="34" charset="0"/>
                <a:cs typeface="Calibri Light" panose="020F0302020204030204" pitchFamily="34" charset="0"/>
              </a:rPr>
              <a:t>		am					</a:t>
            </a:r>
            <a:r>
              <a:rPr lang="en-US" dirty="0" err="1">
                <a:latin typeface="Calibri Light" panose="020F0302020204030204" pitchFamily="34" charset="0"/>
                <a:cs typeface="Calibri Light" panose="020F0302020204030204" pitchFamily="34" charset="0"/>
              </a:rPr>
              <a:t>mə̑štə</a:t>
            </a:r>
            <a:r>
              <a:rPr lang="en-US" dirty="0">
                <a:latin typeface="Calibri Light" panose="020F0302020204030204" pitchFamily="34" charset="0"/>
                <a:cs typeface="Calibri Light" panose="020F0302020204030204" pitchFamily="34" charset="0"/>
              </a:rPr>
              <a:t>̑</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dress-ACC		sew-OPT	sew-CVB	NEG.NPST.1SG		can</a:t>
            </a:r>
          </a:p>
          <a:p>
            <a:pPr marL="0" indent="0">
              <a:buNone/>
            </a:pPr>
            <a:r>
              <a:rPr lang="en-US" dirty="0">
                <a:latin typeface="Calibri Light" panose="020F0302020204030204" pitchFamily="34" charset="0"/>
                <a:cs typeface="Calibri Light" panose="020F0302020204030204" pitchFamily="34" charset="0"/>
              </a:rPr>
              <a:t>		‘It would be nice to sew a dress but I cannot sew’.</a:t>
            </a:r>
          </a:p>
          <a:p>
            <a:endParaRPr lang="en-US" dirty="0"/>
          </a:p>
          <a:p>
            <a:endParaRPr lang="ru-RU" dirty="0"/>
          </a:p>
        </p:txBody>
      </p:sp>
      <p:sp>
        <p:nvSpPr>
          <p:cNvPr id="2" name="TextBox 1">
            <a:extLst>
              <a:ext uri="{FF2B5EF4-FFF2-40B4-BE49-F238E27FC236}">
                <a16:creationId xmlns:a16="http://schemas.microsoft.com/office/drawing/2014/main" id="{4EF1B280-54E3-43AA-A38B-8CBDD89D26B5}"/>
              </a:ext>
            </a:extLst>
          </p:cNvPr>
          <p:cNvSpPr txBox="1"/>
          <p:nvPr/>
        </p:nvSpPr>
        <p:spPr>
          <a:xfrm>
            <a:off x="8272130" y="1751023"/>
            <a:ext cx="3551274" cy="523220"/>
          </a:xfrm>
          <a:prstGeom prst="rect">
            <a:avLst/>
          </a:prstGeom>
          <a:noFill/>
        </p:spPr>
        <p:txBody>
          <a:bodyPr wrap="square" rtlCol="0">
            <a:spAutoFit/>
          </a:bodyPr>
          <a:lstStyle/>
          <a:p>
            <a:r>
              <a:rPr lang="en-US" sz="2800" dirty="0">
                <a:latin typeface="Calibri Light" panose="020F0302020204030204" pitchFamily="34" charset="0"/>
                <a:cs typeface="Calibri Light" panose="020F0302020204030204" pitchFamily="34" charset="0"/>
              </a:rPr>
              <a:t>optative</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4988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C02F7-3158-4A69-B644-A84B46D9C1E8}"/>
              </a:ext>
            </a:extLst>
          </p:cNvPr>
          <p:cNvSpPr>
            <a:spLocks noGrp="1"/>
          </p:cNvSpPr>
          <p:nvPr>
            <p:ph type="title"/>
          </p:nvPr>
        </p:nvSpPr>
        <p:spPr>
          <a:xfrm>
            <a:off x="1295402" y="748216"/>
            <a:ext cx="9601196" cy="1303867"/>
          </a:xfrm>
        </p:spPr>
        <p:txBody>
          <a:bodyPr/>
          <a:lstStyle/>
          <a:p>
            <a:r>
              <a:rPr lang="en-US" dirty="0"/>
              <a:t>Control and interpretations</a:t>
            </a:r>
            <a:endParaRPr lang="ru-RU" dirty="0"/>
          </a:p>
        </p:txBody>
      </p:sp>
      <p:sp>
        <p:nvSpPr>
          <p:cNvPr id="3" name="Объект 2">
            <a:extLst>
              <a:ext uri="{FF2B5EF4-FFF2-40B4-BE49-F238E27FC236}">
                <a16:creationId xmlns:a16="http://schemas.microsoft.com/office/drawing/2014/main" id="{9F985097-C3A6-4D09-8BED-BE8FA7516456}"/>
              </a:ext>
            </a:extLst>
          </p:cNvPr>
          <p:cNvSpPr>
            <a:spLocks noGrp="1"/>
          </p:cNvSpPr>
          <p:nvPr>
            <p:ph idx="1"/>
          </p:nvPr>
        </p:nvSpPr>
        <p:spPr>
          <a:xfrm>
            <a:off x="1295402" y="2285999"/>
            <a:ext cx="9601196" cy="3318936"/>
          </a:xfrm>
        </p:spPr>
        <p:txBody>
          <a:bodyPr>
            <a:normAutofit/>
          </a:bodyPr>
          <a:lstStyle/>
          <a:p>
            <a:r>
              <a:rPr lang="en-US" dirty="0">
                <a:latin typeface="Calibri Light" panose="020F0302020204030204" pitchFamily="34" charset="0"/>
                <a:cs typeface="Calibri Light" panose="020F0302020204030204" pitchFamily="34" charset="0"/>
              </a:rPr>
              <a:t>Subject = 1SG, [+control], P possible: </a:t>
            </a:r>
          </a:p>
          <a:p>
            <a:pPr marL="0" indent="0">
              <a:buNone/>
            </a:pPr>
            <a:r>
              <a:rPr lang="en-US" dirty="0">
                <a:latin typeface="Calibri Light" panose="020F0302020204030204" pitchFamily="34" charset="0"/>
                <a:cs typeface="Calibri Light" panose="020F0302020204030204" pitchFamily="34" charset="0"/>
              </a:rPr>
              <a:t>(13)	</a:t>
            </a:r>
            <a:r>
              <a:rPr lang="en-US" dirty="0" err="1">
                <a:latin typeface="Calibri Light" panose="020F0302020204030204" pitchFamily="34" charset="0"/>
                <a:cs typeface="Calibri Light" panose="020F0302020204030204" pitchFamily="34" charset="0"/>
              </a:rPr>
              <a:t>xal-aš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ke-</a:t>
            </a:r>
            <a:r>
              <a:rPr lang="en-US" b="1" dirty="0" err="1">
                <a:latin typeface="Calibri Light" panose="020F0302020204030204" pitchFamily="34" charset="0"/>
                <a:cs typeface="Calibri Light" panose="020F0302020204030204" pitchFamily="34" charset="0"/>
              </a:rPr>
              <a:t>šäš</a:t>
            </a:r>
            <a:endParaRPr lang="en-US" b="1"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city-ILL	go-OPT</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‘I guess I’ll go to the city’</a:t>
            </a:r>
            <a:endParaRPr lang="ru-RU" dirty="0">
              <a:latin typeface="Calibri Light" panose="020F0302020204030204" pitchFamily="34" charset="0"/>
              <a:cs typeface="Calibri Light" panose="020F0302020204030204" pitchFamily="34" charset="0"/>
            </a:endParaRPr>
          </a:p>
          <a:p>
            <a:pPr marL="0" lvl="0" indent="0">
              <a:buNone/>
            </a:pPr>
            <a:r>
              <a:rPr lang="en-US" dirty="0">
                <a:latin typeface="Calibri Light" panose="020F0302020204030204" pitchFamily="34" charset="0"/>
                <a:cs typeface="Calibri Light" panose="020F0302020204030204" pitchFamily="34" charset="0"/>
              </a:rPr>
              <a:t>(14)	</a:t>
            </a:r>
            <a:r>
              <a:rPr lang="en-US" dirty="0" err="1">
                <a:latin typeface="Calibri Light" panose="020F0302020204030204" pitchFamily="34" charset="0"/>
                <a:cs typeface="Calibri Light" panose="020F0302020204030204" pitchFamily="34" charset="0"/>
              </a:rPr>
              <a:t>mə̈n</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tidə</a:t>
            </a:r>
            <a:r>
              <a:rPr lang="en-US" dirty="0">
                <a:latin typeface="Calibri Light" panose="020F0302020204030204" pitchFamily="34" charset="0"/>
                <a:cs typeface="Calibri Light" panose="020F0302020204030204" pitchFamily="34" charset="0"/>
              </a:rPr>
              <a:t>̈-m		</a:t>
            </a:r>
            <a:r>
              <a:rPr lang="en-US" dirty="0" err="1">
                <a:latin typeface="Calibri Light" panose="020F0302020204030204" pitchFamily="34" charset="0"/>
                <a:cs typeface="Calibri Light" panose="020F0302020204030204" pitchFamily="34" charset="0"/>
              </a:rPr>
              <a:t>və̑čə</a:t>
            </a:r>
            <a:r>
              <a:rPr lang="en-US" dirty="0">
                <a:latin typeface="Calibri Light" panose="020F0302020204030204" pitchFamily="34" charset="0"/>
                <a:cs typeface="Calibri Light" panose="020F0302020204030204" pitchFamily="34" charset="0"/>
              </a:rPr>
              <a:t>̑-</a:t>
            </a:r>
            <a:r>
              <a:rPr lang="en-US" b="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I		this-ACC	wait-OPT	NEG</a:t>
            </a:r>
            <a:endParaRPr lang="ru-RU" cap="small"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‘I guess I won’t wait for him’</a:t>
            </a:r>
          </a:p>
          <a:p>
            <a:pPr marL="0" indent="0">
              <a:buNone/>
            </a:pPr>
            <a:endParaRPr lang="ru-RU" dirty="0"/>
          </a:p>
        </p:txBody>
      </p:sp>
      <p:sp>
        <p:nvSpPr>
          <p:cNvPr id="4" name="TextBox 3">
            <a:extLst>
              <a:ext uri="{FF2B5EF4-FFF2-40B4-BE49-F238E27FC236}">
                <a16:creationId xmlns:a16="http://schemas.microsoft.com/office/drawing/2014/main" id="{C657E7A6-10B1-4A3A-9F57-F55F54563DF8}"/>
              </a:ext>
            </a:extLst>
          </p:cNvPr>
          <p:cNvSpPr txBox="1"/>
          <p:nvPr/>
        </p:nvSpPr>
        <p:spPr>
          <a:xfrm>
            <a:off x="9441713" y="2285999"/>
            <a:ext cx="3632790" cy="523220"/>
          </a:xfrm>
          <a:prstGeom prst="rect">
            <a:avLst/>
          </a:prstGeom>
          <a:noFill/>
        </p:spPr>
        <p:txBody>
          <a:bodyPr wrap="square" rtlCol="0">
            <a:spAutoFit/>
          </a:bodyPr>
          <a:lstStyle/>
          <a:p>
            <a:r>
              <a:rPr lang="en-US" sz="2800" dirty="0">
                <a:latin typeface="Cambria" panose="02040503050406030204" pitchFamily="18" charset="0"/>
                <a:cs typeface="Calibri Light" panose="020F0302020204030204" pitchFamily="34" charset="0"/>
              </a:rPr>
              <a:t>→</a:t>
            </a:r>
            <a:r>
              <a:rPr lang="en-US" sz="2800" dirty="0">
                <a:latin typeface="Calibri Light" panose="020F0302020204030204" pitchFamily="34" charset="0"/>
                <a:cs typeface="Calibri Light" panose="020F0302020204030204" pitchFamily="34" charset="0"/>
              </a:rPr>
              <a:t>intention</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227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A56661E-1C55-48AB-907B-7974D2FC3BC0}"/>
              </a:ext>
            </a:extLst>
          </p:cNvPr>
          <p:cNvSpPr>
            <a:spLocks noGrp="1"/>
          </p:cNvSpPr>
          <p:nvPr>
            <p:ph type="title"/>
          </p:nvPr>
        </p:nvSpPr>
        <p:spPr>
          <a:xfrm>
            <a:off x="1295401" y="546197"/>
            <a:ext cx="9601196" cy="1303867"/>
          </a:xfrm>
        </p:spPr>
        <p:txBody>
          <a:bodyPr>
            <a:normAutofit fontScale="90000"/>
          </a:bodyPr>
          <a:lstStyle/>
          <a:p>
            <a:r>
              <a:rPr lang="en-US" dirty="0"/>
              <a:t>Further development: intention </a:t>
            </a:r>
            <a:r>
              <a:rPr lang="en-US" dirty="0">
                <a:latin typeface="Cambria" panose="02040503050406030204" pitchFamily="18" charset="0"/>
              </a:rPr>
              <a:t>→</a:t>
            </a:r>
            <a:r>
              <a:rPr lang="en-US" dirty="0"/>
              <a:t> necessity</a:t>
            </a:r>
            <a:endParaRPr lang="ru-RU" dirty="0"/>
          </a:p>
        </p:txBody>
      </p:sp>
      <p:sp>
        <p:nvSpPr>
          <p:cNvPr id="5" name="Объект 4">
            <a:extLst>
              <a:ext uri="{FF2B5EF4-FFF2-40B4-BE49-F238E27FC236}">
                <a16:creationId xmlns:a16="http://schemas.microsoft.com/office/drawing/2014/main" id="{2FD117D7-3A56-45D2-9B4D-43D8AD137959}"/>
              </a:ext>
            </a:extLst>
          </p:cNvPr>
          <p:cNvSpPr>
            <a:spLocks noGrp="1"/>
          </p:cNvSpPr>
          <p:nvPr>
            <p:ph idx="1"/>
          </p:nvPr>
        </p:nvSpPr>
        <p:spPr>
          <a:xfrm>
            <a:off x="1295401" y="1769531"/>
            <a:ext cx="9601196" cy="4542271"/>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There are some contexts where the intention to do something arises as a result of the recent developments.</a:t>
            </a:r>
          </a:p>
          <a:p>
            <a:r>
              <a:rPr lang="en-US" dirty="0">
                <a:solidFill>
                  <a:schemeClr val="tx1"/>
                </a:solidFill>
                <a:latin typeface="Calibri Light" panose="020F0302020204030204" pitchFamily="34" charset="0"/>
                <a:cs typeface="Calibri Light" panose="020F0302020204030204" pitchFamily="34" charset="0"/>
              </a:rPr>
              <a:t>{A school alumnus tried to enter two universities (in the first one programming is taught, in the second one engineering is taught). The alumnus got accepted to the second one.}</a:t>
            </a:r>
            <a:endParaRPr lang="ru-RU"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(15)	</a:t>
            </a:r>
            <a:r>
              <a:rPr lang="en-US" dirty="0" err="1">
                <a:solidFill>
                  <a:schemeClr val="tx1"/>
                </a:solidFill>
                <a:latin typeface="Calibri Light" panose="020F0302020204030204" pitchFamily="34" charset="0"/>
                <a:cs typeface="Calibri Light" panose="020F0302020204030204" pitchFamily="34" charset="0"/>
              </a:rPr>
              <a:t>jara</a:t>
            </a:r>
            <a:r>
              <a:rPr lang="en-US" dirty="0">
                <a:solidFill>
                  <a:schemeClr val="tx1"/>
                </a:solidFill>
                <a:latin typeface="Calibri Light" panose="020F0302020204030204" pitchFamily="34" charset="0"/>
                <a:cs typeface="Calibri Light" panose="020F0302020204030204" pitchFamily="34" charset="0"/>
              </a:rPr>
              <a:t>		</a:t>
            </a:r>
            <a:r>
              <a:rPr lang="en-US" dirty="0" err="1">
                <a:solidFill>
                  <a:schemeClr val="tx1"/>
                </a:solidFill>
                <a:latin typeface="Calibri Light" panose="020F0302020204030204" pitchFamily="34" charset="0"/>
                <a:cs typeface="Calibri Light" panose="020F0302020204030204" pitchFamily="34" charset="0"/>
              </a:rPr>
              <a:t>inžen’er-eš</a:t>
            </a:r>
            <a:r>
              <a:rPr lang="en-US" dirty="0">
                <a:solidFill>
                  <a:schemeClr val="tx1"/>
                </a:solidFill>
                <a:latin typeface="Calibri Light" panose="020F0302020204030204" pitchFamily="34" charset="0"/>
                <a:cs typeface="Calibri Light" panose="020F0302020204030204" pitchFamily="34" charset="0"/>
              </a:rPr>
              <a:t>		tə̈m’</a:t>
            </a:r>
            <a:r>
              <a:rPr lang="en-US" dirty="0" err="1">
                <a:solidFill>
                  <a:schemeClr val="tx1"/>
                </a:solidFill>
                <a:latin typeface="Calibri Light" panose="020F0302020204030204" pitchFamily="34" charset="0"/>
                <a:cs typeface="Calibri Light" panose="020F0302020204030204" pitchFamily="34" charset="0"/>
              </a:rPr>
              <a:t>en</a:t>
            </a:r>
            <a:r>
              <a:rPr lang="en-US" dirty="0">
                <a:solidFill>
                  <a:schemeClr val="tx1"/>
                </a:solidFill>
                <a:latin typeface="Calibri Light" panose="020F0302020204030204" pitchFamily="34" charset="0"/>
                <a:cs typeface="Calibri Light" panose="020F0302020204030204" pitchFamily="34" charset="0"/>
              </a:rPr>
              <a:t>’-</a:t>
            </a:r>
            <a:r>
              <a:rPr lang="en-US" b="1" dirty="0" err="1">
                <a:solidFill>
                  <a:schemeClr val="tx1"/>
                </a:solidFill>
                <a:latin typeface="Calibri Light" panose="020F0302020204030204" pitchFamily="34" charset="0"/>
                <a:cs typeface="Calibri Light" panose="020F0302020204030204" pitchFamily="34" charset="0"/>
              </a:rPr>
              <a:t>šäš</a:t>
            </a:r>
            <a:endParaRPr lang="en-US" b="1" dirty="0">
              <a:solidFill>
                <a:schemeClr val="tx1"/>
              </a:solidFill>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solidFill>
                  <a:schemeClr val="tx1"/>
                </a:solidFill>
                <a:latin typeface="Calibri Light" panose="020F0302020204030204" pitchFamily="34" charset="0"/>
                <a:cs typeface="Calibri Light" panose="020F0302020204030204" pitchFamily="34" charset="0"/>
              </a:rPr>
              <a:t>		</a:t>
            </a:r>
            <a:r>
              <a:rPr lang="en-US" dirty="0" err="1">
                <a:solidFill>
                  <a:schemeClr val="tx1"/>
                </a:solidFill>
                <a:latin typeface="Calibri Light" panose="020F0302020204030204" pitchFamily="34" charset="0"/>
                <a:cs typeface="Calibri Light" panose="020F0302020204030204" pitchFamily="34" charset="0"/>
              </a:rPr>
              <a:t>all.right</a:t>
            </a:r>
            <a:r>
              <a:rPr lang="en-US" dirty="0">
                <a:solidFill>
                  <a:schemeClr val="tx1"/>
                </a:solidFill>
                <a:latin typeface="Calibri Light" panose="020F0302020204030204" pitchFamily="34" charset="0"/>
                <a:cs typeface="Calibri Light" panose="020F0302020204030204" pitchFamily="34" charset="0"/>
              </a:rPr>
              <a:t>	engineer-LAT	study-OPT</a:t>
            </a:r>
          </a:p>
          <a:p>
            <a:pPr marL="0" indent="0">
              <a:buNone/>
            </a:pPr>
            <a:r>
              <a:rPr lang="en-US" dirty="0">
                <a:solidFill>
                  <a:schemeClr val="tx1"/>
                </a:solidFill>
                <a:latin typeface="Calibri Light" panose="020F0302020204030204" pitchFamily="34" charset="0"/>
                <a:cs typeface="Calibri Light" panose="020F0302020204030204" pitchFamily="34" charset="0"/>
              </a:rPr>
              <a:t>		‘All right, I’ll study engineering’</a:t>
            </a:r>
          </a:p>
        </p:txBody>
      </p:sp>
    </p:spTree>
    <p:extLst>
      <p:ext uri="{BB962C8B-B14F-4D97-AF65-F5344CB8AC3E}">
        <p14:creationId xmlns:p14="http://schemas.microsoft.com/office/powerpoint/2010/main" val="4040589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C4660A-1214-4243-93B5-1BCD902F8DF5}"/>
              </a:ext>
            </a:extLst>
          </p:cNvPr>
          <p:cNvSpPr>
            <a:spLocks noGrp="1"/>
          </p:cNvSpPr>
          <p:nvPr>
            <p:ph type="title"/>
          </p:nvPr>
        </p:nvSpPr>
        <p:spPr>
          <a:xfrm>
            <a:off x="1295401" y="548640"/>
            <a:ext cx="9601196" cy="1303867"/>
          </a:xfrm>
        </p:spPr>
        <p:txBody>
          <a:bodyPr>
            <a:normAutofit fontScale="90000"/>
          </a:bodyPr>
          <a:lstStyle/>
          <a:p>
            <a:r>
              <a:rPr lang="en-US" dirty="0"/>
              <a:t>Further development: intention </a:t>
            </a:r>
            <a:r>
              <a:rPr lang="en-US" dirty="0">
                <a:latin typeface="Cambria" panose="02040503050406030204" pitchFamily="18" charset="0"/>
              </a:rPr>
              <a:t>→</a:t>
            </a:r>
            <a:r>
              <a:rPr lang="en-US" dirty="0"/>
              <a:t> necessity</a:t>
            </a:r>
            <a:endParaRPr lang="ru-RU" dirty="0"/>
          </a:p>
        </p:txBody>
      </p:sp>
      <p:sp>
        <p:nvSpPr>
          <p:cNvPr id="3" name="Объект 2">
            <a:extLst>
              <a:ext uri="{FF2B5EF4-FFF2-40B4-BE49-F238E27FC236}">
                <a16:creationId xmlns:a16="http://schemas.microsoft.com/office/drawing/2014/main" id="{DE46CFD5-2221-4B18-AB1B-2ED4B6160777}"/>
              </a:ext>
            </a:extLst>
          </p:cNvPr>
          <p:cNvSpPr>
            <a:spLocks noGrp="1"/>
          </p:cNvSpPr>
          <p:nvPr>
            <p:ph idx="1"/>
          </p:nvPr>
        </p:nvSpPr>
        <p:spPr>
          <a:xfrm>
            <a:off x="1295401" y="2028612"/>
            <a:ext cx="9601196" cy="4494108"/>
          </a:xfrm>
        </p:spPr>
        <p:txBody>
          <a:bodyPr>
            <a:normAutofit/>
          </a:bodyPr>
          <a:lstStyle/>
          <a:p>
            <a:r>
              <a:rPr lang="en-US" dirty="0">
                <a:latin typeface="Calibri Light" panose="020F0302020204030204" pitchFamily="34" charset="0"/>
                <a:cs typeface="Calibri Light" panose="020F0302020204030204" pitchFamily="34" charset="0"/>
              </a:rPr>
              <a:t>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can be used in the reaction to a command:</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(16)	{Wash the dishes!}</a:t>
            </a:r>
          </a:p>
          <a:p>
            <a:pPr marL="0" indent="0">
              <a:buNone/>
            </a:pP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jara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mə̑š-</a:t>
            </a:r>
            <a:r>
              <a:rPr lang="en-US" b="1" dirty="0" err="1">
                <a:latin typeface="Calibri Light" panose="020F0302020204030204" pitchFamily="34" charset="0"/>
                <a:cs typeface="Calibri Light" panose="020F0302020204030204" pitchFamily="34" charset="0"/>
              </a:rPr>
              <a:t>šaš</a:t>
            </a:r>
            <a:endParaRPr lang="en-US" b="1"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all</a:t>
            </a:r>
            <a:r>
              <a:rPr lang="ru-RU" dirty="0">
                <a:latin typeface="Calibri Light" panose="020F0302020204030204" pitchFamily="34" charset="0"/>
                <a:cs typeface="Calibri Light" panose="020F0302020204030204" pitchFamily="34" charset="0"/>
              </a:rPr>
              <a:t>_</a:t>
            </a:r>
            <a:r>
              <a:rPr lang="en-US" dirty="0">
                <a:latin typeface="Calibri Light" panose="020F0302020204030204" pitchFamily="34" charset="0"/>
                <a:cs typeface="Calibri Light" panose="020F0302020204030204" pitchFamily="34" charset="0"/>
              </a:rPr>
              <a:t>right	wash-OPT</a:t>
            </a:r>
          </a:p>
          <a:p>
            <a:pPr marL="0" indent="0">
              <a:buNone/>
            </a:pPr>
            <a:r>
              <a:rPr lang="en-US" dirty="0">
                <a:latin typeface="Calibri Light" panose="020F0302020204030204" pitchFamily="34" charset="0"/>
                <a:cs typeface="Calibri Light" panose="020F0302020204030204" pitchFamily="34" charset="0"/>
              </a:rPr>
              <a:t>		‘Fine, I’ll wash them’ {actually not fine}.</a:t>
            </a:r>
          </a:p>
          <a:p>
            <a:r>
              <a:rPr lang="en-US" dirty="0">
                <a:latin typeface="Calibri Light" panose="020F0302020204030204" pitchFamily="34" charset="0"/>
                <a:cs typeface="Calibri Light" panose="020F0302020204030204" pitchFamily="34" charset="0"/>
              </a:rPr>
              <a:t>This is not the only way to react to this command: the indicative </a:t>
            </a:r>
            <a:r>
              <a:rPr lang="en-US" i="1" dirty="0" err="1">
                <a:latin typeface="Calibri Light" panose="020F0302020204030204" pitchFamily="34" charset="0"/>
                <a:cs typeface="Calibri Light" panose="020F0302020204030204" pitchFamily="34" charset="0"/>
              </a:rPr>
              <a:t>mə̑škam</a:t>
            </a:r>
            <a:r>
              <a:rPr lang="en-US" dirty="0">
                <a:latin typeface="Calibri Light" panose="020F0302020204030204" pitchFamily="34" charset="0"/>
                <a:cs typeface="Calibri Light" panose="020F0302020204030204" pitchFamily="34" charset="0"/>
              </a:rPr>
              <a:t> also possible. Consultants feel that </a:t>
            </a:r>
            <a:r>
              <a:rPr lang="en-US" i="1" dirty="0" err="1">
                <a:latin typeface="Calibri Light" panose="020F0302020204030204" pitchFamily="34" charset="0"/>
                <a:cs typeface="Calibri Light" panose="020F0302020204030204" pitchFamily="34" charset="0"/>
              </a:rPr>
              <a:t>mə</a:t>
            </a:r>
            <a:r>
              <a:rPr lang="en-US" dirty="0" err="1">
                <a:latin typeface="Calibri Light" panose="020F0302020204030204" pitchFamily="34" charset="0"/>
                <a:cs typeface="Calibri Light" panose="020F0302020204030204" pitchFamily="34" charset="0"/>
              </a:rPr>
              <a:t>̑</a:t>
            </a:r>
            <a:r>
              <a:rPr lang="en-US" i="1" dirty="0" err="1">
                <a:latin typeface="Calibri Light" panose="020F0302020204030204" pitchFamily="34" charset="0"/>
                <a:cs typeface="Calibri Light" panose="020F0302020204030204" pitchFamily="34" charset="0"/>
              </a:rPr>
              <a:t>ššaš</a:t>
            </a:r>
            <a:r>
              <a:rPr lang="en-US" dirty="0">
                <a:latin typeface="Calibri Light" panose="020F0302020204030204" pitchFamily="34" charset="0"/>
                <a:cs typeface="Calibri Light" panose="020F0302020204030204" pitchFamily="34" charset="0"/>
              </a:rPr>
              <a:t> in (16) shows that the speaker is unwilling to perform the action and only agrees to wash the dishes because they were asked to do so.</a:t>
            </a:r>
          </a:p>
        </p:txBody>
      </p:sp>
    </p:spTree>
    <p:extLst>
      <p:ext uri="{BB962C8B-B14F-4D97-AF65-F5344CB8AC3E}">
        <p14:creationId xmlns:p14="http://schemas.microsoft.com/office/powerpoint/2010/main" val="133153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8B031-B036-4D9A-8635-99B3758615CB}"/>
              </a:ext>
            </a:extLst>
          </p:cNvPr>
          <p:cNvSpPr>
            <a:spLocks noGrp="1"/>
          </p:cNvSpPr>
          <p:nvPr>
            <p:ph type="title"/>
          </p:nvPr>
        </p:nvSpPr>
        <p:spPr>
          <a:xfrm>
            <a:off x="1295401" y="453812"/>
            <a:ext cx="9601196" cy="1303867"/>
          </a:xfrm>
        </p:spPr>
        <p:txBody>
          <a:bodyPr>
            <a:normAutofit fontScale="90000"/>
          </a:bodyPr>
          <a:lstStyle/>
          <a:p>
            <a:r>
              <a:rPr lang="en-US" dirty="0"/>
              <a:t>Further development: intention </a:t>
            </a:r>
            <a:r>
              <a:rPr lang="en-US" dirty="0">
                <a:latin typeface="Cambria" panose="02040503050406030204" pitchFamily="18" charset="0"/>
              </a:rPr>
              <a:t>→</a:t>
            </a:r>
            <a:r>
              <a:rPr lang="en-US" dirty="0"/>
              <a:t> necessity</a:t>
            </a:r>
            <a:endParaRPr lang="ru-RU" dirty="0"/>
          </a:p>
        </p:txBody>
      </p:sp>
      <p:sp>
        <p:nvSpPr>
          <p:cNvPr id="3" name="Объект 2">
            <a:extLst>
              <a:ext uri="{FF2B5EF4-FFF2-40B4-BE49-F238E27FC236}">
                <a16:creationId xmlns:a16="http://schemas.microsoft.com/office/drawing/2014/main" id="{9D8EBE31-FA6D-40B3-BC0B-0E46D0925C71}"/>
              </a:ext>
            </a:extLst>
          </p:cNvPr>
          <p:cNvSpPr>
            <a:spLocks noGrp="1"/>
          </p:cNvSpPr>
          <p:nvPr>
            <p:ph idx="1"/>
          </p:nvPr>
        </p:nvSpPr>
        <p:spPr>
          <a:xfrm>
            <a:off x="1295401" y="1757679"/>
            <a:ext cx="9601196" cy="4770712"/>
          </a:xfrm>
        </p:spPr>
        <p:txBody>
          <a:bodyPr>
            <a:normAutofit lnSpcReduction="10000"/>
          </a:bodyPr>
          <a:lstStyle/>
          <a:p>
            <a:pPr marL="0" indent="0">
              <a:buNone/>
            </a:pPr>
            <a:r>
              <a:rPr lang="en-US" dirty="0">
                <a:latin typeface="Calibri Light" panose="020F0302020204030204" pitchFamily="34" charset="0"/>
                <a:cs typeface="Calibri Light" panose="020F0302020204030204" pitchFamily="34" charset="0"/>
              </a:rPr>
              <a:t>This ‘reluctant answer’ use is restricted to 1SG:</a:t>
            </a:r>
          </a:p>
          <a:p>
            <a:pPr marL="0" indent="0">
              <a:buNone/>
            </a:pPr>
            <a:r>
              <a:rPr lang="en-US" dirty="0">
                <a:latin typeface="Calibri Light" panose="020F0302020204030204" pitchFamily="34" charset="0"/>
                <a:cs typeface="Calibri Light" panose="020F0302020204030204" pitchFamily="34" charset="0"/>
              </a:rPr>
              <a:t>(17)	{A schoolboy has missed all the classes and he will most probably get an unsatisfactory grade. His mother has come to the school to talk to the teacher. The teacher is ready to give a C if the schoolboy hands in the home assignments.}</a:t>
            </a:r>
          </a:p>
          <a:p>
            <a:r>
              <a:rPr lang="en-US" dirty="0">
                <a:latin typeface="Calibri Light" panose="020F0302020204030204" pitchFamily="34" charset="0"/>
                <a:cs typeface="Calibri Light" panose="020F0302020204030204" pitchFamily="34" charset="0"/>
              </a:rPr>
              <a:t>T:	</a:t>
            </a:r>
            <a:r>
              <a:rPr lang="en-US" dirty="0" err="1">
                <a:latin typeface="Calibri Light" panose="020F0302020204030204" pitchFamily="34" charset="0"/>
                <a:cs typeface="Calibri Light" panose="020F0302020204030204" pitchFamily="34" charset="0"/>
              </a:rPr>
              <a:t>cilä</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tonə</a:t>
            </a:r>
            <a:r>
              <a:rPr lang="en-US" dirty="0">
                <a:latin typeface="Calibri Light" panose="020F0302020204030204" pitchFamily="34" charset="0"/>
                <a:cs typeface="Calibri Light" panose="020F0302020204030204" pitchFamily="34" charset="0"/>
              </a:rPr>
              <a:t>̑-š			</a:t>
            </a:r>
            <a:r>
              <a:rPr lang="en-US" dirty="0" err="1">
                <a:latin typeface="Calibri Light" panose="020F0302020204030204" pitchFamily="34" charset="0"/>
                <a:cs typeface="Calibri Light" panose="020F0302020204030204" pitchFamily="34" charset="0"/>
              </a:rPr>
              <a:t>päšä</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vlä</a:t>
            </a:r>
            <a:r>
              <a:rPr lang="en-US" dirty="0">
                <a:latin typeface="Calibri Light" panose="020F0302020204030204" pitchFamily="34" charset="0"/>
                <a:cs typeface="Calibri Light" panose="020F0302020204030204" pitchFamily="34" charset="0"/>
              </a:rPr>
              <a:t>-m		</a:t>
            </a:r>
            <a:r>
              <a:rPr lang="en-US" dirty="0" err="1">
                <a:latin typeface="Calibri Light" panose="020F0302020204030204" pitchFamily="34" charset="0"/>
                <a:cs typeface="Calibri Light" panose="020F0302020204030204" pitchFamily="34" charset="0"/>
              </a:rPr>
              <a:t>kandə</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žə</a:t>
            </a:r>
            <a:r>
              <a:rPr lang="en-US" dirty="0">
                <a:latin typeface="Calibri Light" panose="020F0302020204030204" pitchFamily="34" charset="0"/>
                <a:cs typeface="Calibri Light" panose="020F0302020204030204" pitchFamily="34" charset="0"/>
              </a:rPr>
              <a:t>̑</a:t>
            </a:r>
            <a:r>
              <a:rPr lang="ru-RU" dirty="0">
                <a:latin typeface="Calibri Light" panose="020F0302020204030204" pitchFamily="34" charset="0"/>
                <a:cs typeface="Calibri Light" panose="020F0302020204030204" pitchFamily="34" charset="0"/>
              </a:rPr>
              <a:t> </a:t>
            </a:r>
            <a:endParaRPr lang="en-US"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all		home-ATTR	work-PL-ACC	carry-JUSS</a:t>
            </a:r>
          </a:p>
          <a:p>
            <a:pPr marL="0" indent="0">
              <a:buNone/>
            </a:pPr>
            <a:r>
              <a:rPr lang="en-US" dirty="0">
                <a:latin typeface="Calibri Light" panose="020F0302020204030204" pitchFamily="34" charset="0"/>
                <a:cs typeface="Calibri Light" panose="020F0302020204030204" pitchFamily="34" charset="0"/>
              </a:rPr>
              <a:t>		‘He must hand in all the home assignments’</a:t>
            </a:r>
          </a:p>
          <a:p>
            <a:r>
              <a:rPr lang="en-US" dirty="0">
                <a:latin typeface="Calibri Light" panose="020F0302020204030204" pitchFamily="34" charset="0"/>
                <a:cs typeface="Calibri Light" panose="020F0302020204030204" pitchFamily="34" charset="0"/>
              </a:rPr>
              <a:t>M: 	#</a:t>
            </a:r>
            <a:r>
              <a:rPr lang="en-US" dirty="0" err="1">
                <a:latin typeface="Calibri Light" panose="020F0302020204030204" pitchFamily="34" charset="0"/>
                <a:cs typeface="Calibri Light" panose="020F0302020204030204" pitchFamily="34" charset="0"/>
              </a:rPr>
              <a:t>jara</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kandə</a:t>
            </a:r>
            <a:r>
              <a:rPr lang="en-US" dirty="0">
                <a:latin typeface="Calibri Light" panose="020F0302020204030204" pitchFamily="34" charset="0"/>
                <a:cs typeface="Calibri Light" panose="020F0302020204030204" pitchFamily="34" charset="0"/>
              </a:rPr>
              <a:t>̑-</a:t>
            </a:r>
            <a:r>
              <a:rPr lang="en-US" b="1" dirty="0">
                <a:latin typeface="Calibri Light" panose="020F0302020204030204" pitchFamily="34" charset="0"/>
                <a:cs typeface="Calibri Light" panose="020F0302020204030204" pitchFamily="34" charset="0"/>
              </a:rPr>
              <a:t>šaš </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all_right</a:t>
            </a:r>
            <a:r>
              <a:rPr lang="en-US" dirty="0">
                <a:latin typeface="Calibri Light" panose="020F0302020204030204" pitchFamily="34" charset="0"/>
                <a:cs typeface="Calibri Light" panose="020F0302020204030204" pitchFamily="34" charset="0"/>
              </a:rPr>
              <a:t>	carry-OPT</a:t>
            </a:r>
          </a:p>
          <a:p>
            <a:pPr marL="0" indent="0">
              <a:buNone/>
            </a:pPr>
            <a:r>
              <a:rPr lang="en-US" dirty="0">
                <a:latin typeface="Calibri Light" panose="020F0302020204030204" pitchFamily="34" charset="0"/>
                <a:cs typeface="Calibri Light" panose="020F0302020204030204" pitchFamily="34" charset="0"/>
              </a:rPr>
              <a:t>		intended: ‘All right, he will’</a:t>
            </a:r>
          </a:p>
          <a:p>
            <a:endParaRPr lang="ru-RU" dirty="0"/>
          </a:p>
        </p:txBody>
      </p:sp>
    </p:spTree>
    <p:extLst>
      <p:ext uri="{BB962C8B-B14F-4D97-AF65-F5344CB8AC3E}">
        <p14:creationId xmlns:p14="http://schemas.microsoft.com/office/powerpoint/2010/main" val="109386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D6A63-0EEC-4AF1-B619-A3110E5D719C}"/>
              </a:ext>
            </a:extLst>
          </p:cNvPr>
          <p:cNvSpPr>
            <a:spLocks noGrp="1"/>
          </p:cNvSpPr>
          <p:nvPr>
            <p:ph type="title"/>
          </p:nvPr>
        </p:nvSpPr>
        <p:spPr>
          <a:xfrm>
            <a:off x="1295401" y="556829"/>
            <a:ext cx="9601196" cy="1303867"/>
          </a:xfrm>
        </p:spPr>
        <p:txBody>
          <a:bodyPr/>
          <a:lstStyle/>
          <a:p>
            <a:r>
              <a:rPr lang="en-US" dirty="0"/>
              <a:t>-</a:t>
            </a:r>
            <a:r>
              <a:rPr lang="en-US" i="1" dirty="0"/>
              <a:t>šaš</a:t>
            </a:r>
            <a:r>
              <a:rPr lang="en-US" dirty="0"/>
              <a:t> expressing necessity in questions</a:t>
            </a:r>
            <a:endParaRPr lang="ru-RU" dirty="0"/>
          </a:p>
        </p:txBody>
      </p:sp>
      <p:sp>
        <p:nvSpPr>
          <p:cNvPr id="3" name="Объект 2">
            <a:extLst>
              <a:ext uri="{FF2B5EF4-FFF2-40B4-BE49-F238E27FC236}">
                <a16:creationId xmlns:a16="http://schemas.microsoft.com/office/drawing/2014/main" id="{22D87489-1087-4A15-99A7-F569A4C750D5}"/>
              </a:ext>
            </a:extLst>
          </p:cNvPr>
          <p:cNvSpPr>
            <a:spLocks noGrp="1"/>
          </p:cNvSpPr>
          <p:nvPr>
            <p:ph idx="1"/>
          </p:nvPr>
        </p:nvSpPr>
        <p:spPr>
          <a:xfrm>
            <a:off x="1295401" y="1860695"/>
            <a:ext cx="9601196" cy="4561369"/>
          </a:xfrm>
        </p:spPr>
        <p:txBody>
          <a:bodyPr>
            <a:normAutofit/>
          </a:bodyPr>
          <a:lstStyle/>
          <a:p>
            <a:pPr marL="0" indent="0">
              <a:buNone/>
            </a:pPr>
            <a:r>
              <a:rPr lang="en-US" dirty="0">
                <a:latin typeface="Calibri Light" panose="020F0302020204030204" pitchFamily="34" charset="0"/>
                <a:cs typeface="Calibri Light" panose="020F0302020204030204" pitchFamily="34" charset="0"/>
              </a:rPr>
              <a:t>In interrogatives, the assessor of the modal judgement is shifted from the speaker to the addressee – see </a:t>
            </a:r>
            <a:r>
              <a:rPr lang="ru-RU"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Speas</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Tenny</a:t>
            </a:r>
            <a:r>
              <a:rPr lang="en-US" dirty="0">
                <a:latin typeface="Calibri Light" panose="020F0302020204030204" pitchFamily="34" charset="0"/>
                <a:cs typeface="Calibri Light" panose="020F0302020204030204" pitchFamily="34" charset="0"/>
              </a:rPr>
              <a:t> 2003) on the interrogative shift.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conveys necessity:</a:t>
            </a:r>
          </a:p>
          <a:p>
            <a:pPr marL="0" indent="0">
              <a:buNone/>
            </a:pPr>
            <a:r>
              <a:rPr lang="en-US" dirty="0">
                <a:latin typeface="Calibri Light" panose="020F0302020204030204" pitchFamily="34" charset="0"/>
                <a:cs typeface="Calibri Light" panose="020F0302020204030204" pitchFamily="34" charset="0"/>
              </a:rPr>
              <a:t>(18)	</a:t>
            </a:r>
            <a:r>
              <a:rPr lang="en-US" dirty="0" err="1">
                <a:latin typeface="Calibri Light" panose="020F0302020204030204" pitchFamily="34" charset="0"/>
                <a:cs typeface="Calibri Light" panose="020F0302020204030204" pitchFamily="34" charset="0"/>
              </a:rPr>
              <a:t>tə̈lät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palšə</a:t>
            </a:r>
            <a:r>
              <a:rPr lang="en-US" dirty="0">
                <a:latin typeface="Calibri Light" panose="020F0302020204030204" pitchFamily="34" charset="0"/>
                <a:cs typeface="Calibri Light" panose="020F0302020204030204" pitchFamily="34" charset="0"/>
              </a:rPr>
              <a:t>̑-</a:t>
            </a:r>
            <a:r>
              <a:rPr lang="en-US" b="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a:t>
            </a:r>
          </a:p>
          <a:p>
            <a:pPr marL="0" indent="0">
              <a:buNone/>
            </a:pPr>
            <a:r>
              <a:rPr lang="en-US" dirty="0">
                <a:latin typeface="Calibri Light" panose="020F0302020204030204" pitchFamily="34" charset="0"/>
                <a:cs typeface="Calibri Light" panose="020F0302020204030204" pitchFamily="34" charset="0"/>
              </a:rPr>
              <a:t>		you.DAT	help-OPT</a:t>
            </a:r>
          </a:p>
          <a:p>
            <a:pPr marL="0" indent="0">
              <a:buNone/>
            </a:pPr>
            <a:r>
              <a:rPr lang="en-US" dirty="0">
                <a:latin typeface="Calibri Light" panose="020F0302020204030204" pitchFamily="34" charset="0"/>
                <a:cs typeface="Calibri Light" panose="020F0302020204030204" pitchFamily="34" charset="0"/>
              </a:rPr>
              <a:t>		‘Should I help you?’</a:t>
            </a:r>
          </a:p>
          <a:p>
            <a:pPr marL="0" indent="0">
              <a:buNone/>
            </a:pPr>
            <a:r>
              <a:rPr lang="en-US" dirty="0">
                <a:latin typeface="Calibri Light" panose="020F0302020204030204" pitchFamily="34" charset="0"/>
                <a:cs typeface="Calibri Light" panose="020F0302020204030204" pitchFamily="34" charset="0"/>
              </a:rPr>
              <a:t>(19)	ma-m		</a:t>
            </a:r>
            <a:r>
              <a:rPr lang="en-US" dirty="0" err="1">
                <a:latin typeface="Calibri Light" panose="020F0302020204030204" pitchFamily="34" charset="0"/>
                <a:cs typeface="Calibri Light" panose="020F0302020204030204" pitchFamily="34" charset="0"/>
              </a:rPr>
              <a:t>ə̈štə</a:t>
            </a:r>
            <a:r>
              <a:rPr lang="en-US" dirty="0">
                <a:latin typeface="Calibri Light" panose="020F0302020204030204" pitchFamily="34" charset="0"/>
                <a:cs typeface="Calibri Light" panose="020F0302020204030204" pitchFamily="34" charset="0"/>
              </a:rPr>
              <a:t>̈-</a:t>
            </a:r>
            <a:r>
              <a:rPr lang="en-US" b="1" dirty="0" err="1">
                <a:latin typeface="Calibri Light" panose="020F0302020204030204" pitchFamily="34" charset="0"/>
                <a:cs typeface="Calibri Light" panose="020F0302020204030204" pitchFamily="34" charset="0"/>
              </a:rPr>
              <a:t>šäš</a:t>
            </a:r>
            <a:r>
              <a:rPr lang="en-US" dirty="0">
                <a:latin typeface="Calibri Light" panose="020F0302020204030204" pitchFamily="34" charset="0"/>
                <a:cs typeface="Calibri Light" panose="020F0302020204030204" pitchFamily="34" charset="0"/>
              </a:rPr>
              <a:t>?</a:t>
            </a:r>
          </a:p>
          <a:p>
            <a:pPr marL="0" indent="0">
              <a:buNone/>
            </a:pPr>
            <a:r>
              <a:rPr lang="en-US" dirty="0">
                <a:latin typeface="Calibri Light" panose="020F0302020204030204" pitchFamily="34" charset="0"/>
                <a:cs typeface="Calibri Light" panose="020F0302020204030204" pitchFamily="34" charset="0"/>
              </a:rPr>
              <a:t>		what-ACC	do-OPT</a:t>
            </a:r>
          </a:p>
          <a:p>
            <a:pPr marL="0" indent="0">
              <a:buNone/>
            </a:pPr>
            <a:r>
              <a:rPr lang="en-US" dirty="0">
                <a:latin typeface="Calibri Light" panose="020F0302020204030204" pitchFamily="34" charset="0"/>
                <a:cs typeface="Calibri Light" panose="020F0302020204030204" pitchFamily="34" charset="0"/>
              </a:rPr>
              <a:t>		‘What should I do?’</a:t>
            </a:r>
          </a:p>
          <a:p>
            <a:endParaRPr lang="ru-RU" dirty="0"/>
          </a:p>
        </p:txBody>
      </p:sp>
    </p:spTree>
    <p:extLst>
      <p:ext uri="{BB962C8B-B14F-4D97-AF65-F5344CB8AC3E}">
        <p14:creationId xmlns:p14="http://schemas.microsoft.com/office/powerpoint/2010/main" val="143304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A2B22-9B22-45D9-9533-A7590319D800}"/>
              </a:ext>
            </a:extLst>
          </p:cNvPr>
          <p:cNvSpPr>
            <a:spLocks noGrp="1"/>
          </p:cNvSpPr>
          <p:nvPr>
            <p:ph type="title"/>
          </p:nvPr>
        </p:nvSpPr>
        <p:spPr>
          <a:xfrm>
            <a:off x="1295401" y="493035"/>
            <a:ext cx="9601196" cy="1303867"/>
          </a:xfrm>
        </p:spPr>
        <p:txBody>
          <a:bodyPr/>
          <a:lstStyle/>
          <a:p>
            <a:r>
              <a:rPr lang="en-US" dirty="0"/>
              <a:t>-</a:t>
            </a:r>
            <a:r>
              <a:rPr lang="en-US" i="1" dirty="0"/>
              <a:t>šaš</a:t>
            </a:r>
            <a:r>
              <a:rPr lang="en-US" dirty="0"/>
              <a:t> expressing necessity in questions</a:t>
            </a:r>
            <a:endParaRPr lang="ru-RU" dirty="0"/>
          </a:p>
        </p:txBody>
      </p:sp>
      <p:sp>
        <p:nvSpPr>
          <p:cNvPr id="3" name="Объект 2">
            <a:extLst>
              <a:ext uri="{FF2B5EF4-FFF2-40B4-BE49-F238E27FC236}">
                <a16:creationId xmlns:a16="http://schemas.microsoft.com/office/drawing/2014/main" id="{CE267592-6D54-40A2-8F81-3F9FBCEE3CC7}"/>
              </a:ext>
            </a:extLst>
          </p:cNvPr>
          <p:cNvSpPr>
            <a:spLocks noGrp="1"/>
          </p:cNvSpPr>
          <p:nvPr>
            <p:ph idx="1"/>
          </p:nvPr>
        </p:nvSpPr>
        <p:spPr>
          <a:xfrm>
            <a:off x="1295401" y="1796902"/>
            <a:ext cx="9601196" cy="4338084"/>
          </a:xfrm>
        </p:spPr>
        <p:txBody>
          <a:bodyPr>
            <a:normAutofit/>
          </a:bodyPr>
          <a:lstStyle/>
          <a:p>
            <a:pPr marL="0" indent="0">
              <a:buNone/>
            </a:pPr>
            <a:r>
              <a:rPr lang="en-US" dirty="0">
                <a:latin typeface="Calibri Light" panose="020F0302020204030204" pitchFamily="34" charset="0"/>
                <a:cs typeface="Calibri Light" panose="020F0302020204030204" pitchFamily="34" charset="0"/>
              </a:rPr>
              <a:t>The use of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in questions is restricted to 1SG:</a:t>
            </a:r>
          </a:p>
          <a:p>
            <a:pPr marL="0" indent="0">
              <a:buNone/>
            </a:pPr>
            <a:r>
              <a:rPr lang="en-US" dirty="0">
                <a:latin typeface="Calibri Light" panose="020F0302020204030204" pitchFamily="34" charset="0"/>
                <a:cs typeface="Calibri Light" panose="020F0302020204030204" pitchFamily="34" charset="0"/>
              </a:rPr>
              <a:t>(19)	ma-m		</a:t>
            </a:r>
            <a:r>
              <a:rPr lang="en-US" dirty="0" err="1">
                <a:latin typeface="Calibri Light" panose="020F0302020204030204" pitchFamily="34" charset="0"/>
                <a:cs typeface="Calibri Light" panose="020F0302020204030204" pitchFamily="34" charset="0"/>
              </a:rPr>
              <a:t>ə̈štə</a:t>
            </a:r>
            <a:r>
              <a:rPr lang="en-US" dirty="0">
                <a:latin typeface="Calibri Light" panose="020F0302020204030204" pitchFamily="34" charset="0"/>
                <a:cs typeface="Calibri Light" panose="020F0302020204030204" pitchFamily="34" charset="0"/>
              </a:rPr>
              <a:t>̈-</a:t>
            </a:r>
            <a:r>
              <a:rPr lang="en-US" b="1" dirty="0" err="1">
                <a:latin typeface="Calibri Light" panose="020F0302020204030204" pitchFamily="34" charset="0"/>
                <a:cs typeface="Calibri Light" panose="020F0302020204030204" pitchFamily="34" charset="0"/>
              </a:rPr>
              <a:t>šäš</a:t>
            </a:r>
            <a:r>
              <a:rPr lang="en-US" dirty="0">
                <a:latin typeface="Calibri Light" panose="020F0302020204030204" pitchFamily="34" charset="0"/>
                <a:cs typeface="Calibri Light" panose="020F0302020204030204" pitchFamily="34" charset="0"/>
              </a:rPr>
              <a:t>?</a:t>
            </a:r>
          </a:p>
          <a:p>
            <a:pPr marL="0" indent="0">
              <a:buNone/>
            </a:pPr>
            <a:r>
              <a:rPr lang="en-US" dirty="0">
                <a:latin typeface="Calibri Light" panose="020F0302020204030204" pitchFamily="34" charset="0"/>
                <a:cs typeface="Calibri Light" panose="020F0302020204030204" pitchFamily="34" charset="0"/>
              </a:rPr>
              <a:t>		what-ACC	do-OPT</a:t>
            </a:r>
          </a:p>
          <a:p>
            <a:pPr marL="0" indent="0">
              <a:buNone/>
            </a:pPr>
            <a:r>
              <a:rPr lang="en-US" dirty="0">
                <a:latin typeface="Calibri Light" panose="020F0302020204030204" pitchFamily="34" charset="0"/>
                <a:cs typeface="Calibri Light" panose="020F0302020204030204" pitchFamily="34" charset="0"/>
              </a:rPr>
              <a:t>		‘What should I do?’</a:t>
            </a:r>
          </a:p>
          <a:p>
            <a:pPr marL="0" indent="0">
              <a:buNone/>
            </a:pPr>
            <a:r>
              <a:rPr lang="en-US" dirty="0">
                <a:latin typeface="Calibri Light" panose="020F0302020204030204" pitchFamily="34" charset="0"/>
                <a:cs typeface="Calibri Light" panose="020F0302020204030204" pitchFamily="34" charset="0"/>
              </a:rPr>
              <a:t>		#‘What should he do’? </a:t>
            </a:r>
          </a:p>
          <a:p>
            <a:pPr marL="0" indent="0">
              <a:buNone/>
            </a:pPr>
            <a:r>
              <a:rPr lang="en-US" dirty="0">
                <a:latin typeface="Calibri Light" panose="020F0302020204030204" pitchFamily="34" charset="0"/>
                <a:cs typeface="Calibri Light" panose="020F0302020204030204" pitchFamily="34" charset="0"/>
              </a:rPr>
              <a:t>		#‘What should we do’?</a:t>
            </a:r>
          </a:p>
          <a:p>
            <a:endParaRPr lang="ru-RU" dirty="0"/>
          </a:p>
        </p:txBody>
      </p:sp>
    </p:spTree>
    <p:extLst>
      <p:ext uri="{BB962C8B-B14F-4D97-AF65-F5344CB8AC3E}">
        <p14:creationId xmlns:p14="http://schemas.microsoft.com/office/powerpoint/2010/main" val="300218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4B5396-C1FF-4695-B03E-A964EEBAA75C}"/>
              </a:ext>
            </a:extLst>
          </p:cNvPr>
          <p:cNvSpPr>
            <a:spLocks noGrp="1"/>
          </p:cNvSpPr>
          <p:nvPr>
            <p:ph type="title"/>
          </p:nvPr>
        </p:nvSpPr>
        <p:spPr>
          <a:xfrm>
            <a:off x="1295401" y="620625"/>
            <a:ext cx="9601196" cy="1303867"/>
          </a:xfrm>
        </p:spPr>
        <p:txBody>
          <a:bodyPr>
            <a:normAutofit/>
          </a:bodyPr>
          <a:lstStyle/>
          <a:p>
            <a:r>
              <a:rPr lang="en-US" dirty="0"/>
              <a:t>-</a:t>
            </a:r>
            <a:r>
              <a:rPr lang="en-US" i="1" dirty="0"/>
              <a:t>šaš</a:t>
            </a:r>
            <a:r>
              <a:rPr lang="en-US" dirty="0"/>
              <a:t> expressing necessity in questions</a:t>
            </a:r>
            <a:endParaRPr lang="ru-RU" dirty="0"/>
          </a:p>
        </p:txBody>
      </p:sp>
      <p:sp>
        <p:nvSpPr>
          <p:cNvPr id="3" name="Объект 2">
            <a:extLst>
              <a:ext uri="{FF2B5EF4-FFF2-40B4-BE49-F238E27FC236}">
                <a16:creationId xmlns:a16="http://schemas.microsoft.com/office/drawing/2014/main" id="{5EB961FF-5F2D-4F63-A644-42F081B72032}"/>
              </a:ext>
            </a:extLst>
          </p:cNvPr>
          <p:cNvSpPr>
            <a:spLocks noGrp="1"/>
          </p:cNvSpPr>
          <p:nvPr>
            <p:ph idx="1"/>
          </p:nvPr>
        </p:nvSpPr>
        <p:spPr>
          <a:xfrm>
            <a:off x="1295401" y="1924492"/>
            <a:ext cx="9601196" cy="4210494"/>
          </a:xfrm>
        </p:spPr>
        <p:txBody>
          <a:bodyPr/>
          <a:lstStyle/>
          <a:p>
            <a:r>
              <a:rPr lang="en-US" dirty="0">
                <a:latin typeface="Calibri Light" panose="020F0302020204030204" pitchFamily="34" charset="0"/>
                <a:cs typeface="Calibri Light" panose="020F0302020204030204" pitchFamily="34" charset="0"/>
              </a:rPr>
              <a:t>Trying to bind a reflexive in questions:</a:t>
            </a:r>
          </a:p>
          <a:p>
            <a:pPr marL="0" indent="0">
              <a:buNone/>
            </a:pPr>
            <a:r>
              <a:rPr lang="en-US" dirty="0">
                <a:latin typeface="Calibri Light" panose="020F0302020204030204" pitchFamily="34" charset="0"/>
                <a:cs typeface="Calibri Light" panose="020F0302020204030204" pitchFamily="34" charset="0"/>
              </a:rPr>
              <a:t>(20a)	</a:t>
            </a:r>
            <a:r>
              <a:rPr lang="en-US" sz="2200" dirty="0" err="1">
                <a:latin typeface="Calibri Light" panose="020F0302020204030204" pitchFamily="34" charset="0"/>
                <a:cs typeface="Calibri Light" panose="020F0302020204030204" pitchFamily="34" charset="0"/>
              </a:rPr>
              <a:t>kə̑ce</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ajo-eš</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ə̈šk-ə̈m-em-ə̈m</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näräjä-</a:t>
            </a:r>
            <a:r>
              <a:rPr lang="en-US" sz="2200" b="1" dirty="0" err="1">
                <a:latin typeface="Calibri Light" panose="020F0302020204030204" pitchFamily="34" charset="0"/>
                <a:cs typeface="Calibri Light" panose="020F0302020204030204" pitchFamily="34" charset="0"/>
              </a:rPr>
              <a:t>šäš</a:t>
            </a:r>
            <a:r>
              <a:rPr lang="en-US" sz="2200" dirty="0">
                <a:latin typeface="Calibri Light" panose="020F0302020204030204" pitchFamily="34" charset="0"/>
                <a:cs typeface="Calibri Light" panose="020F0302020204030204" pitchFamily="34" charset="0"/>
              </a:rPr>
              <a:t>? </a:t>
            </a:r>
          </a:p>
          <a:p>
            <a:pPr marL="0" indent="0">
              <a:spcBef>
                <a:spcPts val="0"/>
              </a:spcBef>
              <a:spcAft>
                <a:spcPts val="0"/>
              </a:spcAft>
              <a:buNone/>
            </a:pPr>
            <a:r>
              <a:rPr lang="en-US" sz="2200" dirty="0">
                <a:latin typeface="Calibri Light" panose="020F0302020204030204" pitchFamily="34" charset="0"/>
                <a:cs typeface="Calibri Light" panose="020F0302020204030204" pitchFamily="34" charset="0"/>
              </a:rPr>
              <a:t>		how	holiday-LAT	REFL-ACC-POSS.1SG-ACC	</a:t>
            </a:r>
            <a:r>
              <a:rPr lang="en-US" sz="2200" dirty="0" err="1">
                <a:latin typeface="Calibri Light" panose="020F0302020204030204" pitchFamily="34" charset="0"/>
                <a:cs typeface="Calibri Light" panose="020F0302020204030204" pitchFamily="34" charset="0"/>
              </a:rPr>
              <a:t>dress.up</a:t>
            </a:r>
            <a:r>
              <a:rPr lang="en-US" sz="2200" dirty="0">
                <a:latin typeface="Calibri Light" panose="020F0302020204030204" pitchFamily="34" charset="0"/>
                <a:cs typeface="Calibri Light" panose="020F0302020204030204" pitchFamily="34" charset="0"/>
              </a:rPr>
              <a:t>-OPT</a:t>
            </a:r>
          </a:p>
          <a:p>
            <a:pPr marL="0" indent="0">
              <a:buNone/>
            </a:pPr>
            <a:r>
              <a:rPr lang="en-US" sz="2200" dirty="0">
                <a:latin typeface="Calibri Light" panose="020F0302020204030204" pitchFamily="34" charset="0"/>
                <a:cs typeface="Calibri Light" panose="020F0302020204030204" pitchFamily="34" charset="0"/>
              </a:rPr>
              <a:t>		‘How should I dress for the holiday?’</a:t>
            </a:r>
          </a:p>
          <a:p>
            <a:pPr marL="0" indent="0">
              <a:buNone/>
            </a:pPr>
            <a:r>
              <a:rPr lang="en-US" dirty="0">
                <a:latin typeface="Calibri Light" panose="020F0302020204030204" pitchFamily="34" charset="0"/>
                <a:cs typeface="Calibri Light" panose="020F0302020204030204" pitchFamily="34" charset="0"/>
              </a:rPr>
              <a:t>(20b)	</a:t>
            </a:r>
            <a:r>
              <a:rPr lang="en-US" sz="2200" dirty="0">
                <a:latin typeface="Calibri Light" panose="020F0302020204030204" pitchFamily="34" charset="0"/>
                <a:cs typeface="Calibri Light" panose="020F0302020204030204" pitchFamily="34" charset="0"/>
              </a:rPr>
              <a:t>*</a:t>
            </a:r>
            <a:r>
              <a:rPr lang="en-US" sz="2200" dirty="0" err="1">
                <a:latin typeface="Calibri Light" panose="020F0302020204030204" pitchFamily="34" charset="0"/>
                <a:cs typeface="Calibri Light" panose="020F0302020204030204" pitchFamily="34" charset="0"/>
              </a:rPr>
              <a:t>kə̑ce</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ajo-eš</a:t>
            </a:r>
            <a:r>
              <a:rPr lang="en-US"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ə̈šk-ə̈m-žə</a:t>
            </a:r>
            <a:r>
              <a:rPr lang="en-US" sz="2200" dirty="0">
                <a:latin typeface="Calibri Light" panose="020F0302020204030204" pitchFamily="34" charset="0"/>
                <a:cs typeface="Calibri Light" panose="020F0302020204030204" pitchFamily="34" charset="0"/>
              </a:rPr>
              <a:t>̈-m				</a:t>
            </a:r>
            <a:r>
              <a:rPr lang="en-US" sz="2200" dirty="0" err="1">
                <a:latin typeface="Calibri Light" panose="020F0302020204030204" pitchFamily="34" charset="0"/>
                <a:cs typeface="Calibri Light" panose="020F0302020204030204" pitchFamily="34" charset="0"/>
              </a:rPr>
              <a:t>näräjä-</a:t>
            </a:r>
            <a:r>
              <a:rPr lang="en-US" sz="2200" b="1" dirty="0" err="1">
                <a:latin typeface="Calibri Light" panose="020F0302020204030204" pitchFamily="34" charset="0"/>
                <a:cs typeface="Calibri Light" panose="020F0302020204030204" pitchFamily="34" charset="0"/>
              </a:rPr>
              <a:t>šäš</a:t>
            </a:r>
            <a:r>
              <a:rPr lang="en-US" sz="2200" dirty="0">
                <a:latin typeface="Calibri Light" panose="020F0302020204030204" pitchFamily="34" charset="0"/>
                <a:cs typeface="Calibri Light" panose="020F0302020204030204" pitchFamily="34" charset="0"/>
              </a:rPr>
              <a:t>? </a:t>
            </a:r>
          </a:p>
          <a:p>
            <a:pPr marL="0" indent="0">
              <a:buNone/>
            </a:pPr>
            <a:r>
              <a:rPr lang="en-US" sz="2200" dirty="0">
                <a:latin typeface="Calibri Light" panose="020F0302020204030204" pitchFamily="34" charset="0"/>
                <a:cs typeface="Calibri Light" panose="020F0302020204030204" pitchFamily="34" charset="0"/>
              </a:rPr>
              <a:t>		how	holiday-LAT	REFL-ACC-POSS.3SG-ACC	</a:t>
            </a:r>
            <a:r>
              <a:rPr lang="en-US" sz="2200" dirty="0" err="1">
                <a:latin typeface="Calibri Light" panose="020F0302020204030204" pitchFamily="34" charset="0"/>
                <a:cs typeface="Calibri Light" panose="020F0302020204030204" pitchFamily="34" charset="0"/>
              </a:rPr>
              <a:t>dress.up</a:t>
            </a:r>
            <a:r>
              <a:rPr lang="en-US" sz="2200" dirty="0">
                <a:latin typeface="Calibri Light" panose="020F0302020204030204" pitchFamily="34" charset="0"/>
                <a:cs typeface="Calibri Light" panose="020F0302020204030204" pitchFamily="34" charset="0"/>
              </a:rPr>
              <a:t>-OPT</a:t>
            </a:r>
          </a:p>
          <a:p>
            <a:pPr marL="0" indent="0">
              <a:buNone/>
            </a:pPr>
            <a:r>
              <a:rPr lang="en-US" sz="2200" dirty="0">
                <a:latin typeface="Calibri Light" panose="020F0302020204030204" pitchFamily="34" charset="0"/>
                <a:cs typeface="Calibri Light" panose="020F0302020204030204" pitchFamily="34" charset="0"/>
              </a:rPr>
              <a:t>		intended: ‘How should he dress?’</a:t>
            </a:r>
          </a:p>
          <a:p>
            <a:endParaRPr lang="en-US" dirty="0">
              <a:latin typeface="Calibri Light" panose="020F0302020204030204" pitchFamily="34" charset="0"/>
              <a:cs typeface="Calibri Light" panose="020F0302020204030204" pitchFamily="34" charset="0"/>
            </a:endParaRPr>
          </a:p>
          <a:p>
            <a:endParaRPr lang="ru-RU" dirty="0"/>
          </a:p>
        </p:txBody>
      </p:sp>
    </p:spTree>
    <p:extLst>
      <p:ext uri="{BB962C8B-B14F-4D97-AF65-F5344CB8AC3E}">
        <p14:creationId xmlns:p14="http://schemas.microsoft.com/office/powerpoint/2010/main" val="225220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CCC43-F18F-4FA4-A5E3-A5EB09AF9115}"/>
              </a:ext>
            </a:extLst>
          </p:cNvPr>
          <p:cNvSpPr>
            <a:spLocks noGrp="1"/>
          </p:cNvSpPr>
          <p:nvPr>
            <p:ph type="title"/>
          </p:nvPr>
        </p:nvSpPr>
        <p:spPr>
          <a:xfrm>
            <a:off x="1295401" y="514299"/>
            <a:ext cx="9601196" cy="1303867"/>
          </a:xfrm>
        </p:spPr>
        <p:txBody>
          <a:bodyPr/>
          <a:lstStyle/>
          <a:p>
            <a:r>
              <a:rPr lang="en-US" dirty="0"/>
              <a:t>The interpretation of the –</a:t>
            </a:r>
            <a:r>
              <a:rPr lang="en-US" i="1" dirty="0"/>
              <a:t>šaš</a:t>
            </a:r>
            <a:r>
              <a:rPr lang="en-US" dirty="0"/>
              <a:t> form</a:t>
            </a:r>
            <a:endParaRPr lang="ru-RU" dirty="0"/>
          </a:p>
        </p:txBody>
      </p:sp>
      <p:sp>
        <p:nvSpPr>
          <p:cNvPr id="3" name="Объект 2">
            <a:extLst>
              <a:ext uri="{FF2B5EF4-FFF2-40B4-BE49-F238E27FC236}">
                <a16:creationId xmlns:a16="http://schemas.microsoft.com/office/drawing/2014/main" id="{59405D9B-BCBF-4C30-8355-B15D4C22E31C}"/>
              </a:ext>
            </a:extLst>
          </p:cNvPr>
          <p:cNvSpPr>
            <a:spLocks noGrp="1"/>
          </p:cNvSpPr>
          <p:nvPr>
            <p:ph idx="1"/>
          </p:nvPr>
        </p:nvSpPr>
        <p:spPr>
          <a:xfrm>
            <a:off x="1167810" y="5523415"/>
            <a:ext cx="10145232" cy="3318936"/>
          </a:xfrm>
        </p:spPr>
        <p:txBody>
          <a:bodyPr/>
          <a:lstStyle/>
          <a:p>
            <a:pPr marL="0" indent="0">
              <a:buNone/>
            </a:pPr>
            <a:r>
              <a:rPr lang="en-US" dirty="0">
                <a:latin typeface="Calibri Light" panose="020F0302020204030204" pitchFamily="34" charset="0"/>
                <a:cs typeface="Calibri Light" panose="020F0302020204030204" pitchFamily="34" charset="0"/>
              </a:rPr>
              <a:t>So,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infinitive is not specified for speaker’s control, it is interpreted differently in different contexts </a:t>
            </a:r>
          </a:p>
        </p:txBody>
      </p:sp>
      <p:graphicFrame>
        <p:nvGraphicFramePr>
          <p:cNvPr id="4" name="Схема 3">
            <a:extLst>
              <a:ext uri="{FF2B5EF4-FFF2-40B4-BE49-F238E27FC236}">
                <a16:creationId xmlns:a16="http://schemas.microsoft.com/office/drawing/2014/main" id="{A99FB764-C1ED-42BA-ACE6-AFA09D8F1D0B}"/>
              </a:ext>
            </a:extLst>
          </p:cNvPr>
          <p:cNvGraphicFramePr/>
          <p:nvPr>
            <p:extLst>
              <p:ext uri="{D42A27DB-BD31-4B8C-83A1-F6EECF244321}">
                <p14:modId xmlns:p14="http://schemas.microsoft.com/office/powerpoint/2010/main" val="936163840"/>
              </p:ext>
            </p:extLst>
          </p:nvPr>
        </p:nvGraphicFramePr>
        <p:xfrm>
          <a:off x="1702391" y="8472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ED2B346-9CC5-404D-9F4F-9472CD445200}"/>
              </a:ext>
            </a:extLst>
          </p:cNvPr>
          <p:cNvSpPr txBox="1"/>
          <p:nvPr/>
        </p:nvSpPr>
        <p:spPr>
          <a:xfrm>
            <a:off x="2977117" y="2278714"/>
            <a:ext cx="1807534"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+control</a:t>
            </a:r>
            <a:endParaRPr lang="ru-RU" sz="24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8A6D23D-1E91-42CE-B3A8-7D8EF63C1A64}"/>
              </a:ext>
            </a:extLst>
          </p:cNvPr>
          <p:cNvSpPr txBox="1"/>
          <p:nvPr/>
        </p:nvSpPr>
        <p:spPr>
          <a:xfrm>
            <a:off x="2977117" y="4402266"/>
            <a:ext cx="1807534"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-control</a:t>
            </a:r>
            <a:endParaRPr lang="ru-R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606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B1E8956-7EDD-4297-8CBB-0BE463D110DE}"/>
              </a:ext>
            </a:extLst>
          </p:cNvPr>
          <p:cNvSpPr>
            <a:spLocks noGrp="1"/>
          </p:cNvSpPr>
          <p:nvPr>
            <p:ph type="title"/>
          </p:nvPr>
        </p:nvSpPr>
        <p:spPr>
          <a:xfrm>
            <a:off x="2016656" y="2870790"/>
            <a:ext cx="8158688" cy="1116419"/>
          </a:xfrm>
        </p:spPr>
        <p:txBody>
          <a:bodyPr>
            <a:normAutofit/>
          </a:bodyPr>
          <a:lstStyle/>
          <a:p>
            <a:r>
              <a:rPr lang="en-US" sz="6000" dirty="0"/>
              <a:t>Descriptive grammars</a:t>
            </a:r>
            <a:endParaRPr lang="ru-RU" sz="6000" dirty="0"/>
          </a:p>
        </p:txBody>
      </p:sp>
    </p:spTree>
    <p:extLst>
      <p:ext uri="{BB962C8B-B14F-4D97-AF65-F5344CB8AC3E}">
        <p14:creationId xmlns:p14="http://schemas.microsoft.com/office/powerpoint/2010/main" val="19833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CCC43-F18F-4FA4-A5E3-A5EB09AF9115}"/>
              </a:ext>
            </a:extLst>
          </p:cNvPr>
          <p:cNvSpPr>
            <a:spLocks noGrp="1"/>
          </p:cNvSpPr>
          <p:nvPr>
            <p:ph type="title"/>
          </p:nvPr>
        </p:nvSpPr>
        <p:spPr>
          <a:xfrm>
            <a:off x="1295401" y="514299"/>
            <a:ext cx="9601196" cy="1303867"/>
          </a:xfrm>
        </p:spPr>
        <p:txBody>
          <a:bodyPr/>
          <a:lstStyle/>
          <a:p>
            <a:r>
              <a:rPr lang="en-US" dirty="0"/>
              <a:t>The interpretation of the –</a:t>
            </a:r>
            <a:r>
              <a:rPr lang="en-US" i="1" dirty="0"/>
              <a:t>šaš</a:t>
            </a:r>
            <a:r>
              <a:rPr lang="en-US" dirty="0"/>
              <a:t> form</a:t>
            </a:r>
            <a:endParaRPr lang="ru-RU" dirty="0"/>
          </a:p>
        </p:txBody>
      </p:sp>
      <p:sp>
        <p:nvSpPr>
          <p:cNvPr id="3" name="Объект 2">
            <a:extLst>
              <a:ext uri="{FF2B5EF4-FFF2-40B4-BE49-F238E27FC236}">
                <a16:creationId xmlns:a16="http://schemas.microsoft.com/office/drawing/2014/main" id="{59405D9B-BCBF-4C30-8355-B15D4C22E31C}"/>
              </a:ext>
            </a:extLst>
          </p:cNvPr>
          <p:cNvSpPr>
            <a:spLocks noGrp="1"/>
          </p:cNvSpPr>
          <p:nvPr>
            <p:ph idx="1"/>
          </p:nvPr>
        </p:nvSpPr>
        <p:spPr>
          <a:xfrm>
            <a:off x="1167810" y="5523415"/>
            <a:ext cx="10145232" cy="3318936"/>
          </a:xfrm>
        </p:spPr>
        <p:txBody>
          <a:bodyPr/>
          <a:lstStyle/>
          <a:p>
            <a:pPr marL="0" indent="0">
              <a:buNone/>
            </a:pPr>
            <a:r>
              <a:rPr lang="en-US" dirty="0">
                <a:latin typeface="Calibri Light" panose="020F0302020204030204" pitchFamily="34" charset="0"/>
                <a:cs typeface="Calibri Light" panose="020F0302020204030204" pitchFamily="34" charset="0"/>
              </a:rPr>
              <a:t>So,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infinitive is not specified for speaker’s control, it is interpreted differently in different contexts </a:t>
            </a:r>
          </a:p>
        </p:txBody>
      </p:sp>
      <p:graphicFrame>
        <p:nvGraphicFramePr>
          <p:cNvPr id="4" name="Схема 3">
            <a:extLst>
              <a:ext uri="{FF2B5EF4-FFF2-40B4-BE49-F238E27FC236}">
                <a16:creationId xmlns:a16="http://schemas.microsoft.com/office/drawing/2014/main" id="{A99FB764-C1ED-42BA-ACE6-AFA09D8F1D0B}"/>
              </a:ext>
            </a:extLst>
          </p:cNvPr>
          <p:cNvGraphicFramePr/>
          <p:nvPr/>
        </p:nvGraphicFramePr>
        <p:xfrm>
          <a:off x="1702391" y="84725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ED2B346-9CC5-404D-9F4F-9472CD445200}"/>
              </a:ext>
            </a:extLst>
          </p:cNvPr>
          <p:cNvSpPr txBox="1"/>
          <p:nvPr/>
        </p:nvSpPr>
        <p:spPr>
          <a:xfrm>
            <a:off x="2977117" y="2278714"/>
            <a:ext cx="1807534"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+control</a:t>
            </a:r>
            <a:endParaRPr lang="ru-RU" sz="24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8A6D23D-1E91-42CE-B3A8-7D8EF63C1A64}"/>
              </a:ext>
            </a:extLst>
          </p:cNvPr>
          <p:cNvSpPr txBox="1"/>
          <p:nvPr/>
        </p:nvSpPr>
        <p:spPr>
          <a:xfrm>
            <a:off x="2977117" y="4402266"/>
            <a:ext cx="1807534"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-control</a:t>
            </a:r>
            <a:endParaRPr lang="ru-RU" sz="2400" dirty="0">
              <a:latin typeface="Calibri Light" panose="020F0302020204030204" pitchFamily="34" charset="0"/>
              <a:cs typeface="Calibri Light" panose="020F0302020204030204" pitchFamily="34" charset="0"/>
            </a:endParaRPr>
          </a:p>
        </p:txBody>
      </p:sp>
      <p:sp>
        <p:nvSpPr>
          <p:cNvPr id="7" name="Овал 6">
            <a:extLst>
              <a:ext uri="{FF2B5EF4-FFF2-40B4-BE49-F238E27FC236}">
                <a16:creationId xmlns:a16="http://schemas.microsoft.com/office/drawing/2014/main" id="{22908159-704B-4C4E-9F18-9847062C010B}"/>
              </a:ext>
            </a:extLst>
          </p:cNvPr>
          <p:cNvSpPr/>
          <p:nvPr/>
        </p:nvSpPr>
        <p:spPr>
          <a:xfrm>
            <a:off x="4117462" y="1669312"/>
            <a:ext cx="6372148" cy="2172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DEDE820E-D442-43C7-9789-0FB721A223B8}"/>
              </a:ext>
            </a:extLst>
          </p:cNvPr>
          <p:cNvSpPr txBox="1"/>
          <p:nvPr/>
        </p:nvSpPr>
        <p:spPr>
          <a:xfrm>
            <a:off x="7380910" y="1689458"/>
            <a:ext cx="1733993" cy="461665"/>
          </a:xfrm>
          <a:prstGeom prst="rect">
            <a:avLst/>
          </a:prstGeom>
          <a:noFill/>
        </p:spPr>
        <p:txBody>
          <a:bodyPr wrap="square" rtlCol="0">
            <a:spAutoFit/>
          </a:bodyPr>
          <a:lstStyle/>
          <a:p>
            <a:r>
              <a:rPr lang="en-US" sz="2400" dirty="0">
                <a:solidFill>
                  <a:srgbClr val="FF0000"/>
                </a:solidFill>
                <a:latin typeface="Calibri Light" panose="020F0302020204030204" pitchFamily="34" charset="0"/>
                <a:cs typeface="Calibri Light" panose="020F0302020204030204" pitchFamily="34" charset="0"/>
              </a:rPr>
              <a:t>1SG only</a:t>
            </a:r>
            <a:endParaRPr lang="ru-RU" sz="24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2400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AF6BA-7231-4139-B613-DA60DF5D98CD}"/>
              </a:ext>
            </a:extLst>
          </p:cNvPr>
          <p:cNvSpPr>
            <a:spLocks noGrp="1"/>
          </p:cNvSpPr>
          <p:nvPr>
            <p:ph type="title"/>
          </p:nvPr>
        </p:nvSpPr>
        <p:spPr>
          <a:xfrm>
            <a:off x="507705" y="546197"/>
            <a:ext cx="11368862" cy="1303867"/>
          </a:xfrm>
        </p:spPr>
        <p:txBody>
          <a:bodyPr>
            <a:normAutofit/>
          </a:bodyPr>
          <a:lstStyle/>
          <a:p>
            <a:r>
              <a:rPr lang="en-US" dirty="0"/>
              <a:t>Further development of the control-neutral -</a:t>
            </a:r>
            <a:r>
              <a:rPr lang="en-US" i="1" dirty="0"/>
              <a:t>šaš</a:t>
            </a:r>
            <a:endParaRPr lang="ru-RU" i="1" dirty="0"/>
          </a:p>
        </p:txBody>
      </p:sp>
      <p:sp>
        <p:nvSpPr>
          <p:cNvPr id="3" name="Объект 2">
            <a:extLst>
              <a:ext uri="{FF2B5EF4-FFF2-40B4-BE49-F238E27FC236}">
                <a16:creationId xmlns:a16="http://schemas.microsoft.com/office/drawing/2014/main" id="{885B0822-A26F-48C6-BE02-50D6CCF40425}"/>
              </a:ext>
            </a:extLst>
          </p:cNvPr>
          <p:cNvSpPr>
            <a:spLocks noGrp="1"/>
          </p:cNvSpPr>
          <p:nvPr>
            <p:ph idx="1"/>
          </p:nvPr>
        </p:nvSpPr>
        <p:spPr>
          <a:xfrm>
            <a:off x="1295401" y="1850064"/>
            <a:ext cx="9601196" cy="4025804"/>
          </a:xfrm>
        </p:spPr>
        <p:txBody>
          <a:bodyPr/>
          <a:lstStyle/>
          <a:p>
            <a:r>
              <a:rPr lang="en-US" dirty="0">
                <a:latin typeface="Calibri Light" panose="020F0302020204030204" pitchFamily="34" charset="0"/>
                <a:cs typeface="Calibri Light" panose="020F0302020204030204" pitchFamily="34" charset="0"/>
              </a:rPr>
              <a:t>There are several modal forms based on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which are specified for the speaker’s control:</a:t>
            </a:r>
          </a:p>
          <a:p>
            <a:r>
              <a:rPr lang="en-US"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šaš + </a:t>
            </a:r>
            <a:r>
              <a:rPr lang="en-US" dirty="0">
                <a:latin typeface="Calibri Light" panose="020F0302020204030204" pitchFamily="34" charset="0"/>
                <a:cs typeface="Calibri Light" panose="020F0302020204030204" pitchFamily="34" charset="0"/>
              </a:rPr>
              <a:t>the </a:t>
            </a:r>
            <a:r>
              <a:rPr lang="en-US" dirty="0" err="1">
                <a:latin typeface="Calibri Light" panose="020F0302020204030204" pitchFamily="34" charset="0"/>
                <a:cs typeface="Calibri Light" panose="020F0302020204030204" pitchFamily="34" charset="0"/>
              </a:rPr>
              <a:t>irrealis</a:t>
            </a:r>
            <a:r>
              <a:rPr lang="en-US" dirty="0">
                <a:latin typeface="Calibri Light" panose="020F0302020204030204" pitchFamily="34" charset="0"/>
                <a:cs typeface="Calibri Light" panose="020F0302020204030204" pitchFamily="34" charset="0"/>
              </a:rPr>
              <a:t> markers </a:t>
            </a:r>
            <a:r>
              <a:rPr lang="en-US" i="1" dirty="0" err="1">
                <a:latin typeface="Calibri Light" panose="020F0302020204030204" pitchFamily="34" charset="0"/>
                <a:cs typeface="Calibri Light" panose="020F0302020204030204" pitchFamily="34" charset="0"/>
              </a:rPr>
              <a:t>ə̑l’ə</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be.AOR</a:t>
            </a:r>
            <a:r>
              <a:rPr lang="en-US" dirty="0">
                <a:latin typeface="Calibri Light" panose="020F0302020204030204" pitchFamily="34" charset="0"/>
                <a:cs typeface="Calibri Light" panose="020F0302020204030204" pitchFamily="34" charset="0"/>
              </a:rPr>
              <a:t>) or </a:t>
            </a:r>
            <a:r>
              <a:rPr lang="en-US" i="1" dirty="0" err="1">
                <a:latin typeface="Calibri Light" panose="020F0302020204030204" pitchFamily="34" charset="0"/>
                <a:cs typeface="Calibri Light" panose="020F0302020204030204" pitchFamily="34" charset="0"/>
              </a:rPr>
              <a:t>ə̑lə̑n</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be.PRET</a:t>
            </a:r>
            <a:r>
              <a:rPr lang="en-US" dirty="0">
                <a:latin typeface="Calibri Light" panose="020F0302020204030204" pitchFamily="34" charset="0"/>
                <a:cs typeface="Calibri Light" panose="020F0302020204030204" pitchFamily="34" charset="0"/>
              </a:rPr>
              <a:t>) constitutes </a:t>
            </a:r>
            <a:r>
              <a:rPr lang="en-US" b="1" dirty="0">
                <a:latin typeface="Calibri Light" panose="020F0302020204030204" pitchFamily="34" charset="0"/>
                <a:cs typeface="Calibri Light" panose="020F0302020204030204" pitchFamily="34" charset="0"/>
              </a:rPr>
              <a:t>optative</a:t>
            </a:r>
          </a:p>
          <a:p>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 the </a:t>
            </a:r>
            <a:r>
              <a:rPr lang="en-US" dirty="0" err="1">
                <a:latin typeface="Calibri Light" panose="020F0302020204030204" pitchFamily="34" charset="0"/>
                <a:cs typeface="Calibri Light" panose="020F0302020204030204" pitchFamily="34" charset="0"/>
              </a:rPr>
              <a:t>destinative</a:t>
            </a:r>
            <a:r>
              <a:rPr lang="en-US" dirty="0">
                <a:latin typeface="Calibri Light" panose="020F0302020204030204" pitchFamily="34" charset="0"/>
                <a:cs typeface="Calibri Light" panose="020F0302020204030204" pitchFamily="34" charset="0"/>
              </a:rPr>
              <a:t> suffix -</a:t>
            </a:r>
            <a:r>
              <a:rPr lang="en-US" i="1" dirty="0" err="1">
                <a:latin typeface="Calibri Light" panose="020F0302020204030204" pitchFamily="34" charset="0"/>
                <a:cs typeface="Calibri Light" panose="020F0302020204030204" pitchFamily="34" charset="0"/>
              </a:rPr>
              <a:t>lə̑k</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constitutes </a:t>
            </a:r>
            <a:r>
              <a:rPr lang="en-US" b="1" dirty="0">
                <a:latin typeface="Calibri Light" panose="020F0302020204030204" pitchFamily="34" charset="0"/>
                <a:cs typeface="Calibri Light" panose="020F0302020204030204" pitchFamily="34" charset="0"/>
              </a:rPr>
              <a:t>debitive </a:t>
            </a:r>
            <a:r>
              <a:rPr lang="en-US" dirty="0">
                <a:latin typeface="Calibri Light" panose="020F0302020204030204" pitchFamily="34" charset="0"/>
                <a:cs typeface="Calibri Light" panose="020F0302020204030204" pitchFamily="34" charset="0"/>
              </a:rPr>
              <a:t>(in predicative position) </a:t>
            </a:r>
          </a:p>
          <a:p>
            <a:pPr marL="0" indent="0">
              <a:buNone/>
            </a:pPr>
            <a:endParaRPr lang="ru-R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574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AF6BA-7231-4139-B613-DA60DF5D98CD}"/>
              </a:ext>
            </a:extLst>
          </p:cNvPr>
          <p:cNvSpPr>
            <a:spLocks noGrp="1"/>
          </p:cNvSpPr>
          <p:nvPr>
            <p:ph type="title"/>
          </p:nvPr>
        </p:nvSpPr>
        <p:spPr>
          <a:xfrm>
            <a:off x="1295401" y="471769"/>
            <a:ext cx="9601196" cy="1303867"/>
          </a:xfrm>
        </p:spPr>
        <p:txBody>
          <a:bodyPr/>
          <a:lstStyle/>
          <a:p>
            <a:r>
              <a:rPr lang="en-US" dirty="0"/>
              <a:t>Optative forms based on -</a:t>
            </a:r>
            <a:r>
              <a:rPr lang="en-US" i="1" dirty="0"/>
              <a:t>šaš</a:t>
            </a:r>
            <a:endParaRPr lang="ru-RU" i="1" dirty="0"/>
          </a:p>
        </p:txBody>
      </p:sp>
      <p:sp>
        <p:nvSpPr>
          <p:cNvPr id="3" name="Объект 2">
            <a:extLst>
              <a:ext uri="{FF2B5EF4-FFF2-40B4-BE49-F238E27FC236}">
                <a16:creationId xmlns:a16="http://schemas.microsoft.com/office/drawing/2014/main" id="{885B0822-A26F-48C6-BE02-50D6CCF40425}"/>
              </a:ext>
            </a:extLst>
          </p:cNvPr>
          <p:cNvSpPr>
            <a:spLocks noGrp="1"/>
          </p:cNvSpPr>
          <p:nvPr>
            <p:ph idx="1"/>
          </p:nvPr>
        </p:nvSpPr>
        <p:spPr>
          <a:xfrm>
            <a:off x="1295400" y="1763429"/>
            <a:ext cx="10389781" cy="4435352"/>
          </a:xfrm>
        </p:spPr>
        <p:txBody>
          <a:bodyPr/>
          <a:lstStyle/>
          <a:p>
            <a:pPr marL="0" lvl="0" indent="0">
              <a:buNone/>
            </a:pPr>
            <a:r>
              <a:rPr lang="en-US" dirty="0">
                <a:latin typeface="Calibri Light" panose="020F0302020204030204" pitchFamily="34" charset="0"/>
                <a:cs typeface="Calibri Light" panose="020F0302020204030204" pitchFamily="34" charset="0"/>
              </a:rPr>
              <a:t>The combination of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 the </a:t>
            </a:r>
            <a:r>
              <a:rPr lang="en-US" dirty="0" err="1">
                <a:latin typeface="Calibri Light" panose="020F0302020204030204" pitchFamily="34" charset="0"/>
                <a:cs typeface="Calibri Light" panose="020F0302020204030204" pitchFamily="34" charset="0"/>
              </a:rPr>
              <a:t>irrealis</a:t>
            </a:r>
            <a:r>
              <a:rPr lang="en-US" dirty="0">
                <a:latin typeface="Calibri Light" panose="020F0302020204030204" pitchFamily="34" charset="0"/>
                <a:cs typeface="Calibri Light" panose="020F0302020204030204" pitchFamily="34" charset="0"/>
              </a:rPr>
              <a:t> </a:t>
            </a:r>
            <a:r>
              <a:rPr lang="en-US" i="1" dirty="0" err="1">
                <a:latin typeface="Calibri Light" panose="020F0302020204030204" pitchFamily="34" charset="0"/>
                <a:cs typeface="Calibri Light" panose="020F0302020204030204" pitchFamily="34" charset="0"/>
              </a:rPr>
              <a:t>ə̑l’ə</a:t>
            </a:r>
            <a:r>
              <a:rPr lang="en-US" i="1" dirty="0">
                <a:latin typeface="Calibri Light" panose="020F0302020204030204" pitchFamily="34" charset="0"/>
                <a:cs typeface="Calibri Light" panose="020F0302020204030204" pitchFamily="34" charset="0"/>
              </a:rPr>
              <a:t>̑/ </a:t>
            </a:r>
            <a:r>
              <a:rPr lang="en-US" i="1" dirty="0" err="1">
                <a:latin typeface="Calibri Light" panose="020F0302020204030204" pitchFamily="34" charset="0"/>
                <a:cs typeface="Calibri Light" panose="020F0302020204030204" pitchFamily="34" charset="0"/>
              </a:rPr>
              <a:t>ə̑lə̑n</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yields real optative:</a:t>
            </a:r>
          </a:p>
          <a:p>
            <a:pPr marL="0" lvl="0" indent="0">
              <a:buNone/>
            </a:pPr>
            <a:r>
              <a:rPr lang="en-US" dirty="0">
                <a:latin typeface="Calibri Light" panose="020F0302020204030204" pitchFamily="34" charset="0"/>
                <a:cs typeface="Calibri Light" panose="020F0302020204030204" pitchFamily="34" charset="0"/>
              </a:rPr>
              <a:t>(21)</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ka</a:t>
            </a:r>
            <a:r>
              <a:rPr lang="ru-RU" dirty="0">
                <a:latin typeface="Calibri Light" panose="020F0302020204030204" pitchFamily="34" charset="0"/>
                <a:cs typeface="Calibri Light" panose="020F0302020204030204" pitchFamily="34" charset="0"/>
              </a:rPr>
              <a:t>č</a:t>
            </a:r>
            <a:r>
              <a:rPr lang="en-US" dirty="0">
                <a:latin typeface="Calibri Light" panose="020F0302020204030204" pitchFamily="34" charset="0"/>
                <a:cs typeface="Calibri Light" panose="020F0302020204030204" pitchFamily="34" charset="0"/>
              </a:rPr>
              <a:t>k</a:t>
            </a:r>
            <a:r>
              <a:rPr lang="ru-RU" dirty="0">
                <a:latin typeface="Calibri Light" panose="020F0302020204030204" pitchFamily="34" charset="0"/>
                <a:cs typeface="Calibri Light" panose="020F0302020204030204" pitchFamily="34" charset="0"/>
              </a:rPr>
              <a:t>-ə̑</a:t>
            </a:r>
            <a:r>
              <a:rPr lang="en-US" dirty="0" err="1">
                <a:latin typeface="Calibri Light" panose="020F0302020204030204" pitchFamily="34" charset="0"/>
                <a:cs typeface="Calibri Light" panose="020F0302020204030204" pitchFamily="34" charset="0"/>
              </a:rPr>
              <a:t>ndal</a:t>
            </a:r>
            <a:r>
              <a:rPr lang="ru-RU" dirty="0">
                <a:latin typeface="Calibri Light" panose="020F0302020204030204" pitchFamily="34" charset="0"/>
                <a:cs typeface="Calibri Light" panose="020F0302020204030204" pitchFamily="34" charset="0"/>
              </a:rPr>
              <a:t>-</a:t>
            </a:r>
            <a:r>
              <a:rPr lang="ru-RU" b="1" dirty="0">
                <a:latin typeface="Calibri Light" panose="020F0302020204030204" pitchFamily="34" charset="0"/>
                <a:cs typeface="Calibri Light" panose="020F0302020204030204" pitchFamily="34" charset="0"/>
              </a:rPr>
              <a:t>š</a:t>
            </a:r>
            <a:r>
              <a:rPr lang="en-US" b="1" dirty="0">
                <a:latin typeface="Calibri Light" panose="020F0302020204030204" pitchFamily="34" charset="0"/>
                <a:cs typeface="Calibri Light" panose="020F0302020204030204" pitchFamily="34" charset="0"/>
              </a:rPr>
              <a:t>a</a:t>
            </a:r>
            <a:r>
              <a:rPr lang="ru-RU" b="1" dirty="0">
                <a:latin typeface="Calibri Light" panose="020F0302020204030204" pitchFamily="34" charset="0"/>
                <a:cs typeface="Calibri Light" panose="020F0302020204030204" pitchFamily="34" charset="0"/>
              </a:rPr>
              <a:t>š</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l</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m</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l</a:t>
            </a:r>
            <a:r>
              <a:rPr lang="ru-RU" dirty="0">
                <a:latin typeface="Calibri Light" panose="020F0302020204030204" pitchFamily="34" charset="0"/>
                <a:cs typeface="Calibri Light" panose="020F0302020204030204" pitchFamily="34" charset="0"/>
              </a:rPr>
              <a:t>ä</a:t>
            </a:r>
            <a:r>
              <a:rPr lang="en-US" dirty="0">
                <a:latin typeface="Calibri Light" panose="020F0302020204030204" pitchFamily="34" charset="0"/>
                <a:cs typeface="Calibri Light" panose="020F0302020204030204" pitchFamily="34" charset="0"/>
              </a:rPr>
              <a:t>m</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lem</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m</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opt</a:t>
            </a:r>
            <a:r>
              <a:rPr lang="ru-RU"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en</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pu</a:t>
            </a:r>
            <a:r>
              <a:rPr lang="ru-RU" dirty="0">
                <a:latin typeface="Calibri Light" panose="020F0302020204030204" pitchFamily="34" charset="0"/>
                <a:cs typeface="Calibri Light" panose="020F0302020204030204" pitchFamily="34" charset="0"/>
              </a:rPr>
              <a:t>)</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eat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ATT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OPT</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be-AOR</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I</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DAT</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soup</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ACC</a:t>
            </a:r>
            <a:r>
              <a:rPr lang="ru-RU" dirty="0">
                <a:latin typeface="Calibri Light" panose="020F0302020204030204" pitchFamily="34" charset="0"/>
                <a:cs typeface="Calibri Light" panose="020F0302020204030204" pitchFamily="34" charset="0"/>
              </a:rPr>
              <a:t>	класть-</a:t>
            </a:r>
            <a:r>
              <a:rPr lang="en-US" dirty="0">
                <a:latin typeface="Calibri Light" panose="020F0302020204030204" pitchFamily="34" charset="0"/>
                <a:cs typeface="Calibri Light" panose="020F0302020204030204" pitchFamily="34" charset="0"/>
              </a:rPr>
              <a:t>CVB	give</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IMP</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‘It would be nice to eat’</a:t>
            </a:r>
          </a:p>
          <a:p>
            <a:pPr marL="0" indent="0">
              <a:buNone/>
            </a:pPr>
            <a:r>
              <a:rPr lang="en-US" dirty="0">
                <a:latin typeface="Calibri Light" panose="020F0302020204030204" pitchFamily="34" charset="0"/>
                <a:cs typeface="Calibri Light" panose="020F0302020204030204" pitchFamily="34" charset="0"/>
              </a:rPr>
              <a:t>The combination of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 </a:t>
            </a:r>
            <a:r>
              <a:rPr lang="en-US" i="1" dirty="0" err="1">
                <a:latin typeface="Calibri Light" panose="020F0302020204030204" pitchFamily="34" charset="0"/>
                <a:cs typeface="Calibri Light" panose="020F0302020204030204" pitchFamily="34" charset="0"/>
              </a:rPr>
              <a:t>ə̑lə̑n</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yields the counterfactual optative (P impossible):</a:t>
            </a:r>
          </a:p>
          <a:p>
            <a:pPr marL="0" indent="0">
              <a:buNone/>
            </a:pPr>
            <a:r>
              <a:rPr lang="en-US" dirty="0">
                <a:latin typeface="Calibri Light" panose="020F0302020204030204" pitchFamily="34" charset="0"/>
                <a:cs typeface="Calibri Light" panose="020F0302020204030204" pitchFamily="34" charset="0"/>
              </a:rPr>
              <a:t>(22)</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ka</a:t>
            </a:r>
            <a:r>
              <a:rPr lang="ru-RU" dirty="0">
                <a:latin typeface="Calibri Light" panose="020F0302020204030204" pitchFamily="34" charset="0"/>
                <a:cs typeface="Calibri Light" panose="020F0302020204030204" pitchFamily="34" charset="0"/>
              </a:rPr>
              <a:t>č</a:t>
            </a:r>
            <a:r>
              <a:rPr lang="en-US" dirty="0">
                <a:latin typeface="Calibri Light" panose="020F0302020204030204" pitchFamily="34" charset="0"/>
                <a:cs typeface="Calibri Light" panose="020F0302020204030204" pitchFamily="34" charset="0"/>
              </a:rPr>
              <a:t>k</a:t>
            </a:r>
            <a:r>
              <a:rPr lang="ru-RU" dirty="0">
                <a:latin typeface="Calibri Light" panose="020F0302020204030204" pitchFamily="34" charset="0"/>
                <a:cs typeface="Calibri Light" panose="020F0302020204030204" pitchFamily="34" charset="0"/>
              </a:rPr>
              <a:t>-ə̑</a:t>
            </a:r>
            <a:r>
              <a:rPr lang="en-US" dirty="0" err="1">
                <a:latin typeface="Calibri Light" panose="020F0302020204030204" pitchFamily="34" charset="0"/>
                <a:cs typeface="Calibri Light" panose="020F0302020204030204" pitchFamily="34" charset="0"/>
              </a:rPr>
              <a:t>ndal</a:t>
            </a:r>
            <a:r>
              <a:rPr lang="ru-RU" dirty="0">
                <a:latin typeface="Calibri Light" panose="020F0302020204030204" pitchFamily="34" charset="0"/>
                <a:cs typeface="Calibri Light" panose="020F0302020204030204" pitchFamily="34" charset="0"/>
              </a:rPr>
              <a:t>-</a:t>
            </a:r>
            <a:r>
              <a:rPr lang="ru-RU" b="1" dirty="0">
                <a:latin typeface="Calibri Light" panose="020F0302020204030204" pitchFamily="34" charset="0"/>
                <a:cs typeface="Calibri Light" panose="020F0302020204030204" pitchFamily="34" charset="0"/>
              </a:rPr>
              <a:t>š</a:t>
            </a:r>
            <a:r>
              <a:rPr lang="en-US" b="1" dirty="0">
                <a:latin typeface="Calibri Light" panose="020F0302020204030204" pitchFamily="34" charset="0"/>
                <a:cs typeface="Calibri Light" panose="020F0302020204030204" pitchFamily="34" charset="0"/>
              </a:rPr>
              <a:t>a</a:t>
            </a:r>
            <a:r>
              <a:rPr lang="ru-RU" b="1" dirty="0">
                <a:latin typeface="Calibri Light" panose="020F0302020204030204" pitchFamily="34" charset="0"/>
                <a:cs typeface="Calibri Light" panose="020F0302020204030204" pitchFamily="34" charset="0"/>
              </a:rPr>
              <a:t>š	</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l</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n</a:t>
            </a:r>
            <a:r>
              <a:rPr lang="en-US" i="1" dirty="0">
                <a:latin typeface="Calibri Light" panose="020F0302020204030204" pitchFamily="34" charset="0"/>
                <a:cs typeface="Calibri Light" panose="020F0302020204030204" pitchFamily="34" charset="0"/>
              </a:rPr>
              <a:t>	</a:t>
            </a:r>
          </a:p>
          <a:p>
            <a:pPr marL="0" indent="0">
              <a:spcBef>
                <a:spcPts val="0"/>
              </a:spcBef>
              <a:spcAft>
                <a:spcPts val="0"/>
              </a:spcAft>
              <a:buNone/>
            </a:pPr>
            <a:r>
              <a:rPr lang="en-US" dirty="0"/>
              <a:t>		</a:t>
            </a:r>
            <a:r>
              <a:rPr lang="en-US" dirty="0">
                <a:latin typeface="Calibri Light" panose="020F0302020204030204" pitchFamily="34" charset="0"/>
                <a:cs typeface="Calibri Light" panose="020F0302020204030204" pitchFamily="34" charset="0"/>
              </a:rPr>
              <a:t> eat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ATT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OPT</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be-PRET</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‘If only I had eaten!’</a:t>
            </a:r>
            <a:endParaRPr lang="ru-RU" dirty="0"/>
          </a:p>
        </p:txBody>
      </p:sp>
    </p:spTree>
    <p:extLst>
      <p:ext uri="{BB962C8B-B14F-4D97-AF65-F5344CB8AC3E}">
        <p14:creationId xmlns:p14="http://schemas.microsoft.com/office/powerpoint/2010/main" val="191066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D9EC1B-782B-4453-A624-88B0AC75F2E3}"/>
              </a:ext>
            </a:extLst>
          </p:cNvPr>
          <p:cNvSpPr>
            <a:spLocks noGrp="1"/>
          </p:cNvSpPr>
          <p:nvPr>
            <p:ph type="title"/>
          </p:nvPr>
        </p:nvSpPr>
        <p:spPr>
          <a:xfrm>
            <a:off x="1295401" y="599359"/>
            <a:ext cx="9601196" cy="1303867"/>
          </a:xfrm>
        </p:spPr>
        <p:txBody>
          <a:bodyPr/>
          <a:lstStyle/>
          <a:p>
            <a:r>
              <a:rPr lang="en-US" dirty="0"/>
              <a:t>Debitive form based on -</a:t>
            </a:r>
            <a:r>
              <a:rPr lang="en-US" i="1" dirty="0"/>
              <a:t>šaš</a:t>
            </a:r>
            <a:endParaRPr lang="ru-RU" i="1" dirty="0"/>
          </a:p>
        </p:txBody>
      </p:sp>
      <p:sp>
        <p:nvSpPr>
          <p:cNvPr id="3" name="Объект 2">
            <a:extLst>
              <a:ext uri="{FF2B5EF4-FFF2-40B4-BE49-F238E27FC236}">
                <a16:creationId xmlns:a16="http://schemas.microsoft.com/office/drawing/2014/main" id="{9802A98A-BF80-4797-8F09-619259945B61}"/>
              </a:ext>
            </a:extLst>
          </p:cNvPr>
          <p:cNvSpPr>
            <a:spLocks noGrp="1"/>
          </p:cNvSpPr>
          <p:nvPr>
            <p:ph idx="1"/>
          </p:nvPr>
        </p:nvSpPr>
        <p:spPr>
          <a:xfrm>
            <a:off x="1295401" y="1903226"/>
            <a:ext cx="9601196" cy="3318936"/>
          </a:xfrm>
        </p:spPr>
        <p:txBody>
          <a:bodyPr/>
          <a:lstStyle/>
          <a:p>
            <a:pPr marL="0" lvl="0" indent="0">
              <a:buNone/>
            </a:pPr>
            <a:r>
              <a:rPr lang="en-US" dirty="0">
                <a:latin typeface="Calibri Light" panose="020F0302020204030204" pitchFamily="34" charset="0"/>
                <a:cs typeface="Calibri Light" panose="020F0302020204030204" pitchFamily="34" charset="0"/>
              </a:rPr>
              <a:t>(23)	</a:t>
            </a:r>
            <a:r>
              <a:rPr lang="en-US" i="1" dirty="0">
                <a:latin typeface="Calibri Light" panose="020F0302020204030204" pitchFamily="34" charset="0"/>
                <a:cs typeface="Calibri Light" panose="020F0302020204030204" pitchFamily="34" charset="0"/>
              </a:rPr>
              <a:t>t</a:t>
            </a:r>
            <a:r>
              <a:rPr lang="ru-RU" i="1" dirty="0">
                <a:latin typeface="Calibri Light" panose="020F0302020204030204" pitchFamily="34" charset="0"/>
                <a:cs typeface="Calibri Light" panose="020F0302020204030204" pitchFamily="34" charset="0"/>
              </a:rPr>
              <a:t>ə̈</a:t>
            </a:r>
            <a:r>
              <a:rPr lang="en-US" i="1" dirty="0">
                <a:latin typeface="Calibri Light" panose="020F0302020204030204" pitchFamily="34" charset="0"/>
                <a:cs typeface="Calibri Light" panose="020F0302020204030204" pitchFamily="34" charset="0"/>
              </a:rPr>
              <a:t>d</a:t>
            </a:r>
            <a:r>
              <a:rPr lang="ru-RU" i="1" dirty="0">
                <a:latin typeface="Calibri Light" panose="020F0302020204030204" pitchFamily="34" charset="0"/>
                <a:cs typeface="Calibri Light" panose="020F0302020204030204" pitchFamily="34" charset="0"/>
              </a:rPr>
              <a:t>ə̈		š</a:t>
            </a:r>
            <a:r>
              <a:rPr lang="en-US" i="1" dirty="0" err="1">
                <a:latin typeface="Calibri Light" panose="020F0302020204030204" pitchFamily="34" charset="0"/>
                <a:cs typeface="Calibri Light" panose="020F0302020204030204" pitchFamily="34" charset="0"/>
              </a:rPr>
              <a:t>kol</a:t>
            </a:r>
            <a:r>
              <a:rPr lang="ru-RU" i="1" dirty="0">
                <a:latin typeface="Calibri Light" panose="020F0302020204030204" pitchFamily="34" charset="0"/>
                <a:cs typeface="Calibri Light" panose="020F0302020204030204" pitchFamily="34" charset="0"/>
              </a:rPr>
              <a:t>ə̑-š</a:t>
            </a:r>
            <a:r>
              <a:rPr lang="en-US" i="1" dirty="0">
                <a:latin typeface="Calibri Light" panose="020F0302020204030204" pitchFamily="34" charset="0"/>
                <a:cs typeface="Calibri Light" panose="020F0302020204030204" pitchFamily="34" charset="0"/>
              </a:rPr>
              <a:t>t</a:t>
            </a:r>
            <a:r>
              <a:rPr lang="ru-RU" i="1" dirty="0">
                <a:latin typeface="Calibri Light" panose="020F0302020204030204" pitchFamily="34" charset="0"/>
                <a:cs typeface="Calibri Light" panose="020F0302020204030204" pitchFamily="34" charset="0"/>
              </a:rPr>
              <a:t>ə̑		</a:t>
            </a:r>
            <a:r>
              <a:rPr lang="en-US" i="1" dirty="0" err="1">
                <a:latin typeface="Calibri Light" panose="020F0302020204030204" pitchFamily="34" charset="0"/>
                <a:cs typeface="Calibri Light" panose="020F0302020204030204" pitchFamily="34" charset="0"/>
              </a:rPr>
              <a:t>temen</a:t>
            </a:r>
            <a:r>
              <a:rPr lang="ru-RU" i="1" dirty="0">
                <a:latin typeface="Calibri Light" panose="020F0302020204030204" pitchFamily="34" charset="0"/>
                <a:cs typeface="Calibri Light" panose="020F0302020204030204" pitchFamily="34" charset="0"/>
              </a:rPr>
              <a:t>’-</a:t>
            </a:r>
            <a:r>
              <a:rPr lang="ru-RU" b="1" i="1" dirty="0" err="1">
                <a:latin typeface="Calibri Light" panose="020F0302020204030204" pitchFamily="34" charset="0"/>
                <a:cs typeface="Calibri Light" panose="020F0302020204030204" pitchFamily="34" charset="0"/>
              </a:rPr>
              <a:t>šäš</a:t>
            </a:r>
            <a:r>
              <a:rPr lang="ru-RU" i="1"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l</a:t>
            </a:r>
            <a:r>
              <a:rPr lang="ru-RU" i="1" dirty="0">
                <a:latin typeface="Calibri Light" panose="020F0302020204030204" pitchFamily="34" charset="0"/>
                <a:cs typeface="Calibri Light" panose="020F0302020204030204" pitchFamily="34" charset="0"/>
              </a:rPr>
              <a:t>ə̑</a:t>
            </a:r>
            <a:r>
              <a:rPr lang="en-US" i="1" dirty="0">
                <a:latin typeface="Calibri Light" panose="020F0302020204030204" pitchFamily="34" charset="0"/>
                <a:cs typeface="Calibri Light" panose="020F0302020204030204" pitchFamily="34" charset="0"/>
              </a:rPr>
              <a:t>k</a:t>
            </a:r>
            <a:endParaRPr lang="ru-RU" i="1"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this</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school</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IN</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study</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OPT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DEST</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He must go to school.’</a:t>
            </a:r>
          </a:p>
          <a:p>
            <a:pPr marL="0" indent="0">
              <a:buNone/>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 wish he went to school.’</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He must be a schoolboy</a:t>
            </a:r>
            <a:r>
              <a:rPr lang="ru-RU"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909697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931CB9-40BA-4F7F-9826-E104FB0DB674}"/>
              </a:ext>
            </a:extLst>
          </p:cNvPr>
          <p:cNvSpPr>
            <a:spLocks noGrp="1"/>
          </p:cNvSpPr>
          <p:nvPr>
            <p:ph type="title"/>
          </p:nvPr>
        </p:nvSpPr>
        <p:spPr>
          <a:xfrm>
            <a:off x="1295401" y="429239"/>
            <a:ext cx="9601196" cy="1303867"/>
          </a:xfrm>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8CC1024D-0F00-431E-A790-55786901BCE9}"/>
              </a:ext>
            </a:extLst>
          </p:cNvPr>
          <p:cNvSpPr>
            <a:spLocks noGrp="1"/>
          </p:cNvSpPr>
          <p:nvPr>
            <p:ph idx="1"/>
          </p:nvPr>
        </p:nvSpPr>
        <p:spPr/>
        <p:txBody>
          <a:bodyPr>
            <a:normAutofit/>
          </a:bodyPr>
          <a:lstStyle/>
          <a:p>
            <a:endParaRPr lang="ru-RU" i="1" dirty="0"/>
          </a:p>
          <a:p>
            <a:endParaRPr lang="ru-RU" i="1" dirty="0"/>
          </a:p>
          <a:p>
            <a:endParaRPr lang="ru-RU" dirty="0"/>
          </a:p>
        </p:txBody>
      </p:sp>
      <p:sp>
        <p:nvSpPr>
          <p:cNvPr id="4" name="TextBox 3">
            <a:extLst>
              <a:ext uri="{FF2B5EF4-FFF2-40B4-BE49-F238E27FC236}">
                <a16:creationId xmlns:a16="http://schemas.microsoft.com/office/drawing/2014/main" id="{14E0134C-ED0F-463B-8788-E8A8DC2CDF40}"/>
              </a:ext>
            </a:extLst>
          </p:cNvPr>
          <p:cNvSpPr txBox="1"/>
          <p:nvPr/>
        </p:nvSpPr>
        <p:spPr>
          <a:xfrm>
            <a:off x="1105786" y="1552353"/>
            <a:ext cx="10536865"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The –</a:t>
            </a:r>
            <a:r>
              <a:rPr lang="en-US" sz="2400" i="1" dirty="0">
                <a:latin typeface="Calibri Light" panose="020F0302020204030204" pitchFamily="34" charset="0"/>
                <a:cs typeface="Calibri Light" panose="020F0302020204030204" pitchFamily="34" charset="0"/>
              </a:rPr>
              <a:t>šaš</a:t>
            </a:r>
            <a:r>
              <a:rPr lang="en-US" sz="2400" dirty="0">
                <a:latin typeface="Calibri Light" panose="020F0302020204030204" pitchFamily="34" charset="0"/>
                <a:cs typeface="Calibri Light" panose="020F0302020204030204" pitchFamily="34" charset="0"/>
              </a:rPr>
              <a:t> infinitive is not specified for speaker’s control, it is interpreted differently in different contexts.</a:t>
            </a: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There are contexts in which –</a:t>
            </a:r>
            <a:r>
              <a:rPr lang="en-US" sz="2400" i="1" dirty="0">
                <a:latin typeface="Calibri Light" panose="020F0302020204030204" pitchFamily="34" charset="0"/>
                <a:cs typeface="Calibri Light" panose="020F0302020204030204" pitchFamily="34" charset="0"/>
              </a:rPr>
              <a:t>šaš </a:t>
            </a:r>
            <a:r>
              <a:rPr lang="en-US" sz="2400" dirty="0">
                <a:latin typeface="Calibri Light" panose="020F0302020204030204" pitchFamily="34" charset="0"/>
                <a:cs typeface="Calibri Light" panose="020F0302020204030204" pitchFamily="34" charset="0"/>
              </a:rPr>
              <a:t>is interpreted as a marker of </a:t>
            </a:r>
            <a:r>
              <a:rPr lang="en-US" sz="2400" b="1" dirty="0">
                <a:latin typeface="Calibri Light" panose="020F0302020204030204" pitchFamily="34" charset="0"/>
                <a:cs typeface="Calibri Light" panose="020F0302020204030204" pitchFamily="34" charset="0"/>
              </a:rPr>
              <a:t>intention</a:t>
            </a:r>
            <a:r>
              <a:rPr lang="en-US" sz="2400" dirty="0">
                <a:latin typeface="Calibri Light" panose="020F0302020204030204" pitchFamily="34" charset="0"/>
                <a:cs typeface="Calibri Light" panose="020F0302020204030204" pitchFamily="34" charset="0"/>
              </a:rPr>
              <a:t> and as a marker of </a:t>
            </a:r>
            <a:r>
              <a:rPr lang="en-US" sz="2400" b="1" dirty="0">
                <a:latin typeface="Calibri Light" panose="020F0302020204030204" pitchFamily="34" charset="0"/>
                <a:cs typeface="Calibri Light" panose="020F0302020204030204" pitchFamily="34" charset="0"/>
              </a:rPr>
              <a:t>necessity</a:t>
            </a:r>
            <a:r>
              <a:rPr lang="en-US" sz="2400" dirty="0">
                <a:latin typeface="Calibri Light" panose="020F0302020204030204" pitchFamily="34" charset="0"/>
                <a:cs typeface="Calibri Light" panose="020F0302020204030204" pitchFamily="34" charset="0"/>
              </a:rPr>
              <a:t>.</a:t>
            </a: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All this contexts are restricted to 1SG – prominence of the speaker in the speech act.</a:t>
            </a: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Different interpretations of -</a:t>
            </a:r>
            <a:r>
              <a:rPr lang="en-US" sz="2400" i="1" dirty="0">
                <a:latin typeface="Calibri Light" panose="020F0302020204030204" pitchFamily="34" charset="0"/>
                <a:cs typeface="Calibri Light" panose="020F0302020204030204" pitchFamily="34" charset="0"/>
              </a:rPr>
              <a:t>šaš</a:t>
            </a:r>
            <a:r>
              <a:rPr lang="en-US" sz="2400" dirty="0">
                <a:latin typeface="Calibri Light" panose="020F0302020204030204" pitchFamily="34" charset="0"/>
                <a:cs typeface="Calibri Light" panose="020F0302020204030204" pitchFamily="34" charset="0"/>
              </a:rPr>
              <a:t> are then ‘fixed’, if helped by other grammatical markers.</a:t>
            </a:r>
            <a:endParaRPr lang="ru-RU" sz="2400" dirty="0"/>
          </a:p>
        </p:txBody>
      </p:sp>
    </p:spTree>
    <p:extLst>
      <p:ext uri="{BB962C8B-B14F-4D97-AF65-F5344CB8AC3E}">
        <p14:creationId xmlns:p14="http://schemas.microsoft.com/office/powerpoint/2010/main" val="47040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931CB9-40BA-4F7F-9826-E104FB0DB674}"/>
              </a:ext>
            </a:extLst>
          </p:cNvPr>
          <p:cNvSpPr>
            <a:spLocks noGrp="1"/>
          </p:cNvSpPr>
          <p:nvPr>
            <p:ph type="title"/>
          </p:nvPr>
        </p:nvSpPr>
        <p:spPr>
          <a:xfrm>
            <a:off x="1295401" y="429239"/>
            <a:ext cx="9601196" cy="1303867"/>
          </a:xfrm>
        </p:spPr>
        <p:txBody>
          <a:bodyPr/>
          <a:lstStyle/>
          <a:p>
            <a:r>
              <a:rPr lang="en-US" dirty="0"/>
              <a:t>Sources</a:t>
            </a:r>
            <a:endParaRPr lang="ru-RU" dirty="0"/>
          </a:p>
        </p:txBody>
      </p:sp>
      <p:sp>
        <p:nvSpPr>
          <p:cNvPr id="3" name="Объект 2">
            <a:extLst>
              <a:ext uri="{FF2B5EF4-FFF2-40B4-BE49-F238E27FC236}">
                <a16:creationId xmlns:a16="http://schemas.microsoft.com/office/drawing/2014/main" id="{8CC1024D-0F00-431E-A790-55786901BCE9}"/>
              </a:ext>
            </a:extLst>
          </p:cNvPr>
          <p:cNvSpPr>
            <a:spLocks noGrp="1"/>
          </p:cNvSpPr>
          <p:nvPr>
            <p:ph idx="1"/>
          </p:nvPr>
        </p:nvSpPr>
        <p:spPr/>
        <p:txBody>
          <a:bodyPr>
            <a:normAutofit/>
          </a:bodyPr>
          <a:lstStyle/>
          <a:p>
            <a:endParaRPr lang="ru-RU" i="1" dirty="0"/>
          </a:p>
          <a:p>
            <a:endParaRPr lang="ru-RU" i="1" dirty="0"/>
          </a:p>
          <a:p>
            <a:endParaRPr lang="ru-RU" dirty="0"/>
          </a:p>
        </p:txBody>
      </p:sp>
      <p:sp>
        <p:nvSpPr>
          <p:cNvPr id="4" name="TextBox 3">
            <a:extLst>
              <a:ext uri="{FF2B5EF4-FFF2-40B4-BE49-F238E27FC236}">
                <a16:creationId xmlns:a16="http://schemas.microsoft.com/office/drawing/2014/main" id="{14E0134C-ED0F-463B-8788-E8A8DC2CDF40}"/>
              </a:ext>
            </a:extLst>
          </p:cNvPr>
          <p:cNvSpPr txBox="1"/>
          <p:nvPr/>
        </p:nvSpPr>
        <p:spPr>
          <a:xfrm>
            <a:off x="1105786" y="1552353"/>
            <a:ext cx="10536865" cy="5386090"/>
          </a:xfrm>
          <a:prstGeom prst="rect">
            <a:avLst/>
          </a:prstGeom>
          <a:noFill/>
        </p:spPr>
        <p:txBody>
          <a:bodyPr wrap="square" rtlCol="0">
            <a:spAutoFit/>
          </a:bodyPr>
          <a:lstStyle/>
          <a:p>
            <a:r>
              <a:rPr lang="en-US" sz="2000" dirty="0" err="1">
                <a:latin typeface="Calibri Light" panose="020F0302020204030204" pitchFamily="34" charset="0"/>
                <a:cs typeface="Calibri Light" panose="020F0302020204030204" pitchFamily="34" charset="0"/>
              </a:rPr>
              <a:t>Alhoniemi</a:t>
            </a:r>
            <a:r>
              <a:rPr lang="en-US" sz="2000" dirty="0">
                <a:latin typeface="Calibri Light" panose="020F0302020204030204" pitchFamily="34" charset="0"/>
                <a:cs typeface="Calibri Light" panose="020F0302020204030204" pitchFamily="34" charset="0"/>
              </a:rPr>
              <a:t>, </a:t>
            </a:r>
            <a:r>
              <a:rPr lang="de-DE" sz="2000" dirty="0" err="1">
                <a:latin typeface="Calibri Light" panose="020F0302020204030204" pitchFamily="34" charset="0"/>
                <a:cs typeface="Calibri Light" panose="020F0302020204030204" pitchFamily="34" charset="0"/>
              </a:rPr>
              <a:t>Alho</a:t>
            </a:r>
            <a:r>
              <a:rPr lang="de-DE" sz="2000" dirty="0">
                <a:latin typeface="Calibri Light" panose="020F0302020204030204" pitchFamily="34" charset="0"/>
                <a:cs typeface="Calibri Light" panose="020F0302020204030204" pitchFamily="34" charset="0"/>
              </a:rPr>
              <a:t>. 1993. </a:t>
            </a:r>
            <a:r>
              <a:rPr lang="de-DE" sz="2000" i="1" dirty="0">
                <a:latin typeface="Calibri Light" panose="020F0302020204030204" pitchFamily="34" charset="0"/>
                <a:cs typeface="Calibri Light" panose="020F0302020204030204" pitchFamily="34" charset="0"/>
              </a:rPr>
              <a:t>Grammatik des Tscheremissischen (Mari). </a:t>
            </a:r>
            <a:r>
              <a:rPr lang="de-DE" sz="2000" dirty="0">
                <a:latin typeface="Calibri Light" panose="020F0302020204030204" pitchFamily="34" charset="0"/>
                <a:cs typeface="Calibri Light" panose="020F0302020204030204" pitchFamily="34" charset="0"/>
              </a:rPr>
              <a:t>Hamburg: Helmut </a:t>
            </a:r>
            <a:r>
              <a:rPr lang="de-DE" sz="2000" dirty="0" err="1">
                <a:latin typeface="Calibri Light" panose="020F0302020204030204" pitchFamily="34" charset="0"/>
                <a:cs typeface="Calibri Light" panose="020F0302020204030204" pitchFamily="34" charset="0"/>
              </a:rPr>
              <a:t>Buske</a:t>
            </a:r>
            <a:r>
              <a:rPr lang="de-DE" sz="2000" dirty="0">
                <a:latin typeface="Calibri Light" panose="020F0302020204030204" pitchFamily="34" charset="0"/>
                <a:cs typeface="Calibri Light" panose="020F0302020204030204" pitchFamily="34" charset="0"/>
              </a:rPr>
              <a:t> Verlag.</a:t>
            </a:r>
            <a:endParaRPr lang="en-US" sz="2000" dirty="0">
              <a:latin typeface="Calibri Light" panose="020F0302020204030204" pitchFamily="34" charset="0"/>
              <a:cs typeface="Calibri Light" panose="020F0302020204030204" pitchFamily="34" charset="0"/>
            </a:endParaRPr>
          </a:p>
          <a:p>
            <a:r>
              <a:rPr lang="en-US" sz="2000" dirty="0" err="1">
                <a:latin typeface="Calibri Light" panose="020F0302020204030204" pitchFamily="34" charset="0"/>
                <a:cs typeface="Calibri Light" panose="020F0302020204030204" pitchFamily="34" charset="0"/>
              </a:rPr>
              <a:t>Goussev</a:t>
            </a:r>
            <a:r>
              <a:rPr lang="ru-RU"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Valentin. 2005. </a:t>
            </a:r>
            <a:r>
              <a:rPr lang="en-US" sz="2000" i="1" dirty="0" err="1">
                <a:latin typeface="Calibri Light" panose="020F0302020204030204" pitchFamily="34" charset="0"/>
                <a:cs typeface="Calibri Light" panose="020F0302020204030204" pitchFamily="34" charset="0"/>
              </a:rPr>
              <a:t>Tipologija</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specializirovannyx</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glagol’nyx</a:t>
            </a:r>
            <a:r>
              <a:rPr lang="en-US" sz="2000" i="1" dirty="0">
                <a:latin typeface="Calibri Light" panose="020F0302020204030204" pitchFamily="34" charset="0"/>
                <a:cs typeface="Calibri Light" panose="020F0302020204030204" pitchFamily="34" charset="0"/>
              </a:rPr>
              <a:t> form </a:t>
            </a:r>
            <a:r>
              <a:rPr lang="en-US" sz="2000" i="1" dirty="0" err="1">
                <a:latin typeface="Calibri Light" panose="020F0302020204030204" pitchFamily="34" charset="0"/>
                <a:cs typeface="Calibri Light" panose="020F0302020204030204" pitchFamily="34" charset="0"/>
              </a:rPr>
              <a:t>imperativa</a:t>
            </a:r>
            <a:r>
              <a:rPr lang="en-US" sz="2000" dirty="0">
                <a:latin typeface="Calibri Light" panose="020F0302020204030204" pitchFamily="34" charset="0"/>
                <a:cs typeface="Calibri Light" panose="020F0302020204030204" pitchFamily="34" charset="0"/>
              </a:rPr>
              <a:t> [Typology of dedicated imperative forms]. Moscow: RSUH</a:t>
            </a:r>
            <a:r>
              <a:rPr lang="ru-RU" sz="2000" dirty="0">
                <a:latin typeface="Calibri Light" panose="020F0302020204030204" pitchFamily="34" charset="0"/>
                <a:cs typeface="Calibri Light" panose="020F0302020204030204" pitchFamily="34" charset="0"/>
              </a:rPr>
              <a:t>.</a:t>
            </a:r>
            <a:r>
              <a:rPr lang="en-US" sz="2000" dirty="0">
                <a:latin typeface="Calibri Light" panose="020F0302020204030204" pitchFamily="34" charset="0"/>
                <a:cs typeface="Calibri Light" panose="020F0302020204030204" pitchFamily="34" charset="0"/>
              </a:rPr>
              <a:t> (PhD Thesis.)</a:t>
            </a:r>
            <a:r>
              <a:rPr lang="ru-RU" sz="2000" dirty="0">
                <a:latin typeface="Calibri Light" panose="020F0302020204030204" pitchFamily="34" charset="0"/>
                <a:cs typeface="Calibri Light" panose="020F0302020204030204" pitchFamily="34" charset="0"/>
              </a:rPr>
              <a:t> </a:t>
            </a:r>
            <a:endParaRPr lang="en-US" sz="2000" dirty="0">
              <a:latin typeface="Calibri Light" panose="020F0302020204030204" pitchFamily="34" charset="0"/>
              <a:cs typeface="Calibri Light" panose="020F0302020204030204" pitchFamily="34" charset="0"/>
            </a:endParaRPr>
          </a:p>
          <a:p>
            <a:r>
              <a:rPr lang="en-US" sz="2000" dirty="0">
                <a:latin typeface="Calibri Light" panose="020F0302020204030204" pitchFamily="34" charset="0"/>
                <a:cs typeface="Calibri Light" panose="020F0302020204030204" pitchFamily="34" charset="0"/>
              </a:rPr>
              <a:t>Han, Chung-</a:t>
            </a:r>
            <a:r>
              <a:rPr lang="en-US" sz="2000" dirty="0" err="1">
                <a:latin typeface="Calibri Light" panose="020F0302020204030204" pitchFamily="34" charset="0"/>
                <a:cs typeface="Calibri Light" panose="020F0302020204030204" pitchFamily="34" charset="0"/>
              </a:rPr>
              <a:t>hye</a:t>
            </a:r>
            <a:r>
              <a:rPr lang="en-US" sz="2000" dirty="0">
                <a:latin typeface="Calibri Light" panose="020F0302020204030204" pitchFamily="34" charset="0"/>
                <a:cs typeface="Calibri Light" panose="020F0302020204030204" pitchFamily="34" charset="0"/>
              </a:rPr>
              <a:t>. 1998. </a:t>
            </a:r>
            <a:r>
              <a:rPr lang="en-US" sz="2000" i="1" dirty="0">
                <a:latin typeface="Calibri Light" panose="020F0302020204030204" pitchFamily="34" charset="0"/>
                <a:cs typeface="Calibri Light" panose="020F0302020204030204" pitchFamily="34" charset="0"/>
              </a:rPr>
              <a:t>The Structure and Interpretation of Imperatives: Mood and Force in Universal Grammar.</a:t>
            </a:r>
            <a:r>
              <a:rPr lang="en-US" sz="2000" dirty="0">
                <a:latin typeface="Calibri Light" panose="020F0302020204030204" pitchFamily="34" charset="0"/>
                <a:cs typeface="Calibri Light" panose="020F0302020204030204" pitchFamily="34" charset="0"/>
              </a:rPr>
              <a:t> University of </a:t>
            </a:r>
            <a:r>
              <a:rPr lang="en-US" sz="2000" dirty="0" err="1">
                <a:latin typeface="Calibri Light" panose="020F0302020204030204" pitchFamily="34" charset="0"/>
                <a:cs typeface="Calibri Light" panose="020F0302020204030204" pitchFamily="34" charset="0"/>
              </a:rPr>
              <a:t>Pensilvania</a:t>
            </a:r>
            <a:r>
              <a:rPr lang="en-US" sz="2000" dirty="0">
                <a:latin typeface="Calibri Light" panose="020F0302020204030204" pitchFamily="34" charset="0"/>
                <a:cs typeface="Calibri Light" panose="020F0302020204030204" pitchFamily="34" charset="0"/>
              </a:rPr>
              <a:t>. (PhD Thesis.)</a:t>
            </a:r>
          </a:p>
          <a:p>
            <a:r>
              <a:rPr lang="en-US" sz="2000" dirty="0" err="1">
                <a:latin typeface="Calibri Light" panose="020F0302020204030204" pitchFamily="34" charset="0"/>
                <a:cs typeface="Calibri Light" panose="020F0302020204030204" pitchFamily="34" charset="0"/>
              </a:rPr>
              <a:t>Kirillova</a:t>
            </a:r>
            <a:r>
              <a:rPr lang="en-US" sz="2000" dirty="0">
                <a:latin typeface="Calibri Light" panose="020F0302020204030204" pitchFamily="34" charset="0"/>
                <a:cs typeface="Calibri Light" panose="020F0302020204030204" pitchFamily="34" charset="0"/>
              </a:rPr>
              <a:t>, Anastasia. 2017. </a:t>
            </a:r>
            <a:r>
              <a:rPr lang="en-US" sz="2000" i="1" dirty="0">
                <a:latin typeface="Calibri Light" panose="020F0302020204030204" pitchFamily="34" charset="0"/>
                <a:cs typeface="Calibri Light" panose="020F0302020204030204" pitchFamily="34" charset="0"/>
              </a:rPr>
              <a:t>The negative particle </a:t>
            </a:r>
            <a:r>
              <a:rPr lang="en-US" sz="2000" i="1" dirty="0" err="1">
                <a:latin typeface="Calibri Light" panose="020F0302020204030204" pitchFamily="34" charset="0"/>
                <a:cs typeface="Calibri Light" panose="020F0302020204030204" pitchFamily="34" charset="0"/>
              </a:rPr>
              <a:t>agəl</a:t>
            </a:r>
            <a:r>
              <a:rPr lang="en-US" sz="2000" i="1" dirty="0">
                <a:latin typeface="Calibri Light" panose="020F0302020204030204" pitchFamily="34" charset="0"/>
                <a:cs typeface="Calibri Light" panose="020F0302020204030204" pitchFamily="34" charset="0"/>
              </a:rPr>
              <a:t> in Hill Mari.</a:t>
            </a:r>
            <a:r>
              <a:rPr lang="en-US" sz="2000" dirty="0">
                <a:latin typeface="Calibri Light" panose="020F0302020204030204" pitchFamily="34" charset="0"/>
                <a:cs typeface="Calibri Light" panose="020F0302020204030204" pitchFamily="34" charset="0"/>
              </a:rPr>
              <a:t> XIV Conference on Typology and Grammar for young scholars. (Talk)</a:t>
            </a:r>
          </a:p>
          <a:p>
            <a:r>
              <a:rPr lang="en-US" sz="2000" dirty="0" err="1">
                <a:latin typeface="Calibri Light" panose="020F0302020204030204" pitchFamily="34" charset="0"/>
                <a:cs typeface="Calibri Light" panose="020F0302020204030204" pitchFamily="34" charset="0"/>
              </a:rPr>
              <a:t>Mordashova</a:t>
            </a:r>
            <a:r>
              <a:rPr lang="en-US" sz="2000" dirty="0">
                <a:latin typeface="Calibri Light" panose="020F0302020204030204" pitchFamily="34" charset="0"/>
                <a:cs typeface="Calibri Light" panose="020F0302020204030204" pitchFamily="34" charset="0"/>
              </a:rPr>
              <a:t>, Daria. 2017. </a:t>
            </a:r>
            <a:r>
              <a:rPr lang="en-US" sz="2000" i="1" dirty="0">
                <a:latin typeface="Calibri Light" panose="020F0302020204030204" pitchFamily="34" charset="0"/>
                <a:cs typeface="Calibri Light" panose="020F0302020204030204" pitchFamily="34" charset="0"/>
              </a:rPr>
              <a:t>K </a:t>
            </a:r>
            <a:r>
              <a:rPr lang="en-US" sz="2000" i="1" dirty="0" err="1">
                <a:latin typeface="Calibri Light" panose="020F0302020204030204" pitchFamily="34" charset="0"/>
                <a:cs typeface="Calibri Light" panose="020F0302020204030204" pitchFamily="34" charset="0"/>
              </a:rPr>
              <a:t>tipologii</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imperativa</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semantika</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priimperativnyx</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častic</a:t>
            </a:r>
            <a:r>
              <a:rPr lang="en-US" sz="2000" i="1" dirty="0">
                <a:latin typeface="Calibri Light" panose="020F0302020204030204" pitchFamily="34" charset="0"/>
                <a:cs typeface="Calibri Light" panose="020F0302020204030204" pitchFamily="34" charset="0"/>
              </a:rPr>
              <a:t> v </a:t>
            </a:r>
            <a:r>
              <a:rPr lang="en-US" sz="2000" i="1" dirty="0" err="1">
                <a:latin typeface="Calibri Light" panose="020F0302020204030204" pitchFamily="34" charset="0"/>
                <a:cs typeface="Calibri Light" panose="020F0302020204030204" pitchFamily="34" charset="0"/>
              </a:rPr>
              <a:t>gornomarijskom</a:t>
            </a:r>
            <a:r>
              <a:rPr lang="en-US" sz="2000" i="1" dirty="0">
                <a:latin typeface="Calibri Light" panose="020F0302020204030204" pitchFamily="34" charset="0"/>
                <a:cs typeface="Calibri Light" panose="020F0302020204030204" pitchFamily="34" charset="0"/>
              </a:rPr>
              <a:t> </a:t>
            </a:r>
            <a:r>
              <a:rPr lang="en-US" sz="2000" i="1" dirty="0" err="1">
                <a:latin typeface="Calibri Light" panose="020F0302020204030204" pitchFamily="34" charset="0"/>
                <a:cs typeface="Calibri Light" panose="020F0302020204030204" pitchFamily="34" charset="0"/>
              </a:rPr>
              <a:t>jazyke</a:t>
            </a:r>
            <a:r>
              <a:rPr lang="en-US" sz="2000" dirty="0">
                <a:latin typeface="Calibri Light" panose="020F0302020204030204" pitchFamily="34" charset="0"/>
                <a:cs typeface="Calibri Light" panose="020F0302020204030204" pitchFamily="34" charset="0"/>
              </a:rPr>
              <a:t> [Towards the typology of imperative: semantics of imperative particles in Hill Mari]. XIV Conference on Typology and Grammar for young scholars. (Talk)</a:t>
            </a:r>
          </a:p>
          <a:p>
            <a:r>
              <a:rPr lang="en-US" sz="2000" dirty="0">
                <a:latin typeface="Calibri Light" panose="020F0302020204030204" pitchFamily="34" charset="0"/>
                <a:cs typeface="Calibri Light" panose="020F0302020204030204" pitchFamily="34" charset="0"/>
              </a:rPr>
              <a:t>Palmer, Frank. 1998. </a:t>
            </a:r>
            <a:r>
              <a:rPr lang="en-US" sz="2000" i="1" dirty="0">
                <a:latin typeface="Calibri Light" panose="020F0302020204030204" pitchFamily="34" charset="0"/>
                <a:cs typeface="Calibri Light" panose="020F0302020204030204" pitchFamily="34" charset="0"/>
              </a:rPr>
              <a:t>Mood and modality.</a:t>
            </a:r>
            <a:r>
              <a:rPr lang="en-US" sz="2000" dirty="0">
                <a:latin typeface="Calibri Light" panose="020F0302020204030204" pitchFamily="34" charset="0"/>
                <a:cs typeface="Calibri Light" panose="020F0302020204030204" pitchFamily="34" charset="0"/>
              </a:rPr>
              <a:t> Cambridge: University Press. </a:t>
            </a:r>
          </a:p>
          <a:p>
            <a:r>
              <a:rPr lang="en-US" sz="2000" dirty="0" err="1">
                <a:latin typeface="Calibri Light" panose="020F0302020204030204" pitchFamily="34" charset="0"/>
                <a:cs typeface="Calibri Light" panose="020F0302020204030204" pitchFamily="34" charset="0"/>
              </a:rPr>
              <a:t>Portner</a:t>
            </a:r>
            <a:r>
              <a:rPr lang="en-US" sz="2000" dirty="0">
                <a:latin typeface="Calibri Light" panose="020F0302020204030204" pitchFamily="34" charset="0"/>
                <a:cs typeface="Calibri Light" panose="020F0302020204030204" pitchFamily="34" charset="0"/>
              </a:rPr>
              <a:t>, Paul. 2009. </a:t>
            </a:r>
            <a:r>
              <a:rPr lang="en-US" sz="2000" i="1" dirty="0">
                <a:latin typeface="Calibri Light" panose="020F0302020204030204" pitchFamily="34" charset="0"/>
                <a:cs typeface="Calibri Light" panose="020F0302020204030204" pitchFamily="34" charset="0"/>
              </a:rPr>
              <a:t>Modality.</a:t>
            </a:r>
            <a:r>
              <a:rPr lang="en-US" sz="2000" dirty="0">
                <a:latin typeface="Calibri Light" panose="020F0302020204030204" pitchFamily="34" charset="0"/>
                <a:cs typeface="Calibri Light" panose="020F0302020204030204" pitchFamily="34" charset="0"/>
              </a:rPr>
              <a:t> Oxford: University Press. </a:t>
            </a:r>
          </a:p>
          <a:p>
            <a:r>
              <a:rPr lang="en-US" sz="2000" dirty="0" err="1">
                <a:latin typeface="Calibri Light" panose="020F0302020204030204" pitchFamily="34" charset="0"/>
                <a:cs typeface="Calibri Light" panose="020F0302020204030204" pitchFamily="34" charset="0"/>
              </a:rPr>
              <a:t>Savatkova</a:t>
            </a:r>
            <a:r>
              <a:rPr lang="en-US" sz="2000" dirty="0">
                <a:latin typeface="Calibri Light" panose="020F0302020204030204" pitchFamily="34" charset="0"/>
                <a:cs typeface="Calibri Light" panose="020F0302020204030204" pitchFamily="34" charset="0"/>
              </a:rPr>
              <a:t>, Anna. 2002. </a:t>
            </a:r>
            <a:r>
              <a:rPr lang="en-US" sz="2000" dirty="0" err="1">
                <a:latin typeface="Calibri Light" panose="020F0302020204030204" pitchFamily="34" charset="0"/>
                <a:cs typeface="Calibri Light" panose="020F0302020204030204" pitchFamily="34" charset="0"/>
              </a:rPr>
              <a:t>Gornoje</a:t>
            </a:r>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narečije</a:t>
            </a:r>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marijskogo</a:t>
            </a:r>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jazyka</a:t>
            </a:r>
            <a:r>
              <a:rPr lang="en-US" sz="2000" dirty="0">
                <a:latin typeface="Calibri Light" panose="020F0302020204030204" pitchFamily="34" charset="0"/>
                <a:cs typeface="Calibri Light" panose="020F0302020204030204" pitchFamily="34" charset="0"/>
              </a:rPr>
              <a:t> [The Hill dialect of Mari]. Bibliotheca </a:t>
            </a:r>
            <a:r>
              <a:rPr lang="en-US" sz="2000" dirty="0" err="1">
                <a:latin typeface="Calibri Light" panose="020F0302020204030204" pitchFamily="34" charset="0"/>
                <a:cs typeface="Calibri Light" panose="020F0302020204030204" pitchFamily="34" charset="0"/>
              </a:rPr>
              <a:t>Ceremissica</a:t>
            </a:r>
            <a:r>
              <a:rPr lang="en-US" sz="2000" dirty="0">
                <a:latin typeface="Calibri Light" panose="020F0302020204030204" pitchFamily="34" charset="0"/>
                <a:cs typeface="Calibri Light" panose="020F0302020204030204" pitchFamily="34" charset="0"/>
              </a:rPr>
              <a:t>, </a:t>
            </a:r>
            <a:r>
              <a:rPr lang="ru-RU" sz="2000" dirty="0">
                <a:latin typeface="Calibri Light" panose="020F0302020204030204" pitchFamily="34" charset="0"/>
                <a:cs typeface="Calibri Light" panose="020F0302020204030204" pitchFamily="34" charset="0"/>
              </a:rPr>
              <a:t>Т. </a:t>
            </a:r>
            <a:r>
              <a:rPr lang="en-US" sz="2000" dirty="0">
                <a:latin typeface="Calibri Light" panose="020F0302020204030204" pitchFamily="34" charset="0"/>
                <a:cs typeface="Calibri Light" panose="020F0302020204030204" pitchFamily="34" charset="0"/>
              </a:rPr>
              <a:t>V. </a:t>
            </a:r>
          </a:p>
          <a:p>
            <a:r>
              <a:rPr lang="en-US" sz="2000" dirty="0" err="1">
                <a:latin typeface="Calibri Light" panose="020F0302020204030204" pitchFamily="34" charset="0"/>
                <a:cs typeface="Calibri Light" panose="020F0302020204030204" pitchFamily="34" charset="0"/>
              </a:rPr>
              <a:t>Speas</a:t>
            </a:r>
            <a:r>
              <a:rPr lang="en-US" sz="2000" dirty="0">
                <a:latin typeface="Calibri Light" panose="020F0302020204030204" pitchFamily="34" charset="0"/>
                <a:cs typeface="Calibri Light" panose="020F0302020204030204" pitchFamily="34" charset="0"/>
              </a:rPr>
              <a:t>. M, </a:t>
            </a:r>
            <a:r>
              <a:rPr lang="en-US" sz="2000" dirty="0" err="1">
                <a:latin typeface="Calibri Light" panose="020F0302020204030204" pitchFamily="34" charset="0"/>
                <a:cs typeface="Calibri Light" panose="020F0302020204030204" pitchFamily="34" charset="0"/>
              </a:rPr>
              <a:t>Tenny</a:t>
            </a:r>
            <a:r>
              <a:rPr lang="en-US" sz="2000" dirty="0">
                <a:latin typeface="Calibri Light" panose="020F0302020204030204" pitchFamily="34" charset="0"/>
                <a:cs typeface="Calibri Light" panose="020F0302020204030204" pitchFamily="34" charset="0"/>
              </a:rPr>
              <a:t>, C. 2003. Configurational properties of point of view roles. In: Di </a:t>
            </a:r>
            <a:r>
              <a:rPr lang="en-US" sz="2000" dirty="0" err="1">
                <a:latin typeface="Calibri Light" panose="020F0302020204030204" pitchFamily="34" charset="0"/>
                <a:cs typeface="Calibri Light" panose="020F0302020204030204" pitchFamily="34" charset="0"/>
              </a:rPr>
              <a:t>Sciullo</a:t>
            </a:r>
            <a:r>
              <a:rPr lang="en-US" sz="2000" dirty="0">
                <a:latin typeface="Calibri Light" panose="020F0302020204030204" pitchFamily="34" charset="0"/>
                <a:cs typeface="Calibri Light" panose="020F0302020204030204" pitchFamily="34" charset="0"/>
              </a:rPr>
              <a:t>, A.M. (Ed.), Asymmetry in Grammar. Volume 1: Syntax and Semantics. John Benjamins, Amsterdam, pp. 315-343.</a:t>
            </a:r>
          </a:p>
          <a:p>
            <a:endParaRPr lang="ru-R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08307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570E2-7B1B-4F40-9451-E6AF9B2D19D7}"/>
              </a:ext>
            </a:extLst>
          </p:cNvPr>
          <p:cNvSpPr>
            <a:spLocks noGrp="1"/>
          </p:cNvSpPr>
          <p:nvPr>
            <p:ph type="title"/>
          </p:nvPr>
        </p:nvSpPr>
        <p:spPr/>
        <p:txBody>
          <a:bodyPr/>
          <a:lstStyle/>
          <a:p>
            <a:r>
              <a:rPr lang="en-US" dirty="0"/>
              <a:t>Thank you for your attention!</a:t>
            </a:r>
            <a:endParaRPr lang="ru-RU" dirty="0"/>
          </a:p>
        </p:txBody>
      </p:sp>
      <p:sp>
        <p:nvSpPr>
          <p:cNvPr id="3" name="Объект 2">
            <a:extLst>
              <a:ext uri="{FF2B5EF4-FFF2-40B4-BE49-F238E27FC236}">
                <a16:creationId xmlns:a16="http://schemas.microsoft.com/office/drawing/2014/main" id="{89A5B2AD-885C-4C00-9FF6-61EFF5AC5881}"/>
              </a:ext>
            </a:extLst>
          </p:cNvPr>
          <p:cNvSpPr>
            <a:spLocks noGrp="1"/>
          </p:cNvSpPr>
          <p:nvPr>
            <p:ph idx="1"/>
          </p:nvPr>
        </p:nvSpPr>
        <p:spPr/>
        <p:txBody>
          <a:bodyPr>
            <a:normAutofit/>
          </a:bodyPr>
          <a:lstStyle/>
          <a:p>
            <a:pPr marL="0" indent="0">
              <a:buNone/>
            </a:pPr>
            <a:r>
              <a:rPr lang="en-US" sz="2800" dirty="0">
                <a:latin typeface="Calibri Light" panose="020F0302020204030204" pitchFamily="34" charset="0"/>
                <a:cs typeface="Calibri Light" panose="020F0302020204030204" pitchFamily="34" charset="0"/>
              </a:rPr>
              <a:t>I am also grateful to Ilya </a:t>
            </a:r>
            <a:r>
              <a:rPr lang="en-US" sz="2800" dirty="0" err="1">
                <a:latin typeface="Calibri Light" panose="020F0302020204030204" pitchFamily="34" charset="0"/>
                <a:cs typeface="Calibri Light" panose="020F0302020204030204" pitchFamily="34" charset="0"/>
              </a:rPr>
              <a:t>Naumov</a:t>
            </a:r>
            <a:r>
              <a:rPr lang="en-US" sz="2800" dirty="0">
                <a:latin typeface="Calibri Light" panose="020F0302020204030204" pitchFamily="34" charset="0"/>
                <a:cs typeface="Calibri Light" panose="020F0302020204030204" pitchFamily="34" charset="0"/>
              </a:rPr>
              <a:t> and Alexey Kozlov for the discussion, to </a:t>
            </a:r>
            <a:r>
              <a:rPr lang="en-US" sz="2800" dirty="0" err="1">
                <a:latin typeface="Calibri Light" panose="020F0302020204030204" pitchFamily="34" charset="0"/>
                <a:cs typeface="Calibri Light" panose="020F0302020204030204" pitchFamily="34" charset="0"/>
              </a:rPr>
              <a:t>Egor</a:t>
            </a:r>
            <a:r>
              <a:rPr lang="en-US" sz="2800" dirty="0">
                <a:latin typeface="Calibri Light" panose="020F0302020204030204" pitchFamily="34" charset="0"/>
                <a:cs typeface="Calibri Light" panose="020F0302020204030204" pitchFamily="34" charset="0"/>
              </a:rPr>
              <a:t> </a:t>
            </a:r>
            <a:r>
              <a:rPr lang="en-US" sz="2800" dirty="0" err="1">
                <a:latin typeface="Calibri Light" panose="020F0302020204030204" pitchFamily="34" charset="0"/>
                <a:cs typeface="Calibri Light" panose="020F0302020204030204" pitchFamily="34" charset="0"/>
              </a:rPr>
              <a:t>Kashkin</a:t>
            </a:r>
            <a:r>
              <a:rPr lang="en-US" sz="2800" dirty="0">
                <a:latin typeface="Calibri Light" panose="020F0302020204030204" pitchFamily="34" charset="0"/>
                <a:cs typeface="Calibri Light" panose="020F0302020204030204" pitchFamily="34" charset="0"/>
              </a:rPr>
              <a:t> for his helpful comments and many others.</a:t>
            </a:r>
            <a:endParaRPr lang="ru-R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546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84089-B989-4211-9CB1-930264B4B000}"/>
              </a:ext>
            </a:extLst>
          </p:cNvPr>
          <p:cNvSpPr>
            <a:spLocks noGrp="1"/>
          </p:cNvSpPr>
          <p:nvPr>
            <p:ph type="title"/>
          </p:nvPr>
        </p:nvSpPr>
        <p:spPr/>
        <p:txBody>
          <a:bodyPr>
            <a:normAutofit/>
          </a:bodyPr>
          <a:lstStyle/>
          <a:p>
            <a:r>
              <a:rPr lang="en-US" dirty="0"/>
              <a:t>Descriptive grammars</a:t>
            </a:r>
            <a:endParaRPr lang="ru-RU" dirty="0"/>
          </a:p>
        </p:txBody>
      </p:sp>
      <p:sp>
        <p:nvSpPr>
          <p:cNvPr id="3" name="Объект 2">
            <a:extLst>
              <a:ext uri="{FF2B5EF4-FFF2-40B4-BE49-F238E27FC236}">
                <a16:creationId xmlns:a16="http://schemas.microsoft.com/office/drawing/2014/main" id="{4855907B-39C7-4D28-B6DC-2C0BF9A8037E}"/>
              </a:ext>
            </a:extLst>
          </p:cNvPr>
          <p:cNvSpPr>
            <a:spLocks noGrp="1"/>
          </p:cNvSpPr>
          <p:nvPr>
            <p:ph idx="1"/>
          </p:nvPr>
        </p:nvSpPr>
        <p:spPr/>
        <p:txBody>
          <a:bodyPr>
            <a:normAutofit lnSpcReduction="10000"/>
          </a:bodyPr>
          <a:lstStyle/>
          <a:p>
            <a:pPr marL="0" indent="0">
              <a:buNone/>
            </a:pPr>
            <a:r>
              <a:rPr lang="en-US" sz="3200" dirty="0">
                <a:latin typeface="Calibri Light" panose="020F0302020204030204" pitchFamily="34" charset="0"/>
                <a:cs typeface="Calibri Light" panose="020F0302020204030204" pitchFamily="34" charset="0"/>
              </a:rPr>
              <a:t>(</a:t>
            </a:r>
            <a:r>
              <a:rPr lang="en-US" sz="3200" dirty="0" err="1">
                <a:latin typeface="Calibri Light" panose="020F0302020204030204" pitchFamily="34" charset="0"/>
                <a:cs typeface="Calibri Light" panose="020F0302020204030204" pitchFamily="34" charset="0"/>
              </a:rPr>
              <a:t>Savatkova</a:t>
            </a:r>
            <a:r>
              <a:rPr lang="ru-RU" sz="3200" dirty="0">
                <a:latin typeface="Calibri Light" panose="020F0302020204030204" pitchFamily="34" charset="0"/>
                <a:cs typeface="Calibri Light" panose="020F0302020204030204" pitchFamily="34" charset="0"/>
              </a:rPr>
              <a:t> 2002</a:t>
            </a:r>
            <a:r>
              <a:rPr lang="en-US" sz="3200" dirty="0">
                <a:latin typeface="Calibri Light" panose="020F0302020204030204" pitchFamily="34" charset="0"/>
                <a:cs typeface="Calibri Light" panose="020F0302020204030204" pitchFamily="34" charset="0"/>
              </a:rPr>
              <a:t>):</a:t>
            </a:r>
            <a:r>
              <a:rPr lang="ru-RU" sz="3200" dirty="0">
                <a:latin typeface="Calibri Light" panose="020F0302020204030204" pitchFamily="34" charset="0"/>
                <a:cs typeface="Calibri Light" panose="020F0302020204030204" pitchFamily="34" charset="0"/>
              </a:rPr>
              <a:t> </a:t>
            </a:r>
            <a:endParaRPr lang="en-US" sz="3200" dirty="0">
              <a:latin typeface="Calibri Light" panose="020F0302020204030204" pitchFamily="34" charset="0"/>
              <a:cs typeface="Calibri Light" panose="020F0302020204030204" pitchFamily="34" charset="0"/>
            </a:endParaRPr>
          </a:p>
          <a:p>
            <a:pPr marL="0" indent="0">
              <a:buNone/>
            </a:pPr>
            <a:r>
              <a:rPr lang="ru-RU" sz="3200" dirty="0">
                <a:latin typeface="Calibri Light" panose="020F0302020204030204" pitchFamily="34" charset="0"/>
                <a:cs typeface="Calibri Light" panose="020F0302020204030204" pitchFamily="34" charset="0"/>
              </a:rPr>
              <a:t>-</a:t>
            </a:r>
            <a:r>
              <a:rPr lang="ru-RU" sz="3200" i="1" dirty="0">
                <a:latin typeface="Calibri Light" panose="020F0302020204030204" pitchFamily="34" charset="0"/>
                <a:cs typeface="Calibri Light" panose="020F0302020204030204" pitchFamily="34" charset="0"/>
              </a:rPr>
              <a:t>š</a:t>
            </a:r>
            <a:r>
              <a:rPr lang="en-US" sz="3200" i="1" dirty="0">
                <a:latin typeface="Calibri Light" panose="020F0302020204030204" pitchFamily="34" charset="0"/>
                <a:cs typeface="Calibri Light" panose="020F0302020204030204" pitchFamily="34" charset="0"/>
              </a:rPr>
              <a:t>a</a:t>
            </a:r>
            <a:r>
              <a:rPr lang="ru-RU" sz="3200" i="1" dirty="0">
                <a:latin typeface="Calibri Light" panose="020F0302020204030204" pitchFamily="34" charset="0"/>
                <a:cs typeface="Calibri Light" panose="020F0302020204030204" pitchFamily="34" charset="0"/>
              </a:rPr>
              <a:t>š</a:t>
            </a:r>
            <a:r>
              <a:rPr lang="ru-RU" sz="3200" dirty="0">
                <a:latin typeface="Calibri Light" panose="020F0302020204030204" pitchFamily="34" charset="0"/>
                <a:cs typeface="Calibri Light" panose="020F0302020204030204" pitchFamily="34" charset="0"/>
              </a:rPr>
              <a:t> </a:t>
            </a:r>
            <a:r>
              <a:rPr lang="en-US" sz="3200" dirty="0">
                <a:latin typeface="Calibri Light" panose="020F0302020204030204" pitchFamily="34" charset="0"/>
                <a:cs typeface="Calibri Light" panose="020F0302020204030204" pitchFamily="34" charset="0"/>
              </a:rPr>
              <a:t>is one of the infinitive markers, which expresses ‘the necessity to perform an action in the future’ (“</a:t>
            </a:r>
            <a:r>
              <a:rPr lang="ru-RU" sz="3200" dirty="0">
                <a:latin typeface="Calibri Light" panose="020F0302020204030204" pitchFamily="34" charset="0"/>
                <a:cs typeface="Calibri Light" panose="020F0302020204030204" pitchFamily="34" charset="0"/>
              </a:rPr>
              <a:t>необходимость совершения действия в будущем</a:t>
            </a:r>
            <a:r>
              <a:rPr lang="en-US" sz="3200" dirty="0">
                <a:latin typeface="Calibri Light" panose="020F0302020204030204" pitchFamily="34" charset="0"/>
                <a:cs typeface="Calibri Light" panose="020F0302020204030204" pitchFamily="34" charset="0"/>
              </a:rPr>
              <a:t>”);</a:t>
            </a:r>
          </a:p>
          <a:p>
            <a:pPr marL="0" indent="0">
              <a:buNone/>
            </a:pPr>
            <a:r>
              <a:rPr lang="en-US" sz="3200" dirty="0">
                <a:latin typeface="Calibri Light" panose="020F0302020204030204" pitchFamily="34" charset="0"/>
                <a:cs typeface="Calibri Light" panose="020F0302020204030204" pitchFamily="34" charset="0"/>
              </a:rPr>
              <a:t>(</a:t>
            </a:r>
            <a:r>
              <a:rPr lang="en-US" sz="3200" dirty="0" err="1">
                <a:latin typeface="Calibri Light" panose="020F0302020204030204" pitchFamily="34" charset="0"/>
                <a:cs typeface="Calibri Light" panose="020F0302020204030204" pitchFamily="34" charset="0"/>
              </a:rPr>
              <a:t>Alhoniemi</a:t>
            </a:r>
            <a:r>
              <a:rPr lang="ru-RU" sz="3200" dirty="0">
                <a:latin typeface="Calibri Light" panose="020F0302020204030204" pitchFamily="34" charset="0"/>
                <a:cs typeface="Calibri Light" panose="020F0302020204030204" pitchFamily="34" charset="0"/>
              </a:rPr>
              <a:t> 1993</a:t>
            </a:r>
            <a:r>
              <a:rPr lang="en-US" sz="3200" dirty="0">
                <a:latin typeface="Calibri Light" panose="020F0302020204030204" pitchFamily="34" charset="0"/>
                <a:cs typeface="Calibri Light" panose="020F0302020204030204" pitchFamily="34" charset="0"/>
              </a:rPr>
              <a:t>) describes the meaning of -</a:t>
            </a:r>
            <a:r>
              <a:rPr lang="en-US" sz="3200" i="1" dirty="0">
                <a:latin typeface="Calibri Light" panose="020F0302020204030204" pitchFamily="34" charset="0"/>
                <a:cs typeface="Calibri Light" panose="020F0302020204030204" pitchFamily="34" charset="0"/>
              </a:rPr>
              <a:t>šaš</a:t>
            </a:r>
            <a:r>
              <a:rPr lang="en-US" sz="3200" dirty="0">
                <a:latin typeface="Calibri Light" panose="020F0302020204030204" pitchFamily="34" charset="0"/>
                <a:cs typeface="Calibri Light" panose="020F0302020204030204" pitchFamily="34" charset="0"/>
              </a:rPr>
              <a:t> as ‘</a:t>
            </a:r>
            <a:r>
              <a:rPr lang="en-US" sz="3200" i="1" dirty="0" err="1">
                <a:latin typeface="Calibri Light" panose="020F0302020204030204" pitchFamily="34" charset="0"/>
                <a:cs typeface="Calibri Light" panose="020F0302020204030204" pitchFamily="34" charset="0"/>
              </a:rPr>
              <a:t>futurisch-nezessiv</a:t>
            </a:r>
            <a:r>
              <a:rPr lang="en-US" sz="3200" dirty="0">
                <a:latin typeface="Calibri Light" panose="020F0302020204030204" pitchFamily="34" charset="0"/>
                <a:cs typeface="Calibri Light" panose="020F0302020204030204" pitchFamily="34" charset="0"/>
              </a:rPr>
              <a:t>’.</a:t>
            </a:r>
            <a:endParaRPr lang="ru-RU" sz="3200" dirty="0">
              <a:latin typeface="Calibri Light" panose="020F0302020204030204" pitchFamily="34" charset="0"/>
              <a:ea typeface="Tahoma" panose="020B0604030504040204" pitchFamily="34" charset="0"/>
              <a:cs typeface="Calibri Light" panose="020F030202020403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59467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E054B-F1E1-422A-BA3F-3EBE812512D4}"/>
              </a:ext>
            </a:extLst>
          </p:cNvPr>
          <p:cNvSpPr>
            <a:spLocks noGrp="1"/>
          </p:cNvSpPr>
          <p:nvPr>
            <p:ph type="title"/>
          </p:nvPr>
        </p:nvSpPr>
        <p:spPr>
          <a:xfrm>
            <a:off x="1295401" y="220132"/>
            <a:ext cx="9601196" cy="1303867"/>
          </a:xfrm>
        </p:spPr>
        <p:txBody>
          <a:bodyPr/>
          <a:lstStyle/>
          <a:p>
            <a:r>
              <a:rPr lang="en-US" dirty="0"/>
              <a:t>Descriptive grammars’ account</a:t>
            </a:r>
            <a:endParaRPr lang="ru-RU" dirty="0"/>
          </a:p>
        </p:txBody>
      </p:sp>
      <p:sp>
        <p:nvSpPr>
          <p:cNvPr id="3" name="Объект 2">
            <a:extLst>
              <a:ext uri="{FF2B5EF4-FFF2-40B4-BE49-F238E27FC236}">
                <a16:creationId xmlns:a16="http://schemas.microsoft.com/office/drawing/2014/main" id="{09B67D40-48CF-42AF-A6CB-4A9D9D7F97C7}"/>
              </a:ext>
            </a:extLst>
          </p:cNvPr>
          <p:cNvSpPr>
            <a:spLocks noGrp="1"/>
          </p:cNvSpPr>
          <p:nvPr>
            <p:ph idx="1"/>
          </p:nvPr>
        </p:nvSpPr>
        <p:spPr>
          <a:xfrm>
            <a:off x="1295401" y="1408852"/>
            <a:ext cx="9601196" cy="4951308"/>
          </a:xfrm>
        </p:spPr>
        <p:txBody>
          <a:bodyPr>
            <a:normAutofit/>
          </a:bodyPr>
          <a:lstStyle/>
          <a:p>
            <a:r>
              <a:rPr lang="en-US" dirty="0">
                <a:latin typeface="Calibri Light" panose="020F0302020204030204" pitchFamily="34" charset="0"/>
                <a:cs typeface="Calibri Light" panose="020F0302020204030204" pitchFamily="34" charset="0"/>
              </a:rPr>
              <a:t>In (</a:t>
            </a:r>
            <a:r>
              <a:rPr lang="en-US" dirty="0" err="1">
                <a:latin typeface="Calibri Light" panose="020F0302020204030204" pitchFamily="34" charset="0"/>
                <a:cs typeface="Calibri Light" panose="020F0302020204030204" pitchFamily="34" charset="0"/>
              </a:rPr>
              <a:t>Savatkova</a:t>
            </a:r>
            <a:r>
              <a:rPr lang="en-US" dirty="0">
                <a:latin typeface="Calibri Light" panose="020F0302020204030204" pitchFamily="34" charset="0"/>
                <a:cs typeface="Calibri Light" panose="020F0302020204030204" pitchFamily="34" charset="0"/>
              </a:rPr>
              <a:t> 2002) all examples of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infinitive are in root contexts:</a:t>
            </a:r>
          </a:p>
          <a:p>
            <a:pPr marL="0" indent="0">
              <a:spcAft>
                <a:spcPts val="0"/>
              </a:spcAft>
              <a:buNone/>
            </a:pPr>
            <a:r>
              <a:rPr lang="en-US" dirty="0">
                <a:latin typeface="Calibri Light" panose="020F0302020204030204" pitchFamily="34" charset="0"/>
                <a:cs typeface="Calibri Light" panose="020F0302020204030204" pitchFamily="34" charset="0"/>
              </a:rPr>
              <a:t>(1)	</a:t>
            </a:r>
            <a:r>
              <a:rPr lang="en-US" dirty="0" err="1">
                <a:latin typeface="Calibri Light" panose="020F0302020204030204" pitchFamily="34" charset="0"/>
                <a:cs typeface="Calibri Light" panose="020F0302020204030204" pitchFamily="34" charset="0"/>
              </a:rPr>
              <a:t>ke-</a:t>
            </a:r>
            <a:r>
              <a:rPr lang="en-US" b="1" dirty="0" err="1">
                <a:latin typeface="Calibri Light" panose="020F0302020204030204" pitchFamily="34" charset="0"/>
                <a:cs typeface="Calibri Light" panose="020F0302020204030204" pitchFamily="34" charset="0"/>
              </a:rPr>
              <a:t>šäš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kornə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kužə</a:t>
            </a:r>
            <a:r>
              <a:rPr lang="en-US" dirty="0">
                <a:latin typeface="Calibri Light" panose="020F0302020204030204" pitchFamily="34" charset="0"/>
                <a:cs typeface="Calibri Light" panose="020F0302020204030204" pitchFamily="34" charset="0"/>
              </a:rPr>
              <a:t>̑	vet</a:t>
            </a:r>
            <a:endParaRPr lang="ru-RU"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go-OPT		road	long	PTCL</a:t>
            </a:r>
          </a:p>
          <a:p>
            <a:pPr marL="0" indent="0">
              <a:spcBef>
                <a:spcPts val="0"/>
              </a:spcBef>
              <a:buNone/>
            </a:pPr>
            <a:r>
              <a:rPr lang="en-US" dirty="0">
                <a:latin typeface="Calibri Light" panose="020F0302020204030204" pitchFamily="34" charset="0"/>
                <a:cs typeface="Calibri Light" panose="020F0302020204030204" pitchFamily="34" charset="0"/>
              </a:rPr>
              <a:t>	‘It is necessary to go, the road is long after all’</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Savatkova</a:t>
            </a:r>
            <a:r>
              <a:rPr lang="en-US" dirty="0">
                <a:latin typeface="Calibri Light" panose="020F0302020204030204" pitchFamily="34" charset="0"/>
                <a:cs typeface="Calibri Light" panose="020F0302020204030204" pitchFamily="34" charset="0"/>
              </a:rPr>
              <a:t> 2002).</a:t>
            </a:r>
          </a:p>
          <a:p>
            <a:r>
              <a:rPr lang="en-US"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 </a:t>
            </a:r>
            <a:r>
              <a:rPr lang="en-US" dirty="0" err="1">
                <a:latin typeface="Calibri Light" panose="020F0302020204030204" pitchFamily="34" charset="0"/>
                <a:cs typeface="Calibri Light" panose="020F0302020204030204" pitchFamily="34" charset="0"/>
              </a:rPr>
              <a:t>irrealis</a:t>
            </a:r>
            <a:r>
              <a:rPr lang="en-US" dirty="0">
                <a:latin typeface="Calibri Light" panose="020F0302020204030204" pitchFamily="34" charset="0"/>
                <a:cs typeface="Calibri Light" panose="020F0302020204030204" pitchFamily="34" charset="0"/>
              </a:rPr>
              <a:t> </a:t>
            </a:r>
            <a:r>
              <a:rPr lang="en-US" b="1" i="1" dirty="0" err="1">
                <a:latin typeface="Calibri Light" panose="020F0302020204030204" pitchFamily="34" charset="0"/>
                <a:cs typeface="Calibri Light" panose="020F0302020204030204" pitchFamily="34" charset="0"/>
              </a:rPr>
              <a:t>ə̑l’ə</a:t>
            </a:r>
            <a:r>
              <a:rPr lang="en-US" i="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in a counterfactual optative context:</a:t>
            </a:r>
          </a:p>
          <a:p>
            <a:pPr marL="0" indent="0">
              <a:spcAft>
                <a:spcPts val="0"/>
              </a:spcAft>
              <a:buNone/>
            </a:pPr>
            <a:r>
              <a:rPr lang="en-US" dirty="0">
                <a:latin typeface="Calibri Light" panose="020F0302020204030204" pitchFamily="34" charset="0"/>
                <a:cs typeface="Calibri Light" panose="020F0302020204030204" pitchFamily="34" charset="0"/>
              </a:rPr>
              <a:t>(2)</a:t>
            </a:r>
            <a:r>
              <a:rPr lang="en-US" b="1"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li</a:t>
            </a:r>
            <a:r>
              <a:rPr lang="ru-RU" dirty="0">
                <a:latin typeface="Calibri Light" panose="020F0302020204030204" pitchFamily="34" charset="0"/>
                <a:cs typeface="Calibri Light" panose="020F0302020204030204" pitchFamily="34" charset="0"/>
              </a:rPr>
              <a:t>-</a:t>
            </a:r>
            <a:r>
              <a:rPr lang="en-US" b="1" dirty="0" err="1">
                <a:latin typeface="Calibri Light" panose="020F0302020204030204" pitchFamily="34" charset="0"/>
                <a:cs typeface="Calibri Light" panose="020F0302020204030204" pitchFamily="34" charset="0"/>
              </a:rPr>
              <a:t>šäš</a:t>
            </a:r>
            <a:r>
              <a:rPr lang="en-US" b="1"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ə̑l’ə</a:t>
            </a:r>
            <a:r>
              <a:rPr lang="en-US" dirty="0">
                <a:latin typeface="Calibri Light" panose="020F0302020204030204" pitchFamily="34" charset="0"/>
                <a:cs typeface="Calibri Light" panose="020F0302020204030204" pitchFamily="34" charset="0"/>
              </a:rPr>
              <a:t>̑		kuku		</a:t>
            </a:r>
            <a:r>
              <a:rPr lang="en-US" dirty="0" err="1">
                <a:latin typeface="Calibri Light" panose="020F0302020204030204" pitchFamily="34" charset="0"/>
                <a:cs typeface="Calibri Light" panose="020F0302020204030204" pitchFamily="34" charset="0"/>
              </a:rPr>
              <a:t>igə</a:t>
            </a:r>
            <a:r>
              <a:rPr lang="en-US" dirty="0">
                <a:latin typeface="Calibri Light" panose="020F0302020204030204" pitchFamily="34" charset="0"/>
                <a:cs typeface="Calibri Light" panose="020F0302020204030204" pitchFamily="34" charset="0"/>
              </a:rPr>
              <a:t>̈…</a:t>
            </a: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be-OPT		RETR1	coockoo	youngling</a:t>
            </a:r>
          </a:p>
          <a:p>
            <a:pPr marL="0" indent="0">
              <a:buNone/>
            </a:pPr>
            <a:r>
              <a:rPr lang="en-US" dirty="0">
                <a:latin typeface="Calibri Light" panose="020F0302020204030204" pitchFamily="34" charset="0"/>
                <a:cs typeface="Calibri Light" panose="020F0302020204030204" pitchFamily="34" charset="0"/>
              </a:rPr>
              <a:t>	‘If only I could become a </a:t>
            </a:r>
            <a:r>
              <a:rPr lang="en-US" dirty="0" err="1">
                <a:latin typeface="Calibri Light" panose="020F0302020204030204" pitchFamily="34" charset="0"/>
                <a:cs typeface="Calibri Light" panose="020F0302020204030204" pitchFamily="34" charset="0"/>
              </a:rPr>
              <a:t>coockoo’s</a:t>
            </a:r>
            <a:r>
              <a:rPr lang="en-US" dirty="0">
                <a:latin typeface="Calibri Light" panose="020F0302020204030204" pitchFamily="34" charset="0"/>
                <a:cs typeface="Calibri Light" panose="020F0302020204030204" pitchFamily="34" charset="0"/>
              </a:rPr>
              <a:t> youngling!’</a:t>
            </a:r>
          </a:p>
          <a:p>
            <a:r>
              <a:rPr lang="en-US" dirty="0">
                <a:latin typeface="Calibri Light" panose="020F0302020204030204" pitchFamily="34" charset="0"/>
                <a:cs typeface="Calibri Light" panose="020F0302020204030204" pitchFamily="34" charset="0"/>
              </a:rPr>
              <a:t>So,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infinitive expresses some </a:t>
            </a:r>
            <a:r>
              <a:rPr lang="en-US" b="1" dirty="0">
                <a:latin typeface="Calibri Light" panose="020F0302020204030204" pitchFamily="34" charset="0"/>
                <a:cs typeface="Calibri Light" panose="020F0302020204030204" pitchFamily="34" charset="0"/>
              </a:rPr>
              <a:t>modal meanings</a:t>
            </a:r>
            <a:r>
              <a:rPr lang="en-US" dirty="0">
                <a:latin typeface="Calibri Light" panose="020F0302020204030204" pitchFamily="34" charset="0"/>
                <a:cs typeface="Calibri Light" panose="020F0302020204030204" pitchFamily="34" charset="0"/>
              </a:rPr>
              <a:t>.</a:t>
            </a:r>
          </a:p>
          <a:p>
            <a:pPr marL="0" indent="0">
              <a:buNone/>
            </a:pPr>
            <a:endParaRPr lang="ru-R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297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F8ED5BE-B235-4250-BEFF-1229AA757758}"/>
              </a:ext>
            </a:extLst>
          </p:cNvPr>
          <p:cNvSpPr>
            <a:spLocks noGrp="1"/>
          </p:cNvSpPr>
          <p:nvPr>
            <p:ph type="title"/>
          </p:nvPr>
        </p:nvSpPr>
        <p:spPr>
          <a:xfrm>
            <a:off x="2016656" y="2517743"/>
            <a:ext cx="8158688" cy="1822514"/>
          </a:xfrm>
        </p:spPr>
        <p:txBody>
          <a:bodyPr>
            <a:noAutofit/>
          </a:bodyPr>
          <a:lstStyle/>
          <a:p>
            <a:r>
              <a:rPr lang="en-US" sz="6000" dirty="0"/>
              <a:t>Can we </a:t>
            </a:r>
            <a:r>
              <a:rPr lang="en-US" sz="6000" dirty="0" err="1"/>
              <a:t>analyse</a:t>
            </a:r>
            <a:r>
              <a:rPr lang="en-US" sz="6000" dirty="0"/>
              <a:t> the -</a:t>
            </a:r>
            <a:r>
              <a:rPr lang="en-US" sz="6000" i="1" dirty="0"/>
              <a:t>šaš</a:t>
            </a:r>
            <a:r>
              <a:rPr lang="en-US" sz="6000" dirty="0"/>
              <a:t> form as a mood?</a:t>
            </a:r>
            <a:endParaRPr lang="ru-RU" sz="6000" dirty="0"/>
          </a:p>
        </p:txBody>
      </p:sp>
    </p:spTree>
    <p:extLst>
      <p:ext uri="{BB962C8B-B14F-4D97-AF65-F5344CB8AC3E}">
        <p14:creationId xmlns:p14="http://schemas.microsoft.com/office/powerpoint/2010/main" val="302667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CBE5FF8-EADB-4618-ADE4-52DCF216C730}"/>
              </a:ext>
            </a:extLst>
          </p:cNvPr>
          <p:cNvSpPr>
            <a:spLocks noGrp="1"/>
          </p:cNvSpPr>
          <p:nvPr>
            <p:ph type="title"/>
          </p:nvPr>
        </p:nvSpPr>
        <p:spPr>
          <a:xfrm>
            <a:off x="1295402" y="323753"/>
            <a:ext cx="9601196" cy="1303867"/>
          </a:xfrm>
        </p:spPr>
        <p:txBody>
          <a:bodyPr/>
          <a:lstStyle/>
          <a:p>
            <a:r>
              <a:rPr lang="en-US" dirty="0"/>
              <a:t>Category of mood in Hill Mari</a:t>
            </a:r>
            <a:endParaRPr lang="ru-RU" dirty="0"/>
          </a:p>
        </p:txBody>
      </p:sp>
      <p:sp>
        <p:nvSpPr>
          <p:cNvPr id="5" name="Объект 4">
            <a:extLst>
              <a:ext uri="{FF2B5EF4-FFF2-40B4-BE49-F238E27FC236}">
                <a16:creationId xmlns:a16="http://schemas.microsoft.com/office/drawing/2014/main" id="{C5345694-4915-415D-B3A1-703CE3DFD361}"/>
              </a:ext>
            </a:extLst>
          </p:cNvPr>
          <p:cNvSpPr>
            <a:spLocks noGrp="1"/>
          </p:cNvSpPr>
          <p:nvPr>
            <p:ph idx="1"/>
          </p:nvPr>
        </p:nvSpPr>
        <p:spPr>
          <a:xfrm>
            <a:off x="640083" y="6278553"/>
            <a:ext cx="11321545" cy="511388"/>
          </a:xfrm>
        </p:spPr>
        <p:txBody>
          <a:bodyPr>
            <a:normAutofit fontScale="77500" lnSpcReduction="20000"/>
          </a:bodyPr>
          <a:lstStyle/>
          <a:p>
            <a:pPr marL="0" indent="0">
              <a:buNone/>
            </a:pPr>
            <a:r>
              <a:rPr lang="en-US" sz="2800" dirty="0">
                <a:latin typeface="Calibri Light" panose="020F0302020204030204" pitchFamily="34" charset="0"/>
                <a:cs typeface="Calibri Light" panose="020F0302020204030204" pitchFamily="34" charset="0"/>
              </a:rPr>
              <a:t>Mood forms are marked for </a:t>
            </a:r>
            <a:r>
              <a:rPr lang="en-US" sz="2800" b="1" dirty="0">
                <a:latin typeface="Calibri Light" panose="020F0302020204030204" pitchFamily="34" charset="0"/>
                <a:cs typeface="Calibri Light" panose="020F0302020204030204" pitchFamily="34" charset="0"/>
              </a:rPr>
              <a:t>person</a:t>
            </a:r>
            <a:r>
              <a:rPr lang="en-US" sz="2800" dirty="0">
                <a:latin typeface="Calibri Light" panose="020F0302020204030204" pitchFamily="34" charset="0"/>
                <a:cs typeface="Calibri Light" panose="020F0302020204030204" pitchFamily="34" charset="0"/>
              </a:rPr>
              <a:t>. Negative forms are formed with the help of the </a:t>
            </a:r>
            <a:r>
              <a:rPr lang="en-US" sz="2800" b="1" dirty="0">
                <a:latin typeface="Calibri Light" panose="020F0302020204030204" pitchFamily="34" charset="0"/>
                <a:cs typeface="Calibri Light" panose="020F0302020204030204" pitchFamily="34" charset="0"/>
              </a:rPr>
              <a:t>auxiliary ə̈- </a:t>
            </a:r>
          </a:p>
          <a:p>
            <a:endParaRPr lang="ru-RU" dirty="0"/>
          </a:p>
        </p:txBody>
      </p:sp>
      <p:graphicFrame>
        <p:nvGraphicFramePr>
          <p:cNvPr id="6" name="Таблица 5">
            <a:extLst>
              <a:ext uri="{FF2B5EF4-FFF2-40B4-BE49-F238E27FC236}">
                <a16:creationId xmlns:a16="http://schemas.microsoft.com/office/drawing/2014/main" id="{6AA20842-6330-4761-814D-064372160F52}"/>
              </a:ext>
            </a:extLst>
          </p:cNvPr>
          <p:cNvGraphicFramePr>
            <a:graphicFrameLocks noGrp="1"/>
          </p:cNvGraphicFramePr>
          <p:nvPr>
            <p:extLst>
              <p:ext uri="{D42A27DB-BD31-4B8C-83A1-F6EECF244321}">
                <p14:modId xmlns:p14="http://schemas.microsoft.com/office/powerpoint/2010/main" val="3334417115"/>
              </p:ext>
            </p:extLst>
          </p:nvPr>
        </p:nvGraphicFramePr>
        <p:xfrm>
          <a:off x="4127086" y="2496306"/>
          <a:ext cx="3291839" cy="741680"/>
        </p:xfrm>
        <a:graphic>
          <a:graphicData uri="http://schemas.openxmlformats.org/drawingml/2006/table">
            <a:tbl>
              <a:tblPr firstRow="1" bandRow="1">
                <a:tableStyleId>{BC89EF96-8CEA-46FF-86C4-4CE0E7609802}</a:tableStyleId>
              </a:tblPr>
              <a:tblGrid>
                <a:gridCol w="894080">
                  <a:extLst>
                    <a:ext uri="{9D8B030D-6E8A-4147-A177-3AD203B41FA5}">
                      <a16:colId xmlns:a16="http://schemas.microsoft.com/office/drawing/2014/main" val="641905587"/>
                    </a:ext>
                  </a:extLst>
                </a:gridCol>
                <a:gridCol w="1209040">
                  <a:extLst>
                    <a:ext uri="{9D8B030D-6E8A-4147-A177-3AD203B41FA5}">
                      <a16:colId xmlns:a16="http://schemas.microsoft.com/office/drawing/2014/main" val="1043405195"/>
                    </a:ext>
                  </a:extLst>
                </a:gridCol>
                <a:gridCol w="1188719">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lə̑t-da</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bl>
          </a:graphicData>
        </a:graphic>
      </p:graphicFrame>
      <p:graphicFrame>
        <p:nvGraphicFramePr>
          <p:cNvPr id="7" name="Таблица 6">
            <a:extLst>
              <a:ext uri="{FF2B5EF4-FFF2-40B4-BE49-F238E27FC236}">
                <a16:creationId xmlns:a16="http://schemas.microsoft.com/office/drawing/2014/main" id="{76BF56E3-5262-468D-B465-C17A18319092}"/>
              </a:ext>
            </a:extLst>
          </p:cNvPr>
          <p:cNvGraphicFramePr>
            <a:graphicFrameLocks noGrp="1"/>
          </p:cNvGraphicFramePr>
          <p:nvPr>
            <p:extLst>
              <p:ext uri="{D42A27DB-BD31-4B8C-83A1-F6EECF244321}">
                <p14:modId xmlns:p14="http://schemas.microsoft.com/office/powerpoint/2010/main" val="2282438052"/>
              </p:ext>
            </p:extLst>
          </p:nvPr>
        </p:nvGraphicFramePr>
        <p:xfrm>
          <a:off x="8170056" y="2495918"/>
          <a:ext cx="3685247" cy="741680"/>
        </p:xfrm>
        <a:graphic>
          <a:graphicData uri="http://schemas.openxmlformats.org/drawingml/2006/table">
            <a:tbl>
              <a:tblPr firstRow="1" bandRow="1">
                <a:tableStyleId>{BC89EF96-8CEA-46FF-86C4-4CE0E7609802}</a:tableStyleId>
              </a:tblPr>
              <a:tblGrid>
                <a:gridCol w="856985">
                  <a:extLst>
                    <a:ext uri="{9D8B030D-6E8A-4147-A177-3AD203B41FA5}">
                      <a16:colId xmlns:a16="http://schemas.microsoft.com/office/drawing/2014/main" val="641905587"/>
                    </a:ext>
                  </a:extLst>
                </a:gridCol>
                <a:gridCol w="1041991">
                  <a:extLst>
                    <a:ext uri="{9D8B030D-6E8A-4147-A177-3AD203B41FA5}">
                      <a16:colId xmlns:a16="http://schemas.microsoft.com/office/drawing/2014/main" val="1043405195"/>
                    </a:ext>
                  </a:extLst>
                </a:gridCol>
                <a:gridCol w="1786271">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it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i-dä</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bl>
          </a:graphicData>
        </a:graphic>
      </p:graphicFrame>
      <p:graphicFrame>
        <p:nvGraphicFramePr>
          <p:cNvPr id="8" name="Таблица 7">
            <a:extLst>
              <a:ext uri="{FF2B5EF4-FFF2-40B4-BE49-F238E27FC236}">
                <a16:creationId xmlns:a16="http://schemas.microsoft.com/office/drawing/2014/main" id="{0F1F4B01-1F8E-4965-900F-898677150BA6}"/>
              </a:ext>
            </a:extLst>
          </p:cNvPr>
          <p:cNvGraphicFramePr>
            <a:graphicFrameLocks noGrp="1"/>
          </p:cNvGraphicFramePr>
          <p:nvPr>
            <p:extLst>
              <p:ext uri="{D42A27DB-BD31-4B8C-83A1-F6EECF244321}">
                <p14:modId xmlns:p14="http://schemas.microsoft.com/office/powerpoint/2010/main" val="851353020"/>
              </p:ext>
            </p:extLst>
          </p:nvPr>
        </p:nvGraphicFramePr>
        <p:xfrm>
          <a:off x="4135119" y="3561480"/>
          <a:ext cx="3291839" cy="741680"/>
        </p:xfrm>
        <a:graphic>
          <a:graphicData uri="http://schemas.openxmlformats.org/drawingml/2006/table">
            <a:tbl>
              <a:tblPr firstRow="1" bandRow="1">
                <a:tableStyleId>{BC89EF96-8CEA-46FF-86C4-4CE0E7609802}</a:tableStyleId>
              </a:tblPr>
              <a:tblGrid>
                <a:gridCol w="925979">
                  <a:extLst>
                    <a:ext uri="{9D8B030D-6E8A-4147-A177-3AD203B41FA5}">
                      <a16:colId xmlns:a16="http://schemas.microsoft.com/office/drawing/2014/main" val="641905587"/>
                    </a:ext>
                  </a:extLst>
                </a:gridCol>
                <a:gridCol w="1158949">
                  <a:extLst>
                    <a:ext uri="{9D8B030D-6E8A-4147-A177-3AD203B41FA5}">
                      <a16:colId xmlns:a16="http://schemas.microsoft.com/office/drawing/2014/main" val="1043405195"/>
                    </a:ext>
                  </a:extLst>
                </a:gridCol>
                <a:gridCol w="1206911">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lə̑d-ə̑žə</a:t>
                      </a:r>
                      <a:r>
                        <a:rPr lang="en-US" dirty="0">
                          <a:latin typeface="Calibri Light" panose="020F0302020204030204" pitchFamily="34" charset="0"/>
                          <a:cs typeface="Calibri Light" panose="020F0302020204030204" pitchFamily="34" charset="0"/>
                        </a:rPr>
                        <a: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lə̑d-ə̑štə</a:t>
                      </a:r>
                      <a:r>
                        <a:rPr lang="en-US" dirty="0">
                          <a:latin typeface="Calibri Light" panose="020F0302020204030204" pitchFamily="34" charset="0"/>
                          <a:cs typeface="Calibri Light" panose="020F0302020204030204" pitchFamily="34" charset="0"/>
                        </a:rPr>
                        <a: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bl>
          </a:graphicData>
        </a:graphic>
      </p:graphicFrame>
      <p:graphicFrame>
        <p:nvGraphicFramePr>
          <p:cNvPr id="9" name="Таблица 8">
            <a:extLst>
              <a:ext uri="{FF2B5EF4-FFF2-40B4-BE49-F238E27FC236}">
                <a16:creationId xmlns:a16="http://schemas.microsoft.com/office/drawing/2014/main" id="{A1A07DF1-FA25-4E23-8226-867E0EFCFD7B}"/>
              </a:ext>
            </a:extLst>
          </p:cNvPr>
          <p:cNvGraphicFramePr>
            <a:graphicFrameLocks noGrp="1"/>
          </p:cNvGraphicFramePr>
          <p:nvPr>
            <p:extLst>
              <p:ext uri="{D42A27DB-BD31-4B8C-83A1-F6EECF244321}">
                <p14:modId xmlns:p14="http://schemas.microsoft.com/office/powerpoint/2010/main" val="3374177506"/>
              </p:ext>
            </p:extLst>
          </p:nvPr>
        </p:nvGraphicFramePr>
        <p:xfrm>
          <a:off x="8170057" y="3561480"/>
          <a:ext cx="3686662" cy="741680"/>
        </p:xfrm>
        <a:graphic>
          <a:graphicData uri="http://schemas.openxmlformats.org/drawingml/2006/table">
            <a:tbl>
              <a:tblPr firstRow="1" bandRow="1">
                <a:tableStyleId>{BC89EF96-8CEA-46FF-86C4-4CE0E7609802}</a:tableStyleId>
              </a:tblPr>
              <a:tblGrid>
                <a:gridCol w="846352">
                  <a:extLst>
                    <a:ext uri="{9D8B030D-6E8A-4147-A177-3AD203B41FA5}">
                      <a16:colId xmlns:a16="http://schemas.microsoft.com/office/drawing/2014/main" val="641905587"/>
                    </a:ext>
                  </a:extLst>
                </a:gridCol>
                <a:gridCol w="1052624">
                  <a:extLst>
                    <a:ext uri="{9D8B030D-6E8A-4147-A177-3AD203B41FA5}">
                      <a16:colId xmlns:a16="http://schemas.microsoft.com/office/drawing/2014/main" val="1043405195"/>
                    </a:ext>
                  </a:extLst>
                </a:gridCol>
                <a:gridCol w="1787686">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ə̈n-žə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ə̈n-žə</a:t>
                      </a:r>
                      <a:r>
                        <a:rPr lang="en-US" dirty="0">
                          <a:latin typeface="Calibri Light" panose="020F0302020204030204" pitchFamily="34" charset="0"/>
                          <a:cs typeface="Calibri Light" panose="020F0302020204030204" pitchFamily="34" charset="0"/>
                        </a:rPr>
                        <a:t>̈-</a:t>
                      </a:r>
                      <a:r>
                        <a:rPr lang="en-US" dirty="0" err="1">
                          <a:latin typeface="Calibri Light" panose="020F0302020204030204" pitchFamily="34" charset="0"/>
                          <a:cs typeface="Calibri Light" panose="020F0302020204030204" pitchFamily="34" charset="0"/>
                        </a:rPr>
                        <a:t>štə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lə̑d-ep</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bl>
          </a:graphicData>
        </a:graphic>
      </p:graphicFrame>
      <p:graphicFrame>
        <p:nvGraphicFramePr>
          <p:cNvPr id="10" name="Таблица 9">
            <a:extLst>
              <a:ext uri="{FF2B5EF4-FFF2-40B4-BE49-F238E27FC236}">
                <a16:creationId xmlns:a16="http://schemas.microsoft.com/office/drawing/2014/main" id="{E2E62421-9BEF-4079-A286-BD85B546617F}"/>
              </a:ext>
            </a:extLst>
          </p:cNvPr>
          <p:cNvGraphicFramePr>
            <a:graphicFrameLocks noGrp="1"/>
          </p:cNvGraphicFramePr>
          <p:nvPr>
            <p:extLst>
              <p:ext uri="{D42A27DB-BD31-4B8C-83A1-F6EECF244321}">
                <p14:modId xmlns:p14="http://schemas.microsoft.com/office/powerpoint/2010/main" val="4226591906"/>
              </p:ext>
            </p:extLst>
          </p:nvPr>
        </p:nvGraphicFramePr>
        <p:xfrm>
          <a:off x="4135119" y="4596522"/>
          <a:ext cx="3275774" cy="1483360"/>
        </p:xfrm>
        <a:graphic>
          <a:graphicData uri="http://schemas.openxmlformats.org/drawingml/2006/table">
            <a:tbl>
              <a:tblPr firstRow="1" bandRow="1">
                <a:tableStyleId>{BC89EF96-8CEA-46FF-86C4-4CE0E7609802}</a:tableStyleId>
              </a:tblPr>
              <a:tblGrid>
                <a:gridCol w="921460">
                  <a:extLst>
                    <a:ext uri="{9D8B030D-6E8A-4147-A177-3AD203B41FA5}">
                      <a16:colId xmlns:a16="http://schemas.microsoft.com/office/drawing/2014/main" val="641905587"/>
                    </a:ext>
                  </a:extLst>
                </a:gridCol>
                <a:gridCol w="1132130">
                  <a:extLst>
                    <a:ext uri="{9D8B030D-6E8A-4147-A177-3AD203B41FA5}">
                      <a16:colId xmlns:a16="http://schemas.microsoft.com/office/drawing/2014/main" val="1043405195"/>
                    </a:ext>
                  </a:extLst>
                </a:gridCol>
                <a:gridCol w="1222184">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1</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lə̑d-ne-m</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lə̑d-ne-nä</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lə̑d-ne-t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lə̑d-ne-dä</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243946742"/>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lə̑d-ne-žə</a:t>
                      </a:r>
                      <a:r>
                        <a:rPr lang="en-US" dirty="0">
                          <a:latin typeface="Calibri Light" panose="020F0302020204030204" pitchFamily="34" charset="0"/>
                          <a:cs typeface="Calibri Light" panose="020F0302020204030204" pitchFamily="34" charset="0"/>
                        </a:rPr>
                        <a: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lə̑d-ne-štə</a:t>
                      </a:r>
                      <a:r>
                        <a:rPr lang="en-US" dirty="0">
                          <a:latin typeface="Calibri Light" panose="020F0302020204030204" pitchFamily="34" charset="0"/>
                          <a:cs typeface="Calibri Light" panose="020F0302020204030204" pitchFamily="34" charset="0"/>
                        </a:rPr>
                        <a: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72901950"/>
                  </a:ext>
                </a:extLst>
              </a:tr>
            </a:tbl>
          </a:graphicData>
        </a:graphic>
      </p:graphicFrame>
      <p:sp>
        <p:nvSpPr>
          <p:cNvPr id="11" name="TextBox 10">
            <a:extLst>
              <a:ext uri="{FF2B5EF4-FFF2-40B4-BE49-F238E27FC236}">
                <a16:creationId xmlns:a16="http://schemas.microsoft.com/office/drawing/2014/main" id="{2BBC917E-2253-4F43-97E9-8E7FDC84C3C0}"/>
              </a:ext>
            </a:extLst>
          </p:cNvPr>
          <p:cNvSpPr txBox="1"/>
          <p:nvPr/>
        </p:nvSpPr>
        <p:spPr>
          <a:xfrm>
            <a:off x="730103" y="2495014"/>
            <a:ext cx="2712720"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Imperative mood</a:t>
            </a:r>
            <a:endParaRPr lang="ru-RU" sz="2400"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B4300FC5-09F6-41F8-8F65-85F7D7375C9C}"/>
              </a:ext>
            </a:extLst>
          </p:cNvPr>
          <p:cNvSpPr txBox="1"/>
          <p:nvPr/>
        </p:nvSpPr>
        <p:spPr>
          <a:xfrm>
            <a:off x="730103" y="3556315"/>
            <a:ext cx="2712720"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Jussive mood</a:t>
            </a:r>
            <a:endParaRPr lang="ru-RU" sz="2400" dirty="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B22E6EF6-03C4-4CCB-A73D-23DF0EEF4511}"/>
              </a:ext>
            </a:extLst>
          </p:cNvPr>
          <p:cNvSpPr txBox="1"/>
          <p:nvPr/>
        </p:nvSpPr>
        <p:spPr>
          <a:xfrm>
            <a:off x="730103" y="4617616"/>
            <a:ext cx="2712720"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Desiderative mood</a:t>
            </a:r>
            <a:endParaRPr lang="ru-RU" sz="2400" dirty="0">
              <a:latin typeface="Calibri Light" panose="020F0302020204030204" pitchFamily="34" charset="0"/>
              <a:cs typeface="Calibri Light" panose="020F0302020204030204" pitchFamily="34" charset="0"/>
            </a:endParaRPr>
          </a:p>
        </p:txBody>
      </p:sp>
      <p:graphicFrame>
        <p:nvGraphicFramePr>
          <p:cNvPr id="14" name="Таблица 13">
            <a:extLst>
              <a:ext uri="{FF2B5EF4-FFF2-40B4-BE49-F238E27FC236}">
                <a16:creationId xmlns:a16="http://schemas.microsoft.com/office/drawing/2014/main" id="{8F5F4731-50B1-4C9E-BD63-2B444510E449}"/>
              </a:ext>
            </a:extLst>
          </p:cNvPr>
          <p:cNvGraphicFramePr>
            <a:graphicFrameLocks noGrp="1"/>
          </p:cNvGraphicFramePr>
          <p:nvPr>
            <p:extLst>
              <p:ext uri="{D42A27DB-BD31-4B8C-83A1-F6EECF244321}">
                <p14:modId xmlns:p14="http://schemas.microsoft.com/office/powerpoint/2010/main" val="2588155845"/>
              </p:ext>
            </p:extLst>
          </p:nvPr>
        </p:nvGraphicFramePr>
        <p:xfrm>
          <a:off x="8170057" y="4596522"/>
          <a:ext cx="3685247" cy="1483360"/>
        </p:xfrm>
        <a:graphic>
          <a:graphicData uri="http://schemas.openxmlformats.org/drawingml/2006/table">
            <a:tbl>
              <a:tblPr firstRow="1" bandRow="1">
                <a:tableStyleId>{BC89EF96-8CEA-46FF-86C4-4CE0E7609802}</a:tableStyleId>
              </a:tblPr>
              <a:tblGrid>
                <a:gridCol w="825087">
                  <a:extLst>
                    <a:ext uri="{9D8B030D-6E8A-4147-A177-3AD203B41FA5}">
                      <a16:colId xmlns:a16="http://schemas.microsoft.com/office/drawing/2014/main" val="641905587"/>
                    </a:ext>
                  </a:extLst>
                </a:gridCol>
                <a:gridCol w="1233377">
                  <a:extLst>
                    <a:ext uri="{9D8B030D-6E8A-4147-A177-3AD203B41FA5}">
                      <a16:colId xmlns:a16="http://schemas.microsoft.com/office/drawing/2014/main" val="1043405195"/>
                    </a:ext>
                  </a:extLst>
                </a:gridCol>
                <a:gridCol w="1626783">
                  <a:extLst>
                    <a:ext uri="{9D8B030D-6E8A-4147-A177-3AD203B41FA5}">
                      <a16:colId xmlns:a16="http://schemas.microsoft.com/office/drawing/2014/main" val="1147173125"/>
                    </a:ext>
                  </a:extLst>
                </a:gridCol>
              </a:tblGrid>
              <a:tr h="370840">
                <a:tc>
                  <a:txBody>
                    <a:bodyPr/>
                    <a:lstStyle/>
                    <a:p>
                      <a:r>
                        <a:rPr lang="en-US" dirty="0">
                          <a:latin typeface="Calibri Light" panose="020F0302020204030204" pitchFamily="34" charset="0"/>
                          <a:cs typeface="Calibri Light" panose="020F0302020204030204" pitchFamily="34" charset="0"/>
                        </a:rPr>
                        <a:t>person</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1</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ə̈-ne-m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Light" panose="020F0302020204030204" pitchFamily="34" charset="0"/>
                          <a:cs typeface="Calibri Light" panose="020F0302020204030204" pitchFamily="34" charset="0"/>
                        </a:rPr>
                        <a:t>ə̈-ne-</a:t>
                      </a:r>
                      <a:r>
                        <a:rPr lang="en-US" dirty="0" err="1">
                          <a:latin typeface="Calibri Light" panose="020F0302020204030204" pitchFamily="34" charset="0"/>
                          <a:cs typeface="Calibri Light" panose="020F0302020204030204" pitchFamily="34" charset="0"/>
                        </a:rPr>
                        <a:t>nä</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Light" panose="020F0302020204030204" pitchFamily="34" charset="0"/>
                          <a:cs typeface="Calibri Light" panose="020F0302020204030204" pitchFamily="34" charset="0"/>
                        </a:rPr>
                        <a:t>ə̈-ne-t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Light" panose="020F0302020204030204" pitchFamily="34" charset="0"/>
                          <a:cs typeface="Calibri Light" panose="020F0302020204030204" pitchFamily="34" charset="0"/>
                        </a:rPr>
                        <a:t>ə̈-ne-</a:t>
                      </a:r>
                      <a:r>
                        <a:rPr lang="en-US" dirty="0" err="1">
                          <a:latin typeface="Calibri Light" panose="020F0302020204030204" pitchFamily="34" charset="0"/>
                          <a:cs typeface="Calibri Light" panose="020F0302020204030204" pitchFamily="34" charset="0"/>
                        </a:rPr>
                        <a:t>dä</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243946742"/>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Light" panose="020F0302020204030204" pitchFamily="34" charset="0"/>
                          <a:cs typeface="Calibri Light" panose="020F0302020204030204" pitchFamily="34" charset="0"/>
                        </a:rPr>
                        <a:t>ə̈-ne-</a:t>
                      </a:r>
                      <a:r>
                        <a:rPr lang="en-US" dirty="0" err="1">
                          <a:latin typeface="Calibri Light" panose="020F0302020204030204" pitchFamily="34" charset="0"/>
                          <a:cs typeface="Calibri Light" panose="020F0302020204030204" pitchFamily="34" charset="0"/>
                        </a:rPr>
                        <a:t>žə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Light" panose="020F0302020204030204" pitchFamily="34" charset="0"/>
                          <a:cs typeface="Calibri Light" panose="020F0302020204030204" pitchFamily="34" charset="0"/>
                        </a:rPr>
                        <a:t>ə̈-ne-</a:t>
                      </a:r>
                      <a:r>
                        <a:rPr lang="en-US" dirty="0" err="1">
                          <a:latin typeface="Calibri Light" panose="020F0302020204030204" pitchFamily="34" charset="0"/>
                          <a:cs typeface="Calibri Light" panose="020F0302020204030204" pitchFamily="34" charset="0"/>
                        </a:rPr>
                        <a:t>štə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lə̑t</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72901950"/>
                  </a:ext>
                </a:extLst>
              </a:tr>
            </a:tbl>
          </a:graphicData>
        </a:graphic>
      </p:graphicFrame>
      <p:sp>
        <p:nvSpPr>
          <p:cNvPr id="15" name="TextBox 14">
            <a:extLst>
              <a:ext uri="{FF2B5EF4-FFF2-40B4-BE49-F238E27FC236}">
                <a16:creationId xmlns:a16="http://schemas.microsoft.com/office/drawing/2014/main" id="{3C1476BD-7C83-49A4-A871-984EF2D25F7A}"/>
              </a:ext>
            </a:extLst>
          </p:cNvPr>
          <p:cNvSpPr txBox="1"/>
          <p:nvPr/>
        </p:nvSpPr>
        <p:spPr>
          <a:xfrm>
            <a:off x="3466923" y="1329330"/>
            <a:ext cx="5258154"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Paradigm of the verb </a:t>
            </a:r>
            <a:r>
              <a:rPr lang="en-US" sz="2400" i="1" dirty="0" err="1">
                <a:latin typeface="Calibri Light" panose="020F0302020204030204" pitchFamily="34" charset="0"/>
                <a:cs typeface="Calibri Light" panose="020F0302020204030204" pitchFamily="34" charset="0"/>
              </a:rPr>
              <a:t>lə̑daš</a:t>
            </a:r>
            <a:r>
              <a:rPr lang="en-US" sz="2400" i="1"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‘read’</a:t>
            </a:r>
            <a:endParaRPr lang="ru-RU" sz="2400" dirty="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63FCFD4F-27A4-4561-9380-1FA52AC0BFD8}"/>
              </a:ext>
            </a:extLst>
          </p:cNvPr>
          <p:cNvSpPr txBox="1"/>
          <p:nvPr/>
        </p:nvSpPr>
        <p:spPr>
          <a:xfrm>
            <a:off x="5167716" y="1912624"/>
            <a:ext cx="1210578"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Positive</a:t>
            </a:r>
            <a:endParaRPr lang="ru-RU" sz="240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3AEED06B-5CF6-4D5E-968B-0BEBD2A69E1C}"/>
              </a:ext>
            </a:extLst>
          </p:cNvPr>
          <p:cNvSpPr txBox="1"/>
          <p:nvPr/>
        </p:nvSpPr>
        <p:spPr>
          <a:xfrm>
            <a:off x="9268075" y="1934917"/>
            <a:ext cx="1489208"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Negative</a:t>
            </a:r>
            <a:endParaRPr lang="ru-R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7628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BFA0D5-E347-4677-9CA2-E0EEB3A8B9E7}"/>
              </a:ext>
            </a:extLst>
          </p:cNvPr>
          <p:cNvSpPr>
            <a:spLocks noGrp="1"/>
          </p:cNvSpPr>
          <p:nvPr>
            <p:ph type="title"/>
          </p:nvPr>
        </p:nvSpPr>
        <p:spPr>
          <a:xfrm>
            <a:off x="1289971" y="338797"/>
            <a:ext cx="9601196" cy="1303867"/>
          </a:xfrm>
        </p:spPr>
        <p:txBody>
          <a:bodyPr/>
          <a:lstStyle/>
          <a:p>
            <a:r>
              <a:rPr lang="en-US" dirty="0"/>
              <a:t>The paradigm of the –</a:t>
            </a:r>
            <a:r>
              <a:rPr lang="en-US" i="1" dirty="0"/>
              <a:t>šaš </a:t>
            </a:r>
            <a:r>
              <a:rPr lang="en-US" dirty="0"/>
              <a:t>form</a:t>
            </a:r>
            <a:endParaRPr lang="ru-RU" dirty="0"/>
          </a:p>
        </p:txBody>
      </p:sp>
      <p:sp>
        <p:nvSpPr>
          <p:cNvPr id="3" name="Объект 2">
            <a:extLst>
              <a:ext uri="{FF2B5EF4-FFF2-40B4-BE49-F238E27FC236}">
                <a16:creationId xmlns:a16="http://schemas.microsoft.com/office/drawing/2014/main" id="{79FA5C74-3146-4027-8FDE-59108FBA5D1A}"/>
              </a:ext>
            </a:extLst>
          </p:cNvPr>
          <p:cNvSpPr>
            <a:spLocks noGrp="1"/>
          </p:cNvSpPr>
          <p:nvPr>
            <p:ph idx="1"/>
          </p:nvPr>
        </p:nvSpPr>
        <p:spPr>
          <a:xfrm>
            <a:off x="660400" y="3939972"/>
            <a:ext cx="5516881" cy="1770188"/>
          </a:xfrm>
        </p:spPr>
        <p:txBody>
          <a:bodyPr>
            <a:normAutofit lnSpcReduction="10000"/>
          </a:bodyPr>
          <a:lstStyle/>
          <a:p>
            <a:pPr lvl="0"/>
            <a:endParaRPr lang="en-US" i="1" dirty="0"/>
          </a:p>
          <a:p>
            <a:pPr marL="0" lvl="0" indent="0">
              <a:buNone/>
            </a:pPr>
            <a:r>
              <a:rPr lang="en-US" dirty="0">
                <a:latin typeface="Calibri Light" panose="020F0302020204030204" pitchFamily="34" charset="0"/>
                <a:cs typeface="Calibri Light" panose="020F0302020204030204" pitchFamily="34" charset="0"/>
              </a:rPr>
              <a:t>(3)	</a:t>
            </a:r>
            <a:r>
              <a:rPr lang="en-US" dirty="0" err="1">
                <a:latin typeface="Calibri Light" panose="020F0302020204030204" pitchFamily="34" charset="0"/>
                <a:cs typeface="Calibri Light" panose="020F0302020204030204" pitchFamily="34" charset="0"/>
              </a:rPr>
              <a:t>mə̈n</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tidə</a:t>
            </a:r>
            <a:r>
              <a:rPr lang="en-US" dirty="0">
                <a:latin typeface="Calibri Light" panose="020F0302020204030204" pitchFamily="34" charset="0"/>
                <a:cs typeface="Calibri Light" panose="020F0302020204030204" pitchFamily="34" charset="0"/>
              </a:rPr>
              <a:t>̈-m		</a:t>
            </a:r>
            <a:r>
              <a:rPr lang="en-US" dirty="0" err="1">
                <a:latin typeface="Calibri Light" panose="020F0302020204030204" pitchFamily="34" charset="0"/>
                <a:cs typeface="Calibri Light" panose="020F0302020204030204" pitchFamily="34" charset="0"/>
              </a:rPr>
              <a:t>və̑čə</a:t>
            </a:r>
            <a:r>
              <a:rPr lang="en-US" b="1" dirty="0">
                <a:latin typeface="Calibri Light" panose="020F0302020204030204" pitchFamily="34" charset="0"/>
                <a:cs typeface="Calibri Light" panose="020F0302020204030204" pitchFamily="34" charset="0"/>
              </a:rPr>
              <a:t>̑-šaš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I		this-ACC	wait-OPT	NEG</a:t>
            </a:r>
            <a:endParaRPr lang="ru-RU" cap="small"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‘I guess I won’t wait for him’</a:t>
            </a:r>
          </a:p>
        </p:txBody>
      </p:sp>
      <p:graphicFrame>
        <p:nvGraphicFramePr>
          <p:cNvPr id="4" name="Таблица 3">
            <a:extLst>
              <a:ext uri="{FF2B5EF4-FFF2-40B4-BE49-F238E27FC236}">
                <a16:creationId xmlns:a16="http://schemas.microsoft.com/office/drawing/2014/main" id="{FC1A55DA-96E0-4493-A922-AFB9D1296194}"/>
              </a:ext>
            </a:extLst>
          </p:cNvPr>
          <p:cNvGraphicFramePr>
            <a:graphicFrameLocks noGrp="1"/>
          </p:cNvGraphicFramePr>
          <p:nvPr>
            <p:extLst>
              <p:ext uri="{D42A27DB-BD31-4B8C-83A1-F6EECF244321}">
                <p14:modId xmlns:p14="http://schemas.microsoft.com/office/powerpoint/2010/main" val="2821025233"/>
              </p:ext>
            </p:extLst>
          </p:nvPr>
        </p:nvGraphicFramePr>
        <p:xfrm>
          <a:off x="4030810" y="2059224"/>
          <a:ext cx="3383279" cy="1483360"/>
        </p:xfrm>
        <a:graphic>
          <a:graphicData uri="http://schemas.openxmlformats.org/drawingml/2006/table">
            <a:tbl>
              <a:tblPr firstRow="1" bandRow="1">
                <a:tableStyleId>{BC89EF96-8CEA-46FF-86C4-4CE0E7609802}</a:tableStyleId>
              </a:tblPr>
              <a:tblGrid>
                <a:gridCol w="270662">
                  <a:extLst>
                    <a:ext uri="{9D8B030D-6E8A-4147-A177-3AD203B41FA5}">
                      <a16:colId xmlns:a16="http://schemas.microsoft.com/office/drawing/2014/main" val="641905587"/>
                    </a:ext>
                  </a:extLst>
                </a:gridCol>
                <a:gridCol w="1375257">
                  <a:extLst>
                    <a:ext uri="{9D8B030D-6E8A-4147-A177-3AD203B41FA5}">
                      <a16:colId xmlns:a16="http://schemas.microsoft.com/office/drawing/2014/main" val="1043405195"/>
                    </a:ext>
                  </a:extLst>
                </a:gridCol>
                <a:gridCol w="1737360">
                  <a:extLst>
                    <a:ext uri="{9D8B030D-6E8A-4147-A177-3AD203B41FA5}">
                      <a16:colId xmlns:a16="http://schemas.microsoft.com/office/drawing/2014/main" val="1147173125"/>
                    </a:ext>
                  </a:extLst>
                </a:gridCol>
              </a:tblGrid>
              <a:tr h="370840">
                <a:tc>
                  <a:txBody>
                    <a:bodyPr/>
                    <a:lstStyle/>
                    <a:p>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1</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243946742"/>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72901950"/>
                  </a:ext>
                </a:extLst>
              </a:tr>
            </a:tbl>
          </a:graphicData>
        </a:graphic>
      </p:graphicFrame>
      <p:graphicFrame>
        <p:nvGraphicFramePr>
          <p:cNvPr id="5" name="Таблица 4">
            <a:extLst>
              <a:ext uri="{FF2B5EF4-FFF2-40B4-BE49-F238E27FC236}">
                <a16:creationId xmlns:a16="http://schemas.microsoft.com/office/drawing/2014/main" id="{8DBD0A5F-9C1F-478E-928D-3E61DD8163E7}"/>
              </a:ext>
            </a:extLst>
          </p:cNvPr>
          <p:cNvGraphicFramePr>
            <a:graphicFrameLocks noGrp="1"/>
          </p:cNvGraphicFramePr>
          <p:nvPr>
            <p:extLst>
              <p:ext uri="{D42A27DB-BD31-4B8C-83A1-F6EECF244321}">
                <p14:modId xmlns:p14="http://schemas.microsoft.com/office/powerpoint/2010/main" val="2356965966"/>
              </p:ext>
            </p:extLst>
          </p:nvPr>
        </p:nvGraphicFramePr>
        <p:xfrm>
          <a:off x="8165573" y="2074518"/>
          <a:ext cx="3383279" cy="1483360"/>
        </p:xfrm>
        <a:graphic>
          <a:graphicData uri="http://schemas.openxmlformats.org/drawingml/2006/table">
            <a:tbl>
              <a:tblPr firstRow="1" bandRow="1">
                <a:tableStyleId>{BC89EF96-8CEA-46FF-86C4-4CE0E7609802}</a:tableStyleId>
              </a:tblPr>
              <a:tblGrid>
                <a:gridCol w="270662">
                  <a:extLst>
                    <a:ext uri="{9D8B030D-6E8A-4147-A177-3AD203B41FA5}">
                      <a16:colId xmlns:a16="http://schemas.microsoft.com/office/drawing/2014/main" val="641905587"/>
                    </a:ext>
                  </a:extLst>
                </a:gridCol>
                <a:gridCol w="1375257">
                  <a:extLst>
                    <a:ext uri="{9D8B030D-6E8A-4147-A177-3AD203B41FA5}">
                      <a16:colId xmlns:a16="http://schemas.microsoft.com/office/drawing/2014/main" val="1043405195"/>
                    </a:ext>
                  </a:extLst>
                </a:gridCol>
                <a:gridCol w="1737360">
                  <a:extLst>
                    <a:ext uri="{9D8B030D-6E8A-4147-A177-3AD203B41FA5}">
                      <a16:colId xmlns:a16="http://schemas.microsoft.com/office/drawing/2014/main" val="1147173125"/>
                    </a:ext>
                  </a:extLst>
                </a:gridCol>
              </a:tblGrid>
              <a:tr h="370840">
                <a:tc>
                  <a:txBody>
                    <a:bodyPr/>
                    <a:lstStyle/>
                    <a:p>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SG</a:t>
                      </a:r>
                      <a:endParaRPr lang="ru-RU" dirty="0">
                        <a:latin typeface="Calibri Light" panose="020F0302020204030204" pitchFamily="34" charset="0"/>
                        <a:cs typeface="Calibri Light" panose="020F0302020204030204" pitchFamily="34" charset="0"/>
                      </a:endParaRPr>
                    </a:p>
                  </a:txBody>
                  <a:tcPr/>
                </a:tc>
                <a:tc>
                  <a:txBody>
                    <a:bodyPr/>
                    <a:lstStyle/>
                    <a:p>
                      <a:r>
                        <a:rPr lang="en-US" dirty="0">
                          <a:latin typeface="Calibri Light" panose="020F0302020204030204" pitchFamily="34" charset="0"/>
                          <a:cs typeface="Calibri Light" panose="020F0302020204030204" pitchFamily="34" charset="0"/>
                        </a:rPr>
                        <a:t>PL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7089793"/>
                  </a:ext>
                </a:extLst>
              </a:tr>
              <a:tr h="370840">
                <a:tc>
                  <a:txBody>
                    <a:bodyPr/>
                    <a:lstStyle/>
                    <a:p>
                      <a:r>
                        <a:rPr lang="en-US" dirty="0">
                          <a:latin typeface="Calibri Light" panose="020F0302020204030204" pitchFamily="34" charset="0"/>
                          <a:cs typeface="Calibri Light" panose="020F0302020204030204" pitchFamily="34" charset="0"/>
                        </a:rPr>
                        <a:t>1</a:t>
                      </a:r>
                      <a:endParaRPr lang="ru-RU" dirty="0">
                        <a:latin typeface="Calibri Light" panose="020F0302020204030204" pitchFamily="34" charset="0"/>
                        <a:cs typeface="Calibri Light" panose="020F0302020204030204" pitchFamily="34" charset="0"/>
                      </a:endParaRPr>
                    </a:p>
                  </a:txBody>
                  <a:tcPr/>
                </a:tc>
                <a:tc>
                  <a:txBody>
                    <a:bodyPr/>
                    <a:lstStyle/>
                    <a:p>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739948993"/>
                  </a:ext>
                </a:extLst>
              </a:tr>
              <a:tr h="370840">
                <a:tc>
                  <a:txBody>
                    <a:bodyPr/>
                    <a:lstStyle/>
                    <a:p>
                      <a:r>
                        <a:rPr lang="en-US" dirty="0">
                          <a:latin typeface="Calibri Light" panose="020F0302020204030204" pitchFamily="34" charset="0"/>
                          <a:cs typeface="Calibri Light" panose="020F0302020204030204" pitchFamily="34" charset="0"/>
                        </a:rPr>
                        <a:t>2</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243946742"/>
                  </a:ext>
                </a:extLst>
              </a:tr>
              <a:tr h="370840">
                <a:tc>
                  <a:txBody>
                    <a:bodyPr/>
                    <a:lstStyle/>
                    <a:p>
                      <a:r>
                        <a:rPr lang="en-US" dirty="0">
                          <a:latin typeface="Calibri Light" panose="020F0302020204030204" pitchFamily="34" charset="0"/>
                          <a:cs typeface="Calibri Light" panose="020F0302020204030204" pitchFamily="34" charset="0"/>
                        </a:rPr>
                        <a:t>3</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Calibri Light" panose="020F0302020204030204" pitchFamily="34" charset="0"/>
                          <a:cs typeface="Calibri Light" panose="020F0302020204030204" pitchFamily="34" charset="0"/>
                        </a:rPr>
                        <a:t>lə̑d-šaš</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72901950"/>
                  </a:ext>
                </a:extLst>
              </a:tr>
            </a:tbl>
          </a:graphicData>
        </a:graphic>
      </p:graphicFrame>
      <p:sp>
        <p:nvSpPr>
          <p:cNvPr id="6" name="Объект 2">
            <a:extLst>
              <a:ext uri="{FF2B5EF4-FFF2-40B4-BE49-F238E27FC236}">
                <a16:creationId xmlns:a16="http://schemas.microsoft.com/office/drawing/2014/main" id="{65885550-71E9-48A6-8A37-8582D218A560}"/>
              </a:ext>
            </a:extLst>
          </p:cNvPr>
          <p:cNvSpPr txBox="1">
            <a:spLocks/>
          </p:cNvSpPr>
          <p:nvPr/>
        </p:nvSpPr>
        <p:spPr>
          <a:xfrm>
            <a:off x="660400" y="3810239"/>
            <a:ext cx="7420344" cy="809413"/>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i="1" dirty="0" err="1">
                <a:latin typeface="Calibri Light" panose="020F0302020204030204" pitchFamily="34" charset="0"/>
                <a:cs typeface="Calibri Light" panose="020F0302020204030204" pitchFamily="34" charset="0"/>
              </a:rPr>
              <a:t>agə</a:t>
            </a:r>
            <a:r>
              <a:rPr lang="en-US" dirty="0" err="1">
                <a:latin typeface="Calibri Light" panose="020F0302020204030204" pitchFamily="34" charset="0"/>
                <a:cs typeface="Calibri Light" panose="020F0302020204030204" pitchFamily="34" charset="0"/>
              </a:rPr>
              <a:t>̑</a:t>
            </a:r>
            <a:r>
              <a:rPr lang="en-US" i="1" dirty="0" err="1">
                <a:latin typeface="Calibri Light" panose="020F0302020204030204" pitchFamily="34" charset="0"/>
                <a:cs typeface="Calibri Light" panose="020F0302020204030204" pitchFamily="34" charset="0"/>
              </a:rPr>
              <a:t>l</a:t>
            </a:r>
            <a:r>
              <a:rPr lang="en-US" dirty="0">
                <a:latin typeface="Calibri Light" panose="020F0302020204030204" pitchFamily="34" charset="0"/>
                <a:cs typeface="Calibri Light" panose="020F0302020204030204" pitchFamily="34" charset="0"/>
              </a:rPr>
              <a:t> is used to negate nominal constituents (</a:t>
            </a:r>
            <a:r>
              <a:rPr lang="en-US" dirty="0" err="1">
                <a:latin typeface="Calibri Light" panose="020F0302020204030204" pitchFamily="34" charset="0"/>
                <a:cs typeface="Calibri Light" panose="020F0302020204030204" pitchFamily="34" charset="0"/>
              </a:rPr>
              <a:t>Kirillova</a:t>
            </a:r>
            <a:r>
              <a:rPr lang="en-US" dirty="0">
                <a:latin typeface="Calibri Light" panose="020F0302020204030204" pitchFamily="34" charset="0"/>
                <a:cs typeface="Calibri Light" panose="020F0302020204030204" pitchFamily="34" charset="0"/>
              </a:rPr>
              <a:t> 2017): </a:t>
            </a:r>
            <a:endParaRPr lang="ru-RU" dirty="0">
              <a:latin typeface="Calibri Light" panose="020F0302020204030204" pitchFamily="34" charset="0"/>
              <a:cs typeface="Calibri Light" panose="020F0302020204030204" pitchFamily="34" charset="0"/>
            </a:endParaRPr>
          </a:p>
          <a:p>
            <a:pPr>
              <a:spcAft>
                <a:spcPts val="0"/>
              </a:spcAft>
            </a:pPr>
            <a:endParaRPr lang="ru-RU" dirty="0"/>
          </a:p>
        </p:txBody>
      </p:sp>
      <p:sp>
        <p:nvSpPr>
          <p:cNvPr id="7" name="Объект 2">
            <a:extLst>
              <a:ext uri="{FF2B5EF4-FFF2-40B4-BE49-F238E27FC236}">
                <a16:creationId xmlns:a16="http://schemas.microsoft.com/office/drawing/2014/main" id="{16790BBA-316B-468D-8B05-0525A902719C}"/>
              </a:ext>
            </a:extLst>
          </p:cNvPr>
          <p:cNvSpPr txBox="1">
            <a:spLocks/>
          </p:cNvSpPr>
          <p:nvPr/>
        </p:nvSpPr>
        <p:spPr>
          <a:xfrm>
            <a:off x="6675119" y="3868190"/>
            <a:ext cx="5516881" cy="174913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i="1"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(4)	</a:t>
            </a:r>
            <a:r>
              <a:rPr lang="en-US" dirty="0" err="1">
                <a:latin typeface="Calibri Light" panose="020F0302020204030204" pitchFamily="34" charset="0"/>
                <a:cs typeface="Calibri Light" panose="020F0302020204030204" pitchFamily="34" charset="0"/>
              </a:rPr>
              <a:t>tə̈də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učit’el</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agə̑l</a:t>
            </a:r>
            <a:endParaRPr lang="ru-RU" dirty="0">
              <a:latin typeface="Calibri Light" panose="020F0302020204030204" pitchFamily="34" charset="0"/>
              <a:cs typeface="Calibri Light" panose="020F0302020204030204" pitchFamily="34" charset="0"/>
            </a:endParaRPr>
          </a:p>
          <a:p>
            <a:pPr marL="0" indent="0">
              <a:spcBef>
                <a:spcPts val="0"/>
              </a:spcBef>
              <a:spcAft>
                <a:spcPts val="0"/>
              </a:spcAft>
              <a:buNone/>
            </a:pPr>
            <a:r>
              <a:rPr lang="en-US" dirty="0">
                <a:latin typeface="Calibri Light" panose="020F0302020204030204" pitchFamily="34" charset="0"/>
                <a:cs typeface="Calibri Light" panose="020F0302020204030204" pitchFamily="34" charset="0"/>
              </a:rPr>
              <a:t>	this</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teacher</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NEG</a:t>
            </a:r>
            <a:endParaRPr lang="ru-RU"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He is not a teacher</a:t>
            </a:r>
            <a:r>
              <a:rPr lang="ru-RU" dirty="0">
                <a:latin typeface="Calibri Light" panose="020F0302020204030204" pitchFamily="34" charset="0"/>
                <a:cs typeface="Calibri Light" panose="020F0302020204030204" pitchFamily="34" charset="0"/>
              </a:rPr>
              <a:t>.’</a:t>
            </a:r>
          </a:p>
        </p:txBody>
      </p:sp>
      <p:sp>
        <p:nvSpPr>
          <p:cNvPr id="9" name="TextBox 8">
            <a:extLst>
              <a:ext uri="{FF2B5EF4-FFF2-40B4-BE49-F238E27FC236}">
                <a16:creationId xmlns:a16="http://schemas.microsoft.com/office/drawing/2014/main" id="{14B4BFAD-960B-409C-BEDC-A3746E827D7E}"/>
              </a:ext>
            </a:extLst>
          </p:cNvPr>
          <p:cNvSpPr txBox="1"/>
          <p:nvPr/>
        </p:nvSpPr>
        <p:spPr>
          <a:xfrm>
            <a:off x="670206" y="5951477"/>
            <a:ext cx="11227627"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The -</a:t>
            </a:r>
            <a:r>
              <a:rPr lang="en-US" sz="2400" i="1" dirty="0">
                <a:latin typeface="Calibri Light" panose="020F0302020204030204" pitchFamily="34" charset="0"/>
                <a:cs typeface="Calibri Light" panose="020F0302020204030204" pitchFamily="34" charset="0"/>
              </a:rPr>
              <a:t>šaš</a:t>
            </a:r>
            <a:r>
              <a:rPr lang="en-US" sz="2400" dirty="0">
                <a:latin typeface="Calibri Light" panose="020F0302020204030204" pitchFamily="34" charset="0"/>
                <a:cs typeface="Calibri Light" panose="020F0302020204030204" pitchFamily="34" charset="0"/>
              </a:rPr>
              <a:t> form is not marked for </a:t>
            </a:r>
            <a:r>
              <a:rPr lang="en-US" sz="2400" b="1" dirty="0">
                <a:latin typeface="Calibri Light" panose="020F0302020204030204" pitchFamily="34" charset="0"/>
                <a:cs typeface="Calibri Light" panose="020F0302020204030204" pitchFamily="34" charset="0"/>
              </a:rPr>
              <a:t>person</a:t>
            </a:r>
            <a:r>
              <a:rPr lang="en-US" sz="2400" dirty="0">
                <a:latin typeface="Calibri Light" panose="020F0302020204030204" pitchFamily="34" charset="0"/>
                <a:cs typeface="Calibri Light" panose="020F0302020204030204" pitchFamily="34" charset="0"/>
              </a:rPr>
              <a:t>, and it is </a:t>
            </a:r>
            <a:r>
              <a:rPr lang="en-US" sz="2400" b="1" dirty="0">
                <a:latin typeface="Calibri Light" panose="020F0302020204030204" pitchFamily="34" charset="0"/>
                <a:cs typeface="Calibri Light" panose="020F0302020204030204" pitchFamily="34" charset="0"/>
              </a:rPr>
              <a:t>not negated with the negative auxiliary ə̈-</a:t>
            </a:r>
          </a:p>
        </p:txBody>
      </p:sp>
      <p:sp>
        <p:nvSpPr>
          <p:cNvPr id="10" name="TextBox 9">
            <a:extLst>
              <a:ext uri="{FF2B5EF4-FFF2-40B4-BE49-F238E27FC236}">
                <a16:creationId xmlns:a16="http://schemas.microsoft.com/office/drawing/2014/main" id="{37EC0287-4134-474F-978F-E90B4E2D595A}"/>
              </a:ext>
            </a:extLst>
          </p:cNvPr>
          <p:cNvSpPr txBox="1"/>
          <p:nvPr/>
        </p:nvSpPr>
        <p:spPr>
          <a:xfrm>
            <a:off x="5117160" y="1422457"/>
            <a:ext cx="1210578"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Positive</a:t>
            </a:r>
            <a:endParaRPr lang="ru-RU" sz="2400" dirty="0">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627F39BC-B614-4D31-AC13-88527FBC2893}"/>
              </a:ext>
            </a:extLst>
          </p:cNvPr>
          <p:cNvSpPr txBox="1"/>
          <p:nvPr/>
        </p:nvSpPr>
        <p:spPr>
          <a:xfrm>
            <a:off x="9116947" y="1422457"/>
            <a:ext cx="1480529"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Negative</a:t>
            </a:r>
            <a:endParaRPr lang="ru-RU" sz="2400"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11E74719-7A9B-42E4-8B00-9270D7289E7B}"/>
              </a:ext>
            </a:extLst>
          </p:cNvPr>
          <p:cNvSpPr txBox="1"/>
          <p:nvPr/>
        </p:nvSpPr>
        <p:spPr>
          <a:xfrm>
            <a:off x="1289971" y="2074518"/>
            <a:ext cx="1633982" cy="461665"/>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a:t>
            </a:r>
            <a:r>
              <a:rPr lang="en-US" sz="2400" i="1" dirty="0">
                <a:latin typeface="Calibri Light" panose="020F0302020204030204" pitchFamily="34" charset="0"/>
                <a:cs typeface="Calibri Light" panose="020F0302020204030204" pitchFamily="34" charset="0"/>
              </a:rPr>
              <a:t>šaš</a:t>
            </a:r>
            <a:r>
              <a:rPr lang="en-US" sz="2400" dirty="0">
                <a:latin typeface="Calibri Light" panose="020F0302020204030204" pitchFamily="34" charset="0"/>
                <a:cs typeface="Calibri Light" panose="020F0302020204030204" pitchFamily="34" charset="0"/>
              </a:rPr>
              <a:t> form</a:t>
            </a:r>
            <a:endParaRPr lang="ru-R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4459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3B95DB-574A-4E09-8B97-97D8DB612159}"/>
              </a:ext>
            </a:extLst>
          </p:cNvPr>
          <p:cNvSpPr>
            <a:spLocks noGrp="1"/>
          </p:cNvSpPr>
          <p:nvPr>
            <p:ph type="title"/>
          </p:nvPr>
        </p:nvSpPr>
        <p:spPr>
          <a:xfrm>
            <a:off x="2016654" y="624958"/>
            <a:ext cx="8158688" cy="721360"/>
          </a:xfrm>
        </p:spPr>
        <p:txBody>
          <a:bodyPr>
            <a:normAutofit fontScale="90000"/>
          </a:bodyPr>
          <a:lstStyle/>
          <a:p>
            <a:r>
              <a:rPr lang="en-US" dirty="0"/>
              <a:t>Person features</a:t>
            </a:r>
            <a:r>
              <a:rPr lang="ru-RU" dirty="0"/>
              <a:t> </a:t>
            </a:r>
            <a:r>
              <a:rPr lang="en-US" dirty="0"/>
              <a:t>of the –</a:t>
            </a:r>
            <a:r>
              <a:rPr lang="en-US" i="1" dirty="0"/>
              <a:t>šaš</a:t>
            </a:r>
            <a:r>
              <a:rPr lang="en-US" dirty="0"/>
              <a:t> form</a:t>
            </a:r>
            <a:endParaRPr lang="ru-RU" dirty="0"/>
          </a:p>
        </p:txBody>
      </p:sp>
      <p:sp>
        <p:nvSpPr>
          <p:cNvPr id="3" name="Текст 2">
            <a:extLst>
              <a:ext uri="{FF2B5EF4-FFF2-40B4-BE49-F238E27FC236}">
                <a16:creationId xmlns:a16="http://schemas.microsoft.com/office/drawing/2014/main" id="{31856A58-56B2-4BAD-BEDF-B11040F10379}"/>
              </a:ext>
            </a:extLst>
          </p:cNvPr>
          <p:cNvSpPr>
            <a:spLocks noGrp="1"/>
          </p:cNvSpPr>
          <p:nvPr>
            <p:ph type="body" idx="1"/>
          </p:nvPr>
        </p:nvSpPr>
        <p:spPr>
          <a:xfrm>
            <a:off x="1225971" y="1523831"/>
            <a:ext cx="10384782" cy="5102615"/>
          </a:xfrm>
        </p:spPr>
        <p:txBody>
          <a:bodyPr>
            <a:normAutofit fontScale="92500"/>
          </a:bodyPr>
          <a:lstStyle/>
          <a:p>
            <a:pPr marL="342900" indent="-342900" algn="l">
              <a:buClr>
                <a:srgbClr val="3778DD"/>
              </a:buClr>
              <a:buFont typeface="Arial" panose="020B0604020202020204" pitchFamily="34" charset="0"/>
              <a:buChar char="•"/>
            </a:pPr>
            <a:r>
              <a:rPr lang="en-US" b="1" dirty="0">
                <a:latin typeface="Calibri Light" panose="020F0302020204030204" pitchFamily="34" charset="0"/>
                <a:cs typeface="Calibri Light" panose="020F0302020204030204" pitchFamily="34" charset="0"/>
              </a:rPr>
              <a:t>No person marking </a:t>
            </a:r>
            <a:r>
              <a:rPr lang="en-US" dirty="0">
                <a:latin typeface="Calibri Light" panose="020F0302020204030204" pitchFamily="34" charset="0"/>
                <a:cs typeface="Calibri Light" panose="020F0302020204030204" pitchFamily="34" charset="0"/>
              </a:rPr>
              <a:t>on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a:t>
            </a:r>
          </a:p>
          <a:p>
            <a:pPr marL="342900" indent="-342900" algn="l">
              <a:buClr>
                <a:srgbClr val="3778DD"/>
              </a:buClr>
              <a:buFont typeface="Arial" panose="020B0604020202020204" pitchFamily="34" charset="0"/>
              <a:buChar char="•"/>
            </a:pPr>
            <a:r>
              <a:rPr lang="en-US" dirty="0">
                <a:latin typeface="Calibri Light" panose="020F0302020204030204" pitchFamily="34" charset="0"/>
                <a:cs typeface="Calibri Light" panose="020F0302020204030204" pitchFamily="34" charset="0"/>
              </a:rPr>
              <a:t>Restricted expression of the subject of the verb</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of all pronouns only </a:t>
            </a:r>
            <a:r>
              <a:rPr lang="en-US" b="1" dirty="0" err="1">
                <a:latin typeface="Calibri Light" panose="020F0302020204030204" pitchFamily="34" charset="0"/>
                <a:cs typeface="Calibri Light" panose="020F0302020204030204" pitchFamily="34" charset="0"/>
              </a:rPr>
              <a:t>mə̈n</a:t>
            </a:r>
            <a:r>
              <a:rPr lang="en-US" b="1"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 (1SG) can possibly be expressed:</a:t>
            </a:r>
          </a:p>
          <a:p>
            <a:pPr algn="l">
              <a:buClr>
                <a:srgbClr val="3778DD"/>
              </a:buClr>
            </a:pPr>
            <a:r>
              <a:rPr lang="en-US" dirty="0">
                <a:latin typeface="Calibri Light" panose="020F0302020204030204" pitchFamily="34" charset="0"/>
                <a:cs typeface="Calibri Light" panose="020F0302020204030204" pitchFamily="34" charset="0"/>
              </a:rPr>
              <a:t>(5)	</a:t>
            </a:r>
            <a:r>
              <a:rPr lang="en-US" dirty="0" err="1">
                <a:latin typeface="Calibri Light" panose="020F0302020204030204" pitchFamily="34" charset="0"/>
                <a:cs typeface="Calibri Light" panose="020F0302020204030204" pitchFamily="34" charset="0"/>
              </a:rPr>
              <a:t>mə̈n</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t</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n</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d</a:t>
            </a:r>
            <a:r>
              <a:rPr lang="ru-RU" dirty="0">
                <a:latin typeface="Calibri Light" panose="020F0302020204030204" pitchFamily="34" charset="0"/>
                <a:cs typeface="Calibri Light" panose="020F0302020204030204" pitchFamily="34" charset="0"/>
              </a:rPr>
              <a:t>ə̈/	*</a:t>
            </a:r>
            <a:r>
              <a:rPr lang="en-US" dirty="0">
                <a:latin typeface="Calibri Light" panose="020F0302020204030204" pitchFamily="34" charset="0"/>
                <a:cs typeface="Calibri Light" panose="020F0302020204030204" pitchFamily="34" charset="0"/>
              </a:rPr>
              <a:t>m</a:t>
            </a:r>
            <a:r>
              <a:rPr lang="ru-RU" dirty="0">
                <a:latin typeface="Calibri Light" panose="020F0302020204030204" pitchFamily="34" charset="0"/>
                <a:cs typeface="Calibri Light" panose="020F0302020204030204" pitchFamily="34" charset="0"/>
              </a:rPr>
              <a:t>ä/	*</a:t>
            </a:r>
            <a:r>
              <a:rPr lang="en-US" dirty="0">
                <a:latin typeface="Calibri Light" panose="020F0302020204030204" pitchFamily="34" charset="0"/>
                <a:cs typeface="Calibri Light" panose="020F0302020204030204" pitchFamily="34" charset="0"/>
              </a:rPr>
              <a:t>t</a:t>
            </a:r>
            <a:r>
              <a:rPr lang="ru-RU" dirty="0">
                <a:latin typeface="Calibri Light" panose="020F0302020204030204" pitchFamily="34" charset="0"/>
                <a:cs typeface="Calibri Light" panose="020F0302020204030204" pitchFamily="34" charset="0"/>
              </a:rPr>
              <a:t>ä/	</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n</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n</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ke</a:t>
            </a:r>
            <a:r>
              <a:rPr lang="ru-RU" dirty="0">
                <a:latin typeface="Calibri Light" panose="020F0302020204030204" pitchFamily="34" charset="0"/>
                <a:cs typeface="Calibri Light" panose="020F0302020204030204" pitchFamily="34" charset="0"/>
              </a:rPr>
              <a:t>-</a:t>
            </a:r>
            <a:r>
              <a:rPr lang="ru-RU" b="1" dirty="0" err="1">
                <a:latin typeface="Calibri Light" panose="020F0302020204030204" pitchFamily="34" charset="0"/>
                <a:cs typeface="Calibri Light" panose="020F0302020204030204" pitchFamily="34" charset="0"/>
              </a:rPr>
              <a:t>šäš</a:t>
            </a:r>
            <a:endParaRPr lang="en-US" b="1" dirty="0">
              <a:latin typeface="Calibri Light" panose="020F0302020204030204" pitchFamily="34" charset="0"/>
              <a:cs typeface="Calibri Light" panose="020F0302020204030204" pitchFamily="34" charset="0"/>
            </a:endParaRPr>
          </a:p>
          <a:p>
            <a:pPr algn="l">
              <a:spcBef>
                <a:spcPts val="0"/>
              </a:spcBef>
              <a:spcAft>
                <a:spcPts val="0"/>
              </a:spcAft>
              <a:buClr>
                <a:srgbClr val="3778DD"/>
              </a:buClr>
            </a:pPr>
            <a:r>
              <a:rPr lang="en-US" dirty="0">
                <a:latin typeface="Calibri Light" panose="020F0302020204030204" pitchFamily="34" charset="0"/>
                <a:cs typeface="Calibri Light" panose="020F0302020204030204" pitchFamily="34" charset="0"/>
              </a:rPr>
              <a:t>	I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you</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he</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we</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you_all</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they</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go-OPT</a:t>
            </a:r>
          </a:p>
          <a:p>
            <a:pPr algn="l">
              <a:buClr>
                <a:srgbClr val="3778DD"/>
              </a:buClr>
            </a:pP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 guess I’ll go</a:t>
            </a:r>
            <a:r>
              <a:rPr lang="ru-RU" dirty="0">
                <a:latin typeface="Calibri Light" panose="020F0302020204030204" pitchFamily="34" charset="0"/>
                <a:cs typeface="Calibri Light" panose="020F0302020204030204" pitchFamily="34" charset="0"/>
              </a:rPr>
              <a:t>.’</a:t>
            </a:r>
          </a:p>
          <a:p>
            <a:pPr algn="l">
              <a:buClr>
                <a:schemeClr val="accent1">
                  <a:lumMod val="10000"/>
                </a:schemeClr>
              </a:buClr>
            </a:pPr>
            <a:endParaRPr lang="en-US" dirty="0">
              <a:latin typeface="Calibri Light" panose="020F0302020204030204" pitchFamily="34" charset="0"/>
              <a:cs typeface="Calibri Light" panose="020F0302020204030204" pitchFamily="34" charset="0"/>
            </a:endParaRPr>
          </a:p>
          <a:p>
            <a:pPr algn="l"/>
            <a:r>
              <a:rPr lang="en-US" dirty="0">
                <a:latin typeface="Calibri Light" panose="020F0302020204030204" pitchFamily="34" charset="0"/>
                <a:cs typeface="Calibri Light" panose="020F0302020204030204" pitchFamily="34" charset="0"/>
              </a:rPr>
              <a:t>However, the -</a:t>
            </a:r>
            <a:r>
              <a:rPr lang="en-US" i="1" dirty="0">
                <a:latin typeface="Calibri Light" panose="020F0302020204030204" pitchFamily="34" charset="0"/>
                <a:cs typeface="Calibri Light" panose="020F0302020204030204" pitchFamily="34" charset="0"/>
              </a:rPr>
              <a:t>šaš</a:t>
            </a:r>
            <a:r>
              <a:rPr lang="en-US" dirty="0">
                <a:latin typeface="Calibri Light" panose="020F0302020204030204" pitchFamily="34" charset="0"/>
                <a:cs typeface="Calibri Light" panose="020F0302020204030204" pitchFamily="34" charset="0"/>
              </a:rPr>
              <a:t> form can refer to any person and number combination, e.g. 2SG:</a:t>
            </a:r>
          </a:p>
          <a:p>
            <a:pPr lvl="0" algn="l"/>
            <a:r>
              <a:rPr lang="en-US" dirty="0">
                <a:latin typeface="Calibri Light" panose="020F0302020204030204" pitchFamily="34" charset="0"/>
                <a:cs typeface="Calibri Light" panose="020F0302020204030204" pitchFamily="34" charset="0"/>
              </a:rPr>
              <a:t>(6)	</a:t>
            </a:r>
            <a:r>
              <a:rPr lang="en-US" dirty="0" err="1">
                <a:latin typeface="Calibri Light" panose="020F0302020204030204" pitchFamily="34" charset="0"/>
                <a:cs typeface="Calibri Light" panose="020F0302020204030204" pitchFamily="34" charset="0"/>
              </a:rPr>
              <a:t>xot</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  b</a:t>
            </a:r>
            <a:r>
              <a:rPr lang="ru-RU" dirty="0">
                <a:latin typeface="Calibri Light" panose="020F0302020204030204" pitchFamily="34" charset="0"/>
                <a:cs typeface="Calibri Light" panose="020F0302020204030204" pitchFamily="34" charset="0"/>
              </a:rPr>
              <a:t>ə̑		</a:t>
            </a:r>
            <a:r>
              <a:rPr lang="en-US" dirty="0" err="1">
                <a:latin typeface="Calibri Light" panose="020F0302020204030204" pitchFamily="34" charset="0"/>
                <a:cs typeface="Calibri Light" panose="020F0302020204030204" pitchFamily="34" charset="0"/>
              </a:rPr>
              <a:t>irgod</a:t>
            </a:r>
            <a:r>
              <a:rPr lang="ru-RU" dirty="0">
                <a:latin typeface="Calibri Light" panose="020F0302020204030204" pitchFamily="34" charset="0"/>
                <a:cs typeface="Calibri Light" panose="020F0302020204030204" pitchFamily="34" charset="0"/>
              </a:rPr>
              <a:t>ə̑</a:t>
            </a:r>
            <a:r>
              <a:rPr lang="en-US" dirty="0">
                <a:latin typeface="Calibri Light" panose="020F0302020204030204" pitchFamily="34" charset="0"/>
                <a:cs typeface="Calibri Light" panose="020F0302020204030204" pitchFamily="34" charset="0"/>
              </a:rPr>
              <a:t>m</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xala</a:t>
            </a:r>
            <a:r>
              <a:rPr lang="ru-RU" dirty="0">
                <a:latin typeface="Calibri Light" panose="020F0302020204030204" pitchFamily="34" charset="0"/>
                <a:cs typeface="Calibri Light" panose="020F0302020204030204" pitchFamily="34" charset="0"/>
              </a:rPr>
              <a:t>-š	</a:t>
            </a:r>
            <a:r>
              <a:rPr lang="en-US" dirty="0" err="1">
                <a:latin typeface="Calibri Light" panose="020F0302020204030204" pitchFamily="34" charset="0"/>
                <a:cs typeface="Calibri Light" panose="020F0302020204030204" pitchFamily="34" charset="0"/>
              </a:rPr>
              <a:t>ke</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n       </a:t>
            </a:r>
            <a:r>
              <a:rPr lang="ru-RU"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tol</a:t>
            </a:r>
            <a:r>
              <a:rPr lang="en-US" dirty="0">
                <a:latin typeface="Calibri Light" panose="020F0302020204030204" pitchFamily="34" charset="0"/>
                <a:cs typeface="Calibri Light" panose="020F0302020204030204" pitchFamily="34" charset="0"/>
              </a:rPr>
              <a:t>-</a:t>
            </a:r>
            <a:r>
              <a:rPr lang="ru-RU" dirty="0">
                <a:latin typeface="Calibri Light" panose="020F0302020204030204" pitchFamily="34" charset="0"/>
                <a:cs typeface="Calibri Light" panose="020F0302020204030204" pitchFamily="34" charset="0"/>
              </a:rPr>
              <a:t>š</a:t>
            </a:r>
            <a:r>
              <a:rPr lang="en-US" dirty="0">
                <a:latin typeface="Calibri Light" panose="020F0302020204030204" pitchFamily="34" charset="0"/>
                <a:cs typeface="Calibri Light" panose="020F0302020204030204" pitchFamily="34" charset="0"/>
              </a:rPr>
              <a:t>a</a:t>
            </a:r>
            <a:r>
              <a:rPr lang="ru-RU" dirty="0">
                <a:latin typeface="Calibri Light" panose="020F0302020204030204" pitchFamily="34" charset="0"/>
                <a:cs typeface="Calibri Light" panose="020F0302020204030204" pitchFamily="34" charset="0"/>
              </a:rPr>
              <a:t>š</a:t>
            </a:r>
            <a:endParaRPr lang="en-US" dirty="0">
              <a:latin typeface="Calibri Light" panose="020F0302020204030204" pitchFamily="34" charset="0"/>
              <a:cs typeface="Calibri Light" panose="020F0302020204030204" pitchFamily="34" charset="0"/>
            </a:endParaRPr>
          </a:p>
          <a:p>
            <a:pPr lvl="0" algn="l">
              <a:spcBef>
                <a:spcPts val="0"/>
              </a:spcBef>
              <a:spcAft>
                <a:spcPts val="0"/>
              </a:spcAft>
            </a:pP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at.least</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  PTCL</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tomorrow</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city</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ILL</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go</a:t>
            </a:r>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CVB  </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come</a:t>
            </a:r>
            <a:r>
              <a:rPr lang="tt-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OPT</a:t>
            </a:r>
            <a:endParaRPr lang="ru-RU" dirty="0">
              <a:latin typeface="Calibri Light" panose="020F0302020204030204" pitchFamily="34" charset="0"/>
              <a:cs typeface="Calibri Light" panose="020F0302020204030204" pitchFamily="34" charset="0"/>
            </a:endParaRPr>
          </a:p>
          <a:p>
            <a:r>
              <a:rPr lang="ru-RU"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Why are you sitting at home</a:t>
            </a:r>
            <a:r>
              <a:rPr lang="ru-RU"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You could at least take a ride to the city tomorrow</a:t>
            </a:r>
            <a:r>
              <a:rPr lang="ru-RU" dirty="0">
                <a:latin typeface="Calibri Light" panose="020F0302020204030204" pitchFamily="34" charset="0"/>
                <a:cs typeface="Calibri Light" panose="020F0302020204030204" pitchFamily="34" charset="0"/>
              </a:rPr>
              <a:t>!’</a:t>
            </a:r>
          </a:p>
          <a:p>
            <a:pPr algn="l"/>
            <a:endParaRPr lang="ru-RU" dirty="0"/>
          </a:p>
        </p:txBody>
      </p:sp>
    </p:spTree>
    <p:extLst>
      <p:ext uri="{BB962C8B-B14F-4D97-AF65-F5344CB8AC3E}">
        <p14:creationId xmlns:p14="http://schemas.microsoft.com/office/powerpoint/2010/main" val="3549537973"/>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Натуральные материалы">
  <a:themeElements>
    <a:clrScheme name="Другая 10">
      <a:dk1>
        <a:sysClr val="windowText" lastClr="000000"/>
      </a:dk1>
      <a:lt1>
        <a:sysClr val="window" lastClr="FFFFFF"/>
      </a:lt1>
      <a:dk2>
        <a:srgbClr val="212121"/>
      </a:dk2>
      <a:lt2>
        <a:srgbClr val="DADADA"/>
      </a:lt2>
      <a:accent1>
        <a:srgbClr val="3796DD"/>
      </a:accent1>
      <a:accent2>
        <a:srgbClr val="3C9770"/>
      </a:accent2>
      <a:accent3>
        <a:srgbClr val="44709D"/>
      </a:accent3>
      <a:accent4>
        <a:srgbClr val="A23C33"/>
      </a:accent4>
      <a:accent5>
        <a:srgbClr val="D97828"/>
      </a:accent5>
      <a:accent6>
        <a:srgbClr val="DEB340"/>
      </a:accent6>
      <a:hlink>
        <a:srgbClr val="FF6D6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Совет директоров</Template>
  <TotalTime>3860</TotalTime>
  <Words>1799</Words>
  <Application>Microsoft Office PowerPoint</Application>
  <PresentationFormat>Широкоэкранный</PresentationFormat>
  <Paragraphs>333</Paragraphs>
  <Slides>36</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36</vt:i4>
      </vt:variant>
    </vt:vector>
  </HeadingPairs>
  <TitlesOfParts>
    <vt:vector size="47" baseType="lpstr">
      <vt:lpstr>Arial</vt:lpstr>
      <vt:lpstr>Calibri</vt:lpstr>
      <vt:lpstr>Calibri Light</vt:lpstr>
      <vt:lpstr>Cambria</vt:lpstr>
      <vt:lpstr>Garamond</vt:lpstr>
      <vt:lpstr>Tahoma</vt:lpstr>
      <vt:lpstr>Wingdings 2</vt:lpstr>
      <vt:lpstr>HDOfficeLightV0</vt:lpstr>
      <vt:lpstr>1_HDOfficeLightV0</vt:lpstr>
      <vt:lpstr>2_HDOfficeLightV0</vt:lpstr>
      <vt:lpstr>Натуральные материалы</vt:lpstr>
      <vt:lpstr>The Hill Mari –šaš: speaker’s control and its implications</vt:lpstr>
      <vt:lpstr>Our data</vt:lpstr>
      <vt:lpstr>Descriptive grammars</vt:lpstr>
      <vt:lpstr>Descriptive grammars</vt:lpstr>
      <vt:lpstr>Descriptive grammars’ account</vt:lpstr>
      <vt:lpstr>Can we analyse the -šaš form as a mood?</vt:lpstr>
      <vt:lpstr>Category of mood in Hill Mari</vt:lpstr>
      <vt:lpstr>The paradigm of the –šaš form</vt:lpstr>
      <vt:lpstr>Person features of the –šaš form</vt:lpstr>
      <vt:lpstr>Person features of the –šaš form</vt:lpstr>
      <vt:lpstr>Imperative particles</vt:lpstr>
      <vt:lpstr>Embedded clauses</vt:lpstr>
      <vt:lpstr>Embedded clauses</vt:lpstr>
      <vt:lpstr>The –šaš form in Hill Mari grammar</vt:lpstr>
      <vt:lpstr>Semantics of -šaš</vt:lpstr>
      <vt:lpstr>Semantic of the –šaš form</vt:lpstr>
      <vt:lpstr>Control condition</vt:lpstr>
      <vt:lpstr>Control condition</vt:lpstr>
      <vt:lpstr>Control condition</vt:lpstr>
      <vt:lpstr>Control condition</vt:lpstr>
      <vt:lpstr>Control and interpretations</vt:lpstr>
      <vt:lpstr>Control and interpretations</vt:lpstr>
      <vt:lpstr>Further development: intention → necessity</vt:lpstr>
      <vt:lpstr>Further development: intention → necessity</vt:lpstr>
      <vt:lpstr>Further development: intention → necessity</vt:lpstr>
      <vt:lpstr>-šaš expressing necessity in questions</vt:lpstr>
      <vt:lpstr>-šaš expressing necessity in questions</vt:lpstr>
      <vt:lpstr>-šaš expressing necessity in questions</vt:lpstr>
      <vt:lpstr>The interpretation of the –šaš form</vt:lpstr>
      <vt:lpstr>The interpretation of the –šaš form</vt:lpstr>
      <vt:lpstr>Further development of the control-neutral -šaš</vt:lpstr>
      <vt:lpstr>Optative forms based on -šaš</vt:lpstr>
      <vt:lpstr>Debitive form based on -šaš</vt:lpstr>
      <vt:lpstr>Conclusion</vt:lpstr>
      <vt:lpstr>Sources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Aigul</dc:creator>
  <cp:lastModifiedBy>Aigul</cp:lastModifiedBy>
  <cp:revision>130</cp:revision>
  <dcterms:created xsi:type="dcterms:W3CDTF">2017-11-04T11:18:11Z</dcterms:created>
  <dcterms:modified xsi:type="dcterms:W3CDTF">2017-12-08T14:15:08Z</dcterms:modified>
</cp:coreProperties>
</file>