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6.xml" ContentType="application/vnd.openxmlformats-officedocument.presentationml.notesSlid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drawings/drawing2.xml" ContentType="application/vnd.openxmlformats-officedocument.drawingml.chartshapes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drawings/drawing3.xml" ContentType="application/vnd.openxmlformats-officedocument.drawingml.chartshapes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drawings/drawing4.xml" ContentType="application/vnd.openxmlformats-officedocument.drawingml.chartshapes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3648" r:id="rId1"/>
  </p:sldMasterIdLst>
  <p:notesMasterIdLst>
    <p:notesMasterId r:id="rId33"/>
  </p:notesMasterIdLst>
  <p:sldIdLst>
    <p:sldId id="256" r:id="rId2"/>
    <p:sldId id="297" r:id="rId3"/>
    <p:sldId id="257" r:id="rId4"/>
    <p:sldId id="258" r:id="rId5"/>
    <p:sldId id="298" r:id="rId6"/>
    <p:sldId id="260" r:id="rId7"/>
    <p:sldId id="261" r:id="rId8"/>
    <p:sldId id="263" r:id="rId9"/>
    <p:sldId id="264" r:id="rId10"/>
    <p:sldId id="299" r:id="rId11"/>
    <p:sldId id="267" r:id="rId12"/>
    <p:sldId id="269" r:id="rId13"/>
    <p:sldId id="268" r:id="rId14"/>
    <p:sldId id="274" r:id="rId15"/>
    <p:sldId id="285" r:id="rId16"/>
    <p:sldId id="270" r:id="rId17"/>
    <p:sldId id="272" r:id="rId18"/>
    <p:sldId id="278" r:id="rId19"/>
    <p:sldId id="275" r:id="rId20"/>
    <p:sldId id="288" r:id="rId21"/>
    <p:sldId id="276" r:id="rId22"/>
    <p:sldId id="286" r:id="rId23"/>
    <p:sldId id="290" r:id="rId24"/>
    <p:sldId id="292" r:id="rId25"/>
    <p:sldId id="293" r:id="rId26"/>
    <p:sldId id="294" r:id="rId27"/>
    <p:sldId id="295" r:id="rId28"/>
    <p:sldId id="296" r:id="rId29"/>
    <p:sldId id="280" r:id="rId30"/>
    <p:sldId id="279" r:id="rId31"/>
    <p:sldId id="300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75" d="100"/>
          <a:sy n="75" d="100"/>
        </p:scale>
        <p:origin x="324" y="-4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lia uchitel" userId="6f2f2ade11d1aa2e" providerId="LiveId" clId="{08C32591-2AA8-4AE4-BCCD-9F3B528C06E8}"/>
    <pc:docChg chg="undo custSel modSld">
      <pc:chgData name="Ilia uchitel" userId="6f2f2ade11d1aa2e" providerId="LiveId" clId="{08C32591-2AA8-4AE4-BCCD-9F3B528C06E8}" dt="2017-11-24T08:00:22.804" v="877" actId="20577"/>
      <pc:docMkLst>
        <pc:docMk/>
      </pc:docMkLst>
      <pc:sldChg chg="addSp modSp">
        <pc:chgData name="Ilia uchitel" userId="6f2f2ade11d1aa2e" providerId="LiveId" clId="{08C32591-2AA8-4AE4-BCCD-9F3B528C06E8}" dt="2017-11-24T06:41:05.904" v="314" actId="113"/>
        <pc:sldMkLst>
          <pc:docMk/>
          <pc:sldMk cId="1017256261" sldId="256"/>
        </pc:sldMkLst>
        <pc:spChg chg="mod">
          <ac:chgData name="Ilia uchitel" userId="6f2f2ade11d1aa2e" providerId="LiveId" clId="{08C32591-2AA8-4AE4-BCCD-9F3B528C06E8}" dt="2017-11-24T06:41:05.904" v="314" actId="113"/>
          <ac:spMkLst>
            <pc:docMk/>
            <pc:sldMk cId="1017256261" sldId="256"/>
            <ac:spMk id="3" creationId="{3230F0B7-EA59-41DA-BDD3-C7F3711E8424}"/>
          </ac:spMkLst>
        </pc:spChg>
        <pc:spChg chg="add mod">
          <ac:chgData name="Ilia uchitel" userId="6f2f2ade11d1aa2e" providerId="LiveId" clId="{08C32591-2AA8-4AE4-BCCD-9F3B528C06E8}" dt="2017-11-24T06:36:46.166" v="37" actId="1036"/>
          <ac:spMkLst>
            <pc:docMk/>
            <pc:sldMk cId="1017256261" sldId="256"/>
            <ac:spMk id="5" creationId="{F2CCE695-5D10-4C31-AAF0-87898E003F4A}"/>
          </ac:spMkLst>
        </pc:spChg>
      </pc:sldChg>
      <pc:sldChg chg="addSp modSp">
        <pc:chgData name="Ilia uchitel" userId="6f2f2ade11d1aa2e" providerId="LiveId" clId="{08C32591-2AA8-4AE4-BCCD-9F3B528C06E8}" dt="2017-11-24T07:13:34.912" v="610" actId="20577"/>
        <pc:sldMkLst>
          <pc:docMk/>
          <pc:sldMk cId="2512635910" sldId="257"/>
        </pc:sldMkLst>
        <pc:spChg chg="mod">
          <ac:chgData name="Ilia uchitel" userId="6f2f2ade11d1aa2e" providerId="LiveId" clId="{08C32591-2AA8-4AE4-BCCD-9F3B528C06E8}" dt="2017-11-24T07:13:34.912" v="610" actId="20577"/>
          <ac:spMkLst>
            <pc:docMk/>
            <pc:sldMk cId="2512635910" sldId="257"/>
            <ac:spMk id="4" creationId="{5C9193E6-6B96-4D93-A2BB-6364511AFE31}"/>
          </ac:spMkLst>
        </pc:spChg>
        <pc:spChg chg="add">
          <ac:chgData name="Ilia uchitel" userId="6f2f2ade11d1aa2e" providerId="LiveId" clId="{08C32591-2AA8-4AE4-BCCD-9F3B528C06E8}" dt="2017-11-24T06:36:49.645" v="39"/>
          <ac:spMkLst>
            <pc:docMk/>
            <pc:sldMk cId="2512635910" sldId="257"/>
            <ac:spMk id="5" creationId="{E9B2460A-F1E3-424D-B069-59A27199A5B0}"/>
          </ac:spMkLst>
        </pc:spChg>
      </pc:sldChg>
      <pc:sldChg chg="addSp modSp">
        <pc:chgData name="Ilia uchitel" userId="6f2f2ade11d1aa2e" providerId="LiveId" clId="{08C32591-2AA8-4AE4-BCCD-9F3B528C06E8}" dt="2017-11-24T06:41:17.206" v="331" actId="1036"/>
        <pc:sldMkLst>
          <pc:docMk/>
          <pc:sldMk cId="1218073547" sldId="258"/>
        </pc:sldMkLst>
        <pc:spChg chg="add mod">
          <ac:chgData name="Ilia uchitel" userId="6f2f2ade11d1aa2e" providerId="LiveId" clId="{08C32591-2AA8-4AE4-BCCD-9F3B528C06E8}" dt="2017-11-24T06:41:17.206" v="331" actId="1036"/>
          <ac:spMkLst>
            <pc:docMk/>
            <pc:sldMk cId="1218073547" sldId="258"/>
            <ac:spMk id="4" creationId="{DA09EECD-5ACD-4CA1-BBFF-5C2D32520960}"/>
          </ac:spMkLst>
        </pc:spChg>
      </pc:sldChg>
      <pc:sldChg chg="addSp modSp">
        <pc:chgData name="Ilia uchitel" userId="6f2f2ade11d1aa2e" providerId="LiveId" clId="{08C32591-2AA8-4AE4-BCCD-9F3B528C06E8}" dt="2017-11-24T07:56:13.897" v="866" actId="27636"/>
        <pc:sldMkLst>
          <pc:docMk/>
          <pc:sldMk cId="3440047577" sldId="260"/>
        </pc:sldMkLst>
        <pc:spChg chg="mod">
          <ac:chgData name="Ilia uchitel" userId="6f2f2ade11d1aa2e" providerId="LiveId" clId="{08C32591-2AA8-4AE4-BCCD-9F3B528C06E8}" dt="2017-11-24T07:56:13.897" v="866" actId="27636"/>
          <ac:spMkLst>
            <pc:docMk/>
            <pc:sldMk cId="3440047577" sldId="260"/>
            <ac:spMk id="3" creationId="{0877593D-BC10-4DAD-B0FC-5596F92621B1}"/>
          </ac:spMkLst>
        </pc:spChg>
        <pc:spChg chg="add mod">
          <ac:chgData name="Ilia uchitel" userId="6f2f2ade11d1aa2e" providerId="LiveId" clId="{08C32591-2AA8-4AE4-BCCD-9F3B528C06E8}" dt="2017-11-24T06:41:31.967" v="365" actId="1036"/>
          <ac:spMkLst>
            <pc:docMk/>
            <pc:sldMk cId="3440047577" sldId="260"/>
            <ac:spMk id="4" creationId="{F7D48649-76CA-45D3-ABAB-A8D3924B7D41}"/>
          </ac:spMkLst>
        </pc:spChg>
      </pc:sldChg>
      <pc:sldChg chg="addSp">
        <pc:chgData name="Ilia uchitel" userId="6f2f2ade11d1aa2e" providerId="LiveId" clId="{08C32591-2AA8-4AE4-BCCD-9F3B528C06E8}" dt="2017-11-24T06:36:56.672" v="43"/>
        <pc:sldMkLst>
          <pc:docMk/>
          <pc:sldMk cId="3510619420" sldId="261"/>
        </pc:sldMkLst>
        <pc:spChg chg="add">
          <ac:chgData name="Ilia uchitel" userId="6f2f2ade11d1aa2e" providerId="LiveId" clId="{08C32591-2AA8-4AE4-BCCD-9F3B528C06E8}" dt="2017-11-24T06:36:56.672" v="43"/>
          <ac:spMkLst>
            <pc:docMk/>
            <pc:sldMk cId="3510619420" sldId="261"/>
            <ac:spMk id="4" creationId="{E6225446-7498-4648-8222-C3C57A0A3E74}"/>
          </ac:spMkLst>
        </pc:spChg>
      </pc:sldChg>
      <pc:sldChg chg="addSp modSp">
        <pc:chgData name="Ilia uchitel" userId="6f2f2ade11d1aa2e" providerId="LiveId" clId="{08C32591-2AA8-4AE4-BCCD-9F3B528C06E8}" dt="2017-11-24T07:47:26.804" v="862"/>
        <pc:sldMkLst>
          <pc:docMk/>
          <pc:sldMk cId="2558780702" sldId="263"/>
        </pc:sldMkLst>
        <pc:spChg chg="mod">
          <ac:chgData name="Ilia uchitel" userId="6f2f2ade11d1aa2e" providerId="LiveId" clId="{08C32591-2AA8-4AE4-BCCD-9F3B528C06E8}" dt="2017-11-24T07:47:26.804" v="862"/>
          <ac:spMkLst>
            <pc:docMk/>
            <pc:sldMk cId="2558780702" sldId="263"/>
            <ac:spMk id="2" creationId="{4ADF889B-4E7A-40C7-821A-B23ADD6F8E6D}"/>
          </ac:spMkLst>
        </pc:spChg>
        <pc:spChg chg="add">
          <ac:chgData name="Ilia uchitel" userId="6f2f2ade11d1aa2e" providerId="LiveId" clId="{08C32591-2AA8-4AE4-BCCD-9F3B528C06E8}" dt="2017-11-24T06:36:57.419" v="44"/>
          <ac:spMkLst>
            <pc:docMk/>
            <pc:sldMk cId="2558780702" sldId="263"/>
            <ac:spMk id="4" creationId="{628BA7D2-D0A5-4A72-95F0-D92168A10BF3}"/>
          </ac:spMkLst>
        </pc:spChg>
      </pc:sldChg>
      <pc:sldChg chg="addSp">
        <pc:chgData name="Ilia uchitel" userId="6f2f2ade11d1aa2e" providerId="LiveId" clId="{08C32591-2AA8-4AE4-BCCD-9F3B528C06E8}" dt="2017-11-24T06:36:58.157" v="45"/>
        <pc:sldMkLst>
          <pc:docMk/>
          <pc:sldMk cId="4228928884" sldId="264"/>
        </pc:sldMkLst>
        <pc:spChg chg="add">
          <ac:chgData name="Ilia uchitel" userId="6f2f2ade11d1aa2e" providerId="LiveId" clId="{08C32591-2AA8-4AE4-BCCD-9F3B528C06E8}" dt="2017-11-24T06:36:58.157" v="45"/>
          <ac:spMkLst>
            <pc:docMk/>
            <pc:sldMk cId="4228928884" sldId="264"/>
            <ac:spMk id="4" creationId="{ED3B8B85-266B-46D2-8D10-53ED8BB69593}"/>
          </ac:spMkLst>
        </pc:spChg>
      </pc:sldChg>
      <pc:sldChg chg="addSp">
        <pc:chgData name="Ilia uchitel" userId="6f2f2ade11d1aa2e" providerId="LiveId" clId="{08C32591-2AA8-4AE4-BCCD-9F3B528C06E8}" dt="2017-11-24T06:36:59.741" v="47"/>
        <pc:sldMkLst>
          <pc:docMk/>
          <pc:sldMk cId="423801251" sldId="267"/>
        </pc:sldMkLst>
        <pc:spChg chg="add">
          <ac:chgData name="Ilia uchitel" userId="6f2f2ade11d1aa2e" providerId="LiveId" clId="{08C32591-2AA8-4AE4-BCCD-9F3B528C06E8}" dt="2017-11-24T06:36:59.741" v="47"/>
          <ac:spMkLst>
            <pc:docMk/>
            <pc:sldMk cId="423801251" sldId="267"/>
            <ac:spMk id="7" creationId="{FB66583C-A57A-4822-922A-D24493C64050}"/>
          </ac:spMkLst>
        </pc:spChg>
      </pc:sldChg>
      <pc:sldChg chg="addSp">
        <pc:chgData name="Ilia uchitel" userId="6f2f2ade11d1aa2e" providerId="LiveId" clId="{08C32591-2AA8-4AE4-BCCD-9F3B528C06E8}" dt="2017-11-24T06:37:02.457" v="49"/>
        <pc:sldMkLst>
          <pc:docMk/>
          <pc:sldMk cId="3682574657" sldId="268"/>
        </pc:sldMkLst>
        <pc:spChg chg="add">
          <ac:chgData name="Ilia uchitel" userId="6f2f2ade11d1aa2e" providerId="LiveId" clId="{08C32591-2AA8-4AE4-BCCD-9F3B528C06E8}" dt="2017-11-24T06:37:02.457" v="49"/>
          <ac:spMkLst>
            <pc:docMk/>
            <pc:sldMk cId="3682574657" sldId="268"/>
            <ac:spMk id="6" creationId="{0361D8FD-5414-4527-9C1F-78958C29EE2C}"/>
          </ac:spMkLst>
        </pc:spChg>
      </pc:sldChg>
      <pc:sldChg chg="addSp">
        <pc:chgData name="Ilia uchitel" userId="6f2f2ade11d1aa2e" providerId="LiveId" clId="{08C32591-2AA8-4AE4-BCCD-9F3B528C06E8}" dt="2017-11-24T06:37:00.593" v="48"/>
        <pc:sldMkLst>
          <pc:docMk/>
          <pc:sldMk cId="1405980143" sldId="269"/>
        </pc:sldMkLst>
        <pc:spChg chg="add">
          <ac:chgData name="Ilia uchitel" userId="6f2f2ade11d1aa2e" providerId="LiveId" clId="{08C32591-2AA8-4AE4-BCCD-9F3B528C06E8}" dt="2017-11-24T06:37:00.593" v="48"/>
          <ac:spMkLst>
            <pc:docMk/>
            <pc:sldMk cId="1405980143" sldId="269"/>
            <ac:spMk id="6" creationId="{7D6FC513-E1A9-4C5D-9E8E-476372761E3B}"/>
          </ac:spMkLst>
        </pc:spChg>
      </pc:sldChg>
      <pc:sldChg chg="addSp delSp modSp">
        <pc:chgData name="Ilia uchitel" userId="6f2f2ade11d1aa2e" providerId="LiveId" clId="{08C32591-2AA8-4AE4-BCCD-9F3B528C06E8}" dt="2017-11-24T08:00:22.804" v="877" actId="20577"/>
        <pc:sldMkLst>
          <pc:docMk/>
          <pc:sldMk cId="763937599" sldId="270"/>
        </pc:sldMkLst>
        <pc:spChg chg="add del">
          <ac:chgData name="Ilia uchitel" userId="6f2f2ade11d1aa2e" providerId="LiveId" clId="{08C32591-2AA8-4AE4-BCCD-9F3B528C06E8}" dt="2017-11-24T06:37:06.816" v="53"/>
          <ac:spMkLst>
            <pc:docMk/>
            <pc:sldMk cId="763937599" sldId="270"/>
            <ac:spMk id="6" creationId="{76CEC126-F1BF-4BCC-900E-C09020F4AB27}"/>
          </ac:spMkLst>
        </pc:spChg>
        <pc:graphicFrameChg chg="modGraphic">
          <ac:chgData name="Ilia uchitel" userId="6f2f2ade11d1aa2e" providerId="LiveId" clId="{08C32591-2AA8-4AE4-BCCD-9F3B528C06E8}" dt="2017-11-24T08:00:22.804" v="877" actId="20577"/>
          <ac:graphicFrameMkLst>
            <pc:docMk/>
            <pc:sldMk cId="763937599" sldId="270"/>
            <ac:graphicFrameMk id="4" creationId="{7EB06384-25E0-44B9-9418-4D8896A962FF}"/>
          </ac:graphicFrameMkLst>
        </pc:graphicFrameChg>
      </pc:sldChg>
      <pc:sldChg chg="addSp">
        <pc:chgData name="Ilia uchitel" userId="6f2f2ade11d1aa2e" providerId="LiveId" clId="{08C32591-2AA8-4AE4-BCCD-9F3B528C06E8}" dt="2017-11-24T06:37:08.427" v="54"/>
        <pc:sldMkLst>
          <pc:docMk/>
          <pc:sldMk cId="2994677954" sldId="272"/>
        </pc:sldMkLst>
        <pc:spChg chg="add">
          <ac:chgData name="Ilia uchitel" userId="6f2f2ade11d1aa2e" providerId="LiveId" clId="{08C32591-2AA8-4AE4-BCCD-9F3B528C06E8}" dt="2017-11-24T06:37:08.427" v="54"/>
          <ac:spMkLst>
            <pc:docMk/>
            <pc:sldMk cId="2994677954" sldId="272"/>
            <ac:spMk id="7" creationId="{E1D83191-6AFB-4BDD-ADAE-E160CEA61607}"/>
          </ac:spMkLst>
        </pc:spChg>
      </pc:sldChg>
      <pc:sldChg chg="addSp delSp modSp mod">
        <pc:chgData name="Ilia uchitel" userId="6f2f2ade11d1aa2e" providerId="LiveId" clId="{08C32591-2AA8-4AE4-BCCD-9F3B528C06E8}" dt="2017-11-24T07:41:24.895" v="634" actId="27918"/>
        <pc:sldMkLst>
          <pc:docMk/>
          <pc:sldMk cId="4034473794" sldId="274"/>
        </pc:sldMkLst>
        <pc:spChg chg="mod">
          <ac:chgData name="Ilia uchitel" userId="6f2f2ade11d1aa2e" providerId="LiveId" clId="{08C32591-2AA8-4AE4-BCCD-9F3B528C06E8}" dt="2017-11-24T07:40:23.703" v="625" actId="20577"/>
          <ac:spMkLst>
            <pc:docMk/>
            <pc:sldMk cId="4034473794" sldId="274"/>
            <ac:spMk id="2" creationId="{0A20EC9C-F5C4-412C-BC49-F3FA83D95040}"/>
          </ac:spMkLst>
        </pc:spChg>
        <pc:spChg chg="add mod">
          <ac:chgData name="Ilia uchitel" userId="6f2f2ade11d1aa2e" providerId="LiveId" clId="{08C32591-2AA8-4AE4-BCCD-9F3B528C06E8}" dt="2017-11-24T06:41:55.172" v="385" actId="1036"/>
          <ac:spMkLst>
            <pc:docMk/>
            <pc:sldMk cId="4034473794" sldId="274"/>
            <ac:spMk id="8" creationId="{1D98D0CA-84F5-4901-9BB5-F20BA5759058}"/>
          </ac:spMkLst>
        </pc:spChg>
        <pc:spChg chg="add mod">
          <ac:chgData name="Ilia uchitel" userId="6f2f2ade11d1aa2e" providerId="LiveId" clId="{08C32591-2AA8-4AE4-BCCD-9F3B528C06E8}" dt="2017-11-24T07:40:29.982" v="627" actId="20577"/>
          <ac:spMkLst>
            <pc:docMk/>
            <pc:sldMk cId="4034473794" sldId="274"/>
            <ac:spMk id="10" creationId="{3AEC91CE-EB1B-4E72-9DDA-7DBEF4972E4A}"/>
          </ac:spMkLst>
        </pc:spChg>
        <pc:graphicFrameChg chg="del mod">
          <ac:chgData name="Ilia uchitel" userId="6f2f2ade11d1aa2e" providerId="LiveId" clId="{08C32591-2AA8-4AE4-BCCD-9F3B528C06E8}" dt="2017-11-24T07:39:32.194" v="612" actId="478"/>
          <ac:graphicFrameMkLst>
            <pc:docMk/>
            <pc:sldMk cId="4034473794" sldId="274"/>
            <ac:graphicFrameMk id="5" creationId="{722C3EBD-75F4-404B-B255-244780FC581A}"/>
          </ac:graphicFrameMkLst>
        </pc:graphicFrameChg>
        <pc:graphicFrameChg chg="add mod">
          <ac:chgData name="Ilia uchitel" userId="6f2f2ade11d1aa2e" providerId="LiveId" clId="{08C32591-2AA8-4AE4-BCCD-9F3B528C06E8}" dt="2017-11-24T07:40:46.745" v="633" actId="1076"/>
          <ac:graphicFrameMkLst>
            <pc:docMk/>
            <pc:sldMk cId="4034473794" sldId="274"/>
            <ac:graphicFrameMk id="13" creationId="{722C3EBD-75F4-404B-B255-244780FC581A}"/>
          </ac:graphicFrameMkLst>
        </pc:graphicFrameChg>
        <pc:cxnChg chg="mod">
          <ac:chgData name="Ilia uchitel" userId="6f2f2ade11d1aa2e" providerId="LiveId" clId="{08C32591-2AA8-4AE4-BCCD-9F3B528C06E8}" dt="2017-11-24T06:41:50.447" v="367" actId="14100"/>
          <ac:cxnSpMkLst>
            <pc:docMk/>
            <pc:sldMk cId="4034473794" sldId="274"/>
            <ac:cxnSpMk id="7" creationId="{AFCF1027-F365-4400-A65A-BE7D321639EF}"/>
          </ac:cxnSpMkLst>
        </pc:cxnChg>
      </pc:sldChg>
      <pc:sldChg chg="addSp delSp modSp">
        <pc:chgData name="Ilia uchitel" userId="6f2f2ade11d1aa2e" providerId="LiveId" clId="{08C32591-2AA8-4AE4-BCCD-9F3B528C06E8}" dt="2017-11-24T06:37:32.908" v="65" actId="1076"/>
        <pc:sldMkLst>
          <pc:docMk/>
          <pc:sldMk cId="4131687352" sldId="275"/>
        </pc:sldMkLst>
        <pc:spChg chg="add del">
          <ac:chgData name="Ilia uchitel" userId="6f2f2ade11d1aa2e" providerId="LiveId" clId="{08C32591-2AA8-4AE4-BCCD-9F3B528C06E8}" dt="2017-11-24T06:37:17.074" v="57"/>
          <ac:spMkLst>
            <pc:docMk/>
            <pc:sldMk cId="4131687352" sldId="275"/>
            <ac:spMk id="5" creationId="{CC8ED86F-242D-4106-A574-7AF3547D87C8}"/>
          </ac:spMkLst>
        </pc:spChg>
        <pc:spChg chg="add mod">
          <ac:chgData name="Ilia uchitel" userId="6f2f2ade11d1aa2e" providerId="LiveId" clId="{08C32591-2AA8-4AE4-BCCD-9F3B528C06E8}" dt="2017-11-24T06:37:32.908" v="65" actId="1076"/>
          <ac:spMkLst>
            <pc:docMk/>
            <pc:sldMk cId="4131687352" sldId="275"/>
            <ac:spMk id="6" creationId="{9DB5F70A-CEBA-4849-835A-B00338BA32F6}"/>
          </ac:spMkLst>
        </pc:spChg>
      </pc:sldChg>
      <pc:sldChg chg="addSp delSp modSp">
        <pc:chgData name="Ilia uchitel" userId="6f2f2ade11d1aa2e" providerId="LiveId" clId="{08C32591-2AA8-4AE4-BCCD-9F3B528C06E8}" dt="2017-11-24T07:45:38.819" v="839" actId="20577"/>
        <pc:sldMkLst>
          <pc:docMk/>
          <pc:sldMk cId="3277753924" sldId="276"/>
        </pc:sldMkLst>
        <pc:spChg chg="add del">
          <ac:chgData name="Ilia uchitel" userId="6f2f2ade11d1aa2e" providerId="LiveId" clId="{08C32591-2AA8-4AE4-BCCD-9F3B528C06E8}" dt="2017-11-24T06:37:26.056" v="63"/>
          <ac:spMkLst>
            <pc:docMk/>
            <pc:sldMk cId="3277753924" sldId="276"/>
            <ac:spMk id="5" creationId="{541923D4-A662-433E-9418-37D7823F9746}"/>
          </ac:spMkLst>
        </pc:spChg>
        <pc:spChg chg="add">
          <ac:chgData name="Ilia uchitel" userId="6f2f2ade11d1aa2e" providerId="LiveId" clId="{08C32591-2AA8-4AE4-BCCD-9F3B528C06E8}" dt="2017-11-24T06:37:36.895" v="67"/>
          <ac:spMkLst>
            <pc:docMk/>
            <pc:sldMk cId="3277753924" sldId="276"/>
            <ac:spMk id="6" creationId="{70FD3947-A842-40BE-8B2F-81CB80C3C1B3}"/>
          </ac:spMkLst>
        </pc:spChg>
        <pc:graphicFrameChg chg="mod">
          <ac:chgData name="Ilia uchitel" userId="6f2f2ade11d1aa2e" providerId="LiveId" clId="{08C32591-2AA8-4AE4-BCCD-9F3B528C06E8}" dt="2017-11-24T07:45:38.819" v="839" actId="20577"/>
          <ac:graphicFrameMkLst>
            <pc:docMk/>
            <pc:sldMk cId="3277753924" sldId="276"/>
            <ac:graphicFrameMk id="4" creationId="{E20DA94E-9A9E-4563-B9FE-3700069F3710}"/>
          </ac:graphicFrameMkLst>
        </pc:graphicFrameChg>
      </pc:sldChg>
      <pc:sldChg chg="addSp modSp">
        <pc:chgData name="Ilia uchitel" userId="6f2f2ade11d1aa2e" providerId="LiveId" clId="{08C32591-2AA8-4AE4-BCCD-9F3B528C06E8}" dt="2017-11-24T07:46:11.340" v="861" actId="20577"/>
        <pc:sldMkLst>
          <pc:docMk/>
          <pc:sldMk cId="1119189068" sldId="278"/>
        </pc:sldMkLst>
        <pc:spChg chg="add">
          <ac:chgData name="Ilia uchitel" userId="6f2f2ade11d1aa2e" providerId="LiveId" clId="{08C32591-2AA8-4AE4-BCCD-9F3B528C06E8}" dt="2017-11-24T06:37:09.297" v="55"/>
          <ac:spMkLst>
            <pc:docMk/>
            <pc:sldMk cId="1119189068" sldId="278"/>
            <ac:spMk id="5" creationId="{FE792174-DE8C-4B83-A7FC-EE675DF879D9}"/>
          </ac:spMkLst>
        </pc:spChg>
        <pc:graphicFrameChg chg="mod">
          <ac:chgData name="Ilia uchitel" userId="6f2f2ade11d1aa2e" providerId="LiveId" clId="{08C32591-2AA8-4AE4-BCCD-9F3B528C06E8}" dt="2017-11-24T07:46:11.340" v="861" actId="20577"/>
          <ac:graphicFrameMkLst>
            <pc:docMk/>
            <pc:sldMk cId="1119189068" sldId="278"/>
            <ac:graphicFrameMk id="4" creationId="{3F93FB40-F3E7-4348-85FA-EA75616A3231}"/>
          </ac:graphicFrameMkLst>
        </pc:graphicFrameChg>
      </pc:sldChg>
      <pc:sldChg chg="addSp modSp">
        <pc:chgData name="Ilia uchitel" userId="6f2f2ade11d1aa2e" providerId="LiveId" clId="{08C32591-2AA8-4AE4-BCCD-9F3B528C06E8}" dt="2017-11-24T06:47:03.474" v="597" actId="313"/>
        <pc:sldMkLst>
          <pc:docMk/>
          <pc:sldMk cId="730635988" sldId="279"/>
        </pc:sldMkLst>
        <pc:spChg chg="mod">
          <ac:chgData name="Ilia uchitel" userId="6f2f2ade11d1aa2e" providerId="LiveId" clId="{08C32591-2AA8-4AE4-BCCD-9F3B528C06E8}" dt="2017-11-24T06:47:03.474" v="597" actId="313"/>
          <ac:spMkLst>
            <pc:docMk/>
            <pc:sldMk cId="730635988" sldId="279"/>
            <ac:spMk id="3" creationId="{3C3AA63D-22A4-4B92-A9D4-858EEE380C16}"/>
          </ac:spMkLst>
        </pc:spChg>
        <pc:spChg chg="add mod">
          <ac:chgData name="Ilia uchitel" userId="6f2f2ade11d1aa2e" providerId="LiveId" clId="{08C32591-2AA8-4AE4-BCCD-9F3B528C06E8}" dt="2017-11-24T06:38:36.253" v="307" actId="1036"/>
          <ac:spMkLst>
            <pc:docMk/>
            <pc:sldMk cId="730635988" sldId="279"/>
            <ac:spMk id="4" creationId="{570B583B-B2DC-421D-BF09-42F1910F33C7}"/>
          </ac:spMkLst>
        </pc:spChg>
      </pc:sldChg>
      <pc:sldChg chg="addSp delSp modSp">
        <pc:chgData name="Ilia uchitel" userId="6f2f2ade11d1aa2e" providerId="LiveId" clId="{08C32591-2AA8-4AE4-BCCD-9F3B528C06E8}" dt="2017-11-24T06:38:31.434" v="283"/>
        <pc:sldMkLst>
          <pc:docMk/>
          <pc:sldMk cId="2231030761" sldId="280"/>
        </pc:sldMkLst>
        <pc:spChg chg="add mod">
          <ac:chgData name="Ilia uchitel" userId="6f2f2ade11d1aa2e" providerId="LiveId" clId="{08C32591-2AA8-4AE4-BCCD-9F3B528C06E8}" dt="2017-11-24T06:38:28.771" v="281" actId="1036"/>
          <ac:spMkLst>
            <pc:docMk/>
            <pc:sldMk cId="2231030761" sldId="280"/>
            <ac:spMk id="4" creationId="{E2C0B971-EEA3-4713-A6CE-595E67F52302}"/>
          </ac:spMkLst>
        </pc:spChg>
        <pc:spChg chg="add del">
          <ac:chgData name="Ilia uchitel" userId="6f2f2ade11d1aa2e" providerId="LiveId" clId="{08C32591-2AA8-4AE4-BCCD-9F3B528C06E8}" dt="2017-11-24T06:38:31.434" v="283"/>
          <ac:spMkLst>
            <pc:docMk/>
            <pc:sldMk cId="2231030761" sldId="280"/>
            <ac:spMk id="5" creationId="{1F47925E-317E-4703-A1F9-7ADCDD66F3D8}"/>
          </ac:spMkLst>
        </pc:spChg>
      </pc:sldChg>
      <pc:sldChg chg="addSp">
        <pc:chgData name="Ilia uchitel" userId="6f2f2ade11d1aa2e" providerId="LiveId" clId="{08C32591-2AA8-4AE4-BCCD-9F3B528C06E8}" dt="2017-11-24T06:37:04.384" v="51"/>
        <pc:sldMkLst>
          <pc:docMk/>
          <pc:sldMk cId="2034311839" sldId="285"/>
        </pc:sldMkLst>
        <pc:spChg chg="add">
          <ac:chgData name="Ilia uchitel" userId="6f2f2ade11d1aa2e" providerId="LiveId" clId="{08C32591-2AA8-4AE4-BCCD-9F3B528C06E8}" dt="2017-11-24T06:37:04.384" v="51"/>
          <ac:spMkLst>
            <pc:docMk/>
            <pc:sldMk cId="2034311839" sldId="285"/>
            <ac:spMk id="17" creationId="{C50BE20E-14C0-41F5-9FCF-1A84730A756A}"/>
          </ac:spMkLst>
        </pc:spChg>
      </pc:sldChg>
      <pc:sldChg chg="modSp">
        <pc:chgData name="Ilia uchitel" userId="6f2f2ade11d1aa2e" providerId="LiveId" clId="{08C32591-2AA8-4AE4-BCCD-9F3B528C06E8}" dt="2017-11-24T07:45:45.860" v="840"/>
        <pc:sldMkLst>
          <pc:docMk/>
          <pc:sldMk cId="2847507898" sldId="286"/>
        </pc:sldMkLst>
        <pc:graphicFrameChg chg="mod">
          <ac:chgData name="Ilia uchitel" userId="6f2f2ade11d1aa2e" providerId="LiveId" clId="{08C32591-2AA8-4AE4-BCCD-9F3B528C06E8}" dt="2017-11-24T07:45:45.860" v="840"/>
          <ac:graphicFrameMkLst>
            <pc:docMk/>
            <pc:sldMk cId="2847507898" sldId="286"/>
            <ac:graphicFrameMk id="4" creationId="{E20DA94E-9A9E-4563-B9FE-3700069F3710}"/>
          </ac:graphicFrameMkLst>
        </pc:graphicFrameChg>
      </pc:sldChg>
      <pc:sldChg chg="addSp delSp">
        <pc:chgData name="Ilia uchitel" userId="6f2f2ade11d1aa2e" providerId="LiveId" clId="{08C32591-2AA8-4AE4-BCCD-9F3B528C06E8}" dt="2017-11-24T06:37:35.822" v="66"/>
        <pc:sldMkLst>
          <pc:docMk/>
          <pc:sldMk cId="3470064036" sldId="288"/>
        </pc:sldMkLst>
        <pc:spChg chg="add del">
          <ac:chgData name="Ilia uchitel" userId="6f2f2ade11d1aa2e" providerId="LiveId" clId="{08C32591-2AA8-4AE4-BCCD-9F3B528C06E8}" dt="2017-11-24T06:37:19.409" v="59"/>
          <ac:spMkLst>
            <pc:docMk/>
            <pc:sldMk cId="3470064036" sldId="288"/>
            <ac:spMk id="7" creationId="{2430EC20-CA6B-450A-8E7F-188F928565F1}"/>
          </ac:spMkLst>
        </pc:spChg>
        <pc:spChg chg="add del">
          <ac:chgData name="Ilia uchitel" userId="6f2f2ade11d1aa2e" providerId="LiveId" clId="{08C32591-2AA8-4AE4-BCCD-9F3B528C06E8}" dt="2017-11-24T06:37:24" v="61"/>
          <ac:spMkLst>
            <pc:docMk/>
            <pc:sldMk cId="3470064036" sldId="288"/>
            <ac:spMk id="8" creationId="{F82177C1-6F61-455B-B0DC-6840D3549FA5}"/>
          </ac:spMkLst>
        </pc:spChg>
        <pc:spChg chg="add">
          <ac:chgData name="Ilia uchitel" userId="6f2f2ade11d1aa2e" providerId="LiveId" clId="{08C32591-2AA8-4AE4-BCCD-9F3B528C06E8}" dt="2017-11-24T06:37:35.822" v="66"/>
          <ac:spMkLst>
            <pc:docMk/>
            <pc:sldMk cId="3470064036" sldId="288"/>
            <ac:spMk id="9" creationId="{B06C3A2E-D5E6-4C1D-AAB3-B56DE8EB184E}"/>
          </ac:spMkLst>
        </pc:spChg>
      </pc:sldChg>
      <pc:sldChg chg="addSp modSp">
        <pc:chgData name="Ilia uchitel" userId="6f2f2ade11d1aa2e" providerId="LiveId" clId="{08C32591-2AA8-4AE4-BCCD-9F3B528C06E8}" dt="2017-11-24T06:37:48.571" v="151" actId="1035"/>
        <pc:sldMkLst>
          <pc:docMk/>
          <pc:sldMk cId="3009554947" sldId="290"/>
        </pc:sldMkLst>
        <pc:spChg chg="add mod">
          <ac:chgData name="Ilia uchitel" userId="6f2f2ade11d1aa2e" providerId="LiveId" clId="{08C32591-2AA8-4AE4-BCCD-9F3B528C06E8}" dt="2017-11-24T06:37:48.571" v="151" actId="1035"/>
          <ac:spMkLst>
            <pc:docMk/>
            <pc:sldMk cId="3009554947" sldId="290"/>
            <ac:spMk id="14" creationId="{9A5E5C03-CB3F-4053-BC02-51EF90D197CE}"/>
          </ac:spMkLst>
        </pc:spChg>
      </pc:sldChg>
      <pc:sldChg chg="addSp">
        <pc:chgData name="Ilia uchitel" userId="6f2f2ade11d1aa2e" providerId="LiveId" clId="{08C32591-2AA8-4AE4-BCCD-9F3B528C06E8}" dt="2017-11-24T06:38:07.859" v="152"/>
        <pc:sldMkLst>
          <pc:docMk/>
          <pc:sldMk cId="4236354446" sldId="292"/>
        </pc:sldMkLst>
        <pc:spChg chg="add">
          <ac:chgData name="Ilia uchitel" userId="6f2f2ade11d1aa2e" providerId="LiveId" clId="{08C32591-2AA8-4AE4-BCCD-9F3B528C06E8}" dt="2017-11-24T06:38:07.859" v="152"/>
          <ac:spMkLst>
            <pc:docMk/>
            <pc:sldMk cId="4236354446" sldId="292"/>
            <ac:spMk id="7" creationId="{78DFFE11-E1D5-4886-8EAE-0278203B5B23}"/>
          </ac:spMkLst>
        </pc:spChg>
      </pc:sldChg>
      <pc:sldChg chg="addSp">
        <pc:chgData name="Ilia uchitel" userId="6f2f2ade11d1aa2e" providerId="LiveId" clId="{08C32591-2AA8-4AE4-BCCD-9F3B528C06E8}" dt="2017-11-24T06:38:08.904" v="153"/>
        <pc:sldMkLst>
          <pc:docMk/>
          <pc:sldMk cId="1443274798" sldId="293"/>
        </pc:sldMkLst>
        <pc:spChg chg="add">
          <ac:chgData name="Ilia uchitel" userId="6f2f2ade11d1aa2e" providerId="LiveId" clId="{08C32591-2AA8-4AE4-BCCD-9F3B528C06E8}" dt="2017-11-24T06:38:08.904" v="153"/>
          <ac:spMkLst>
            <pc:docMk/>
            <pc:sldMk cId="1443274798" sldId="293"/>
            <ac:spMk id="4" creationId="{FAF1A6A1-589C-456E-A86C-0669938575E5}"/>
          </ac:spMkLst>
        </pc:spChg>
      </pc:sldChg>
      <pc:sldChg chg="addSp modSp">
        <pc:chgData name="Ilia uchitel" userId="6f2f2ade11d1aa2e" providerId="LiveId" clId="{08C32591-2AA8-4AE4-BCCD-9F3B528C06E8}" dt="2017-11-24T07:44:06.858" v="817" actId="113"/>
        <pc:sldMkLst>
          <pc:docMk/>
          <pc:sldMk cId="2913596549" sldId="294"/>
        </pc:sldMkLst>
        <pc:spChg chg="mod">
          <ac:chgData name="Ilia uchitel" userId="6f2f2ade11d1aa2e" providerId="LiveId" clId="{08C32591-2AA8-4AE4-BCCD-9F3B528C06E8}" dt="2017-11-24T07:44:06.858" v="817" actId="113"/>
          <ac:spMkLst>
            <pc:docMk/>
            <pc:sldMk cId="2913596549" sldId="294"/>
            <ac:spMk id="3" creationId="{2D299E73-E46C-4089-8CC2-8D01AE55097F}"/>
          </ac:spMkLst>
        </pc:spChg>
        <pc:spChg chg="add">
          <ac:chgData name="Ilia uchitel" userId="6f2f2ade11d1aa2e" providerId="LiveId" clId="{08C32591-2AA8-4AE4-BCCD-9F3B528C06E8}" dt="2017-11-24T06:38:09.801" v="154"/>
          <ac:spMkLst>
            <pc:docMk/>
            <pc:sldMk cId="2913596549" sldId="294"/>
            <ac:spMk id="4" creationId="{8732C83D-A76E-4918-BBBD-E745B9AB8D14}"/>
          </ac:spMkLst>
        </pc:spChg>
      </pc:sldChg>
      <pc:sldChg chg="addSp modSp">
        <pc:chgData name="Ilia uchitel" userId="6f2f2ade11d1aa2e" providerId="LiveId" clId="{08C32591-2AA8-4AE4-BCCD-9F3B528C06E8}" dt="2017-11-24T06:38:18.160" v="256" actId="1035"/>
        <pc:sldMkLst>
          <pc:docMk/>
          <pc:sldMk cId="2667460725" sldId="295"/>
        </pc:sldMkLst>
        <pc:spChg chg="add mod">
          <ac:chgData name="Ilia uchitel" userId="6f2f2ade11d1aa2e" providerId="LiveId" clId="{08C32591-2AA8-4AE4-BCCD-9F3B528C06E8}" dt="2017-11-24T06:38:18.160" v="256" actId="1035"/>
          <ac:spMkLst>
            <pc:docMk/>
            <pc:sldMk cId="2667460725" sldId="295"/>
            <ac:spMk id="4" creationId="{7D3B4BBF-FE7C-4D99-AB45-584684FC8E20}"/>
          </ac:spMkLst>
        </pc:spChg>
      </pc:sldChg>
      <pc:sldChg chg="addSp modSp">
        <pc:chgData name="Ilia uchitel" userId="6f2f2ade11d1aa2e" providerId="LiveId" clId="{08C32591-2AA8-4AE4-BCCD-9F3B528C06E8}" dt="2017-11-24T07:22:14.430" v="611" actId="1076"/>
        <pc:sldMkLst>
          <pc:docMk/>
          <pc:sldMk cId="2695820809" sldId="296"/>
        </pc:sldMkLst>
        <pc:spChg chg="add mod">
          <ac:chgData name="Ilia uchitel" userId="6f2f2ade11d1aa2e" providerId="LiveId" clId="{08C32591-2AA8-4AE4-BCCD-9F3B528C06E8}" dt="2017-11-24T06:38:24.302" v="269" actId="1036"/>
          <ac:spMkLst>
            <pc:docMk/>
            <pc:sldMk cId="2695820809" sldId="296"/>
            <ac:spMk id="21" creationId="{FD62AE73-7891-446D-9116-C6F8C23747C9}"/>
          </ac:spMkLst>
        </pc:spChg>
        <pc:cxnChg chg="mod">
          <ac:chgData name="Ilia uchitel" userId="6f2f2ade11d1aa2e" providerId="LiveId" clId="{08C32591-2AA8-4AE4-BCCD-9F3B528C06E8}" dt="2017-11-24T07:22:14.430" v="611" actId="1076"/>
          <ac:cxnSpMkLst>
            <pc:docMk/>
            <pc:sldMk cId="2695820809" sldId="296"/>
            <ac:cxnSpMk id="18" creationId="{90F598B5-B214-4B4C-8DAC-17D6FD7AFE8F}"/>
          </ac:cxnSpMkLst>
        </pc:cxnChg>
      </pc:sldChg>
      <pc:sldChg chg="addSp modSp">
        <pc:chgData name="Ilia uchitel" userId="6f2f2ade11d1aa2e" providerId="LiveId" clId="{08C32591-2AA8-4AE4-BCCD-9F3B528C06E8}" dt="2017-11-24T07:58:03.756" v="872" actId="20577"/>
        <pc:sldMkLst>
          <pc:docMk/>
          <pc:sldMk cId="573880829" sldId="297"/>
        </pc:sldMkLst>
        <pc:spChg chg="mod">
          <ac:chgData name="Ilia uchitel" userId="6f2f2ade11d1aa2e" providerId="LiveId" clId="{08C32591-2AA8-4AE4-BCCD-9F3B528C06E8}" dt="2017-11-24T07:58:03.756" v="872" actId="20577"/>
          <ac:spMkLst>
            <pc:docMk/>
            <pc:sldMk cId="573880829" sldId="297"/>
            <ac:spMk id="4" creationId="{5C9193E6-6B96-4D93-A2BB-6364511AFE31}"/>
          </ac:spMkLst>
        </pc:spChg>
        <pc:spChg chg="add">
          <ac:chgData name="Ilia uchitel" userId="6f2f2ade11d1aa2e" providerId="LiveId" clId="{08C32591-2AA8-4AE4-BCCD-9F3B528C06E8}" dt="2017-11-24T06:36:47.805" v="38"/>
          <ac:spMkLst>
            <pc:docMk/>
            <pc:sldMk cId="573880829" sldId="297"/>
            <ac:spMk id="5" creationId="{62D110A7-98F2-42C2-985C-AFF2F48A76A0}"/>
          </ac:spMkLst>
        </pc:spChg>
      </pc:sldChg>
      <pc:sldChg chg="addSp modSp">
        <pc:chgData name="Ilia uchitel" userId="6f2f2ade11d1aa2e" providerId="LiveId" clId="{08C32591-2AA8-4AE4-BCCD-9F3B528C06E8}" dt="2017-11-24T06:41:24.176" v="351" actId="1036"/>
        <pc:sldMkLst>
          <pc:docMk/>
          <pc:sldMk cId="3080116481" sldId="298"/>
        </pc:sldMkLst>
        <pc:spChg chg="add mod">
          <ac:chgData name="Ilia uchitel" userId="6f2f2ade11d1aa2e" providerId="LiveId" clId="{08C32591-2AA8-4AE4-BCCD-9F3B528C06E8}" dt="2017-11-24T06:41:24.176" v="351" actId="1036"/>
          <ac:spMkLst>
            <pc:docMk/>
            <pc:sldMk cId="3080116481" sldId="298"/>
            <ac:spMk id="15" creationId="{3876CCBC-18A1-4AAE-A35C-24702197F383}"/>
          </ac:spMkLst>
        </pc:spChg>
      </pc:sldChg>
      <pc:sldChg chg="addSp">
        <pc:chgData name="Ilia uchitel" userId="6f2f2ade11d1aa2e" providerId="LiveId" clId="{08C32591-2AA8-4AE4-BCCD-9F3B528C06E8}" dt="2017-11-24T06:36:58.938" v="46"/>
        <pc:sldMkLst>
          <pc:docMk/>
          <pc:sldMk cId="1794441469" sldId="299"/>
        </pc:sldMkLst>
        <pc:spChg chg="add">
          <ac:chgData name="Ilia uchitel" userId="6f2f2ade11d1aa2e" providerId="LiveId" clId="{08C32591-2AA8-4AE4-BCCD-9F3B528C06E8}" dt="2017-11-24T06:36:58.938" v="46"/>
          <ac:spMkLst>
            <pc:docMk/>
            <pc:sldMk cId="1794441469" sldId="299"/>
            <ac:spMk id="4" creationId="{6355E150-10C8-4554-B2E8-C9D0E67F3F92}"/>
          </ac:spMkLst>
        </pc:spChg>
      </pc:sldChg>
      <pc:sldChg chg="modSp">
        <pc:chgData name="Ilia uchitel" userId="6f2f2ade11d1aa2e" providerId="LiveId" clId="{08C32591-2AA8-4AE4-BCCD-9F3B528C06E8}" dt="2017-11-24T06:44:26.657" v="413" actId="20577"/>
        <pc:sldMkLst>
          <pc:docMk/>
          <pc:sldMk cId="3977816204" sldId="300"/>
        </pc:sldMkLst>
        <pc:spChg chg="mod">
          <ac:chgData name="Ilia uchitel" userId="6f2f2ade11d1aa2e" providerId="LiveId" clId="{08C32591-2AA8-4AE4-BCCD-9F3B528C06E8}" dt="2017-11-24T06:44:26.657" v="413" actId="20577"/>
          <ac:spMkLst>
            <pc:docMk/>
            <pc:sldMk cId="3977816204" sldId="300"/>
            <ac:spMk id="3" creationId="{B5E8882E-4E43-4143-A737-A26100724944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8;&#1083;&#1100;&#1103;\Documents\&#1076;&#1080;&#1087;&#1083;&#1086;&#1084;%202017\datasets\&#1050;&#1086;&#1087;&#1080;&#1103;%20graph_new_data_nov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8;&#1083;&#1100;&#1103;\Documents\&#1076;&#1080;&#1087;&#1083;&#1086;&#1084;%202017\datasets\graph_new_data.xlsx" TargetMode="External"/><Relationship Id="rId2" Type="http://schemas.microsoft.com/office/2011/relationships/chartColorStyle" Target="colors10.xml"/><Relationship Id="rId1" Type="http://schemas.microsoft.com/office/2011/relationships/chartStyle" Target="style10.xml"/><Relationship Id="rId4" Type="http://schemas.openxmlformats.org/officeDocument/2006/relationships/chartUserShapes" Target="../drawings/drawing4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8;&#1083;&#1100;&#1103;\Documents\&#1076;&#1080;&#1087;&#1083;&#1086;&#1084;%202017\datasets\&#1050;&#1086;&#1087;&#1080;&#1103;%20graph_new_data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8;&#1083;&#1100;&#1103;\Documents\&#1076;&#1080;&#1087;&#1083;&#1086;&#1084;%202017\datasets\&#1050;&#1086;&#1087;&#1080;&#1103;%20graph_new_data_nov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8;&#1083;&#1100;&#1103;\Documents\&#1076;&#1080;&#1087;&#1083;&#1086;&#1084;%202017\datasets\&#1050;&#1086;&#1087;&#1080;&#1103;%20graph_new_data_nov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8;&#1083;&#1100;&#1103;\Documents\&#1076;&#1080;&#1087;&#1083;&#1086;&#1084;%202017\datasets\graph_new_data.xlsx" TargetMode="External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1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8;&#1083;&#1100;&#1103;\Documents\&#1076;&#1080;&#1087;&#1083;&#1086;&#1084;%202017\datasets\graph_new_data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8;&#1083;&#1100;&#1103;\Documents\&#1076;&#1080;&#1087;&#1083;&#1086;&#1084;%202017\datasets\graph_new_data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8;&#1083;&#1100;&#1103;\Documents\&#1076;&#1080;&#1087;&#1083;&#1086;&#1084;%202017\datasets\graph_new_data.xlsx" TargetMode="External"/><Relationship Id="rId2" Type="http://schemas.microsoft.com/office/2011/relationships/chartColorStyle" Target="colors8.xml"/><Relationship Id="rId1" Type="http://schemas.microsoft.com/office/2011/relationships/chartStyle" Target="style8.xml"/><Relationship Id="rId4" Type="http://schemas.openxmlformats.org/officeDocument/2006/relationships/chartUserShapes" Target="../drawings/drawing2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&#1048;&#1083;&#1100;&#1103;\Documents\&#1076;&#1080;&#1087;&#1083;&#1086;&#1084;%202017\datasets\graph_new_data.xlsx" TargetMode="External"/><Relationship Id="rId2" Type="http://schemas.microsoft.com/office/2011/relationships/chartColorStyle" Target="colors9.xml"/><Relationship Id="rId1" Type="http://schemas.microsoft.com/office/2011/relationships/chartStyle" Target="style9.xml"/><Relationship Id="rId4" Type="http://schemas.openxmlformats.org/officeDocument/2006/relationships/chartUserShapes" Target="../drawings/drawing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Corpus</a:t>
            </a:r>
            <a:r>
              <a:rPr lang="en-US" baseline="0"/>
              <a:t> size (PQ)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лит!$J$122</c:f>
              <c:strCache>
                <c:ptCount val="1"/>
                <c:pt idx="0">
                  <c:v>общие вопросы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лит!$I$123:$I$127</c:f>
              <c:strCache>
                <c:ptCount val="5"/>
                <c:pt idx="0">
                  <c:v>Lithuanian</c:v>
                </c:pt>
                <c:pt idx="1">
                  <c:v>Polish</c:v>
                </c:pt>
                <c:pt idx="2">
                  <c:v>Belarussian</c:v>
                </c:pt>
                <c:pt idx="3">
                  <c:v>Ukrainian</c:v>
                </c:pt>
                <c:pt idx="4">
                  <c:v>Yiddish</c:v>
                </c:pt>
              </c:strCache>
            </c:strRef>
          </c:cat>
          <c:val>
            <c:numRef>
              <c:f>лит!$J$123:$J$127</c:f>
              <c:numCache>
                <c:formatCode>General</c:formatCode>
                <c:ptCount val="5"/>
                <c:pt idx="0">
                  <c:v>1966</c:v>
                </c:pt>
                <c:pt idx="1">
                  <c:v>2158</c:v>
                </c:pt>
                <c:pt idx="2">
                  <c:v>683</c:v>
                </c:pt>
                <c:pt idx="3">
                  <c:v>4367</c:v>
                </c:pt>
                <c:pt idx="4">
                  <c:v>921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D4E-4E7F-B93A-D7293CBC039C}"/>
            </c:ext>
          </c:extLst>
        </c:ser>
        <c:ser>
          <c:idx val="1"/>
          <c:order val="1"/>
          <c:tx>
            <c:strRef>
              <c:f>лит!$K$122</c:f>
              <c:strCache>
                <c:ptCount val="1"/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u-RU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лит!$I$123:$I$127</c:f>
              <c:strCache>
                <c:ptCount val="5"/>
                <c:pt idx="0">
                  <c:v>Lithuanian</c:v>
                </c:pt>
                <c:pt idx="1">
                  <c:v>Polish</c:v>
                </c:pt>
                <c:pt idx="2">
                  <c:v>Belarussian</c:v>
                </c:pt>
                <c:pt idx="3">
                  <c:v>Ukrainian</c:v>
                </c:pt>
                <c:pt idx="4">
                  <c:v>Yiddish</c:v>
                </c:pt>
              </c:strCache>
            </c:strRef>
          </c:cat>
          <c:val>
            <c:numRef>
              <c:f>лит!$K$123:$K$127</c:f>
              <c:numCache>
                <c:formatCode>General</c:formatCode>
                <c:ptCount val="5"/>
              </c:numCache>
            </c:numRef>
          </c:val>
          <c:extLst>
            <c:ext xmlns:c16="http://schemas.microsoft.com/office/drawing/2014/chart" uri="{C3380CC4-5D6E-409C-BE32-E72D297353CC}">
              <c16:uniqueId val="{00000001-ED4E-4E7F-B93A-D7293CBC039C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97427120"/>
        <c:axId val="897435648"/>
      </c:barChart>
      <c:catAx>
        <c:axId val="8974271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7435648"/>
        <c:crosses val="autoZero"/>
        <c:auto val="1"/>
        <c:lblAlgn val="ctr"/>
        <c:lblOffset val="100"/>
        <c:noMultiLvlLbl val="0"/>
      </c:catAx>
      <c:valAx>
        <c:axId val="897435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9742712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Cramer's V (</a:t>
            </a:r>
            <a:r>
              <a:rPr lang="ru-RU" sz="1800" b="0" i="0" baseline="0" dirty="0">
                <a:effectLst/>
              </a:rPr>
              <a:t>Отрицание*частицы)</a:t>
            </a:r>
            <a:endParaRPr lang="en-US" sz="1800" b="0" i="0" baseline="0" dirty="0">
              <a:effectLst/>
            </a:endParaRPr>
          </a:p>
          <a:p>
            <a:pPr>
              <a:defRPr/>
            </a:pP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267475395684806E-2"/>
          <c:y val="0.1226115702479339"/>
          <c:w val="0.90443037997485975"/>
          <c:h val="0.543207652762413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лит!$F$146</c:f>
              <c:strCache>
                <c:ptCount val="1"/>
                <c:pt idx="0">
                  <c:v>литовский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лит!$G$145:$K$145</c:f>
              <c:strCache>
                <c:ptCount val="5"/>
                <c:pt idx="0">
                  <c:v>Cr.V._ли_Yneg</c:v>
                </c:pt>
                <c:pt idx="1">
                  <c:v>Cr.V._a_Yneg</c:v>
                </c:pt>
                <c:pt idx="2">
                  <c:v>Cr.V._может_Yneg</c:v>
                </c:pt>
                <c:pt idx="3">
                  <c:v>Cr.V.__разве_Yneg</c:v>
                </c:pt>
                <c:pt idx="4">
                  <c:v>Cr.V.__неужели_Yneg</c:v>
                </c:pt>
              </c:strCache>
            </c:strRef>
          </c:cat>
          <c:val>
            <c:numRef>
              <c:f>лит!$G$146:$K$146</c:f>
              <c:numCache>
                <c:formatCode>General</c:formatCode>
                <c:ptCount val="5"/>
                <c:pt idx="0">
                  <c:v>0.32100000000000001</c:v>
                </c:pt>
                <c:pt idx="1">
                  <c:v>0</c:v>
                </c:pt>
                <c:pt idx="2">
                  <c:v>0.109</c:v>
                </c:pt>
                <c:pt idx="4">
                  <c:v>0.16200000000000001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CE-498E-ABB5-1F327AB60856}"/>
            </c:ext>
          </c:extLst>
        </c:ser>
        <c:ser>
          <c:idx val="1"/>
          <c:order val="1"/>
          <c:tx>
            <c:strRef>
              <c:f>лит!$F$147</c:f>
              <c:strCache>
                <c:ptCount val="1"/>
                <c:pt idx="0">
                  <c:v>идиш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лит!$G$145:$K$145</c:f>
              <c:strCache>
                <c:ptCount val="5"/>
                <c:pt idx="0">
                  <c:v>Cr.V._ли_Yneg</c:v>
                </c:pt>
                <c:pt idx="1">
                  <c:v>Cr.V._a_Yneg</c:v>
                </c:pt>
                <c:pt idx="2">
                  <c:v>Cr.V._может_Yneg</c:v>
                </c:pt>
                <c:pt idx="3">
                  <c:v>Cr.V.__разве_Yneg</c:v>
                </c:pt>
                <c:pt idx="4">
                  <c:v>Cr.V.__неужели_Yneg</c:v>
                </c:pt>
              </c:strCache>
            </c:strRef>
          </c:cat>
          <c:val>
            <c:numRef>
              <c:f>лит!$G$147:$K$147</c:f>
              <c:numCache>
                <c:formatCode>General</c:formatCode>
                <c:ptCount val="5"/>
                <c:pt idx="0">
                  <c:v>8.8999999999999996E-2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CE-498E-ABB5-1F327AB60856}"/>
            </c:ext>
          </c:extLst>
        </c:ser>
        <c:ser>
          <c:idx val="2"/>
          <c:order val="2"/>
          <c:tx>
            <c:strRef>
              <c:f>лит!$F$148</c:f>
              <c:strCache>
                <c:ptCount val="1"/>
                <c:pt idx="0">
                  <c:v>белорусский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лит!$G$145:$K$145</c:f>
              <c:strCache>
                <c:ptCount val="5"/>
                <c:pt idx="0">
                  <c:v>Cr.V._ли_Yneg</c:v>
                </c:pt>
                <c:pt idx="1">
                  <c:v>Cr.V._a_Yneg</c:v>
                </c:pt>
                <c:pt idx="2">
                  <c:v>Cr.V._может_Yneg</c:v>
                </c:pt>
                <c:pt idx="3">
                  <c:v>Cr.V.__разве_Yneg</c:v>
                </c:pt>
                <c:pt idx="4">
                  <c:v>Cr.V.__неужели_Yneg</c:v>
                </c:pt>
              </c:strCache>
            </c:strRef>
          </c:cat>
          <c:val>
            <c:numRef>
              <c:f>лит!$G$148:$K$148</c:f>
              <c:numCache>
                <c:formatCode>General</c:formatCode>
                <c:ptCount val="5"/>
                <c:pt idx="0">
                  <c:v>0.27400000000000002</c:v>
                </c:pt>
                <c:pt idx="1">
                  <c:v>0</c:v>
                </c:pt>
                <c:pt idx="2">
                  <c:v>0</c:v>
                </c:pt>
                <c:pt idx="3">
                  <c:v>0.23200000000000001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CE-498E-ABB5-1F327AB60856}"/>
            </c:ext>
          </c:extLst>
        </c:ser>
        <c:ser>
          <c:idx val="3"/>
          <c:order val="3"/>
          <c:tx>
            <c:strRef>
              <c:f>лит!$F$149</c:f>
              <c:strCache>
                <c:ptCount val="1"/>
                <c:pt idx="0">
                  <c:v>украинский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лит!$G$145:$K$145</c:f>
              <c:strCache>
                <c:ptCount val="5"/>
                <c:pt idx="0">
                  <c:v>Cr.V._ли_Yneg</c:v>
                </c:pt>
                <c:pt idx="1">
                  <c:v>Cr.V._a_Yneg</c:v>
                </c:pt>
                <c:pt idx="2">
                  <c:v>Cr.V._может_Yneg</c:v>
                </c:pt>
                <c:pt idx="3">
                  <c:v>Cr.V.__разве_Yneg</c:v>
                </c:pt>
                <c:pt idx="4">
                  <c:v>Cr.V.__неужели_Yneg</c:v>
                </c:pt>
              </c:strCache>
            </c:strRef>
          </c:cat>
          <c:val>
            <c:numRef>
              <c:f>лит!$G$149:$K$149</c:f>
              <c:numCache>
                <c:formatCode>General</c:formatCode>
                <c:ptCount val="5"/>
                <c:pt idx="0">
                  <c:v>0.193</c:v>
                </c:pt>
                <c:pt idx="1">
                  <c:v>0</c:v>
                </c:pt>
                <c:pt idx="2">
                  <c:v>0</c:v>
                </c:pt>
                <c:pt idx="3">
                  <c:v>0.23499999999999999</c:v>
                </c:pt>
                <c:pt idx="4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7CE-498E-ABB5-1F327AB60856}"/>
            </c:ext>
          </c:extLst>
        </c:ser>
        <c:ser>
          <c:idx val="4"/>
          <c:order val="4"/>
          <c:tx>
            <c:strRef>
              <c:f>лит!$F$150</c:f>
              <c:strCache>
                <c:ptCount val="1"/>
                <c:pt idx="0">
                  <c:v>польский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лит!$G$145:$K$145</c:f>
              <c:strCache>
                <c:ptCount val="5"/>
                <c:pt idx="0">
                  <c:v>Cr.V._ли_Yneg</c:v>
                </c:pt>
                <c:pt idx="1">
                  <c:v>Cr.V._a_Yneg</c:v>
                </c:pt>
                <c:pt idx="2">
                  <c:v>Cr.V._может_Yneg</c:v>
                </c:pt>
                <c:pt idx="3">
                  <c:v>Cr.V.__разве_Yneg</c:v>
                </c:pt>
                <c:pt idx="4">
                  <c:v>Cr.V.__неужели_Yneg</c:v>
                </c:pt>
              </c:strCache>
            </c:strRef>
          </c:cat>
          <c:val>
            <c:numRef>
              <c:f>лит!$G$150:$K$150</c:f>
              <c:numCache>
                <c:formatCode>General</c:formatCode>
                <c:ptCount val="5"/>
                <c:pt idx="0">
                  <c:v>7.3999999999999996E-2</c:v>
                </c:pt>
                <c:pt idx="1">
                  <c:v>8.5999999999999993E-2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CE-498E-ABB5-1F327AB60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9495912"/>
        <c:axId val="889487712"/>
        <c:axId val="0"/>
      </c:bar3DChart>
      <c:catAx>
        <c:axId val="88949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9487712"/>
        <c:crosses val="autoZero"/>
        <c:auto val="1"/>
        <c:lblAlgn val="ctr"/>
        <c:lblOffset val="100"/>
        <c:noMultiLvlLbl val="0"/>
      </c:catAx>
      <c:valAx>
        <c:axId val="88948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94959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% of PQ particles</a:t>
            </a: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558726317341477"/>
          <c:y val="0.14143298316293848"/>
          <c:w val="0.81506187998913293"/>
          <c:h val="0.451878811820986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лит!$H$115</c:f>
              <c:strCache>
                <c:ptCount val="1"/>
                <c:pt idx="0">
                  <c:v>литовский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лит!$I$114:$M$114</c:f>
              <c:strCache>
                <c:ptCount val="5"/>
                <c:pt idx="0">
                  <c:v>%'ли'</c:v>
                </c:pt>
                <c:pt idx="1">
                  <c:v>%'разве'</c:v>
                </c:pt>
                <c:pt idx="2">
                  <c:v>%'может'</c:v>
                </c:pt>
                <c:pt idx="3">
                  <c:v>%'а'</c:v>
                </c:pt>
                <c:pt idx="4">
                  <c:v>%'неужели'</c:v>
                </c:pt>
              </c:strCache>
            </c:strRef>
          </c:cat>
          <c:val>
            <c:numRef>
              <c:f>лит!$I$115:$M$115</c:f>
              <c:numCache>
                <c:formatCode>General</c:formatCode>
                <c:ptCount val="5"/>
                <c:pt idx="0">
                  <c:v>43</c:v>
                </c:pt>
                <c:pt idx="2">
                  <c:v>8.6999999999999993</c:v>
                </c:pt>
                <c:pt idx="3">
                  <c:v>4.2</c:v>
                </c:pt>
                <c:pt idx="4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F98-4FEC-B16F-16B632E07D61}"/>
            </c:ext>
          </c:extLst>
        </c:ser>
        <c:ser>
          <c:idx val="1"/>
          <c:order val="1"/>
          <c:tx>
            <c:strRef>
              <c:f>лит!$H$116</c:f>
              <c:strCache>
                <c:ptCount val="1"/>
                <c:pt idx="0">
                  <c:v>польский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лит!$I$114:$M$114</c:f>
              <c:strCache>
                <c:ptCount val="5"/>
                <c:pt idx="0">
                  <c:v>%'ли'</c:v>
                </c:pt>
                <c:pt idx="1">
                  <c:v>%'разве'</c:v>
                </c:pt>
                <c:pt idx="2">
                  <c:v>%'может'</c:v>
                </c:pt>
                <c:pt idx="3">
                  <c:v>%'а'</c:v>
                </c:pt>
                <c:pt idx="4">
                  <c:v>%'неужели'</c:v>
                </c:pt>
              </c:strCache>
            </c:strRef>
          </c:cat>
          <c:val>
            <c:numRef>
              <c:f>лит!$I$116:$M$116</c:f>
              <c:numCache>
                <c:formatCode>General</c:formatCode>
                <c:ptCount val="5"/>
                <c:pt idx="0">
                  <c:v>14.2</c:v>
                </c:pt>
                <c:pt idx="1">
                  <c:v>0.6</c:v>
                </c:pt>
                <c:pt idx="2">
                  <c:v>6.6</c:v>
                </c:pt>
                <c:pt idx="3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2F98-4FEC-B16F-16B632E07D61}"/>
            </c:ext>
          </c:extLst>
        </c:ser>
        <c:ser>
          <c:idx val="2"/>
          <c:order val="2"/>
          <c:tx>
            <c:strRef>
              <c:f>лит!$H$117</c:f>
              <c:strCache>
                <c:ptCount val="1"/>
                <c:pt idx="0">
                  <c:v>белорусский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лит!$I$114:$M$114</c:f>
              <c:strCache>
                <c:ptCount val="5"/>
                <c:pt idx="0">
                  <c:v>%'ли'</c:v>
                </c:pt>
                <c:pt idx="1">
                  <c:v>%'разве'</c:v>
                </c:pt>
                <c:pt idx="2">
                  <c:v>%'может'</c:v>
                </c:pt>
                <c:pt idx="3">
                  <c:v>%'а'</c:v>
                </c:pt>
                <c:pt idx="4">
                  <c:v>%'неужели'</c:v>
                </c:pt>
              </c:strCache>
            </c:strRef>
          </c:cat>
          <c:val>
            <c:numRef>
              <c:f>лит!$I$117:$M$117</c:f>
              <c:numCache>
                <c:formatCode>General</c:formatCode>
                <c:ptCount val="5"/>
                <c:pt idx="0">
                  <c:v>20.2</c:v>
                </c:pt>
                <c:pt idx="1">
                  <c:v>3.4</c:v>
                </c:pt>
                <c:pt idx="2">
                  <c:v>8.1999999999999993</c:v>
                </c:pt>
                <c:pt idx="3">
                  <c:v>11</c:v>
                </c:pt>
                <c:pt idx="4">
                  <c:v>1.6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2F98-4FEC-B16F-16B632E07D61}"/>
            </c:ext>
          </c:extLst>
        </c:ser>
        <c:ser>
          <c:idx val="3"/>
          <c:order val="3"/>
          <c:tx>
            <c:strRef>
              <c:f>лит!$H$118</c:f>
              <c:strCache>
                <c:ptCount val="1"/>
                <c:pt idx="0">
                  <c:v>украинский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лит!$I$114:$M$114</c:f>
              <c:strCache>
                <c:ptCount val="5"/>
                <c:pt idx="0">
                  <c:v>%'ли'</c:v>
                </c:pt>
                <c:pt idx="1">
                  <c:v>%'разве'</c:v>
                </c:pt>
                <c:pt idx="2">
                  <c:v>%'может'</c:v>
                </c:pt>
                <c:pt idx="3">
                  <c:v>%'а'</c:v>
                </c:pt>
                <c:pt idx="4">
                  <c:v>%'неужели'</c:v>
                </c:pt>
              </c:strCache>
            </c:strRef>
          </c:cat>
          <c:val>
            <c:numRef>
              <c:f>лит!$I$118:$M$118</c:f>
              <c:numCache>
                <c:formatCode>General</c:formatCode>
                <c:ptCount val="5"/>
                <c:pt idx="0">
                  <c:v>15</c:v>
                </c:pt>
                <c:pt idx="1">
                  <c:v>8.6999999999999993</c:v>
                </c:pt>
                <c:pt idx="2">
                  <c:v>4</c:v>
                </c:pt>
                <c:pt idx="3">
                  <c:v>10.1</c:v>
                </c:pt>
                <c:pt idx="4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2F98-4FEC-B16F-16B632E07D61}"/>
            </c:ext>
          </c:extLst>
        </c:ser>
        <c:ser>
          <c:idx val="4"/>
          <c:order val="4"/>
          <c:tx>
            <c:strRef>
              <c:f>лит!$H$119</c:f>
              <c:strCache>
                <c:ptCount val="1"/>
                <c:pt idx="0">
                  <c:v>идиш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лит!$I$114:$M$114</c:f>
              <c:strCache>
                <c:ptCount val="5"/>
                <c:pt idx="0">
                  <c:v>%'ли'</c:v>
                </c:pt>
                <c:pt idx="1">
                  <c:v>%'разве'</c:v>
                </c:pt>
                <c:pt idx="2">
                  <c:v>%'может'</c:v>
                </c:pt>
                <c:pt idx="3">
                  <c:v>%'а'</c:v>
                </c:pt>
                <c:pt idx="4">
                  <c:v>%'неужели'</c:v>
                </c:pt>
              </c:strCache>
            </c:strRef>
          </c:cat>
          <c:val>
            <c:numRef>
              <c:f>лит!$I$119:$M$119</c:f>
              <c:numCache>
                <c:formatCode>General</c:formatCode>
                <c:ptCount val="5"/>
                <c:pt idx="0">
                  <c:v>12.2</c:v>
                </c:pt>
                <c:pt idx="2">
                  <c:v>7.4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2F98-4FEC-B16F-16B632E07D6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4395624"/>
        <c:axId val="444395952"/>
        <c:axId val="0"/>
      </c:bar3DChart>
      <c:catAx>
        <c:axId val="444395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395952"/>
        <c:crosses val="autoZero"/>
        <c:auto val="1"/>
        <c:lblAlgn val="ctr"/>
        <c:lblOffset val="100"/>
        <c:noMultiLvlLbl val="0"/>
      </c:catAx>
      <c:valAx>
        <c:axId val="44439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3956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of PQ particles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447487542318085E-2"/>
          <c:y val="0.19688725628760628"/>
          <c:w val="0.78245321867850448"/>
          <c:h val="0.40978915718417086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лит!$H$115</c:f>
              <c:strCache>
                <c:ptCount val="1"/>
                <c:pt idx="0">
                  <c:v>L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лит!$I$114:$M$114</c:f>
              <c:strCache>
                <c:ptCount val="5"/>
                <c:pt idx="0">
                  <c:v>%'ли'</c:v>
                </c:pt>
                <c:pt idx="1">
                  <c:v>%'разве'</c:v>
                </c:pt>
                <c:pt idx="2">
                  <c:v>%'может'</c:v>
                </c:pt>
                <c:pt idx="3">
                  <c:v>%'а'</c:v>
                </c:pt>
                <c:pt idx="4">
                  <c:v>%'неужели'</c:v>
                </c:pt>
              </c:strCache>
            </c:strRef>
          </c:cat>
          <c:val>
            <c:numRef>
              <c:f>лит!$I$115:$M$115</c:f>
              <c:numCache>
                <c:formatCode>General</c:formatCode>
                <c:ptCount val="5"/>
                <c:pt idx="1">
                  <c:v>2.6</c:v>
                </c:pt>
                <c:pt idx="2">
                  <c:v>8.6999999999999993</c:v>
                </c:pt>
                <c:pt idx="3">
                  <c:v>4.2</c:v>
                </c:pt>
                <c:pt idx="4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1A-4E86-B8B3-9351217DCA10}"/>
            </c:ext>
          </c:extLst>
        </c:ser>
        <c:ser>
          <c:idx val="1"/>
          <c:order val="1"/>
          <c:tx>
            <c:strRef>
              <c:f>лит!$H$116</c:f>
              <c:strCache>
                <c:ptCount val="1"/>
                <c:pt idx="0">
                  <c:v>P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лит!$I$114:$M$114</c:f>
              <c:strCache>
                <c:ptCount val="5"/>
                <c:pt idx="0">
                  <c:v>%'ли'</c:v>
                </c:pt>
                <c:pt idx="1">
                  <c:v>%'разве'</c:v>
                </c:pt>
                <c:pt idx="2">
                  <c:v>%'может'</c:v>
                </c:pt>
                <c:pt idx="3">
                  <c:v>%'а'</c:v>
                </c:pt>
                <c:pt idx="4">
                  <c:v>%'неужели'</c:v>
                </c:pt>
              </c:strCache>
            </c:strRef>
          </c:cat>
          <c:val>
            <c:numRef>
              <c:f>лит!$I$116:$M$116</c:f>
              <c:numCache>
                <c:formatCode>General</c:formatCode>
                <c:ptCount val="5"/>
                <c:pt idx="0">
                  <c:v>14.2</c:v>
                </c:pt>
                <c:pt idx="1">
                  <c:v>0.6</c:v>
                </c:pt>
                <c:pt idx="2">
                  <c:v>6.6</c:v>
                </c:pt>
                <c:pt idx="3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1A-4E86-B8B3-9351217DCA10}"/>
            </c:ext>
          </c:extLst>
        </c:ser>
        <c:ser>
          <c:idx val="2"/>
          <c:order val="2"/>
          <c:tx>
            <c:strRef>
              <c:f>лит!$H$117</c:f>
              <c:strCache>
                <c:ptCount val="1"/>
                <c:pt idx="0">
                  <c:v>B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лит!$I$114:$M$114</c:f>
              <c:strCache>
                <c:ptCount val="5"/>
                <c:pt idx="0">
                  <c:v>%'ли'</c:v>
                </c:pt>
                <c:pt idx="1">
                  <c:v>%'разве'</c:v>
                </c:pt>
                <c:pt idx="2">
                  <c:v>%'может'</c:v>
                </c:pt>
                <c:pt idx="3">
                  <c:v>%'а'</c:v>
                </c:pt>
                <c:pt idx="4">
                  <c:v>%'неужели'</c:v>
                </c:pt>
              </c:strCache>
            </c:strRef>
          </c:cat>
          <c:val>
            <c:numRef>
              <c:f>лит!$I$117:$M$117</c:f>
              <c:numCache>
                <c:formatCode>General</c:formatCode>
                <c:ptCount val="5"/>
                <c:pt idx="0">
                  <c:v>17</c:v>
                </c:pt>
                <c:pt idx="1">
                  <c:v>3.3</c:v>
                </c:pt>
                <c:pt idx="2">
                  <c:v>9.1999999999999993</c:v>
                </c:pt>
                <c:pt idx="3">
                  <c:v>11.1</c:v>
                </c:pt>
                <c:pt idx="4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1A-4E86-B8B3-9351217DCA10}"/>
            </c:ext>
          </c:extLst>
        </c:ser>
        <c:ser>
          <c:idx val="3"/>
          <c:order val="3"/>
          <c:tx>
            <c:strRef>
              <c:f>лит!$H$118</c:f>
              <c:strCache>
                <c:ptCount val="1"/>
                <c:pt idx="0">
                  <c:v>U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лит!$I$114:$M$114</c:f>
              <c:strCache>
                <c:ptCount val="5"/>
                <c:pt idx="0">
                  <c:v>%'ли'</c:v>
                </c:pt>
                <c:pt idx="1">
                  <c:v>%'разве'</c:v>
                </c:pt>
                <c:pt idx="2">
                  <c:v>%'может'</c:v>
                </c:pt>
                <c:pt idx="3">
                  <c:v>%'а'</c:v>
                </c:pt>
                <c:pt idx="4">
                  <c:v>%'неужели'</c:v>
                </c:pt>
              </c:strCache>
            </c:strRef>
          </c:cat>
          <c:val>
            <c:numRef>
              <c:f>лит!$I$118:$M$118</c:f>
              <c:numCache>
                <c:formatCode>General</c:formatCode>
                <c:ptCount val="5"/>
                <c:pt idx="0">
                  <c:v>15</c:v>
                </c:pt>
                <c:pt idx="1">
                  <c:v>8.6999999999999993</c:v>
                </c:pt>
                <c:pt idx="2">
                  <c:v>4</c:v>
                </c:pt>
                <c:pt idx="3">
                  <c:v>10.1</c:v>
                </c:pt>
                <c:pt idx="4">
                  <c:v>2.2999999999999998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1A-4E86-B8B3-9351217DCA10}"/>
            </c:ext>
          </c:extLst>
        </c:ser>
        <c:ser>
          <c:idx val="4"/>
          <c:order val="4"/>
          <c:tx>
            <c:strRef>
              <c:f>лит!$H$119</c:f>
              <c:strCache>
                <c:ptCount val="1"/>
                <c:pt idx="0">
                  <c:v>Y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лит!$I$114:$M$114</c:f>
              <c:strCache>
                <c:ptCount val="5"/>
                <c:pt idx="0">
                  <c:v>%'ли'</c:v>
                </c:pt>
                <c:pt idx="1">
                  <c:v>%'разве'</c:v>
                </c:pt>
                <c:pt idx="2">
                  <c:v>%'может'</c:v>
                </c:pt>
                <c:pt idx="3">
                  <c:v>%'а'</c:v>
                </c:pt>
                <c:pt idx="4">
                  <c:v>%'неужели'</c:v>
                </c:pt>
              </c:strCache>
            </c:strRef>
          </c:cat>
          <c:val>
            <c:numRef>
              <c:f>лит!$I$119:$M$119</c:f>
              <c:numCache>
                <c:formatCode>General</c:formatCode>
                <c:ptCount val="5"/>
                <c:pt idx="0">
                  <c:v>12.2</c:v>
                </c:pt>
                <c:pt idx="2">
                  <c:v>7.4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11A-4E86-B8B3-9351217DCA1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444395624"/>
        <c:axId val="444395952"/>
        <c:axId val="0"/>
      </c:bar3DChart>
      <c:catAx>
        <c:axId val="444395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395952"/>
        <c:crosses val="autoZero"/>
        <c:auto val="1"/>
        <c:lblAlgn val="ctr"/>
        <c:lblOffset val="100"/>
        <c:noMultiLvlLbl val="0"/>
      </c:catAx>
      <c:valAx>
        <c:axId val="444395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444395624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PQ particles in</a:t>
            </a:r>
            <a:r>
              <a:rPr lang="en-US" baseline="0"/>
              <a:t> Yiddish texts</a:t>
            </a:r>
            <a:endParaRPr lang="ru-RU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plotArea>
      <c:layout/>
      <c:barChart>
        <c:barDir val="col"/>
        <c:grouping val="percentStacked"/>
        <c:varyColors val="0"/>
        <c:ser>
          <c:idx val="0"/>
          <c:order val="0"/>
          <c:tx>
            <c:strRef>
              <c:f>лит!$R$57</c:f>
              <c:strCache>
                <c:ptCount val="1"/>
                <c:pt idx="0">
                  <c:v>Tsi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лит!$Q$58:$Q$68</c:f>
              <c:strCache>
                <c:ptCount val="10"/>
                <c:pt idx="0">
                  <c:v>bashevis</c:v>
                </c:pt>
                <c:pt idx="1">
                  <c:v>Der Nister</c:v>
                </c:pt>
                <c:pt idx="2">
                  <c:v>forverts</c:v>
                </c:pt>
                <c:pt idx="3">
                  <c:v>perets</c:v>
                </c:pt>
                <c:pt idx="4">
                  <c:v>rolnikajte</c:v>
                </c:pt>
                <c:pt idx="5">
                  <c:v>sholem</c:v>
                </c:pt>
                <c:pt idx="6">
                  <c:v>shtaynbarg</c:v>
                </c:pt>
                <c:pt idx="7">
                  <c:v>sutskever</c:v>
                </c:pt>
                <c:pt idx="8">
                  <c:v>tunkel</c:v>
                </c:pt>
                <c:pt idx="9">
                  <c:v>mendele</c:v>
                </c:pt>
              </c:strCache>
            </c:strRef>
          </c:cat>
          <c:val>
            <c:numRef>
              <c:f>лит!$R$58:$R$68</c:f>
              <c:numCache>
                <c:formatCode>###0</c:formatCode>
                <c:ptCount val="11"/>
                <c:pt idx="0">
                  <c:v>0</c:v>
                </c:pt>
                <c:pt idx="1">
                  <c:v>7</c:v>
                </c:pt>
                <c:pt idx="2">
                  <c:v>21</c:v>
                </c:pt>
                <c:pt idx="3">
                  <c:v>6</c:v>
                </c:pt>
                <c:pt idx="4">
                  <c:v>33</c:v>
                </c:pt>
                <c:pt idx="5">
                  <c:v>15</c:v>
                </c:pt>
                <c:pt idx="6">
                  <c:v>9</c:v>
                </c:pt>
                <c:pt idx="7">
                  <c:v>17</c:v>
                </c:pt>
                <c:pt idx="8">
                  <c:v>1</c:v>
                </c:pt>
                <c:pt idx="9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06E-42E7-9174-509A6E276C16}"/>
            </c:ext>
          </c:extLst>
        </c:ser>
        <c:ser>
          <c:idx val="1"/>
          <c:order val="1"/>
          <c:tx>
            <c:strRef>
              <c:f>лит!$S$57</c:f>
              <c:strCache>
                <c:ptCount val="1"/>
                <c:pt idx="0">
                  <c:v>efsher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лит!$Q$58:$Q$68</c:f>
              <c:strCache>
                <c:ptCount val="10"/>
                <c:pt idx="0">
                  <c:v>bashevis</c:v>
                </c:pt>
                <c:pt idx="1">
                  <c:v>Der Nister</c:v>
                </c:pt>
                <c:pt idx="2">
                  <c:v>forverts</c:v>
                </c:pt>
                <c:pt idx="3">
                  <c:v>perets</c:v>
                </c:pt>
                <c:pt idx="4">
                  <c:v>rolnikajte</c:v>
                </c:pt>
                <c:pt idx="5">
                  <c:v>sholem</c:v>
                </c:pt>
                <c:pt idx="6">
                  <c:v>shtaynbarg</c:v>
                </c:pt>
                <c:pt idx="7">
                  <c:v>sutskever</c:v>
                </c:pt>
                <c:pt idx="8">
                  <c:v>tunkel</c:v>
                </c:pt>
                <c:pt idx="9">
                  <c:v>mendele</c:v>
                </c:pt>
              </c:strCache>
            </c:strRef>
          </c:cat>
          <c:val>
            <c:numRef>
              <c:f>лит!$S$58:$S$68</c:f>
              <c:numCache>
                <c:formatCode>###0</c:formatCode>
                <c:ptCount val="11"/>
                <c:pt idx="0">
                  <c:v>4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43</c:v>
                </c:pt>
                <c:pt idx="5">
                  <c:v>5</c:v>
                </c:pt>
                <c:pt idx="6">
                  <c:v>6</c:v>
                </c:pt>
                <c:pt idx="7">
                  <c:v>1</c:v>
                </c:pt>
                <c:pt idx="8">
                  <c:v>2</c:v>
                </c:pt>
                <c:pt idx="9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06E-42E7-9174-509A6E276C16}"/>
            </c:ext>
          </c:extLst>
        </c:ser>
        <c:ser>
          <c:idx val="2"/>
          <c:order val="2"/>
          <c:tx>
            <c:strRef>
              <c:f>лит!$T$57</c:f>
              <c:strCache>
                <c:ptCount val="1"/>
                <c:pt idx="0">
                  <c:v>No PQ Part.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лит!$Q$58:$Q$68</c:f>
              <c:strCache>
                <c:ptCount val="10"/>
                <c:pt idx="0">
                  <c:v>bashevis</c:v>
                </c:pt>
                <c:pt idx="1">
                  <c:v>Der Nister</c:v>
                </c:pt>
                <c:pt idx="2">
                  <c:v>forverts</c:v>
                </c:pt>
                <c:pt idx="3">
                  <c:v>perets</c:v>
                </c:pt>
                <c:pt idx="4">
                  <c:v>rolnikajte</c:v>
                </c:pt>
                <c:pt idx="5">
                  <c:v>sholem</c:v>
                </c:pt>
                <c:pt idx="6">
                  <c:v>shtaynbarg</c:v>
                </c:pt>
                <c:pt idx="7">
                  <c:v>sutskever</c:v>
                </c:pt>
                <c:pt idx="8">
                  <c:v>tunkel</c:v>
                </c:pt>
                <c:pt idx="9">
                  <c:v>mendele</c:v>
                </c:pt>
              </c:strCache>
            </c:strRef>
          </c:cat>
          <c:val>
            <c:numRef>
              <c:f>лит!$T$58:$T$68</c:f>
              <c:numCache>
                <c:formatCode>###0</c:formatCode>
                <c:ptCount val="11"/>
                <c:pt idx="0">
                  <c:v>24</c:v>
                </c:pt>
                <c:pt idx="1">
                  <c:v>112</c:v>
                </c:pt>
                <c:pt idx="2">
                  <c:v>37</c:v>
                </c:pt>
                <c:pt idx="3">
                  <c:v>38</c:v>
                </c:pt>
                <c:pt idx="4">
                  <c:v>64</c:v>
                </c:pt>
                <c:pt idx="5">
                  <c:v>219</c:v>
                </c:pt>
                <c:pt idx="6">
                  <c:v>81</c:v>
                </c:pt>
                <c:pt idx="7">
                  <c:v>84</c:v>
                </c:pt>
                <c:pt idx="8">
                  <c:v>45</c:v>
                </c:pt>
                <c:pt idx="9">
                  <c:v>51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06E-42E7-9174-509A6E276C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794868600"/>
        <c:axId val="794866960"/>
      </c:barChart>
      <c:catAx>
        <c:axId val="7948686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4866960"/>
        <c:crosses val="autoZero"/>
        <c:auto val="1"/>
        <c:lblAlgn val="ctr"/>
        <c:lblOffset val="100"/>
        <c:noMultiLvlLbl val="0"/>
      </c:catAx>
      <c:valAx>
        <c:axId val="79486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79486860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Cramer's V (non-dialogue</a:t>
            </a:r>
            <a:r>
              <a:rPr lang="ru-RU" dirty="0"/>
              <a:t> *</a:t>
            </a:r>
            <a:r>
              <a:rPr lang="en-US" sz="1400" b="0" i="0" u="none" strike="noStrike" baseline="0" dirty="0" err="1">
                <a:effectLst/>
              </a:rPr>
              <a:t>particle|no-particle</a:t>
            </a:r>
            <a:r>
              <a:rPr lang="en-US" sz="1400" b="0" i="0" u="none" strike="noStrike" baseline="0" dirty="0">
                <a:effectLst/>
              </a:rPr>
              <a:t> PQ</a:t>
            </a:r>
            <a:r>
              <a:rPr lang="ru-RU" dirty="0"/>
              <a:t>)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лит!$F$241</c:f>
              <c:strCache>
                <c:ptCount val="1"/>
                <c:pt idx="0">
                  <c:v>литовский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лит!$G$240:$L$240</c:f>
              <c:strCache>
                <c:ptCount val="5"/>
                <c:pt idx="0">
                  <c:v>Cr.V._ли_Ndial</c:v>
                </c:pt>
                <c:pt idx="1">
                  <c:v>Cr.V._a_NDial</c:v>
                </c:pt>
                <c:pt idx="2">
                  <c:v>Cr.V._может_Ndial</c:v>
                </c:pt>
                <c:pt idx="3">
                  <c:v>Cr.V.__разве_Ndial</c:v>
                </c:pt>
                <c:pt idx="4">
                  <c:v>Cr.V.__неужели_Ndial</c:v>
                </c:pt>
              </c:strCache>
            </c:strRef>
          </c:cat>
          <c:val>
            <c:numRef>
              <c:f>лит!$G$241:$L$241</c:f>
              <c:numCache>
                <c:formatCode>General</c:formatCode>
                <c:ptCount val="6"/>
                <c:pt idx="0">
                  <c:v>0.16300000000000001</c:v>
                </c:pt>
                <c:pt idx="1">
                  <c:v>0</c:v>
                </c:pt>
                <c:pt idx="2">
                  <c:v>0.14000000000000001</c:v>
                </c:pt>
                <c:pt idx="4">
                  <c:v>1.0000000000000001E-5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59-424D-A19D-605C81CAC514}"/>
            </c:ext>
          </c:extLst>
        </c:ser>
        <c:ser>
          <c:idx val="1"/>
          <c:order val="1"/>
          <c:tx>
            <c:strRef>
              <c:f>лит!$F$242</c:f>
              <c:strCache>
                <c:ptCount val="1"/>
                <c:pt idx="0">
                  <c:v>польский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лит!$G$240:$L$240</c:f>
              <c:strCache>
                <c:ptCount val="5"/>
                <c:pt idx="0">
                  <c:v>Cr.V._ли_Ndial</c:v>
                </c:pt>
                <c:pt idx="1">
                  <c:v>Cr.V._a_NDial</c:v>
                </c:pt>
                <c:pt idx="2">
                  <c:v>Cr.V._может_Ndial</c:v>
                </c:pt>
                <c:pt idx="3">
                  <c:v>Cr.V.__разве_Ndial</c:v>
                </c:pt>
                <c:pt idx="4">
                  <c:v>Cr.V.__неужели_Ndial</c:v>
                </c:pt>
              </c:strCache>
            </c:strRef>
          </c:cat>
          <c:val>
            <c:numRef>
              <c:f>лит!$G$242:$L$242</c:f>
              <c:numCache>
                <c:formatCode>General</c:formatCode>
                <c:ptCount val="6"/>
                <c:pt idx="0">
                  <c:v>0.249</c:v>
                </c:pt>
                <c:pt idx="1">
                  <c:v>0</c:v>
                </c:pt>
                <c:pt idx="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59-424D-A19D-605C81CAC514}"/>
            </c:ext>
          </c:extLst>
        </c:ser>
        <c:ser>
          <c:idx val="2"/>
          <c:order val="2"/>
          <c:tx>
            <c:strRef>
              <c:f>лит!$F$243</c:f>
              <c:strCache>
                <c:ptCount val="1"/>
                <c:pt idx="0">
                  <c:v>идиш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лит!$G$240:$L$240</c:f>
              <c:strCache>
                <c:ptCount val="5"/>
                <c:pt idx="0">
                  <c:v>Cr.V._ли_Ndial</c:v>
                </c:pt>
                <c:pt idx="1">
                  <c:v>Cr.V._a_NDial</c:v>
                </c:pt>
                <c:pt idx="2">
                  <c:v>Cr.V._может_Ndial</c:v>
                </c:pt>
                <c:pt idx="3">
                  <c:v>Cr.V.__разве_Ndial</c:v>
                </c:pt>
                <c:pt idx="4">
                  <c:v>Cr.V.__неужели_Ndial</c:v>
                </c:pt>
              </c:strCache>
            </c:strRef>
          </c:cat>
          <c:val>
            <c:numRef>
              <c:f>лит!$G$243:$L$243</c:f>
              <c:numCache>
                <c:formatCode>General</c:formatCode>
                <c:ptCount val="6"/>
                <c:pt idx="0">
                  <c:v>0.26700000000000002</c:v>
                </c:pt>
                <c:pt idx="2">
                  <c:v>0.2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B59-424D-A19D-605C81CAC514}"/>
            </c:ext>
          </c:extLst>
        </c:ser>
        <c:ser>
          <c:idx val="3"/>
          <c:order val="3"/>
          <c:tx>
            <c:strRef>
              <c:f>лит!$F$244</c:f>
              <c:strCache>
                <c:ptCount val="1"/>
                <c:pt idx="0">
                  <c:v>украинский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лит!$G$240:$L$240</c:f>
              <c:strCache>
                <c:ptCount val="5"/>
                <c:pt idx="0">
                  <c:v>Cr.V._ли_Ndial</c:v>
                </c:pt>
                <c:pt idx="1">
                  <c:v>Cr.V._a_NDial</c:v>
                </c:pt>
                <c:pt idx="2">
                  <c:v>Cr.V._может_Ndial</c:v>
                </c:pt>
                <c:pt idx="3">
                  <c:v>Cr.V.__разве_Ndial</c:v>
                </c:pt>
                <c:pt idx="4">
                  <c:v>Cr.V.__неужели_Ndial</c:v>
                </c:pt>
              </c:strCache>
            </c:strRef>
          </c:cat>
          <c:val>
            <c:numRef>
              <c:f>лит!$G$244:$L$244</c:f>
              <c:numCache>
                <c:formatCode>General</c:formatCode>
                <c:ptCount val="6"/>
                <c:pt idx="0">
                  <c:v>0.246</c:v>
                </c:pt>
                <c:pt idx="1">
                  <c:v>0</c:v>
                </c:pt>
                <c:pt idx="2">
                  <c:v>0.17</c:v>
                </c:pt>
                <c:pt idx="3">
                  <c:v>7.1999999999999995E-2</c:v>
                </c:pt>
                <c:pt idx="4">
                  <c:v>0.11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B59-424D-A19D-605C81CAC514}"/>
            </c:ext>
          </c:extLst>
        </c:ser>
        <c:ser>
          <c:idx val="4"/>
          <c:order val="4"/>
          <c:tx>
            <c:strRef>
              <c:f>лит!$F$245</c:f>
              <c:strCache>
                <c:ptCount val="1"/>
                <c:pt idx="0">
                  <c:v>белорусский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лит!$G$240:$L$240</c:f>
              <c:strCache>
                <c:ptCount val="5"/>
                <c:pt idx="0">
                  <c:v>Cr.V._ли_Ndial</c:v>
                </c:pt>
                <c:pt idx="1">
                  <c:v>Cr.V._a_NDial</c:v>
                </c:pt>
                <c:pt idx="2">
                  <c:v>Cr.V._может_Ndial</c:v>
                </c:pt>
                <c:pt idx="3">
                  <c:v>Cr.V.__разве_Ndial</c:v>
                </c:pt>
                <c:pt idx="4">
                  <c:v>Cr.V.__неужели_Ndial</c:v>
                </c:pt>
              </c:strCache>
            </c:strRef>
          </c:cat>
          <c:val>
            <c:numRef>
              <c:f>лит!$G$245:$L$245</c:f>
              <c:numCache>
                <c:formatCode>General</c:formatCode>
                <c:ptCount val="6"/>
                <c:pt idx="0">
                  <c:v>0.217</c:v>
                </c:pt>
                <c:pt idx="1">
                  <c:v>0</c:v>
                </c:pt>
                <c:pt idx="2">
                  <c:v>0</c:v>
                </c:pt>
                <c:pt idx="3">
                  <c:v>0.27700000000000002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5B59-424D-A19D-605C81CAC51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014166968"/>
        <c:axId val="1014162704"/>
        <c:axId val="0"/>
      </c:bar3DChart>
      <c:catAx>
        <c:axId val="10141669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4162704"/>
        <c:crosses val="autoZero"/>
        <c:auto val="1"/>
        <c:lblAlgn val="ctr"/>
        <c:lblOffset val="100"/>
        <c:noMultiLvlLbl val="0"/>
      </c:catAx>
      <c:valAx>
        <c:axId val="10141627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014166968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of Negative</a:t>
            </a:r>
            <a:r>
              <a:rPr lang="en-US" baseline="0" dirty="0"/>
              <a:t> contexts</a:t>
            </a:r>
            <a:endParaRPr lang="ru-RU" dirty="0"/>
          </a:p>
        </c:rich>
      </c:tx>
      <c:layout>
        <c:manualLayout>
          <c:xMode val="edge"/>
          <c:yMode val="edge"/>
          <c:x val="0.39258748906386698"/>
          <c:y val="1.751185497426308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150405112404421E-2"/>
          <c:y val="0.108252450165903"/>
          <c:w val="0.91084959488759554"/>
          <c:h val="0.641791329471532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лит!$F$138</c:f>
              <c:strCache>
                <c:ptCount val="1"/>
                <c:pt idx="0">
                  <c:v>литовский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лит!$G$137:$L$137</c:f>
              <c:strCache>
                <c:ptCount val="6"/>
                <c:pt idx="0">
                  <c:v>%ли_Yneg</c:v>
                </c:pt>
                <c:pt idx="1">
                  <c:v>%a_Yneg</c:v>
                </c:pt>
                <c:pt idx="2">
                  <c:v>%может_Yneg</c:v>
                </c:pt>
                <c:pt idx="3">
                  <c:v>%_разве_Yneg</c:v>
                </c:pt>
                <c:pt idx="4">
                  <c:v>%_неужели_Yneg</c:v>
                </c:pt>
                <c:pt idx="5">
                  <c:v>%_NOQWORD_Yneg</c:v>
                </c:pt>
              </c:strCache>
            </c:strRef>
          </c:cat>
          <c:val>
            <c:numRef>
              <c:f>лит!$G$138:$L$138</c:f>
              <c:numCache>
                <c:formatCode>General</c:formatCode>
                <c:ptCount val="6"/>
                <c:pt idx="0">
                  <c:v>39.9</c:v>
                </c:pt>
                <c:pt idx="1">
                  <c:v>13.3</c:v>
                </c:pt>
                <c:pt idx="2">
                  <c:v>22.1</c:v>
                </c:pt>
                <c:pt idx="4">
                  <c:v>41.2</c:v>
                </c:pt>
                <c:pt idx="5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A8-4EE3-AD05-33D52ADCBF18}"/>
            </c:ext>
          </c:extLst>
        </c:ser>
        <c:ser>
          <c:idx val="1"/>
          <c:order val="1"/>
          <c:tx>
            <c:strRef>
              <c:f>лит!$F$139</c:f>
              <c:strCache>
                <c:ptCount val="1"/>
                <c:pt idx="0">
                  <c:v>польский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лит!$G$137:$L$137</c:f>
              <c:strCache>
                <c:ptCount val="6"/>
                <c:pt idx="0">
                  <c:v>%ли_Yneg</c:v>
                </c:pt>
                <c:pt idx="1">
                  <c:v>%a_Yneg</c:v>
                </c:pt>
                <c:pt idx="2">
                  <c:v>%может_Yneg</c:v>
                </c:pt>
                <c:pt idx="3">
                  <c:v>%_разве_Yneg</c:v>
                </c:pt>
                <c:pt idx="4">
                  <c:v>%_неужели_Yneg</c:v>
                </c:pt>
                <c:pt idx="5">
                  <c:v>%_NOQWORD_Yneg</c:v>
                </c:pt>
              </c:strCache>
            </c:strRef>
          </c:cat>
          <c:val>
            <c:numRef>
              <c:f>лит!$G$139:$L$139</c:f>
              <c:numCache>
                <c:formatCode>General</c:formatCode>
                <c:ptCount val="6"/>
                <c:pt idx="0">
                  <c:v>20.2</c:v>
                </c:pt>
                <c:pt idx="1">
                  <c:v>17</c:v>
                </c:pt>
                <c:pt idx="2">
                  <c:v>10.199999999999999</c:v>
                </c:pt>
                <c:pt idx="5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A8-4EE3-AD05-33D52ADCBF18}"/>
            </c:ext>
          </c:extLst>
        </c:ser>
        <c:ser>
          <c:idx val="2"/>
          <c:order val="2"/>
          <c:tx>
            <c:strRef>
              <c:f>лит!$F$140</c:f>
              <c:strCache>
                <c:ptCount val="1"/>
                <c:pt idx="0">
                  <c:v>белорусский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лит!$G$137:$L$137</c:f>
              <c:strCache>
                <c:ptCount val="6"/>
                <c:pt idx="0">
                  <c:v>%ли_Yneg</c:v>
                </c:pt>
                <c:pt idx="1">
                  <c:v>%a_Yneg</c:v>
                </c:pt>
                <c:pt idx="2">
                  <c:v>%может_Yneg</c:v>
                </c:pt>
                <c:pt idx="3">
                  <c:v>%_разве_Yneg</c:v>
                </c:pt>
                <c:pt idx="4">
                  <c:v>%_неужели_Yneg</c:v>
                </c:pt>
                <c:pt idx="5">
                  <c:v>%_NOQWORD_Yneg</c:v>
                </c:pt>
              </c:strCache>
            </c:strRef>
          </c:cat>
          <c:val>
            <c:numRef>
              <c:f>лит!$G$140:$L$140</c:f>
              <c:numCache>
                <c:formatCode>General</c:formatCode>
                <c:ptCount val="6"/>
                <c:pt idx="0">
                  <c:v>31.2</c:v>
                </c:pt>
                <c:pt idx="1">
                  <c:v>10.8</c:v>
                </c:pt>
                <c:pt idx="2">
                  <c:v>6.6</c:v>
                </c:pt>
                <c:pt idx="3">
                  <c:v>39.1</c:v>
                </c:pt>
                <c:pt idx="4">
                  <c:v>18.2</c:v>
                </c:pt>
                <c:pt idx="5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A8-4EE3-AD05-33D52ADCBF18}"/>
            </c:ext>
          </c:extLst>
        </c:ser>
        <c:ser>
          <c:idx val="3"/>
          <c:order val="3"/>
          <c:tx>
            <c:strRef>
              <c:f>лит!$F$141</c:f>
              <c:strCache>
                <c:ptCount val="1"/>
                <c:pt idx="0">
                  <c:v>украинский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лит!$G$137:$L$137</c:f>
              <c:strCache>
                <c:ptCount val="6"/>
                <c:pt idx="0">
                  <c:v>%ли_Yneg</c:v>
                </c:pt>
                <c:pt idx="1">
                  <c:v>%a_Yneg</c:v>
                </c:pt>
                <c:pt idx="2">
                  <c:v>%может_Yneg</c:v>
                </c:pt>
                <c:pt idx="3">
                  <c:v>%_разве_Yneg</c:v>
                </c:pt>
                <c:pt idx="4">
                  <c:v>%_неужели_Yneg</c:v>
                </c:pt>
                <c:pt idx="5">
                  <c:v>%_NOQWORD_Yneg</c:v>
                </c:pt>
              </c:strCache>
            </c:strRef>
          </c:cat>
          <c:val>
            <c:numRef>
              <c:f>лит!$G$141:$L$141</c:f>
              <c:numCache>
                <c:formatCode>General</c:formatCode>
                <c:ptCount val="6"/>
                <c:pt idx="0">
                  <c:v>25.88</c:v>
                </c:pt>
                <c:pt idx="1">
                  <c:v>12</c:v>
                </c:pt>
                <c:pt idx="2">
                  <c:v>6.25</c:v>
                </c:pt>
                <c:pt idx="3">
                  <c:v>33.707000000000001</c:v>
                </c:pt>
                <c:pt idx="4">
                  <c:v>9.67</c:v>
                </c:pt>
                <c:pt idx="5">
                  <c:v>9.85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A8-4EE3-AD05-33D52ADCBF18}"/>
            </c:ext>
          </c:extLst>
        </c:ser>
        <c:ser>
          <c:idx val="4"/>
          <c:order val="4"/>
          <c:tx>
            <c:strRef>
              <c:f>лит!$F$142</c:f>
              <c:strCache>
                <c:ptCount val="1"/>
                <c:pt idx="0">
                  <c:v>идиш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лит!$G$137:$L$137</c:f>
              <c:strCache>
                <c:ptCount val="6"/>
                <c:pt idx="0">
                  <c:v>%ли_Yneg</c:v>
                </c:pt>
                <c:pt idx="1">
                  <c:v>%a_Yneg</c:v>
                </c:pt>
                <c:pt idx="2">
                  <c:v>%может_Yneg</c:v>
                </c:pt>
                <c:pt idx="3">
                  <c:v>%_разве_Yneg</c:v>
                </c:pt>
                <c:pt idx="4">
                  <c:v>%_неужели_Yneg</c:v>
                </c:pt>
                <c:pt idx="5">
                  <c:v>%_NOQWORD_Yneg</c:v>
                </c:pt>
              </c:strCache>
            </c:strRef>
          </c:cat>
          <c:val>
            <c:numRef>
              <c:f>лит!$G$142:$L$142</c:f>
              <c:numCache>
                <c:formatCode>General</c:formatCode>
                <c:ptCount val="6"/>
                <c:pt idx="0">
                  <c:v>18.8</c:v>
                </c:pt>
                <c:pt idx="2">
                  <c:v>20.6</c:v>
                </c:pt>
                <c:pt idx="5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A8-4EE3-AD05-33D52ADCB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6697096"/>
        <c:axId val="886693816"/>
        <c:axId val="0"/>
      </c:bar3DChart>
      <c:catAx>
        <c:axId val="886697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6693816"/>
        <c:crosses val="autoZero"/>
        <c:auto val="1"/>
        <c:lblAlgn val="ctr"/>
        <c:lblOffset val="100"/>
        <c:noMultiLvlLbl val="0"/>
      </c:catAx>
      <c:valAx>
        <c:axId val="886693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66970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% of negative</a:t>
            </a:r>
            <a:r>
              <a:rPr lang="en-US" baseline="0" dirty="0"/>
              <a:t> contexts</a:t>
            </a:r>
            <a:endParaRPr lang="ru-RU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8.9150405112404421E-2"/>
          <c:y val="0.108252450165903"/>
          <c:w val="0.91084959488759554"/>
          <c:h val="0.6417913294715326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лит!$F$138</c:f>
              <c:strCache>
                <c:ptCount val="1"/>
                <c:pt idx="0">
                  <c:v>литовский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лит!$G$137:$L$137</c:f>
              <c:strCache>
                <c:ptCount val="6"/>
                <c:pt idx="0">
                  <c:v>%ли_Yneg</c:v>
                </c:pt>
                <c:pt idx="1">
                  <c:v>%a_Yneg</c:v>
                </c:pt>
                <c:pt idx="2">
                  <c:v>%может_Yneg</c:v>
                </c:pt>
                <c:pt idx="3">
                  <c:v>%_разве_Yneg</c:v>
                </c:pt>
                <c:pt idx="4">
                  <c:v>%_неужели_Yneg</c:v>
                </c:pt>
                <c:pt idx="5">
                  <c:v>%_NOQWORD_Yneg</c:v>
                </c:pt>
              </c:strCache>
            </c:strRef>
          </c:cat>
          <c:val>
            <c:numRef>
              <c:f>лит!$G$138:$L$138</c:f>
              <c:numCache>
                <c:formatCode>General</c:formatCode>
                <c:ptCount val="6"/>
                <c:pt idx="0">
                  <c:v>39.9</c:v>
                </c:pt>
                <c:pt idx="1">
                  <c:v>13.3</c:v>
                </c:pt>
                <c:pt idx="2">
                  <c:v>22.1</c:v>
                </c:pt>
                <c:pt idx="4">
                  <c:v>41.2</c:v>
                </c:pt>
                <c:pt idx="5">
                  <c:v>11.8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BA8-4EE3-AD05-33D52ADCBF18}"/>
            </c:ext>
          </c:extLst>
        </c:ser>
        <c:ser>
          <c:idx val="1"/>
          <c:order val="1"/>
          <c:tx>
            <c:strRef>
              <c:f>лит!$F$139</c:f>
              <c:strCache>
                <c:ptCount val="1"/>
                <c:pt idx="0">
                  <c:v>польский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лит!$G$137:$L$137</c:f>
              <c:strCache>
                <c:ptCount val="6"/>
                <c:pt idx="0">
                  <c:v>%ли_Yneg</c:v>
                </c:pt>
                <c:pt idx="1">
                  <c:v>%a_Yneg</c:v>
                </c:pt>
                <c:pt idx="2">
                  <c:v>%может_Yneg</c:v>
                </c:pt>
                <c:pt idx="3">
                  <c:v>%_разве_Yneg</c:v>
                </c:pt>
                <c:pt idx="4">
                  <c:v>%_неужели_Yneg</c:v>
                </c:pt>
                <c:pt idx="5">
                  <c:v>%_NOQWORD_Yneg</c:v>
                </c:pt>
              </c:strCache>
            </c:strRef>
          </c:cat>
          <c:val>
            <c:numRef>
              <c:f>лит!$G$139:$L$139</c:f>
              <c:numCache>
                <c:formatCode>General</c:formatCode>
                <c:ptCount val="6"/>
                <c:pt idx="0">
                  <c:v>20.2</c:v>
                </c:pt>
                <c:pt idx="1">
                  <c:v>17</c:v>
                </c:pt>
                <c:pt idx="2">
                  <c:v>10.199999999999999</c:v>
                </c:pt>
                <c:pt idx="5">
                  <c:v>13.2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BA8-4EE3-AD05-33D52ADCBF18}"/>
            </c:ext>
          </c:extLst>
        </c:ser>
        <c:ser>
          <c:idx val="2"/>
          <c:order val="2"/>
          <c:tx>
            <c:strRef>
              <c:f>лит!$F$140</c:f>
              <c:strCache>
                <c:ptCount val="1"/>
                <c:pt idx="0">
                  <c:v>белорусский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лит!$G$137:$L$137</c:f>
              <c:strCache>
                <c:ptCount val="6"/>
                <c:pt idx="0">
                  <c:v>%ли_Yneg</c:v>
                </c:pt>
                <c:pt idx="1">
                  <c:v>%a_Yneg</c:v>
                </c:pt>
                <c:pt idx="2">
                  <c:v>%может_Yneg</c:v>
                </c:pt>
                <c:pt idx="3">
                  <c:v>%_разве_Yneg</c:v>
                </c:pt>
                <c:pt idx="4">
                  <c:v>%_неужели_Yneg</c:v>
                </c:pt>
                <c:pt idx="5">
                  <c:v>%_NOQWORD_Yneg</c:v>
                </c:pt>
              </c:strCache>
            </c:strRef>
          </c:cat>
          <c:val>
            <c:numRef>
              <c:f>лит!$G$140:$L$140</c:f>
              <c:numCache>
                <c:formatCode>General</c:formatCode>
                <c:ptCount val="6"/>
                <c:pt idx="0">
                  <c:v>31.2</c:v>
                </c:pt>
                <c:pt idx="1">
                  <c:v>10.8</c:v>
                </c:pt>
                <c:pt idx="2">
                  <c:v>6.6</c:v>
                </c:pt>
                <c:pt idx="3">
                  <c:v>39.1</c:v>
                </c:pt>
                <c:pt idx="4">
                  <c:v>18.2</c:v>
                </c:pt>
                <c:pt idx="5">
                  <c:v>9.3000000000000007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BA8-4EE3-AD05-33D52ADCBF18}"/>
            </c:ext>
          </c:extLst>
        </c:ser>
        <c:ser>
          <c:idx val="3"/>
          <c:order val="3"/>
          <c:tx>
            <c:strRef>
              <c:f>лит!$F$141</c:f>
              <c:strCache>
                <c:ptCount val="1"/>
                <c:pt idx="0">
                  <c:v>украинский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лит!$G$137:$L$137</c:f>
              <c:strCache>
                <c:ptCount val="6"/>
                <c:pt idx="0">
                  <c:v>%ли_Yneg</c:v>
                </c:pt>
                <c:pt idx="1">
                  <c:v>%a_Yneg</c:v>
                </c:pt>
                <c:pt idx="2">
                  <c:v>%может_Yneg</c:v>
                </c:pt>
                <c:pt idx="3">
                  <c:v>%_разве_Yneg</c:v>
                </c:pt>
                <c:pt idx="4">
                  <c:v>%_неужели_Yneg</c:v>
                </c:pt>
                <c:pt idx="5">
                  <c:v>%_NOQWORD_Yneg</c:v>
                </c:pt>
              </c:strCache>
            </c:strRef>
          </c:cat>
          <c:val>
            <c:numRef>
              <c:f>лит!$G$141:$L$141</c:f>
              <c:numCache>
                <c:formatCode>General</c:formatCode>
                <c:ptCount val="6"/>
                <c:pt idx="0">
                  <c:v>25.88</c:v>
                </c:pt>
                <c:pt idx="1">
                  <c:v>12</c:v>
                </c:pt>
                <c:pt idx="2">
                  <c:v>6.25</c:v>
                </c:pt>
                <c:pt idx="3">
                  <c:v>33.707000000000001</c:v>
                </c:pt>
                <c:pt idx="4">
                  <c:v>9.67</c:v>
                </c:pt>
                <c:pt idx="5">
                  <c:v>9.85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ABA8-4EE3-AD05-33D52ADCBF18}"/>
            </c:ext>
          </c:extLst>
        </c:ser>
        <c:ser>
          <c:idx val="4"/>
          <c:order val="4"/>
          <c:tx>
            <c:strRef>
              <c:f>лит!$F$142</c:f>
              <c:strCache>
                <c:ptCount val="1"/>
                <c:pt idx="0">
                  <c:v>идиш</c:v>
                </c:pt>
              </c:strCache>
            </c:strRef>
          </c:tx>
          <c:spPr>
            <a:solidFill>
              <a:schemeClr val="accent4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лит!$G$137:$L$137</c:f>
              <c:strCache>
                <c:ptCount val="6"/>
                <c:pt idx="0">
                  <c:v>%ли_Yneg</c:v>
                </c:pt>
                <c:pt idx="1">
                  <c:v>%a_Yneg</c:v>
                </c:pt>
                <c:pt idx="2">
                  <c:v>%может_Yneg</c:v>
                </c:pt>
                <c:pt idx="3">
                  <c:v>%_разве_Yneg</c:v>
                </c:pt>
                <c:pt idx="4">
                  <c:v>%_неужели_Yneg</c:v>
                </c:pt>
                <c:pt idx="5">
                  <c:v>%_NOQWORD_Yneg</c:v>
                </c:pt>
              </c:strCache>
            </c:strRef>
          </c:cat>
          <c:val>
            <c:numRef>
              <c:f>лит!$G$142:$L$142</c:f>
              <c:numCache>
                <c:formatCode>General</c:formatCode>
                <c:ptCount val="6"/>
                <c:pt idx="0">
                  <c:v>18.8</c:v>
                </c:pt>
                <c:pt idx="2">
                  <c:v>20.6</c:v>
                </c:pt>
                <c:pt idx="5">
                  <c:v>10.4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BA8-4EE3-AD05-33D52ADCBF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6697096"/>
        <c:axId val="886693816"/>
        <c:axId val="0"/>
      </c:bar3DChart>
      <c:catAx>
        <c:axId val="886697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6693816"/>
        <c:crosses val="autoZero"/>
        <c:auto val="1"/>
        <c:lblAlgn val="ctr"/>
        <c:lblOffset val="100"/>
        <c:noMultiLvlLbl val="0"/>
      </c:catAx>
      <c:valAx>
        <c:axId val="886693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6697096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Cramer's V (Negation</a:t>
            </a:r>
            <a:r>
              <a:rPr lang="ru-RU" sz="1800" b="0" i="0" baseline="0" dirty="0">
                <a:effectLst/>
              </a:rPr>
              <a:t>*</a:t>
            </a:r>
            <a:r>
              <a:rPr lang="en-US" sz="1800" b="0" i="0" baseline="0" dirty="0" err="1">
                <a:effectLst/>
              </a:rPr>
              <a:t>particle|no-particle</a:t>
            </a:r>
            <a:r>
              <a:rPr lang="en-US" sz="1800" b="0" i="0" baseline="0" dirty="0">
                <a:effectLst/>
              </a:rPr>
              <a:t> PQ</a:t>
            </a:r>
            <a:r>
              <a:rPr lang="ru-RU" sz="1800" b="0" i="0" baseline="0" dirty="0">
                <a:effectLst/>
              </a:rPr>
              <a:t>)</a:t>
            </a:r>
            <a:endParaRPr lang="en-US" sz="1800" b="0" i="0" baseline="0" dirty="0">
              <a:effectLst/>
            </a:endParaRPr>
          </a:p>
          <a:p>
            <a:pPr>
              <a:defRPr/>
            </a:pP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267475395684806E-2"/>
          <c:y val="0.1226115702479339"/>
          <c:w val="0.90443037997485975"/>
          <c:h val="0.543207652762413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лит!$F$146</c:f>
              <c:strCache>
                <c:ptCount val="1"/>
                <c:pt idx="0">
                  <c:v>литовский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лит!$G$145:$K$145</c:f>
              <c:strCache>
                <c:ptCount val="5"/>
                <c:pt idx="0">
                  <c:v>Cr.V._ли_Yneg</c:v>
                </c:pt>
                <c:pt idx="1">
                  <c:v>Cr.V._a_Yneg</c:v>
                </c:pt>
                <c:pt idx="2">
                  <c:v>Cr.V._может_Yneg</c:v>
                </c:pt>
                <c:pt idx="3">
                  <c:v>Cr.V.__разве_Yneg</c:v>
                </c:pt>
                <c:pt idx="4">
                  <c:v>Cr.V.__неужели_Yneg</c:v>
                </c:pt>
              </c:strCache>
            </c:strRef>
          </c:cat>
          <c:val>
            <c:numRef>
              <c:f>лит!$G$146:$K$146</c:f>
              <c:numCache>
                <c:formatCode>General</c:formatCode>
                <c:ptCount val="5"/>
                <c:pt idx="0">
                  <c:v>0.32100000000000001</c:v>
                </c:pt>
                <c:pt idx="1">
                  <c:v>0</c:v>
                </c:pt>
                <c:pt idx="2">
                  <c:v>0.109</c:v>
                </c:pt>
                <c:pt idx="4">
                  <c:v>0.16200000000000001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CE-498E-ABB5-1F327AB60856}"/>
            </c:ext>
          </c:extLst>
        </c:ser>
        <c:ser>
          <c:idx val="1"/>
          <c:order val="1"/>
          <c:tx>
            <c:strRef>
              <c:f>лит!$F$147</c:f>
              <c:strCache>
                <c:ptCount val="1"/>
                <c:pt idx="0">
                  <c:v>идиш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лит!$G$145:$K$145</c:f>
              <c:strCache>
                <c:ptCount val="5"/>
                <c:pt idx="0">
                  <c:v>Cr.V._ли_Yneg</c:v>
                </c:pt>
                <c:pt idx="1">
                  <c:v>Cr.V._a_Yneg</c:v>
                </c:pt>
                <c:pt idx="2">
                  <c:v>Cr.V._может_Yneg</c:v>
                </c:pt>
                <c:pt idx="3">
                  <c:v>Cr.V.__разве_Yneg</c:v>
                </c:pt>
                <c:pt idx="4">
                  <c:v>Cr.V.__неужели_Yneg</c:v>
                </c:pt>
              </c:strCache>
            </c:strRef>
          </c:cat>
          <c:val>
            <c:numRef>
              <c:f>лит!$G$147:$K$147</c:f>
              <c:numCache>
                <c:formatCode>General</c:formatCode>
                <c:ptCount val="5"/>
                <c:pt idx="0">
                  <c:v>8.8999999999999996E-2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CE-498E-ABB5-1F327AB60856}"/>
            </c:ext>
          </c:extLst>
        </c:ser>
        <c:ser>
          <c:idx val="2"/>
          <c:order val="2"/>
          <c:tx>
            <c:strRef>
              <c:f>лит!$F$148</c:f>
              <c:strCache>
                <c:ptCount val="1"/>
                <c:pt idx="0">
                  <c:v>белорусский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лит!$G$145:$K$145</c:f>
              <c:strCache>
                <c:ptCount val="5"/>
                <c:pt idx="0">
                  <c:v>Cr.V._ли_Yneg</c:v>
                </c:pt>
                <c:pt idx="1">
                  <c:v>Cr.V._a_Yneg</c:v>
                </c:pt>
                <c:pt idx="2">
                  <c:v>Cr.V._может_Yneg</c:v>
                </c:pt>
                <c:pt idx="3">
                  <c:v>Cr.V.__разве_Yneg</c:v>
                </c:pt>
                <c:pt idx="4">
                  <c:v>Cr.V.__неужели_Yneg</c:v>
                </c:pt>
              </c:strCache>
            </c:strRef>
          </c:cat>
          <c:val>
            <c:numRef>
              <c:f>лит!$G$148:$K$148</c:f>
              <c:numCache>
                <c:formatCode>General</c:formatCode>
                <c:ptCount val="5"/>
                <c:pt idx="0">
                  <c:v>0.27400000000000002</c:v>
                </c:pt>
                <c:pt idx="1">
                  <c:v>0</c:v>
                </c:pt>
                <c:pt idx="2">
                  <c:v>0</c:v>
                </c:pt>
                <c:pt idx="3">
                  <c:v>0.23200000000000001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CE-498E-ABB5-1F327AB60856}"/>
            </c:ext>
          </c:extLst>
        </c:ser>
        <c:ser>
          <c:idx val="3"/>
          <c:order val="3"/>
          <c:tx>
            <c:strRef>
              <c:f>лит!$F$149</c:f>
              <c:strCache>
                <c:ptCount val="1"/>
                <c:pt idx="0">
                  <c:v>украинский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лит!$G$145:$K$145</c:f>
              <c:strCache>
                <c:ptCount val="5"/>
                <c:pt idx="0">
                  <c:v>Cr.V._ли_Yneg</c:v>
                </c:pt>
                <c:pt idx="1">
                  <c:v>Cr.V._a_Yneg</c:v>
                </c:pt>
                <c:pt idx="2">
                  <c:v>Cr.V._может_Yneg</c:v>
                </c:pt>
                <c:pt idx="3">
                  <c:v>Cr.V.__разве_Yneg</c:v>
                </c:pt>
                <c:pt idx="4">
                  <c:v>Cr.V.__неужели_Yneg</c:v>
                </c:pt>
              </c:strCache>
            </c:strRef>
          </c:cat>
          <c:val>
            <c:numRef>
              <c:f>лит!$G$149:$K$149</c:f>
              <c:numCache>
                <c:formatCode>General</c:formatCode>
                <c:ptCount val="5"/>
                <c:pt idx="0">
                  <c:v>0.193</c:v>
                </c:pt>
                <c:pt idx="1">
                  <c:v>0</c:v>
                </c:pt>
                <c:pt idx="2">
                  <c:v>0</c:v>
                </c:pt>
                <c:pt idx="3">
                  <c:v>0.23499999999999999</c:v>
                </c:pt>
                <c:pt idx="4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7CE-498E-ABB5-1F327AB60856}"/>
            </c:ext>
          </c:extLst>
        </c:ser>
        <c:ser>
          <c:idx val="4"/>
          <c:order val="4"/>
          <c:tx>
            <c:strRef>
              <c:f>лит!$F$150</c:f>
              <c:strCache>
                <c:ptCount val="1"/>
                <c:pt idx="0">
                  <c:v>польский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лит!$G$145:$K$145</c:f>
              <c:strCache>
                <c:ptCount val="5"/>
                <c:pt idx="0">
                  <c:v>Cr.V._ли_Yneg</c:v>
                </c:pt>
                <c:pt idx="1">
                  <c:v>Cr.V._a_Yneg</c:v>
                </c:pt>
                <c:pt idx="2">
                  <c:v>Cr.V._может_Yneg</c:v>
                </c:pt>
                <c:pt idx="3">
                  <c:v>Cr.V.__разве_Yneg</c:v>
                </c:pt>
                <c:pt idx="4">
                  <c:v>Cr.V.__неужели_Yneg</c:v>
                </c:pt>
              </c:strCache>
            </c:strRef>
          </c:cat>
          <c:val>
            <c:numRef>
              <c:f>лит!$G$150:$K$150</c:f>
              <c:numCache>
                <c:formatCode>General</c:formatCode>
                <c:ptCount val="5"/>
                <c:pt idx="0">
                  <c:v>7.3999999999999996E-2</c:v>
                </c:pt>
                <c:pt idx="1">
                  <c:v>8.5999999999999993E-2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CE-498E-ABB5-1F327AB60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9495912"/>
        <c:axId val="889487712"/>
        <c:axId val="0"/>
      </c:bar3DChart>
      <c:catAx>
        <c:axId val="88949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9487712"/>
        <c:crosses val="autoZero"/>
        <c:auto val="1"/>
        <c:lblAlgn val="ctr"/>
        <c:lblOffset val="100"/>
        <c:noMultiLvlLbl val="0"/>
      </c:catAx>
      <c:valAx>
        <c:axId val="88948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94959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i="0" baseline="0" dirty="0">
                <a:effectLst/>
              </a:rPr>
              <a:t>Cramer's V (Negation</a:t>
            </a:r>
            <a:r>
              <a:rPr lang="ru-RU" sz="1800" b="0" i="0" baseline="0" dirty="0">
                <a:effectLst/>
              </a:rPr>
              <a:t>*</a:t>
            </a:r>
            <a:r>
              <a:rPr lang="en-US" sz="1400" b="0" i="0" u="none" strike="noStrike" baseline="0" dirty="0" err="1">
                <a:effectLst/>
              </a:rPr>
              <a:t>particle|no-particle</a:t>
            </a:r>
            <a:r>
              <a:rPr lang="en-US" sz="1400" b="0" i="0" u="none" strike="noStrike" baseline="0" dirty="0">
                <a:effectLst/>
              </a:rPr>
              <a:t> PQ</a:t>
            </a:r>
            <a:r>
              <a:rPr lang="ru-RU" sz="1800" b="0" i="0" baseline="0" dirty="0">
                <a:effectLst/>
              </a:rPr>
              <a:t>)</a:t>
            </a:r>
            <a:endParaRPr lang="en-US" sz="1800" b="0" i="0" baseline="0" dirty="0">
              <a:effectLst/>
            </a:endParaRPr>
          </a:p>
          <a:p>
            <a:pPr>
              <a:defRPr/>
            </a:pPr>
            <a:endParaRPr lang="ru-RU" dirty="0">
              <a:effectLst/>
            </a:endParaRP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7.7267475395684806E-2"/>
          <c:y val="0.1226115702479339"/>
          <c:w val="0.90443037997485975"/>
          <c:h val="0.54320765276241301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лит!$F$146</c:f>
              <c:strCache>
                <c:ptCount val="1"/>
                <c:pt idx="0">
                  <c:v>литовский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  <a:sp3d/>
          </c:spPr>
          <c:invertIfNegative val="0"/>
          <c:cat>
            <c:strRef>
              <c:f>лит!$G$145:$K$145</c:f>
              <c:strCache>
                <c:ptCount val="5"/>
                <c:pt idx="0">
                  <c:v>Cr.V._ли_Yneg</c:v>
                </c:pt>
                <c:pt idx="1">
                  <c:v>Cr.V._a_Yneg</c:v>
                </c:pt>
                <c:pt idx="2">
                  <c:v>Cr.V._может_Yneg</c:v>
                </c:pt>
                <c:pt idx="3">
                  <c:v>Cr.V.__разве_Yneg</c:v>
                </c:pt>
                <c:pt idx="4">
                  <c:v>Cr.V.__неужели_Yneg</c:v>
                </c:pt>
              </c:strCache>
            </c:strRef>
          </c:cat>
          <c:val>
            <c:numRef>
              <c:f>лит!$G$146:$K$146</c:f>
              <c:numCache>
                <c:formatCode>General</c:formatCode>
                <c:ptCount val="5"/>
                <c:pt idx="0">
                  <c:v>0.32100000000000001</c:v>
                </c:pt>
                <c:pt idx="1">
                  <c:v>0</c:v>
                </c:pt>
                <c:pt idx="2">
                  <c:v>0.109</c:v>
                </c:pt>
                <c:pt idx="4">
                  <c:v>0.16200000000000001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CE-498E-ABB5-1F327AB60856}"/>
            </c:ext>
          </c:extLst>
        </c:ser>
        <c:ser>
          <c:idx val="1"/>
          <c:order val="1"/>
          <c:tx>
            <c:strRef>
              <c:f>лит!$F$147</c:f>
              <c:strCache>
                <c:ptCount val="1"/>
                <c:pt idx="0">
                  <c:v>идиш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invertIfNegative val="0"/>
          <c:cat>
            <c:strRef>
              <c:f>лит!$G$145:$K$145</c:f>
              <c:strCache>
                <c:ptCount val="5"/>
                <c:pt idx="0">
                  <c:v>Cr.V._ли_Yneg</c:v>
                </c:pt>
                <c:pt idx="1">
                  <c:v>Cr.V._a_Yneg</c:v>
                </c:pt>
                <c:pt idx="2">
                  <c:v>Cr.V._может_Yneg</c:v>
                </c:pt>
                <c:pt idx="3">
                  <c:v>Cr.V.__разве_Yneg</c:v>
                </c:pt>
                <c:pt idx="4">
                  <c:v>Cr.V.__неужели_Yneg</c:v>
                </c:pt>
              </c:strCache>
            </c:strRef>
          </c:cat>
          <c:val>
            <c:numRef>
              <c:f>лит!$G$147:$K$147</c:f>
              <c:numCache>
                <c:formatCode>General</c:formatCode>
                <c:ptCount val="5"/>
                <c:pt idx="0">
                  <c:v>8.8999999999999996E-2</c:v>
                </c:pt>
                <c:pt idx="2">
                  <c:v>0.09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7CE-498E-ABB5-1F327AB60856}"/>
            </c:ext>
          </c:extLst>
        </c:ser>
        <c:ser>
          <c:idx val="2"/>
          <c:order val="2"/>
          <c:tx>
            <c:strRef>
              <c:f>лит!$F$148</c:f>
              <c:strCache>
                <c:ptCount val="1"/>
                <c:pt idx="0">
                  <c:v>белорусский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  <a:sp3d/>
          </c:spPr>
          <c:invertIfNegative val="0"/>
          <c:cat>
            <c:strRef>
              <c:f>лит!$G$145:$K$145</c:f>
              <c:strCache>
                <c:ptCount val="5"/>
                <c:pt idx="0">
                  <c:v>Cr.V._ли_Yneg</c:v>
                </c:pt>
                <c:pt idx="1">
                  <c:v>Cr.V._a_Yneg</c:v>
                </c:pt>
                <c:pt idx="2">
                  <c:v>Cr.V._может_Yneg</c:v>
                </c:pt>
                <c:pt idx="3">
                  <c:v>Cr.V.__разве_Yneg</c:v>
                </c:pt>
                <c:pt idx="4">
                  <c:v>Cr.V.__неужели_Yneg</c:v>
                </c:pt>
              </c:strCache>
            </c:strRef>
          </c:cat>
          <c:val>
            <c:numRef>
              <c:f>лит!$G$148:$K$148</c:f>
              <c:numCache>
                <c:formatCode>General</c:formatCode>
                <c:ptCount val="5"/>
                <c:pt idx="0">
                  <c:v>0.27400000000000002</c:v>
                </c:pt>
                <c:pt idx="1">
                  <c:v>0</c:v>
                </c:pt>
                <c:pt idx="2">
                  <c:v>0</c:v>
                </c:pt>
                <c:pt idx="3">
                  <c:v>0.23200000000000001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CE-498E-ABB5-1F327AB60856}"/>
            </c:ext>
          </c:extLst>
        </c:ser>
        <c:ser>
          <c:idx val="3"/>
          <c:order val="3"/>
          <c:tx>
            <c:strRef>
              <c:f>лит!$F$149</c:f>
              <c:strCache>
                <c:ptCount val="1"/>
                <c:pt idx="0">
                  <c:v>украинский</c:v>
                </c:pt>
              </c:strCache>
            </c:strRef>
          </c:tx>
          <c:spPr>
            <a:solidFill>
              <a:schemeClr val="accent6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лит!$G$145:$K$145</c:f>
              <c:strCache>
                <c:ptCount val="5"/>
                <c:pt idx="0">
                  <c:v>Cr.V._ли_Yneg</c:v>
                </c:pt>
                <c:pt idx="1">
                  <c:v>Cr.V._a_Yneg</c:v>
                </c:pt>
                <c:pt idx="2">
                  <c:v>Cr.V._может_Yneg</c:v>
                </c:pt>
                <c:pt idx="3">
                  <c:v>Cr.V.__разве_Yneg</c:v>
                </c:pt>
                <c:pt idx="4">
                  <c:v>Cr.V.__неужели_Yneg</c:v>
                </c:pt>
              </c:strCache>
            </c:strRef>
          </c:cat>
          <c:val>
            <c:numRef>
              <c:f>лит!$G$149:$K$149</c:f>
              <c:numCache>
                <c:formatCode>General</c:formatCode>
                <c:ptCount val="5"/>
                <c:pt idx="0">
                  <c:v>0.193</c:v>
                </c:pt>
                <c:pt idx="1">
                  <c:v>0</c:v>
                </c:pt>
                <c:pt idx="2">
                  <c:v>0</c:v>
                </c:pt>
                <c:pt idx="3">
                  <c:v>0.23499999999999999</c:v>
                </c:pt>
                <c:pt idx="4">
                  <c:v>1E-3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7CE-498E-ABB5-1F327AB60856}"/>
            </c:ext>
          </c:extLst>
        </c:ser>
        <c:ser>
          <c:idx val="4"/>
          <c:order val="4"/>
          <c:tx>
            <c:strRef>
              <c:f>лит!$F$150</c:f>
              <c:strCache>
                <c:ptCount val="1"/>
                <c:pt idx="0">
                  <c:v>польский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  <a:sp3d/>
          </c:spPr>
          <c:invertIfNegative val="0"/>
          <c:cat>
            <c:strRef>
              <c:f>лит!$G$145:$K$145</c:f>
              <c:strCache>
                <c:ptCount val="5"/>
                <c:pt idx="0">
                  <c:v>Cr.V._ли_Yneg</c:v>
                </c:pt>
                <c:pt idx="1">
                  <c:v>Cr.V._a_Yneg</c:v>
                </c:pt>
                <c:pt idx="2">
                  <c:v>Cr.V._может_Yneg</c:v>
                </c:pt>
                <c:pt idx="3">
                  <c:v>Cr.V.__разве_Yneg</c:v>
                </c:pt>
                <c:pt idx="4">
                  <c:v>Cr.V.__неужели_Yneg</c:v>
                </c:pt>
              </c:strCache>
            </c:strRef>
          </c:cat>
          <c:val>
            <c:numRef>
              <c:f>лит!$G$150:$K$150</c:f>
              <c:numCache>
                <c:formatCode>General</c:formatCode>
                <c:ptCount val="5"/>
                <c:pt idx="0">
                  <c:v>7.3999999999999996E-2</c:v>
                </c:pt>
                <c:pt idx="1">
                  <c:v>8.5999999999999993E-2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7CE-498E-ABB5-1F327AB6085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889495912"/>
        <c:axId val="889487712"/>
        <c:axId val="0"/>
      </c:bar3DChart>
      <c:catAx>
        <c:axId val="889495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9487712"/>
        <c:crosses val="autoZero"/>
        <c:auto val="1"/>
        <c:lblAlgn val="ctr"/>
        <c:lblOffset val="100"/>
        <c:noMultiLvlLbl val="0"/>
      </c:catAx>
      <c:valAx>
        <c:axId val="8894877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889495912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0.12803</cdr:x>
      <cdr:y>0.37953</cdr:y>
    </cdr:from>
    <cdr:to>
      <cdr:x>1</cdr:x>
      <cdr:y>0.37998</cdr:y>
    </cdr:to>
    <cdr:cxnSp macro="">
      <cdr:nvCxnSpPr>
        <cdr:cNvPr id="2" name="Пряма сполучна лінія 1">
          <a:extLst xmlns:a="http://schemas.openxmlformats.org/drawingml/2006/main">
            <a:ext uri="{FF2B5EF4-FFF2-40B4-BE49-F238E27FC236}">
              <a16:creationId xmlns:a16="http://schemas.microsoft.com/office/drawing/2014/main" id="{0D5A3168-A70D-49FC-9147-863CA43A2CB8}"/>
            </a:ext>
          </a:extLst>
        </cdr:cNvPr>
        <cdr:cNvCxnSpPr/>
      </cdr:nvCxnSpPr>
      <cdr:spPr>
        <a:xfrm xmlns:a="http://schemas.openxmlformats.org/drawingml/2006/main">
          <a:off x="1346312" y="1651452"/>
          <a:ext cx="9169288" cy="1958"/>
        </a:xfrm>
        <a:prstGeom xmlns:a="http://schemas.openxmlformats.org/drawingml/2006/main" prst="line">
          <a:avLst/>
        </a:prstGeom>
        <a:ln xmlns:a="http://schemas.openxmlformats.org/drawingml/2006/main" w="12700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0.10351</cdr:x>
      <cdr:y>0.44302</cdr:y>
    </cdr:from>
    <cdr:to>
      <cdr:x>1</cdr:x>
      <cdr:y>0.44302</cdr:y>
    </cdr:to>
    <cdr:cxnSp macro="">
      <cdr:nvCxnSpPr>
        <cdr:cNvPr id="2" name="Пряма сполучна лінія 1">
          <a:extLst xmlns:a="http://schemas.openxmlformats.org/drawingml/2006/main">
            <a:ext uri="{FF2B5EF4-FFF2-40B4-BE49-F238E27FC236}">
              <a16:creationId xmlns:a16="http://schemas.microsoft.com/office/drawing/2014/main" id="{39F5D248-C95B-4126-91A2-4E3E547E7CAC}"/>
            </a:ext>
          </a:extLst>
        </cdr:cNvPr>
        <cdr:cNvCxnSpPr/>
      </cdr:nvCxnSpPr>
      <cdr:spPr>
        <a:xfrm xmlns:a="http://schemas.openxmlformats.org/drawingml/2006/main">
          <a:off x="458799" y="1358751"/>
          <a:ext cx="3973501" cy="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0.10351</cdr:x>
      <cdr:y>0.44302</cdr:y>
    </cdr:from>
    <cdr:to>
      <cdr:x>1</cdr:x>
      <cdr:y>0.44302</cdr:y>
    </cdr:to>
    <cdr:cxnSp macro="">
      <cdr:nvCxnSpPr>
        <cdr:cNvPr id="2" name="Пряма сполучна лінія 1">
          <a:extLst xmlns:a="http://schemas.openxmlformats.org/drawingml/2006/main">
            <a:ext uri="{FF2B5EF4-FFF2-40B4-BE49-F238E27FC236}">
              <a16:creationId xmlns:a16="http://schemas.microsoft.com/office/drawing/2014/main" id="{39F5D248-C95B-4126-91A2-4E3E547E7CAC}"/>
            </a:ext>
          </a:extLst>
        </cdr:cNvPr>
        <cdr:cNvCxnSpPr/>
      </cdr:nvCxnSpPr>
      <cdr:spPr>
        <a:xfrm xmlns:a="http://schemas.openxmlformats.org/drawingml/2006/main">
          <a:off x="458799" y="1358751"/>
          <a:ext cx="3973501" cy="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0.10351</cdr:x>
      <cdr:y>0.44302</cdr:y>
    </cdr:from>
    <cdr:to>
      <cdr:x>1</cdr:x>
      <cdr:y>0.44302</cdr:y>
    </cdr:to>
    <cdr:cxnSp macro="">
      <cdr:nvCxnSpPr>
        <cdr:cNvPr id="2" name="Пряма сполучна лінія 1">
          <a:extLst xmlns:a="http://schemas.openxmlformats.org/drawingml/2006/main">
            <a:ext uri="{FF2B5EF4-FFF2-40B4-BE49-F238E27FC236}">
              <a16:creationId xmlns:a16="http://schemas.microsoft.com/office/drawing/2014/main" id="{39F5D248-C95B-4126-91A2-4E3E547E7CAC}"/>
            </a:ext>
          </a:extLst>
        </cdr:cNvPr>
        <cdr:cNvCxnSpPr/>
      </cdr:nvCxnSpPr>
      <cdr:spPr>
        <a:xfrm xmlns:a="http://schemas.openxmlformats.org/drawingml/2006/main">
          <a:off x="458799" y="1358751"/>
          <a:ext cx="3973501" cy="28"/>
        </a:xfrm>
        <a:prstGeom xmlns:a="http://schemas.openxmlformats.org/drawingml/2006/main" prst="line">
          <a:avLst/>
        </a:prstGeom>
      </cdr:spPr>
      <cdr:style>
        <a:lnRef xmlns:a="http://schemas.openxmlformats.org/drawingml/2006/main" idx="2">
          <a:schemeClr val="dk1"/>
        </a:lnRef>
        <a:fillRef xmlns:a="http://schemas.openxmlformats.org/drawingml/2006/main" idx="0">
          <a:schemeClr val="dk1"/>
        </a:fillRef>
        <a:effectRef xmlns:a="http://schemas.openxmlformats.org/drawingml/2006/main" idx="1">
          <a:schemeClr val="dk1"/>
        </a:effectRef>
        <a:fontRef xmlns:a="http://schemas.openxmlformats.org/drawingml/2006/main" idx="minor">
          <a:schemeClr val="tx1"/>
        </a:fontRef>
      </cdr:style>
    </cdr:cxn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C8AF0BC-C448-4E0A-B622-6CE4976DC707}" type="datetimeFigureOut">
              <a:rPr lang="ru-RU" smtClean="0"/>
              <a:t>23.11.2017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D6AEA-DA4E-484F-8943-BDB82AB6595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915947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Такие ограничения действительны для всех частиц группы ‘ли’.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D6AEA-DA4E-484F-8943-BDB82AB65957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50109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After some further investigation, we found that in the source that gave us the most of the ‘</a:t>
            </a:r>
            <a:r>
              <a:rPr lang="en-US" dirty="0" err="1"/>
              <a:t>tsi</a:t>
            </a:r>
            <a:r>
              <a:rPr lang="en-US" dirty="0"/>
              <a:t>’ particles examples this particle is clearly used not in semantically neutral context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D6AEA-DA4E-484F-8943-BDB82AB65957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80095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After some further investigation, we found that in the source that gave us the most of the ‘</a:t>
            </a:r>
            <a:r>
              <a:rPr lang="en-US" dirty="0" err="1"/>
              <a:t>tsi</a:t>
            </a:r>
            <a:r>
              <a:rPr lang="en-US" dirty="0"/>
              <a:t>’ particles examples this particle is clearly used not in semantically neutral context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D6AEA-DA4E-484F-8943-BDB82AB65957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62263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Такие ограничения действительны для всех частиц группы ‘ли’.</a:t>
            </a:r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D6AEA-DA4E-484F-8943-BDB82AB65957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179135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частица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украинского языка, и частица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белорусского языка, и частица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литовского языка (или их омонимы, в зависимости от трактовки), могут выступать и в качестве вопросительной частицы ‘ли’  и в качестве союза ‘или’.  Кроме того, все  эти слова в случае использования в качестве вопросительной частицы имеют одинаковое положение в предложении (начальное).  </a:t>
            </a:r>
            <a:endParaRPr 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D6AEA-DA4E-484F-8943-BDB82AB65957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50831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/>
              <a:t>В итоговое исследование вошли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D6AEA-DA4E-484F-8943-BDB82AB65957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1278353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Отрицание: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вопросах с отрицанием вероятность появления некоторых частиц выше, чем в вопросах вне их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D6AEA-DA4E-484F-8943-BDB82AB65957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40610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200" b="1" i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Отрицание: </a:t>
            </a:r>
            <a:r>
              <a:rPr lang="ru-RU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в вопросах с отрицанием вероятность появления некоторых частиц выше, чем в вопросах вне их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D6AEA-DA4E-484F-8943-BDB82AB65957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779718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After some further investigation, we found that in the source that gave us the most of the ‘</a:t>
            </a:r>
            <a:r>
              <a:rPr lang="en-US" dirty="0" err="1"/>
              <a:t>tsi</a:t>
            </a:r>
            <a:r>
              <a:rPr lang="en-US" dirty="0"/>
              <a:t>’ particles examples this particle is clearly used not in semantically neutral context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D6AEA-DA4E-484F-8943-BDB82AB65957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5799660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After some further investigation, we found that in the source that gave us the most of the ‘</a:t>
            </a:r>
            <a:r>
              <a:rPr lang="en-US" dirty="0" err="1"/>
              <a:t>tsi</a:t>
            </a:r>
            <a:r>
              <a:rPr lang="en-US" dirty="0"/>
              <a:t>’ particles examples this particle is clearly used not in semantically neutral context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D6AEA-DA4E-484F-8943-BDB82AB65957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2074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After some further investigation, we found that in the source that gave us the most of the ‘</a:t>
            </a:r>
            <a:r>
              <a:rPr lang="en-US" dirty="0" err="1"/>
              <a:t>tsi</a:t>
            </a:r>
            <a:r>
              <a:rPr lang="en-US" dirty="0"/>
              <a:t>’ particles examples this particle is clearly used not in semantically neutral context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4D6AEA-DA4E-484F-8943-BDB82AB65957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7004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581417-32C5-4FFA-A023-3C4B7C837B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F7755693-D02F-45CE-BF38-83180681F42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03D9EE62-8A95-4B95-8520-C89A2DEBD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466D2-7F78-46E4-ABDA-559580333223}" type="datetime1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90F4B1E-E86D-4270-B134-F6AECF262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8A79418-510D-49F7-9BAF-8C7A135958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4503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3E92F4-1222-40AE-AEB2-99AD561E9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6F42186-2989-45C6-AB31-FDB746D30A7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B5B34CC5-A998-459B-936E-74A31BB100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9ED381-3358-43B8-886E-EDA6F945C550}" type="datetime1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DFF99E5-C506-4E90-9324-EDBABECB38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26EC5AC-BB8B-429F-817F-A8831C47C1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8137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64D351D-134A-4577-8A97-86A0E9EBD6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CA5F280-86D7-40F2-BDF8-E5A54ACD3BB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C7D1435-9380-4516-A929-85E15439F5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34F4E8-230C-4D21-8E70-F771B5EF2111}" type="datetime1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8C71587-8D51-4427-9A19-85BFA888CD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24DCF8B-651E-4E77-8878-5CCF0A6CB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877332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28435B2-CE88-4B5E-AA6E-BE628879B4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18557C-EE86-4FBF-B0B4-E556C42FA2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FF3A6ED-53AE-43F4-8126-0525FD7B96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EFE1A-7CD5-4E60-B724-B4EC3D7CAFFA}" type="datetime1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2190D1C-A25A-4689-A3CC-E3BD8154DE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427F707-FBD7-487A-8408-80A781D60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6713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7E350A7-2678-4268-B9DF-0778DD31E8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6839693-4A30-4EFD-AD23-D5A8A59FA01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0660EBC-2E93-4B2E-9340-70BAA9BEA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03F70-EA46-4FB1-92CA-684E2078C3F2}" type="datetime1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5CBFF5A-699F-4B75-9504-8BE2E17B9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46392B-FC10-4885-99C8-93F058C13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41291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82228EB-916C-4184-BCFF-4CE6AC2876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2302D0C-513A-4727-B4F9-5963EDF4939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5C5DDAED-09BA-4A45-BE3C-78E5FB919A8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C3F5911-66EB-4B36-A251-6ECF45C15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B94040-9A07-4CE1-B7EC-90A6984C86AE}" type="datetime1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04844208-61FF-4AA1-879C-810F38D69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EC22D1F0-4629-44CA-9012-C508E1311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61368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20FCBCF-2549-47F9-8C75-E547ED3D08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42E91D19-226D-42B8-8358-579677F6A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F4004D0B-187B-40AE-8704-19E017D35F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0CCFCA3A-EAE1-4394-961C-3B8DA9F08F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12D19C29-78D8-4FCE-BA0E-EC49DF6867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F6EC814E-3963-40D0-A91A-C566B9263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6EE21F-D05E-4839-8998-A7D5FBB220B2}" type="datetime1">
              <a:rPr lang="ru-RU" smtClean="0"/>
              <a:t>24.11.2017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92203952-1C13-46E5-A679-8E046445E5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83874CD3-626D-4E43-92F3-595ACA2D6E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522694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FE13E82-7A29-4ADE-936D-87394502230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7ACA064-6689-478E-B55C-9F73EB7922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92B70-D22A-4D41-ADB3-533AAC8255DA}" type="datetime1">
              <a:rPr lang="ru-RU" smtClean="0"/>
              <a:t>24.11.2017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865821D6-C1B6-4CB6-ABE4-65A69272CB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A8AA725-4B2A-4669-B273-F13AAB9B3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7335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BE3B2322-5636-4C54-93D3-AD2CAF3E6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15E06-D41B-4693-8C15-4CAFDFD71922}" type="datetime1">
              <a:rPr lang="ru-RU" smtClean="0"/>
              <a:t>24.11.2017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5197CDC5-1015-482D-9076-250E92BC8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B2F6BA8-8978-4B8A-A242-C27F30E546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3046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A31A223-FC70-4788-BAEF-085035969B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6526ECC-FC58-4F72-B138-BB021DA73D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E638FE9-1BA5-4870-A8F1-37684DCA1E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0AD841F-6C4F-44B7-B864-0D7DA6B58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8C884B-D9F1-49FB-9B28-0A6A2689FF97}" type="datetime1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A4F398D-31D8-4438-8695-AE818D8D1B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F6BACC-F031-429A-A527-EB261C26F9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81459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66994E7-EB99-4EC4-93B9-3EABA0440F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484AE199-E8EE-4986-99E9-B9D9AFEE923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FB079DE9-128C-43E6-B8DC-E9FEE55B88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F47FF0-6783-4F9E-BA21-484015D8B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901D03-185D-46D8-ADC6-2749DE3BA071}" type="datetime1">
              <a:rPr lang="ru-RU" smtClean="0"/>
              <a:t>24.11.2017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EF038E09-3988-4202-B206-B4F62FD867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997DEC0-0E45-4BA5-96F7-E576D58A0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4955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B1D1C00-CC6E-4E7C-9E17-1CF285D13A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7A27BA-4CBB-4373-846B-806CC392E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6CCF7E5-7A34-4EA0-9698-29617CBB0C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3CAE6-FB04-4944-88D9-9E260D3B4E64}" type="datetime1">
              <a:rPr lang="ru-RU" smtClean="0"/>
              <a:t>24.11.2017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B88E591F-A608-4DBD-9FE5-6C7676DF171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7DCA059-408A-4CCF-875C-C2B6A3E8CC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6F2387-8CDF-4293-A5FB-610E16409DD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8528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D159E6-64F0-4D4F-99FA-09887539BB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/>
          <a:lstStyle/>
          <a:p>
            <a:r>
              <a:rPr lang="en-US" dirty="0"/>
              <a:t>Ilia </a:t>
            </a:r>
            <a:r>
              <a:rPr lang="en-US" dirty="0" err="1"/>
              <a:t>Uchitel</a:t>
            </a:r>
            <a:endParaRPr lang="ru-RU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3230F0B7-EA59-41DA-BDD3-C7F3711E842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Variation of particles marking polar question in Yiddish and languages of its area</a:t>
            </a:r>
          </a:p>
          <a:p>
            <a:r>
              <a:rPr lang="en-US" dirty="0"/>
              <a:t>ILI, 25.11.17, Saint Petersburg</a:t>
            </a:r>
            <a:endParaRPr lang="ru-RU" dirty="0"/>
          </a:p>
        </p:txBody>
      </p:sp>
      <p:sp>
        <p:nvSpPr>
          <p:cNvPr id="4" name="AutoShape 2" descr="Image result for ниу вшэ">
            <a:extLst>
              <a:ext uri="{FF2B5EF4-FFF2-40B4-BE49-F238E27FC236}">
                <a16:creationId xmlns:a16="http://schemas.microsoft.com/office/drawing/2014/main" id="{CF9811C5-9C06-4F1C-A56A-3201A4CC7C12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19460" name="Picture 4" descr="Image result">
            <a:extLst>
              <a:ext uri="{FF2B5EF4-FFF2-40B4-BE49-F238E27FC236}">
                <a16:creationId xmlns:a16="http://schemas.microsoft.com/office/drawing/2014/main" id="{97A90681-1A67-4481-A05F-6F373D51C9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58922" y="233983"/>
            <a:ext cx="2619375" cy="2533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F2CCE695-5D10-4C31-AAF0-87898E003F4A}"/>
              </a:ext>
            </a:extLst>
          </p:cNvPr>
          <p:cNvSpPr txBox="1"/>
          <p:nvPr/>
        </p:nvSpPr>
        <p:spPr>
          <a:xfrm>
            <a:off x="8856134" y="5744104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18288855-1B85-44ED-AB2C-EE8685B271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725626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A23189-1B3B-4F33-80A8-81B94C4DA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936"/>
          </a:xfrm>
        </p:spPr>
        <p:txBody>
          <a:bodyPr>
            <a:normAutofit/>
          </a:bodyPr>
          <a:lstStyle/>
          <a:p>
            <a:r>
              <a:rPr lang="en-US" dirty="0"/>
              <a:t>Research approach</a:t>
            </a:r>
            <a:r>
              <a:rPr lang="ru-RU" dirty="0"/>
              <a:t>(1)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29EB7B-CE83-475B-B16F-4A63CA8B0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391"/>
            <a:ext cx="10515600" cy="4934572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collection: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Fiction + a bit of poetry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Yiddish + some press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Automatical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search for PQ: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deleting of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-questions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script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semi-automatic deleting of alternative questions.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Tagging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&amp; manual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Syntax, grammar (+semantics)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and number of the main verb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predicate (M)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Negation in clause with the question 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(А+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Dialogue/Non-dialogue (narrative)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(+“</a:t>
            </a:r>
            <a:r>
              <a:rPr lang="en-US" dirty="0" err="1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rhetoricity</a:t>
            </a:r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”; M) </a:t>
            </a:r>
            <a:endParaRPr lang="ru-RU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Sociolinguistics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ru-RU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(А)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Author’s date of birth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(А)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55E150-10C8-4554-B2E8-C9D0E67F3F92}"/>
              </a:ext>
            </a:extLst>
          </p:cNvPr>
          <p:cNvSpPr txBox="1"/>
          <p:nvPr/>
        </p:nvSpPr>
        <p:spPr>
          <a:xfrm>
            <a:off x="8856134" y="5735637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B79DDB75-BF29-4AF2-A5B7-FE66384154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44414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A23189-1B3B-4F33-80A8-81B94C4DA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936"/>
          </a:xfrm>
        </p:spPr>
        <p:txBody>
          <a:bodyPr>
            <a:normAutofit/>
          </a:bodyPr>
          <a:lstStyle/>
          <a:p>
            <a:r>
              <a:rPr lang="en-US" dirty="0"/>
              <a:t>Research approach </a:t>
            </a:r>
            <a:r>
              <a:rPr lang="ru-RU" dirty="0"/>
              <a:t>(2)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29EB7B-CE83-475B-B16F-4A63CA8B0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391"/>
            <a:ext cx="10515600" cy="4934572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 Problems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highlight>
                  <a:srgbClr val="FFFF00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Lack of ready-to-use OCR for majority of Yiddish texts</a:t>
            </a:r>
            <a:endParaRPr lang="ru-RU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 properly balanced corpus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Data isn’t ‘clean’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Slight correlation between two predictors used (negation and dialogue) – obstacle to use LOGIT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,017,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Cramer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,095)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value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,035,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Cramer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V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,049)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Y –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есть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(p-value = ,015 , Cramer’s V = ,086)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highlight>
                <a:srgbClr val="FFFF00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CFAB56-A185-404E-9C89-4F202E5F6517}"/>
              </a:ext>
            </a:extLst>
          </p:cNvPr>
          <p:cNvSpPr txBox="1"/>
          <p:nvPr/>
        </p:nvSpPr>
        <p:spPr>
          <a:xfrm>
            <a:off x="8627165" y="4373217"/>
            <a:ext cx="2534478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But if we use it anyway, the result resembles the first one</a:t>
            </a:r>
            <a:endParaRPr lang="ru-RU" dirty="0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7DD80DE1-35C6-4207-B3F2-366F827CE628}"/>
              </a:ext>
            </a:extLst>
          </p:cNvPr>
          <p:cNvCxnSpPr/>
          <p:nvPr/>
        </p:nvCxnSpPr>
        <p:spPr>
          <a:xfrm flipH="1">
            <a:off x="5059017" y="4512365"/>
            <a:ext cx="3627783" cy="0"/>
          </a:xfrm>
          <a:prstGeom prst="straightConnector1">
            <a:avLst/>
          </a:prstGeom>
          <a:ln w="7620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FB66583C-A57A-4822-922A-D24493C64050}"/>
              </a:ext>
            </a:extLst>
          </p:cNvPr>
          <p:cNvSpPr txBox="1"/>
          <p:nvPr/>
        </p:nvSpPr>
        <p:spPr>
          <a:xfrm>
            <a:off x="8856134" y="5735637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4AF25DC4-EC75-414E-98A9-C0D8332637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8012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2A7F87-BFD3-430F-8B26-9B7DAE4CD8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Statistics used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050879E-BA89-41E9-AB3D-D5C9A04E4B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Chi-square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Cramer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V + contingency tables.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min appropriate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ramer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 V score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0,15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Cramer’s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a statistic showing the correlation, is calculated on the Chi-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sq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basis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20C64BA5-2FF5-4D95-8C99-02A74CCE9B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6854" y="3628931"/>
            <a:ext cx="4286250" cy="2117763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D6FC513-E1A9-4C5D-9E8E-476372761E3B}"/>
              </a:ext>
            </a:extLst>
          </p:cNvPr>
          <p:cNvSpPr txBox="1"/>
          <p:nvPr/>
        </p:nvSpPr>
        <p:spPr>
          <a:xfrm>
            <a:off x="8856134" y="5735637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DF55C0A6-254A-4D8B-A81C-1DBC1BD8A1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59801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913824-B821-478B-ABA3-484883C78C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PQ examples quantity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3CED0FC-49A3-4674-A609-0BEFCF2FC7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graphicFrame>
        <p:nvGraphicFramePr>
          <p:cNvPr id="5" name="Діаграма 12">
            <a:extLst>
              <a:ext uri="{FF2B5EF4-FFF2-40B4-BE49-F238E27FC236}">
                <a16:creationId xmlns:a16="http://schemas.microsoft.com/office/drawing/2014/main" id="{DB54EE37-262D-479B-8D79-1693FFC47D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97341411"/>
              </p:ext>
            </p:extLst>
          </p:nvPr>
        </p:nvGraphicFramePr>
        <p:xfrm>
          <a:off x="1972733" y="1975045"/>
          <a:ext cx="7569200" cy="4061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0361D8FD-5414-4527-9C1F-78958C29EE2C}"/>
              </a:ext>
            </a:extLst>
          </p:cNvPr>
          <p:cNvSpPr txBox="1"/>
          <p:nvPr/>
        </p:nvSpPr>
        <p:spPr>
          <a:xfrm>
            <a:off x="8856134" y="5735637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4E33006D-3465-4343-91A7-081B735D6B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257465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20EC9C-F5C4-412C-BC49-F3FA83D95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% </a:t>
            </a:r>
            <a:r>
              <a:rPr lang="en-US" dirty="0"/>
              <a:t>of PQ with different particles </a:t>
            </a:r>
            <a:endParaRPr lang="ru-RU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D7E6191-6C27-4583-BA1F-D2C3BE8617A6}"/>
              </a:ext>
            </a:extLst>
          </p:cNvPr>
          <p:cNvSpPr txBox="1"/>
          <p:nvPr/>
        </p:nvSpPr>
        <p:spPr>
          <a:xfrm>
            <a:off x="6828183" y="1490870"/>
            <a:ext cx="2951921" cy="64633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Strange result, maybe data isn’t clean enough</a:t>
            </a:r>
            <a:endParaRPr lang="ru-RU" dirty="0"/>
          </a:p>
        </p:txBody>
      </p:sp>
      <p:cxnSp>
        <p:nvCxnSpPr>
          <p:cNvPr id="7" name="Прямая со стрелкой 6">
            <a:extLst>
              <a:ext uri="{FF2B5EF4-FFF2-40B4-BE49-F238E27FC236}">
                <a16:creationId xmlns:a16="http://schemas.microsoft.com/office/drawing/2014/main" id="{AFCF1027-F365-4400-A65A-BE7D321639EF}"/>
              </a:ext>
            </a:extLst>
          </p:cNvPr>
          <p:cNvCxnSpPr>
            <a:cxnSpLocks/>
          </p:cNvCxnSpPr>
          <p:nvPr/>
        </p:nvCxnSpPr>
        <p:spPr>
          <a:xfrm flipH="1">
            <a:off x="2932044" y="2057112"/>
            <a:ext cx="4154556" cy="646331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D98D0CA-84F5-4901-9BB5-F20BA5759058}"/>
              </a:ext>
            </a:extLst>
          </p:cNvPr>
          <p:cNvSpPr txBox="1"/>
          <p:nvPr/>
        </p:nvSpPr>
        <p:spPr>
          <a:xfrm>
            <a:off x="8856134" y="6040440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F1089AA4-920B-4336-8C67-812096658E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14</a:t>
            </a:fld>
            <a:endParaRPr lang="ru-RU"/>
          </a:p>
        </p:txBody>
      </p:sp>
      <p:sp>
        <p:nvSpPr>
          <p:cNvPr id="10" name="Объект 9">
            <a:extLst>
              <a:ext uri="{FF2B5EF4-FFF2-40B4-BE49-F238E27FC236}">
                <a16:creationId xmlns:a16="http://schemas.microsoft.com/office/drawing/2014/main" id="{3AEC91CE-EB1B-4E72-9DDA-7DBEF4972E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65200" y="1821630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ru-RU" dirty="0"/>
              <a:t> </a:t>
            </a:r>
          </a:p>
        </p:txBody>
      </p:sp>
      <p:graphicFrame>
        <p:nvGraphicFramePr>
          <p:cNvPr id="13" name="Діаграма 10">
            <a:extLst>
              <a:ext uri="{FF2B5EF4-FFF2-40B4-BE49-F238E27FC236}">
                <a16:creationId xmlns:a16="http://schemas.microsoft.com/office/drawing/2014/main" id="{722C3EBD-75F4-404B-B255-244780FC581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36831983"/>
              </p:ext>
            </p:extLst>
          </p:nvPr>
        </p:nvGraphicFramePr>
        <p:xfrm>
          <a:off x="228600" y="1877585"/>
          <a:ext cx="10744200" cy="466132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034473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20EC9C-F5C4-412C-BC49-F3FA83D950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% </a:t>
            </a:r>
            <a:r>
              <a:rPr lang="en-US" dirty="0"/>
              <a:t>of PQ with different particles</a:t>
            </a:r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3730021-A372-4339-8076-481E7C16B61D}"/>
              </a:ext>
            </a:extLst>
          </p:cNvPr>
          <p:cNvSpPr txBox="1"/>
          <p:nvPr/>
        </p:nvSpPr>
        <p:spPr>
          <a:xfrm>
            <a:off x="1782050" y="1896689"/>
            <a:ext cx="2951921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If we drop Lithuanian ‘AR’</a:t>
            </a:r>
            <a:endParaRPr lang="ru-RU" dirty="0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B6BE72ED-4919-49C5-BEE5-8D760D0BA63A}"/>
              </a:ext>
            </a:extLst>
          </p:cNvPr>
          <p:cNvCxnSpPr>
            <a:cxnSpLocks/>
          </p:cNvCxnSpPr>
          <p:nvPr/>
        </p:nvCxnSpPr>
        <p:spPr>
          <a:xfrm>
            <a:off x="2411897" y="2229534"/>
            <a:ext cx="68836" cy="835399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" name="Діаграма 10">
            <a:extLst>
              <a:ext uri="{FF2B5EF4-FFF2-40B4-BE49-F238E27FC236}">
                <a16:creationId xmlns:a16="http://schemas.microsoft.com/office/drawing/2014/main" id="{722C3EBD-75F4-404B-B255-244780FC581A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65529371"/>
              </p:ext>
            </p:extLst>
          </p:nvPr>
        </p:nvGraphicFramePr>
        <p:xfrm>
          <a:off x="838200" y="2023533"/>
          <a:ext cx="10972800" cy="446934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7" name="TextBox 16">
            <a:extLst>
              <a:ext uri="{FF2B5EF4-FFF2-40B4-BE49-F238E27FC236}">
                <a16:creationId xmlns:a16="http://schemas.microsoft.com/office/drawing/2014/main" id="{C50BE20E-14C0-41F5-9FCF-1A84730A756A}"/>
              </a:ext>
            </a:extLst>
          </p:cNvPr>
          <p:cNvSpPr txBox="1"/>
          <p:nvPr/>
        </p:nvSpPr>
        <p:spPr>
          <a:xfrm>
            <a:off x="8856134" y="5735637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18" name="Номер слайда 17">
            <a:extLst>
              <a:ext uri="{FF2B5EF4-FFF2-40B4-BE49-F238E27FC236}">
                <a16:creationId xmlns:a16="http://schemas.microsoft.com/office/drawing/2014/main" id="{1BB2A32A-D338-4339-93F7-5F2823E3B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15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3431183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9A14EEF-63C2-4D88-9AD3-8D0CAF40A1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Yiddish Corpus: Authors</a:t>
            </a:r>
            <a:endParaRPr lang="ru-RU" dirty="0"/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7EB06384-25E0-44B9-9418-4D8896A962F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97488104"/>
              </p:ext>
            </p:extLst>
          </p:nvPr>
        </p:nvGraphicFramePr>
        <p:xfrm>
          <a:off x="377473" y="1500810"/>
          <a:ext cx="11437053" cy="484443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067261">
                  <a:extLst>
                    <a:ext uri="{9D8B030D-6E8A-4147-A177-3AD203B41FA5}">
                      <a16:colId xmlns:a16="http://schemas.microsoft.com/office/drawing/2014/main" val="3582387431"/>
                    </a:ext>
                  </a:extLst>
                </a:gridCol>
                <a:gridCol w="1162878">
                  <a:extLst>
                    <a:ext uri="{9D8B030D-6E8A-4147-A177-3AD203B41FA5}">
                      <a16:colId xmlns:a16="http://schemas.microsoft.com/office/drawing/2014/main" val="268281786"/>
                    </a:ext>
                  </a:extLst>
                </a:gridCol>
                <a:gridCol w="905083">
                  <a:extLst>
                    <a:ext uri="{9D8B030D-6E8A-4147-A177-3AD203B41FA5}">
                      <a16:colId xmlns:a16="http://schemas.microsoft.com/office/drawing/2014/main" val="186747058"/>
                    </a:ext>
                  </a:extLst>
                </a:gridCol>
                <a:gridCol w="1301831">
                  <a:extLst>
                    <a:ext uri="{9D8B030D-6E8A-4147-A177-3AD203B41FA5}">
                      <a16:colId xmlns:a16="http://schemas.microsoft.com/office/drawing/2014/main" val="960648123"/>
                    </a:ext>
                  </a:extLst>
                </a:gridCol>
              </a:tblGrid>
              <a:tr h="271154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Mark, Name, years of life, dialect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Кол-во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%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Период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967159005"/>
                  </a:ext>
                </a:extLst>
              </a:tr>
              <a:tr h="723864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800" strike="sngStrike" dirty="0">
                          <a:effectLst/>
                        </a:rPr>
                        <a:t>An</a:t>
                      </a:r>
                      <a:r>
                        <a:rPr lang="ru-RU" sz="1800" strike="sngStrike" dirty="0">
                          <a:effectLst/>
                        </a:rPr>
                        <a:t>-</a:t>
                      </a:r>
                      <a:r>
                        <a:rPr lang="en-US" sz="1800" strike="sngStrike" dirty="0">
                          <a:effectLst/>
                        </a:rPr>
                        <a:t>sky</a:t>
                      </a:r>
                      <a:r>
                        <a:rPr lang="ru-RU" sz="1800" strike="sngStrike" dirty="0">
                          <a:effectLst/>
                        </a:rPr>
                        <a:t> – Семён Ан-</a:t>
                      </a:r>
                      <a:r>
                        <a:rPr lang="ru-RU" sz="1800" strike="sngStrike" dirty="0" err="1">
                          <a:effectLst/>
                        </a:rPr>
                        <a:t>ский</a:t>
                      </a:r>
                      <a:r>
                        <a:rPr lang="ru-RU" sz="1800" strike="sngStrike" dirty="0">
                          <a:effectLst/>
                        </a:rPr>
                        <a:t> (1863-1920, </a:t>
                      </a:r>
                      <a:r>
                        <a:rPr lang="en-US" sz="1800" strike="sngStrike" dirty="0">
                          <a:effectLst/>
                        </a:rPr>
                        <a:t>Lithuanian dialect</a:t>
                      </a:r>
                      <a:r>
                        <a:rPr lang="ru-RU" sz="1800" strike="sngStrike" dirty="0">
                          <a:effectLst/>
                        </a:rPr>
                        <a:t>)</a:t>
                      </a:r>
                      <a:endParaRPr lang="ru-RU" sz="18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r>
                        <a:rPr lang="en-US" sz="1600" dirty="0">
                          <a:effectLst/>
                        </a:rPr>
                        <a:t>XIX</a:t>
                      </a:r>
                      <a:r>
                        <a:rPr lang="ru-RU" sz="1600" u="sng" dirty="0">
                          <a:effectLst/>
                        </a:rPr>
                        <a:t> в.</a:t>
                      </a:r>
                      <a:r>
                        <a:rPr lang="ru-RU" sz="1600" dirty="0">
                          <a:effectLst/>
                        </a:rPr>
                        <a:t> ;</a:t>
                      </a:r>
                      <a:endParaRPr lang="ru-RU" sz="2400" dirty="0">
                        <a:effectLst/>
                      </a:endParaRPr>
                    </a:p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115198013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err="1">
                          <a:effectLst/>
                        </a:rPr>
                        <a:t>bashevis</a:t>
                      </a:r>
                      <a:r>
                        <a:rPr lang="ru-RU" sz="1800" dirty="0">
                          <a:effectLst/>
                        </a:rPr>
                        <a:t> – </a:t>
                      </a:r>
                      <a:r>
                        <a:rPr lang="en-US" sz="1800" dirty="0" err="1">
                          <a:effectLst/>
                        </a:rPr>
                        <a:t>Itskhok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Bashevis</a:t>
                      </a:r>
                      <a:r>
                        <a:rPr lang="en-US" sz="1800" dirty="0">
                          <a:effectLst/>
                        </a:rPr>
                        <a:t>-Zinger</a:t>
                      </a:r>
                      <a:r>
                        <a:rPr lang="ru-RU" sz="1800" dirty="0">
                          <a:effectLst/>
                        </a:rPr>
                        <a:t> (1902-1991; </a:t>
                      </a:r>
                      <a:r>
                        <a:rPr lang="en-US" sz="1800" dirty="0">
                          <a:effectLst/>
                        </a:rPr>
                        <a:t>Polish dialect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28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3,0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 1/2 </a:t>
                      </a:r>
                      <a:r>
                        <a:rPr lang="en-US" sz="1600" dirty="0">
                          <a:effectLst/>
                        </a:rPr>
                        <a:t>XX</a:t>
                      </a:r>
                      <a:r>
                        <a:rPr lang="ru-RU" sz="1600" u="sng" dirty="0">
                          <a:effectLst/>
                        </a:rPr>
                        <a:t> в.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261671269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>
                          <a:effectLst/>
                        </a:rPr>
                        <a:t>Der </a:t>
                      </a:r>
                      <a:r>
                        <a:rPr lang="en-US" sz="1800" dirty="0" err="1">
                          <a:effectLst/>
                        </a:rPr>
                        <a:t>Nister</a:t>
                      </a:r>
                      <a:r>
                        <a:rPr lang="ru-RU" sz="1800" dirty="0">
                          <a:effectLst/>
                        </a:rPr>
                        <a:t> – </a:t>
                      </a:r>
                      <a:r>
                        <a:rPr lang="en-US" sz="1800" dirty="0" err="1">
                          <a:effectLst/>
                        </a:rPr>
                        <a:t>Pinkhus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Kaganovich</a:t>
                      </a:r>
                      <a:r>
                        <a:rPr lang="ru-RU" sz="1800" dirty="0">
                          <a:effectLst/>
                        </a:rPr>
                        <a:t>(1884-1950; род. </a:t>
                      </a:r>
                      <a:r>
                        <a:rPr lang="en-US" sz="1800" dirty="0">
                          <a:effectLst/>
                        </a:rPr>
                        <a:t>Ukrainian dialect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119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12,9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II </a:t>
                      </a:r>
                      <a:r>
                        <a:rPr lang="ru-RU" sz="1600" dirty="0">
                          <a:effectLst/>
                        </a:rPr>
                        <a:t>1/2 </a:t>
                      </a:r>
                      <a:r>
                        <a:rPr lang="en-US" sz="1600" dirty="0">
                          <a:effectLst/>
                        </a:rPr>
                        <a:t>XIX</a:t>
                      </a:r>
                      <a:r>
                        <a:rPr lang="ru-RU" sz="1600" u="sng" dirty="0">
                          <a:effectLst/>
                        </a:rPr>
                        <a:t> в.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442967434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err="1">
                          <a:effectLst/>
                        </a:rPr>
                        <a:t>Forverts</a:t>
                      </a:r>
                      <a:r>
                        <a:rPr lang="ru-RU" sz="1800" dirty="0">
                          <a:effectLst/>
                        </a:rPr>
                        <a:t> (</a:t>
                      </a:r>
                      <a:r>
                        <a:rPr lang="en-US" sz="1800" dirty="0">
                          <a:effectLst/>
                        </a:rPr>
                        <a:t>newspaper</a:t>
                      </a:r>
                      <a:r>
                        <a:rPr lang="ru-RU" sz="1800" dirty="0">
                          <a:effectLst/>
                        </a:rPr>
                        <a:t>, </a:t>
                      </a:r>
                      <a:r>
                        <a:rPr lang="en-US" sz="1800" dirty="0">
                          <a:effectLst/>
                        </a:rPr>
                        <a:t>the US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58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6,3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XXI</a:t>
                      </a:r>
                      <a:r>
                        <a:rPr lang="ru-RU" sz="1600" u="sng" dirty="0">
                          <a:effectLst/>
                        </a:rPr>
                        <a:t> в.</a:t>
                      </a:r>
                      <a:r>
                        <a:rPr lang="ru-RU" sz="1600" dirty="0">
                          <a:effectLst/>
                        </a:rPr>
                        <a:t> 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4437385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800" strike="sngStrike" dirty="0">
                          <a:effectLst/>
                        </a:rPr>
                        <a:t>Manger</a:t>
                      </a:r>
                      <a:r>
                        <a:rPr lang="ru-RU" sz="1800" strike="sngStrike" dirty="0">
                          <a:effectLst/>
                        </a:rPr>
                        <a:t> – </a:t>
                      </a:r>
                      <a:r>
                        <a:rPr lang="ru-RU" sz="1800" strike="sngStrike" dirty="0" err="1">
                          <a:effectLst/>
                        </a:rPr>
                        <a:t>Ицик</a:t>
                      </a:r>
                      <a:r>
                        <a:rPr lang="ru-RU" sz="1800" strike="sngStrike" dirty="0">
                          <a:effectLst/>
                        </a:rPr>
                        <a:t> </a:t>
                      </a:r>
                      <a:r>
                        <a:rPr lang="ru-RU" sz="1800" strike="sngStrike" dirty="0" err="1">
                          <a:effectLst/>
                        </a:rPr>
                        <a:t>Мангер</a:t>
                      </a:r>
                      <a:r>
                        <a:rPr lang="ru-RU" sz="1800" strike="sngStrike" dirty="0">
                          <a:effectLst/>
                        </a:rPr>
                        <a:t> (1909-1970; </a:t>
                      </a:r>
                      <a:r>
                        <a:rPr lang="en-US" sz="1800" strike="sngStrike" dirty="0">
                          <a:effectLst/>
                        </a:rPr>
                        <a:t>Ukrainian dialect</a:t>
                      </a:r>
                      <a:r>
                        <a:rPr lang="ru-RU" sz="1800" strike="sngStrike" dirty="0">
                          <a:effectLst/>
                        </a:rPr>
                        <a:t>)</a:t>
                      </a:r>
                      <a:endParaRPr lang="ru-RU" sz="1800" strike="sng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1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 1/2 </a:t>
                      </a:r>
                      <a:r>
                        <a:rPr lang="en-US" sz="1600" dirty="0">
                          <a:effectLst/>
                        </a:rPr>
                        <a:t>XX </a:t>
                      </a:r>
                      <a:r>
                        <a:rPr lang="ru-RU" sz="1600" u="sng" dirty="0">
                          <a:effectLst/>
                        </a:rPr>
                        <a:t>в.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565346801"/>
                  </a:ext>
                </a:extLst>
              </a:tr>
              <a:tr h="723864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err="1">
                          <a:effectLst/>
                        </a:rPr>
                        <a:t>Mendele</a:t>
                      </a:r>
                      <a:r>
                        <a:rPr lang="ru-RU" sz="1800" dirty="0">
                          <a:effectLst/>
                        </a:rPr>
                        <a:t> – (1836-1917; </a:t>
                      </a:r>
                      <a:r>
                        <a:rPr lang="en-US" sz="1800" dirty="0" err="1">
                          <a:effectLst/>
                        </a:rPr>
                        <a:t>Mendele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Moykher-Sforim</a:t>
                      </a:r>
                      <a:r>
                        <a:rPr lang="ru-RU" sz="1800" dirty="0">
                          <a:effectLst/>
                        </a:rPr>
                        <a:t>; </a:t>
                      </a:r>
                      <a:r>
                        <a:rPr lang="en-US" sz="1800" dirty="0">
                          <a:effectLst/>
                        </a:rPr>
                        <a:t>Lithuanian dialect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54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5,9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II</a:t>
                      </a:r>
                      <a:r>
                        <a:rPr lang="ru-RU" sz="1600" dirty="0">
                          <a:effectLst/>
                        </a:rPr>
                        <a:t> 1/2 </a:t>
                      </a:r>
                      <a:r>
                        <a:rPr lang="en-US" sz="1600" dirty="0">
                          <a:effectLst/>
                        </a:rPr>
                        <a:t>XIX</a:t>
                      </a:r>
                      <a:r>
                        <a:rPr lang="ru-RU" sz="1600" u="sng" dirty="0">
                          <a:effectLst/>
                        </a:rPr>
                        <a:t> в.</a:t>
                      </a:r>
                      <a:r>
                        <a:rPr lang="ru-RU" sz="1600" strike="sngStrike" dirty="0">
                          <a:effectLst/>
                        </a:rPr>
                        <a:t>; </a:t>
                      </a:r>
                      <a:endParaRPr lang="ru-RU" sz="2400" dirty="0">
                        <a:effectLst/>
                      </a:endParaRPr>
                    </a:p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 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41452932"/>
                  </a:ext>
                </a:extLst>
              </a:tr>
              <a:tr h="317156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err="1">
                          <a:effectLst/>
                        </a:rPr>
                        <a:t>Perets</a:t>
                      </a:r>
                      <a:r>
                        <a:rPr lang="ru-RU" sz="1800" dirty="0">
                          <a:effectLst/>
                        </a:rPr>
                        <a:t> –  </a:t>
                      </a:r>
                      <a:r>
                        <a:rPr lang="en-US" sz="1800" dirty="0" err="1">
                          <a:effectLst/>
                        </a:rPr>
                        <a:t>Itshok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Perets</a:t>
                      </a:r>
                      <a:r>
                        <a:rPr lang="ru-RU" sz="1800" dirty="0">
                          <a:effectLst/>
                        </a:rPr>
                        <a:t> (1852-1915; </a:t>
                      </a:r>
                      <a:r>
                        <a:rPr lang="en-US" sz="1800" dirty="0">
                          <a:effectLst/>
                        </a:rPr>
                        <a:t>Polish dialect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48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5,</a:t>
                      </a:r>
                      <a:r>
                        <a:rPr lang="ru-RU" sz="16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II </a:t>
                      </a:r>
                      <a:r>
                        <a:rPr lang="ru-RU" sz="1600">
                          <a:effectLst/>
                        </a:rPr>
                        <a:t>пол </a:t>
                      </a:r>
                      <a:r>
                        <a:rPr lang="en-US" sz="1600">
                          <a:effectLst/>
                        </a:rPr>
                        <a:t>XIX </a:t>
                      </a:r>
                      <a:r>
                        <a:rPr lang="ru-RU" sz="1600" u="sng">
                          <a:effectLst/>
                        </a:rPr>
                        <a:t>в.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47657208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err="1">
                          <a:effectLst/>
                        </a:rPr>
                        <a:t>Rolnikajte</a:t>
                      </a:r>
                      <a:r>
                        <a:rPr lang="ru-RU" sz="1800" dirty="0">
                          <a:effectLst/>
                        </a:rPr>
                        <a:t> – </a:t>
                      </a:r>
                      <a:r>
                        <a:rPr lang="en-US" sz="1800" dirty="0">
                          <a:effectLst/>
                        </a:rPr>
                        <a:t>Maria </a:t>
                      </a:r>
                      <a:r>
                        <a:rPr lang="en-US" sz="1800" dirty="0" err="1">
                          <a:effectLst/>
                        </a:rPr>
                        <a:t>Rolnikaite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(1927-2016; </a:t>
                      </a:r>
                      <a:r>
                        <a:rPr lang="en-US" sz="1800" dirty="0">
                          <a:effectLst/>
                        </a:rPr>
                        <a:t>Lithuanian dialect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139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1</a:t>
                      </a:r>
                      <a:r>
                        <a:rPr lang="ru-RU" sz="1600" dirty="0">
                          <a:effectLst/>
                        </a:rPr>
                        <a:t>5</a:t>
                      </a:r>
                      <a:r>
                        <a:rPr lang="en-US" sz="1600" dirty="0">
                          <a:effectLst/>
                        </a:rPr>
                        <a:t>,1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 1/2 </a:t>
                      </a:r>
                      <a:r>
                        <a:rPr lang="en-US" sz="1600" dirty="0">
                          <a:effectLst/>
                        </a:rPr>
                        <a:t>XX</a:t>
                      </a:r>
                      <a:r>
                        <a:rPr lang="ru-RU" sz="1600" u="sng" dirty="0">
                          <a:effectLst/>
                        </a:rPr>
                        <a:t> в.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1607316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err="1">
                          <a:effectLst/>
                        </a:rPr>
                        <a:t>Sholem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– </a:t>
                      </a:r>
                      <a:r>
                        <a:rPr lang="en-US" sz="1800" dirty="0" err="1">
                          <a:effectLst/>
                        </a:rPr>
                        <a:t>Sholem-Aleykhem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(1859-1916; </a:t>
                      </a:r>
                      <a:r>
                        <a:rPr lang="en-US" sz="1800" dirty="0">
                          <a:effectLst/>
                        </a:rPr>
                        <a:t>Ukrainian dialect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239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25</a:t>
                      </a:r>
                      <a:r>
                        <a:rPr lang="en-US" sz="1600" dirty="0">
                          <a:effectLst/>
                        </a:rPr>
                        <a:t>,</a:t>
                      </a:r>
                      <a:r>
                        <a:rPr lang="ru-RU" sz="1600" dirty="0">
                          <a:effectLst/>
                        </a:rPr>
                        <a:t>9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II </a:t>
                      </a:r>
                      <a:r>
                        <a:rPr lang="ru-RU" sz="1600">
                          <a:effectLst/>
                        </a:rPr>
                        <a:t>пол </a:t>
                      </a:r>
                      <a:r>
                        <a:rPr lang="en-US" sz="1600">
                          <a:effectLst/>
                        </a:rPr>
                        <a:t>XIX</a:t>
                      </a:r>
                      <a:r>
                        <a:rPr lang="ru-RU" sz="1600" u="sng">
                          <a:effectLst/>
                        </a:rPr>
                        <a:t> в.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3056596688"/>
                  </a:ext>
                </a:extLst>
              </a:tr>
              <a:tr h="278773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err="1">
                          <a:effectLst/>
                        </a:rPr>
                        <a:t>Shtaynbarg</a:t>
                      </a:r>
                      <a:r>
                        <a:rPr lang="ru-RU" sz="1800" dirty="0">
                          <a:effectLst/>
                        </a:rPr>
                        <a:t> – </a:t>
                      </a:r>
                      <a:r>
                        <a:rPr lang="en-US" sz="1800" dirty="0">
                          <a:effectLst/>
                        </a:rPr>
                        <a:t>Eliezer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Steinbarg</a:t>
                      </a:r>
                      <a:r>
                        <a:rPr lang="ru-RU" sz="1800" dirty="0">
                          <a:effectLst/>
                        </a:rPr>
                        <a:t>(1880-1932; </a:t>
                      </a:r>
                      <a:r>
                        <a:rPr lang="en-US" sz="1800" dirty="0">
                          <a:effectLst/>
                        </a:rPr>
                        <a:t>Ukrainian dialect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9</a:t>
                      </a:r>
                      <a:r>
                        <a:rPr lang="ru-RU" sz="1600">
                          <a:effectLst/>
                        </a:rPr>
                        <a:t>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</a:t>
                      </a:r>
                      <a:r>
                        <a:rPr lang="ru-RU" sz="1600">
                          <a:effectLst/>
                        </a:rPr>
                        <a:t>,</a:t>
                      </a:r>
                      <a:r>
                        <a:rPr lang="en-US" sz="1600">
                          <a:effectLst/>
                        </a:rPr>
                        <a:t>46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 1/2 </a:t>
                      </a:r>
                      <a:r>
                        <a:rPr lang="en-US" sz="1600" dirty="0">
                          <a:effectLst/>
                        </a:rPr>
                        <a:t>XX</a:t>
                      </a:r>
                      <a:r>
                        <a:rPr lang="ru-RU" sz="1600" u="sng" dirty="0">
                          <a:effectLst/>
                        </a:rPr>
                        <a:t> в.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693356669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err="1">
                          <a:effectLst/>
                        </a:rPr>
                        <a:t>Sutskever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– </a:t>
                      </a:r>
                      <a:r>
                        <a:rPr lang="en-US" sz="1800" dirty="0" err="1">
                          <a:effectLst/>
                        </a:rPr>
                        <a:t>Avrom</a:t>
                      </a:r>
                      <a:r>
                        <a:rPr lang="en-US" sz="1800" dirty="0">
                          <a:effectLst/>
                        </a:rPr>
                        <a:t> 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Sutskever</a:t>
                      </a:r>
                      <a:r>
                        <a:rPr lang="ru-RU" sz="1800" dirty="0">
                          <a:effectLst/>
                        </a:rPr>
                        <a:t>(1913-2010; </a:t>
                      </a:r>
                      <a:r>
                        <a:rPr lang="en-US" sz="1800" dirty="0">
                          <a:effectLst/>
                        </a:rPr>
                        <a:t>Lithuanian dialect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102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8,</a:t>
                      </a:r>
                      <a:r>
                        <a:rPr lang="ru-RU" sz="1600" dirty="0">
                          <a:effectLst/>
                        </a:rPr>
                        <a:t>1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 1/2 </a:t>
                      </a:r>
                      <a:r>
                        <a:rPr lang="en-US" sz="1600" dirty="0">
                          <a:effectLst/>
                        </a:rPr>
                        <a:t>XX</a:t>
                      </a:r>
                      <a:r>
                        <a:rPr lang="ru-RU" sz="1600" u="sng" dirty="0">
                          <a:effectLst/>
                        </a:rPr>
                        <a:t> в.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881980"/>
                  </a:ext>
                </a:extLst>
              </a:tr>
              <a:tr h="281151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800" dirty="0" err="1">
                          <a:effectLst/>
                        </a:rPr>
                        <a:t>Tunkel</a:t>
                      </a:r>
                      <a:r>
                        <a:rPr lang="ru-RU" sz="1800" dirty="0">
                          <a:effectLst/>
                        </a:rPr>
                        <a:t> – </a:t>
                      </a:r>
                      <a:r>
                        <a:rPr lang="en-US" sz="1800" dirty="0">
                          <a:effectLst/>
                        </a:rPr>
                        <a:t>Joseph</a:t>
                      </a:r>
                      <a:r>
                        <a:rPr lang="ru-RU" sz="1800" dirty="0">
                          <a:effectLst/>
                        </a:rPr>
                        <a:t> </a:t>
                      </a:r>
                      <a:r>
                        <a:rPr lang="en-US" sz="1800" dirty="0" err="1">
                          <a:effectLst/>
                        </a:rPr>
                        <a:t>Tunkel</a:t>
                      </a:r>
                      <a:r>
                        <a:rPr lang="ru-RU" sz="1800" dirty="0">
                          <a:effectLst/>
                        </a:rPr>
                        <a:t>(1880-1949; </a:t>
                      </a:r>
                      <a:r>
                        <a:rPr lang="en-US" sz="1800" dirty="0">
                          <a:effectLst/>
                        </a:rPr>
                        <a:t>Lithuanian dialect</a:t>
                      </a:r>
                      <a:r>
                        <a:rPr lang="ru-RU" sz="1800" dirty="0">
                          <a:effectLst/>
                        </a:rPr>
                        <a:t>)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ru-RU" sz="1600">
                          <a:effectLst/>
                        </a:rPr>
                        <a:t>48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>
                          <a:effectLst/>
                        </a:rPr>
                        <a:t>5,</a:t>
                      </a:r>
                      <a:r>
                        <a:rPr lang="ru-RU" sz="1600">
                          <a:effectLst/>
                        </a:rPr>
                        <a:t>2</a:t>
                      </a:r>
                      <a:endParaRPr lang="ru-RU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ts val="16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I</a:t>
                      </a:r>
                      <a:r>
                        <a:rPr lang="ru-RU" sz="1600" dirty="0">
                          <a:effectLst/>
                        </a:rPr>
                        <a:t> 1/2 </a:t>
                      </a:r>
                      <a:r>
                        <a:rPr lang="en-US" sz="1600" dirty="0">
                          <a:effectLst/>
                        </a:rPr>
                        <a:t>XX </a:t>
                      </a:r>
                      <a:r>
                        <a:rPr lang="ru-RU" sz="1600" u="sng" dirty="0">
                          <a:effectLst/>
                        </a:rPr>
                        <a:t>в.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1967036269"/>
                  </a:ext>
                </a:extLst>
              </a:tr>
              <a:tr h="220508"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100">
                          <a:effectLst/>
                        </a:rPr>
                        <a:t>Всего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923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ru-RU" sz="1600" dirty="0">
                          <a:effectLst/>
                        </a:rPr>
                        <a:t>100,0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tc>
                  <a:txBody>
                    <a:bodyPr/>
                    <a:lstStyle/>
                    <a:p>
                      <a:pPr marL="38100" marR="38100" algn="just">
                        <a:lnSpc>
                          <a:spcPct val="115000"/>
                        </a:lnSpc>
                        <a:spcAft>
                          <a:spcPts val="800"/>
                        </a:spcAft>
                      </a:pPr>
                      <a:r>
                        <a:rPr lang="en-US" sz="1600" dirty="0">
                          <a:effectLst/>
                        </a:rPr>
                        <a:t>--</a:t>
                      </a:r>
                      <a:endParaRPr lang="ru-RU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0" marR="0" marT="0" marB="0"/>
                </a:tc>
                <a:extLst>
                  <a:ext uri="{0D108BD9-81ED-4DB2-BD59-A6C34878D82A}">
                    <a16:rowId xmlns:a16="http://schemas.microsoft.com/office/drawing/2014/main" val="87758309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552EB038-0C66-425C-A524-22B2D97E38A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900" b="0" i="1" u="none" strike="noStrike" cap="none" normalizeH="0" baseline="0">
                <a:ln>
                  <a:noFill/>
                </a:ln>
                <a:solidFill>
                  <a:srgbClr val="44546A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Таблица 2</a:t>
            </a:r>
            <a:endParaRPr kumimoji="0" lang="ru-RU" altLang="ru-RU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BDE4768-F05E-4FEC-83C4-4DF228BF02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16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39375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CE50E87-91BC-43FD-9C0B-C174E24CB0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%</a:t>
            </a:r>
            <a:r>
              <a:rPr lang="en-US" dirty="0"/>
              <a:t>PQ particles in Yiddish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F89520A-5536-46C3-8202-728997548C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ru-RU" dirty="0"/>
          </a:p>
        </p:txBody>
      </p:sp>
      <p:graphicFrame>
        <p:nvGraphicFramePr>
          <p:cNvPr id="6" name="Діаграма 7">
            <a:extLst>
              <a:ext uri="{FF2B5EF4-FFF2-40B4-BE49-F238E27FC236}">
                <a16:creationId xmlns:a16="http://schemas.microsoft.com/office/drawing/2014/main" id="{3C63A420-AA44-4226-A52B-5947B84EE93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5128340"/>
              </p:ext>
            </p:extLst>
          </p:nvPr>
        </p:nvGraphicFramePr>
        <p:xfrm>
          <a:off x="1405467" y="1685396"/>
          <a:ext cx="9279466" cy="43513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E1D83191-6AFB-4BDD-ADAE-E160CEA61607}"/>
              </a:ext>
            </a:extLst>
          </p:cNvPr>
          <p:cNvSpPr txBox="1"/>
          <p:nvPr/>
        </p:nvSpPr>
        <p:spPr>
          <a:xfrm>
            <a:off x="8856134" y="5735637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8" name="Номер слайда 7">
            <a:extLst>
              <a:ext uri="{FF2B5EF4-FFF2-40B4-BE49-F238E27FC236}">
                <a16:creationId xmlns:a16="http://schemas.microsoft.com/office/drawing/2014/main" id="{D1ED7145-627F-453D-B647-180822AD98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467795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07FAECB-C634-4557-9F29-27CBB56722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Dialogue vs ‘non-dialogue’</a:t>
            </a:r>
            <a:endParaRPr lang="ru-RU" dirty="0"/>
          </a:p>
        </p:txBody>
      </p:sp>
      <p:graphicFrame>
        <p:nvGraphicFramePr>
          <p:cNvPr id="4" name="Діаграма 2">
            <a:extLst>
              <a:ext uri="{FF2B5EF4-FFF2-40B4-BE49-F238E27FC236}">
                <a16:creationId xmlns:a16="http://schemas.microsoft.com/office/drawing/2014/main" id="{3F93FB40-F3E7-4348-85FA-EA75616A32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80171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FE792174-DE8C-4B83-A7FC-EE675DF879D9}"/>
              </a:ext>
            </a:extLst>
          </p:cNvPr>
          <p:cNvSpPr txBox="1"/>
          <p:nvPr/>
        </p:nvSpPr>
        <p:spPr>
          <a:xfrm>
            <a:off x="8856134" y="5735637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79253A5-713B-41D3-86DD-B14C09DB1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18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918906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08D520-61F3-4419-A5A6-9634DCC45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Negation: N of PQ Particles</a:t>
            </a:r>
            <a:endParaRPr lang="ru-RU" b="1" dirty="0"/>
          </a:p>
        </p:txBody>
      </p:sp>
      <p:graphicFrame>
        <p:nvGraphicFramePr>
          <p:cNvPr id="4" name="Діаграма 9">
            <a:extLst>
              <a:ext uri="{FF2B5EF4-FFF2-40B4-BE49-F238E27FC236}">
                <a16:creationId xmlns:a16="http://schemas.microsoft.com/office/drawing/2014/main" id="{6680F593-32B5-4BED-9474-52DA94988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43768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9DB5F70A-CEBA-4849-835A-B00338BA32F6}"/>
              </a:ext>
            </a:extLst>
          </p:cNvPr>
          <p:cNvSpPr txBox="1"/>
          <p:nvPr/>
        </p:nvSpPr>
        <p:spPr>
          <a:xfrm>
            <a:off x="8627534" y="1111825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2754E63-C1C0-4C46-8AD3-D4C75E810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19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16873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B1360-E133-4E16-90A1-E311A0B6E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768"/>
            <a:ext cx="10515600" cy="1325563"/>
          </a:xfrm>
        </p:spPr>
        <p:txBody>
          <a:bodyPr/>
          <a:lstStyle/>
          <a:p>
            <a:r>
              <a:rPr lang="en-US" dirty="0"/>
              <a:t>The research questions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C9193E6-6B96-4D93-A2BB-6364511AFE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1428281"/>
            <a:ext cx="10515600" cy="5078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342900" indent="-342900">
              <a:lnSpc>
                <a:spcPct val="100000"/>
              </a:lnSpc>
            </a:pPr>
            <a:r>
              <a:rPr lang="en-US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Polar Questions (Yes/No Q) vs. Alternative Q vs. </a:t>
            </a:r>
            <a:r>
              <a:rPr lang="en-US" altLang="ru-RU" sz="2400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Wh</a:t>
            </a:r>
            <a:r>
              <a:rPr lang="en-US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-Q</a:t>
            </a:r>
          </a:p>
          <a:p>
            <a:pPr marL="342900" indent="-342900">
              <a:lnSpc>
                <a:spcPct val="100000"/>
              </a:lnSpc>
            </a:pPr>
            <a:r>
              <a:rPr lang="en-US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Yiddish loaned Slavic particle </a:t>
            </a:r>
            <a:r>
              <a:rPr lang="en-US" alt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tsi</a:t>
            </a:r>
            <a:r>
              <a:rPr lang="en-US" alt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. (</a:t>
            </a:r>
            <a:r>
              <a:rPr lang="en-US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cf. Polish </a:t>
            </a:r>
            <a:r>
              <a:rPr lang="en-US" alt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czy</a:t>
            </a:r>
            <a:r>
              <a:rPr lang="en-US" alt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en-US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or Ukrainian</a:t>
            </a:r>
            <a:r>
              <a:rPr lang="en-US" alt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ru-RU" altLang="ru-RU" sz="2400" i="1" dirty="0" err="1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чи</a:t>
            </a:r>
            <a:r>
              <a:rPr lang="ru-RU" altLang="ru-RU" sz="2400" i="1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)</a:t>
            </a:r>
            <a:endParaRPr lang="en-US" altLang="ru-RU" sz="2400" i="1" dirty="0">
              <a:solidFill>
                <a:srgbClr val="000000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</a:pPr>
            <a:r>
              <a:rPr lang="en-US" altLang="ru-RU" sz="2400" dirty="0">
                <a:solidFill>
                  <a:srgbClr val="000000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The reference grammars do not explain if there is some difference in such sentences:</a:t>
            </a:r>
            <a:endParaRPr kumimoji="0" lang="en-US" altLang="ru-RU" sz="240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2000" b="0" i="1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1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Tsi</a:t>
            </a:r>
            <a:r>
              <a:rPr kumimoji="0" lang="en-US" altLang="ru-RU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farshteyt</a:t>
            </a:r>
            <a:r>
              <a:rPr kumimoji="0" lang="en-US" altLang="ru-RU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er</a:t>
            </a:r>
            <a:r>
              <a:rPr kumimoji="0" lang="en-US" altLang="ru-RU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shpanish</a:t>
            </a:r>
            <a:r>
              <a:rPr kumimoji="0" lang="en-US" altLang="ru-RU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 </a:t>
            </a:r>
            <a:endParaRPr kumimoji="0" lang="ru-RU" alt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Er</a:t>
            </a:r>
            <a:r>
              <a:rPr kumimoji="0" lang="en-US" altLang="ru-RU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farshteyt</a:t>
            </a:r>
            <a:r>
              <a:rPr kumimoji="0" lang="en-US" altLang="ru-RU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kumimoji="0" lang="en-US" altLang="ru-RU" sz="2000" b="0" i="1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shpanish</a:t>
            </a:r>
            <a:r>
              <a:rPr kumimoji="0" lang="en-US" altLang="ru-RU" sz="2000" b="0" i="1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?</a:t>
            </a:r>
            <a:r>
              <a:rPr kumimoji="0" lang="en-US" altLang="ru-RU" sz="2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kumimoji="0" lang="ru-RU" altLang="ru-RU" sz="105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lnSpc>
                <a:spcPct val="100000"/>
              </a:lnSpc>
              <a:buNone/>
            </a:pPr>
            <a:r>
              <a:rPr lang="en-US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‘Does he understand Spanish?’</a:t>
            </a:r>
            <a:r>
              <a:rPr lang="ru-RU" alt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ru-RU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[Jacobs 2005: 230]</a:t>
            </a:r>
            <a:endParaRPr lang="en-US" altLang="ru-RU" sz="20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lnSpc>
                <a:spcPct val="100000"/>
              </a:lnSpc>
              <a:buNone/>
            </a:pPr>
            <a:endParaRPr kumimoji="0" lang="ru-RU" alt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lvl="0">
              <a:lnSpc>
                <a:spcPct val="100000"/>
              </a:lnSpc>
              <a:buNone/>
            </a:pPr>
            <a:r>
              <a:rPr lang="ru-RU" altLang="ru-RU" sz="2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ru-RU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ru-RU" altLang="ru-RU" sz="2000" u="sng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	</a:t>
            </a:r>
            <a:r>
              <a:rPr lang="ru-RU" altLang="ru-RU" sz="2000" b="1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alt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волите</a:t>
            </a:r>
            <a:r>
              <a:rPr lang="ru-RU" alt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обідати</a:t>
            </a:r>
            <a:r>
              <a:rPr lang="ru-RU" alt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alt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спільній</a:t>
            </a:r>
            <a:r>
              <a:rPr lang="ru-RU" alt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altLang="ru-RU" sz="2000" i="1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столовій</a:t>
            </a:r>
            <a:r>
              <a:rPr lang="ru-RU" altLang="ru-RU" sz="20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altLang="ru-RU" sz="105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>
              <a:lnSpc>
                <a:spcPct val="100000"/>
              </a:lnSpc>
              <a:buNone/>
            </a:pPr>
            <a:r>
              <a:rPr lang="ru-RU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Do you want to dine in common dining hall?</a:t>
            </a:r>
            <a:r>
              <a:rPr lang="ru-RU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’ [</a:t>
            </a:r>
            <a:r>
              <a:rPr lang="ru-RU" altLang="ru-RU" sz="20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И.Франко</a:t>
            </a:r>
            <a:r>
              <a:rPr lang="ru-RU" altLang="ru-RU" sz="20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: Захар 	Беркут]</a:t>
            </a:r>
          </a:p>
          <a:p>
            <a:pPr marL="0" lvl="0">
              <a:lnSpc>
                <a:spcPct val="100000"/>
              </a:lnSpc>
              <a:buNone/>
            </a:pPr>
            <a:endParaRPr kumimoji="0" lang="en-US" altLang="ru-RU" sz="2000" b="1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</a:pPr>
            <a:r>
              <a:rPr lang="en-US" altLang="ru-RU" sz="2000" b="1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Isn’t it possible to find out when the particle is used just by doing a corpus-research?</a:t>
            </a:r>
          </a:p>
          <a:p>
            <a:pPr marL="342900" indent="-342900">
              <a:lnSpc>
                <a:spcPct val="100000"/>
              </a:lnSpc>
            </a:pPr>
            <a:endParaRPr kumimoji="0" lang="en-US" altLang="ru-RU" sz="20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2D110A7-98F2-42C2-985C-AFF2F48A76A0}"/>
              </a:ext>
            </a:extLst>
          </p:cNvPr>
          <p:cNvSpPr txBox="1"/>
          <p:nvPr/>
        </p:nvSpPr>
        <p:spPr>
          <a:xfrm>
            <a:off x="8856134" y="5735637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85EC07AB-036B-46C6-B3AA-5AEB0B270E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88082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08D520-61F3-4419-A5A6-9634DCC45F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Negation: N of PQ Particles</a:t>
            </a:r>
            <a:endParaRPr lang="ru-RU" b="1" dirty="0"/>
          </a:p>
        </p:txBody>
      </p:sp>
      <p:graphicFrame>
        <p:nvGraphicFramePr>
          <p:cNvPr id="4" name="Діаграма 9">
            <a:extLst>
              <a:ext uri="{FF2B5EF4-FFF2-40B4-BE49-F238E27FC236}">
                <a16:creationId xmlns:a16="http://schemas.microsoft.com/office/drawing/2014/main" id="{6680F593-32B5-4BED-9474-52DA949884E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194952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A387BC84-CFC7-44C4-8D32-1DB80451FA30}"/>
              </a:ext>
            </a:extLst>
          </p:cNvPr>
          <p:cNvSpPr txBox="1"/>
          <p:nvPr/>
        </p:nvSpPr>
        <p:spPr>
          <a:xfrm>
            <a:off x="9173817" y="2435087"/>
            <a:ext cx="2484783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Level is stable: comparable corpora?</a:t>
            </a:r>
            <a:endParaRPr lang="ru-RU" dirty="0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1C0FE66A-B552-4E33-95BB-3E5C86A929BC}"/>
              </a:ext>
            </a:extLst>
          </p:cNvPr>
          <p:cNvCxnSpPr/>
          <p:nvPr/>
        </p:nvCxnSpPr>
        <p:spPr>
          <a:xfrm>
            <a:off x="10853530" y="3031435"/>
            <a:ext cx="0" cy="1063487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B06C3A2E-D5E6-4C1D-AAB3-B56DE8EB184E}"/>
              </a:ext>
            </a:extLst>
          </p:cNvPr>
          <p:cNvSpPr txBox="1"/>
          <p:nvPr/>
        </p:nvSpPr>
        <p:spPr>
          <a:xfrm>
            <a:off x="8627534" y="1111825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6DDD751A-2663-44CE-9810-482AAF0DD7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20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00640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32ACA-E68F-424C-8EA7-E3BE2BF7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74" y="365125"/>
            <a:ext cx="11055626" cy="1325563"/>
          </a:xfrm>
        </p:spPr>
        <p:txBody>
          <a:bodyPr/>
          <a:lstStyle/>
          <a:p>
            <a:r>
              <a:rPr lang="en-US" dirty="0"/>
              <a:t>Negation</a:t>
            </a:r>
            <a:r>
              <a:rPr lang="ru-RU" dirty="0"/>
              <a:t>: </a:t>
            </a:r>
            <a:r>
              <a:rPr lang="en-US" dirty="0"/>
              <a:t>Cramer’s V</a:t>
            </a:r>
            <a:endParaRPr lang="ru-RU" dirty="0"/>
          </a:p>
        </p:txBody>
      </p:sp>
      <p:graphicFrame>
        <p:nvGraphicFramePr>
          <p:cNvPr id="4" name="Діаграма 1">
            <a:extLst>
              <a:ext uri="{FF2B5EF4-FFF2-40B4-BE49-F238E27FC236}">
                <a16:creationId xmlns:a16="http://schemas.microsoft.com/office/drawing/2014/main" id="{E20DA94E-9A9E-4563-B9FE-3700069F37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40578373"/>
              </p:ext>
            </p:extLst>
          </p:nvPr>
        </p:nvGraphicFramePr>
        <p:xfrm>
          <a:off x="11595" y="1707622"/>
          <a:ext cx="11628783" cy="5088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70FD3947-A842-40BE-8B2F-81CB80C3C1B3}"/>
              </a:ext>
            </a:extLst>
          </p:cNvPr>
          <p:cNvSpPr txBox="1"/>
          <p:nvPr/>
        </p:nvSpPr>
        <p:spPr>
          <a:xfrm>
            <a:off x="8627534" y="1111825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AB4B065F-2763-4F6A-9EEC-66B8357351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775392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32ACA-E68F-424C-8EA7-E3BE2BF7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74" y="365125"/>
            <a:ext cx="11055626" cy="1325563"/>
          </a:xfrm>
        </p:spPr>
        <p:txBody>
          <a:bodyPr/>
          <a:lstStyle/>
          <a:p>
            <a:r>
              <a:rPr lang="en-US" dirty="0"/>
              <a:t>Negation</a:t>
            </a:r>
            <a:r>
              <a:rPr lang="ru-RU" dirty="0"/>
              <a:t>: </a:t>
            </a:r>
            <a:r>
              <a:rPr lang="en-US" dirty="0"/>
              <a:t>Cramer’s V</a:t>
            </a:r>
            <a:endParaRPr lang="ru-RU" dirty="0"/>
          </a:p>
        </p:txBody>
      </p:sp>
      <p:graphicFrame>
        <p:nvGraphicFramePr>
          <p:cNvPr id="4" name="Діаграма 1">
            <a:extLst>
              <a:ext uri="{FF2B5EF4-FFF2-40B4-BE49-F238E27FC236}">
                <a16:creationId xmlns:a16="http://schemas.microsoft.com/office/drawing/2014/main" id="{E20DA94E-9A9E-4563-B9FE-3700069F371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6831226"/>
              </p:ext>
            </p:extLst>
          </p:nvPr>
        </p:nvGraphicFramePr>
        <p:xfrm>
          <a:off x="168965" y="1570383"/>
          <a:ext cx="11628783" cy="5088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E3A746B-86C7-416F-88A5-A06E5D64D34C}"/>
              </a:ext>
            </a:extLst>
          </p:cNvPr>
          <p:cNvSpPr txBox="1"/>
          <p:nvPr/>
        </p:nvSpPr>
        <p:spPr>
          <a:xfrm>
            <a:off x="9829800" y="1304905"/>
            <a:ext cx="1967948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Different rates for semantically ‘alike’ particles</a:t>
            </a:r>
            <a:endParaRPr lang="ru-RU" dirty="0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1157458F-5475-49BB-BAC7-B46A2CEF3C71}"/>
              </a:ext>
            </a:extLst>
          </p:cNvPr>
          <p:cNvCxnSpPr>
            <a:cxnSpLocks/>
          </p:cNvCxnSpPr>
          <p:nvPr/>
        </p:nvCxnSpPr>
        <p:spPr>
          <a:xfrm>
            <a:off x="10575235" y="2228235"/>
            <a:ext cx="0" cy="2472974"/>
          </a:xfrm>
          <a:prstGeom prst="straightConnector1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F00ADAA-CD15-4C73-9518-B02696F381C0}"/>
              </a:ext>
            </a:extLst>
          </p:cNvPr>
          <p:cNvCxnSpPr>
            <a:cxnSpLocks/>
          </p:cNvCxnSpPr>
          <p:nvPr/>
        </p:nvCxnSpPr>
        <p:spPr>
          <a:xfrm flipH="1">
            <a:off x="8408505" y="2117035"/>
            <a:ext cx="1749286" cy="773981"/>
          </a:xfrm>
          <a:prstGeom prst="straightConnector1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51B4D32-C251-4BE3-89B0-429E5DCC5300}"/>
              </a:ext>
            </a:extLst>
          </p:cNvPr>
          <p:cNvSpPr txBox="1"/>
          <p:nvPr/>
        </p:nvSpPr>
        <p:spPr>
          <a:xfrm>
            <a:off x="3725333" y="2425700"/>
            <a:ext cx="379306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The difference between “true” and “false” question particles?</a:t>
            </a:r>
            <a:endParaRPr lang="ru-RU" dirty="0"/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D28E3FC7-800C-470C-8482-362368E07AD7}"/>
              </a:ext>
            </a:extLst>
          </p:cNvPr>
          <p:cNvCxnSpPr>
            <a:cxnSpLocks/>
          </p:cNvCxnSpPr>
          <p:nvPr/>
        </p:nvCxnSpPr>
        <p:spPr>
          <a:xfrm>
            <a:off x="4317995" y="3064930"/>
            <a:ext cx="0" cy="889000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90F598B5-B214-4B4C-8DAC-17D6FD7AFE8F}"/>
              </a:ext>
            </a:extLst>
          </p:cNvPr>
          <p:cNvCxnSpPr>
            <a:cxnSpLocks/>
          </p:cNvCxnSpPr>
          <p:nvPr/>
        </p:nvCxnSpPr>
        <p:spPr>
          <a:xfrm>
            <a:off x="6891865" y="3064927"/>
            <a:ext cx="0" cy="889000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32C6E5E5-8597-4CF4-AA77-9EC0CEFBD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22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750789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81FE44-25EA-4845-8802-AD95D873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the explanation: Yiddish data (1)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299E73-E46C-4089-8CC2-8D01AE550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880"/>
            <a:ext cx="10515600" cy="50399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Let’s look into Masha </a:t>
            </a:r>
            <a:r>
              <a:rPr lang="en-US" dirty="0" err="1"/>
              <a:t>Rolnikaite’s</a:t>
            </a:r>
            <a:r>
              <a:rPr lang="en-US" dirty="0"/>
              <a:t> usage of </a:t>
            </a:r>
            <a:r>
              <a:rPr lang="en-US" b="1" i="1" dirty="0" err="1"/>
              <a:t>tsi</a:t>
            </a:r>
            <a:r>
              <a:rPr lang="en-US" i="1" dirty="0"/>
              <a:t>:</a:t>
            </a:r>
          </a:p>
          <a:p>
            <a:pPr lvl="1"/>
            <a:r>
              <a:rPr lang="en-US" i="1" dirty="0" err="1"/>
              <a:t>Tsi</a:t>
            </a:r>
            <a:r>
              <a:rPr lang="en-US" i="1" dirty="0"/>
              <a:t> </a:t>
            </a:r>
            <a:r>
              <a:rPr lang="en-US" dirty="0"/>
              <a:t>is used not in neutral context. </a:t>
            </a:r>
          </a:p>
          <a:p>
            <a:pPr lvl="1"/>
            <a:r>
              <a:rPr lang="en-US" dirty="0"/>
              <a:t>The questions are often “rhetorical”.</a:t>
            </a:r>
          </a:p>
          <a:p>
            <a:pPr lvl="1"/>
            <a:r>
              <a:rPr lang="en-US" dirty="0"/>
              <a:t>In author’s self-translation they are predominantly translated as ‘</a:t>
            </a:r>
            <a:r>
              <a:rPr lang="ru-RU" dirty="0"/>
              <a:t>неужели</a:t>
            </a:r>
            <a:r>
              <a:rPr lang="en-US" dirty="0"/>
              <a:t>’:</a:t>
            </a:r>
          </a:p>
          <a:p>
            <a:pPr marL="457200" lvl="1" indent="0">
              <a:buNone/>
            </a:pPr>
            <a:endParaRPr lang="en-US" b="1" i="1" dirty="0"/>
          </a:p>
          <a:p>
            <a:pPr lvl="2"/>
            <a:r>
              <a:rPr lang="en-US" b="1" i="1" dirty="0" err="1"/>
              <a:t>tsi</a:t>
            </a:r>
            <a:r>
              <a:rPr lang="en-US" i="1" dirty="0"/>
              <a:t> </a:t>
            </a:r>
            <a:r>
              <a:rPr lang="en-US" i="1" dirty="0" err="1"/>
              <a:t>kon</a:t>
            </a:r>
            <a:r>
              <a:rPr lang="en-US" i="1" dirty="0"/>
              <a:t> men den </a:t>
            </a:r>
            <a:r>
              <a:rPr lang="en-US" i="1" dirty="0" err="1"/>
              <a:t>azoy</a:t>
            </a:r>
            <a:r>
              <a:rPr lang="en-US" i="1" dirty="0"/>
              <a:t> </a:t>
            </a:r>
            <a:r>
              <a:rPr lang="en-US" i="1" dirty="0" err="1"/>
              <a:t>zikh</a:t>
            </a:r>
            <a:r>
              <a:rPr lang="en-US" i="1" dirty="0"/>
              <a:t> </a:t>
            </a:r>
            <a:r>
              <a:rPr lang="en-US" i="1" dirty="0" err="1"/>
              <a:t>izdiekeven</a:t>
            </a:r>
            <a:r>
              <a:rPr lang="en-US" i="1" dirty="0"/>
              <a:t> </a:t>
            </a:r>
            <a:r>
              <a:rPr lang="en-US" i="1" dirty="0" err="1"/>
              <a:t>iber</a:t>
            </a:r>
            <a:r>
              <a:rPr lang="en-US" i="1" dirty="0"/>
              <a:t> </a:t>
            </a:r>
            <a:r>
              <a:rPr lang="en-US" i="1" dirty="0" err="1"/>
              <a:t>mentshen</a:t>
            </a:r>
            <a:r>
              <a:rPr lang="en-US" i="1" dirty="0"/>
              <a:t>?</a:t>
            </a:r>
          </a:p>
          <a:p>
            <a:pPr lvl="2"/>
            <a:r>
              <a:rPr lang="ru-RU" i="1" dirty="0"/>
              <a:t>Затем им палили и выщипывали бороды, избивали и снова заставляли плясать. </a:t>
            </a:r>
            <a:r>
              <a:rPr lang="en-US" i="1" dirty="0"/>
              <a:t>&lt;…&gt;</a:t>
            </a:r>
            <a:r>
              <a:rPr lang="ru-RU" i="1" dirty="0"/>
              <a:t> </a:t>
            </a:r>
            <a:r>
              <a:rPr lang="ru-RU" b="1" i="1" dirty="0"/>
              <a:t>Неужели </a:t>
            </a:r>
            <a:r>
              <a:rPr lang="ru-RU" i="1" dirty="0"/>
              <a:t>можно так издеваться над человеком?</a:t>
            </a:r>
          </a:p>
          <a:p>
            <a:pPr lvl="2"/>
            <a:r>
              <a:rPr lang="en-US" i="1" dirty="0"/>
              <a:t>‘Why did they burn and put out beards, beat and forced to dance thereafter? Is it possible to torture a man this way?’</a:t>
            </a:r>
            <a:endParaRPr lang="en-US" dirty="0"/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r>
              <a:rPr lang="en-US" dirty="0"/>
              <a:t>Semantics of doubt:</a:t>
            </a:r>
          </a:p>
          <a:p>
            <a:pPr lvl="2"/>
            <a:r>
              <a:rPr lang="de-DE" b="1" i="1" dirty="0" err="1"/>
              <a:t>tsi</a:t>
            </a:r>
            <a:r>
              <a:rPr lang="de-DE" b="1" i="1" dirty="0"/>
              <a:t> </a:t>
            </a:r>
            <a:r>
              <a:rPr lang="de-DE" i="1" dirty="0" err="1"/>
              <a:t>veln</a:t>
            </a:r>
            <a:r>
              <a:rPr lang="de-DE" i="1" dirty="0"/>
              <a:t> mir </a:t>
            </a:r>
            <a:r>
              <a:rPr lang="de-DE" i="1" dirty="0" err="1"/>
              <a:t>oyshaltn</a:t>
            </a:r>
            <a:r>
              <a:rPr lang="de-DE" i="1" dirty="0"/>
              <a:t>, </a:t>
            </a:r>
            <a:r>
              <a:rPr lang="de-DE" i="1" dirty="0" err="1"/>
              <a:t>afile</a:t>
            </a:r>
            <a:r>
              <a:rPr lang="de-DE" i="1" dirty="0"/>
              <a:t> an </a:t>
            </a:r>
            <a:r>
              <a:rPr lang="de-DE" i="1" dirty="0" err="1"/>
              <a:t>aktsie</a:t>
            </a:r>
            <a:r>
              <a:rPr lang="de-DE" i="1" dirty="0"/>
              <a:t>? </a:t>
            </a:r>
            <a:endParaRPr lang="en-US" i="1" dirty="0"/>
          </a:p>
          <a:p>
            <a:pPr lvl="2"/>
            <a:r>
              <a:rPr lang="ru-RU" i="1" dirty="0"/>
              <a:t>Выдержим ли мы, если даже не будет акций?</a:t>
            </a:r>
            <a:endParaRPr lang="en-US" i="1" dirty="0"/>
          </a:p>
          <a:p>
            <a:pPr lvl="2"/>
            <a:r>
              <a:rPr lang="en-US" i="1" dirty="0"/>
              <a:t>Will we stand it, even if  there is an “</a:t>
            </a:r>
            <a:r>
              <a:rPr lang="en-US" i="1" dirty="0" err="1"/>
              <a:t>Aktion</a:t>
            </a:r>
            <a:r>
              <a:rPr lang="en-US" i="1" dirty="0"/>
              <a:t>”?</a:t>
            </a:r>
          </a:p>
          <a:p>
            <a:pPr lvl="2"/>
            <a:endParaRPr lang="en-US" i="1" dirty="0"/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endParaRPr lang="en-US" i="1" dirty="0"/>
          </a:p>
          <a:p>
            <a:endParaRPr lang="en-US" dirty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9A5E5C03-CB3F-4053-BC02-51EF90D197CE}"/>
              </a:ext>
            </a:extLst>
          </p:cNvPr>
          <p:cNvSpPr txBox="1"/>
          <p:nvPr/>
        </p:nvSpPr>
        <p:spPr>
          <a:xfrm>
            <a:off x="8627534" y="5903971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15" name="Номер слайда 14">
            <a:extLst>
              <a:ext uri="{FF2B5EF4-FFF2-40B4-BE49-F238E27FC236}">
                <a16:creationId xmlns:a16="http://schemas.microsoft.com/office/drawing/2014/main" id="{98C451BD-F12D-412F-9E22-97370BB9F7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23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095549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81FE44-25EA-4845-8802-AD95D873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the explanation: Yiddish data (1)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299E73-E46C-4089-8CC2-8D01AE550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880"/>
            <a:ext cx="10515600" cy="5039995"/>
          </a:xfrm>
        </p:spPr>
        <p:txBody>
          <a:bodyPr>
            <a:normAutofit lnSpcReduction="10000"/>
          </a:bodyPr>
          <a:lstStyle/>
          <a:p>
            <a:r>
              <a:rPr lang="en-US" dirty="0"/>
              <a:t>Let’s look into Masha </a:t>
            </a:r>
            <a:r>
              <a:rPr lang="en-US" dirty="0" err="1"/>
              <a:t>Rolnikaite’s</a:t>
            </a:r>
            <a:r>
              <a:rPr lang="en-US" dirty="0"/>
              <a:t> usage of </a:t>
            </a:r>
            <a:r>
              <a:rPr lang="en-US" b="1" i="1" dirty="0" err="1"/>
              <a:t>tsi</a:t>
            </a:r>
            <a:r>
              <a:rPr lang="en-US" i="1" dirty="0"/>
              <a:t>:</a:t>
            </a:r>
          </a:p>
          <a:p>
            <a:pPr lvl="1"/>
            <a:r>
              <a:rPr lang="en-US" i="1" dirty="0" err="1"/>
              <a:t>Tsi</a:t>
            </a:r>
            <a:r>
              <a:rPr lang="en-US" i="1" dirty="0"/>
              <a:t> </a:t>
            </a:r>
            <a:r>
              <a:rPr lang="en-US" dirty="0"/>
              <a:t>is used not in neutral context. </a:t>
            </a:r>
          </a:p>
          <a:p>
            <a:pPr lvl="1"/>
            <a:r>
              <a:rPr lang="en-US" dirty="0"/>
              <a:t>The questions are often “rhetorical”.</a:t>
            </a:r>
          </a:p>
          <a:p>
            <a:pPr lvl="1"/>
            <a:r>
              <a:rPr lang="en-US" dirty="0"/>
              <a:t>In author’s  self-translation they are predominantly translated as ‘</a:t>
            </a:r>
            <a:r>
              <a:rPr lang="ru-RU" dirty="0"/>
              <a:t>неужели</a:t>
            </a:r>
            <a:r>
              <a:rPr lang="en-US" dirty="0"/>
              <a:t>’:</a:t>
            </a:r>
          </a:p>
          <a:p>
            <a:pPr marL="457200" lvl="1" indent="0">
              <a:buNone/>
            </a:pPr>
            <a:endParaRPr lang="en-US" b="1" i="1" dirty="0"/>
          </a:p>
          <a:p>
            <a:pPr lvl="2"/>
            <a:r>
              <a:rPr lang="en-US" b="1" i="1" dirty="0" err="1"/>
              <a:t>tsi</a:t>
            </a:r>
            <a:r>
              <a:rPr lang="en-US" i="1" dirty="0"/>
              <a:t> </a:t>
            </a:r>
            <a:r>
              <a:rPr lang="en-US" i="1" dirty="0" err="1"/>
              <a:t>kon</a:t>
            </a:r>
            <a:r>
              <a:rPr lang="en-US" i="1" dirty="0"/>
              <a:t> men den </a:t>
            </a:r>
            <a:r>
              <a:rPr lang="en-US" i="1" dirty="0" err="1"/>
              <a:t>azoy</a:t>
            </a:r>
            <a:r>
              <a:rPr lang="en-US" i="1" dirty="0"/>
              <a:t> </a:t>
            </a:r>
            <a:r>
              <a:rPr lang="en-US" i="1" dirty="0" err="1"/>
              <a:t>zikh</a:t>
            </a:r>
            <a:r>
              <a:rPr lang="en-US" i="1" dirty="0"/>
              <a:t> </a:t>
            </a:r>
            <a:r>
              <a:rPr lang="en-US" i="1" dirty="0" err="1"/>
              <a:t>izdiekeven</a:t>
            </a:r>
            <a:r>
              <a:rPr lang="en-US" i="1" dirty="0"/>
              <a:t> </a:t>
            </a:r>
            <a:r>
              <a:rPr lang="en-US" i="1" dirty="0" err="1"/>
              <a:t>iber</a:t>
            </a:r>
            <a:r>
              <a:rPr lang="en-US" i="1" dirty="0"/>
              <a:t> </a:t>
            </a:r>
            <a:r>
              <a:rPr lang="en-US" i="1" dirty="0" err="1"/>
              <a:t>mentshen</a:t>
            </a:r>
            <a:r>
              <a:rPr lang="en-US" i="1" dirty="0"/>
              <a:t>?</a:t>
            </a:r>
          </a:p>
          <a:p>
            <a:pPr lvl="2"/>
            <a:r>
              <a:rPr lang="ru-RU" i="1" dirty="0"/>
              <a:t>Затем им палили и выщипывали бороды, избивали и снова заставляли плясать. </a:t>
            </a:r>
            <a:r>
              <a:rPr lang="en-US" i="1" dirty="0"/>
              <a:t>&lt;…&gt;</a:t>
            </a:r>
            <a:r>
              <a:rPr lang="ru-RU" i="1" dirty="0"/>
              <a:t> </a:t>
            </a:r>
            <a:r>
              <a:rPr lang="ru-RU" b="1" i="1" dirty="0"/>
              <a:t>Неужели </a:t>
            </a:r>
            <a:r>
              <a:rPr lang="ru-RU" i="1" dirty="0"/>
              <a:t>можно так издеваться над человеком?</a:t>
            </a:r>
          </a:p>
          <a:p>
            <a:pPr lvl="2"/>
            <a:r>
              <a:rPr lang="en-US" i="1" dirty="0"/>
              <a:t>‘Why did they burn and put out beards, beat and forced to dance thereafter? Is it possible to torture a man this way?’</a:t>
            </a:r>
            <a:endParaRPr lang="en-US" dirty="0"/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r>
              <a:rPr lang="en-US" dirty="0"/>
              <a:t>Semantics of doubt:</a:t>
            </a:r>
          </a:p>
          <a:p>
            <a:pPr lvl="2"/>
            <a:r>
              <a:rPr lang="de-DE" b="1" i="1" dirty="0" err="1"/>
              <a:t>tsi</a:t>
            </a:r>
            <a:r>
              <a:rPr lang="de-DE" b="1" i="1" dirty="0"/>
              <a:t> </a:t>
            </a:r>
            <a:r>
              <a:rPr lang="de-DE" i="1" dirty="0" err="1"/>
              <a:t>veln</a:t>
            </a:r>
            <a:r>
              <a:rPr lang="de-DE" i="1" dirty="0"/>
              <a:t> mir </a:t>
            </a:r>
            <a:r>
              <a:rPr lang="de-DE" i="1" dirty="0" err="1"/>
              <a:t>oyshaltn</a:t>
            </a:r>
            <a:r>
              <a:rPr lang="de-DE" i="1" dirty="0"/>
              <a:t>, </a:t>
            </a:r>
            <a:r>
              <a:rPr lang="de-DE" i="1" dirty="0" err="1"/>
              <a:t>afile</a:t>
            </a:r>
            <a:r>
              <a:rPr lang="de-DE" i="1" dirty="0"/>
              <a:t> an </a:t>
            </a:r>
            <a:r>
              <a:rPr lang="de-DE" i="1" dirty="0" err="1"/>
              <a:t>aktsie</a:t>
            </a:r>
            <a:r>
              <a:rPr lang="de-DE" i="1" dirty="0"/>
              <a:t>? </a:t>
            </a:r>
            <a:endParaRPr lang="en-US" i="1" dirty="0"/>
          </a:p>
          <a:p>
            <a:pPr lvl="2"/>
            <a:r>
              <a:rPr lang="ru-RU" i="1" dirty="0"/>
              <a:t>Выдержим ли мы, если даже не будет акций?</a:t>
            </a:r>
            <a:endParaRPr lang="en-US" i="1" dirty="0"/>
          </a:p>
          <a:p>
            <a:pPr lvl="2"/>
            <a:r>
              <a:rPr lang="en-US" i="1" dirty="0"/>
              <a:t>Will we stand it, even if  there is an “</a:t>
            </a:r>
            <a:r>
              <a:rPr lang="en-US" i="1" dirty="0" err="1"/>
              <a:t>Aktion</a:t>
            </a:r>
            <a:r>
              <a:rPr lang="en-US" i="1" dirty="0"/>
              <a:t>”?</a:t>
            </a:r>
          </a:p>
          <a:p>
            <a:pPr lvl="2"/>
            <a:endParaRPr lang="en-US" i="1" dirty="0"/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endParaRPr lang="en-US" i="1" dirty="0"/>
          </a:p>
          <a:p>
            <a:pPr marL="457200" lvl="1" indent="0">
              <a:buNone/>
            </a:pPr>
            <a:endParaRPr lang="en-US" i="1" dirty="0"/>
          </a:p>
          <a:p>
            <a:endParaRPr lang="en-US" dirty="0"/>
          </a:p>
          <a:p>
            <a:pPr marL="0" indent="0">
              <a:buNone/>
            </a:pPr>
            <a:endParaRPr lang="ru-RU" b="1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6F9F90-232F-4FA4-8FB2-DB60A07D9AD0}"/>
              </a:ext>
            </a:extLst>
          </p:cNvPr>
          <p:cNvSpPr txBox="1"/>
          <p:nvPr/>
        </p:nvSpPr>
        <p:spPr>
          <a:xfrm>
            <a:off x="8666480" y="1027906"/>
            <a:ext cx="3444240" cy="101566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By that we simply mean that the question has a clearly presupposed answer</a:t>
            </a:r>
          </a:p>
        </p:txBody>
      </p:sp>
      <p:cxnSp>
        <p:nvCxnSpPr>
          <p:cNvPr id="12" name="Прямая со стрелкой 11">
            <a:extLst>
              <a:ext uri="{FF2B5EF4-FFF2-40B4-BE49-F238E27FC236}">
                <a16:creationId xmlns:a16="http://schemas.microsoft.com/office/drawing/2014/main" id="{D234527C-EA76-464F-8B23-8F08912072AE}"/>
              </a:ext>
            </a:extLst>
          </p:cNvPr>
          <p:cNvCxnSpPr>
            <a:cxnSpLocks/>
          </p:cNvCxnSpPr>
          <p:nvPr/>
        </p:nvCxnSpPr>
        <p:spPr>
          <a:xfrm flipH="1">
            <a:off x="5913121" y="1920240"/>
            <a:ext cx="5882639" cy="518160"/>
          </a:xfrm>
          <a:prstGeom prst="straightConnector1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78DFFE11-E1D5-4886-8EAE-0278203B5B23}"/>
              </a:ext>
            </a:extLst>
          </p:cNvPr>
          <p:cNvSpPr txBox="1"/>
          <p:nvPr/>
        </p:nvSpPr>
        <p:spPr>
          <a:xfrm>
            <a:off x="8627534" y="5903971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1ED0F00-DCB3-4CCA-89C9-E57581B06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24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635444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81FE44-25EA-4845-8802-AD95D873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the explanation: Yiddish data (2)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299E73-E46C-4089-8CC2-8D01AE550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880"/>
            <a:ext cx="10515600" cy="5039995"/>
          </a:xfrm>
        </p:spPr>
        <p:txBody>
          <a:bodyPr>
            <a:normAutofit/>
          </a:bodyPr>
          <a:lstStyle/>
          <a:p>
            <a:r>
              <a:rPr lang="en-US" dirty="0"/>
              <a:t>In fact, the factor that explains the usage of non-obligatory ‘</a:t>
            </a:r>
            <a:r>
              <a:rPr lang="en-US" dirty="0" err="1"/>
              <a:t>tsi</a:t>
            </a:r>
            <a:r>
              <a:rPr lang="en-US" dirty="0"/>
              <a:t>’ particle in Yiddish data collected may be “</a:t>
            </a:r>
            <a:r>
              <a:rPr lang="en-US" b="1" dirty="0" err="1"/>
              <a:t>rhetoricity</a:t>
            </a:r>
            <a:r>
              <a:rPr lang="en-US" b="1" dirty="0"/>
              <a:t>”</a:t>
            </a:r>
          </a:p>
          <a:p>
            <a:r>
              <a:rPr lang="en-US" dirty="0"/>
              <a:t>The same usage is found in other sources:</a:t>
            </a:r>
          </a:p>
          <a:p>
            <a:pPr lvl="1"/>
            <a:endParaRPr lang="en-US" dirty="0"/>
          </a:p>
          <a:p>
            <a:pPr lvl="1"/>
            <a:r>
              <a:rPr lang="en-US" i="1" dirty="0" err="1"/>
              <a:t>tsi</a:t>
            </a:r>
            <a:r>
              <a:rPr lang="en-US" i="1" dirty="0"/>
              <a:t> </a:t>
            </a:r>
            <a:r>
              <a:rPr lang="en-US" i="1" dirty="0" err="1"/>
              <a:t>veln</a:t>
            </a:r>
            <a:r>
              <a:rPr lang="en-US" i="1" dirty="0"/>
              <a:t> </a:t>
            </a:r>
            <a:r>
              <a:rPr lang="en-US" i="1" dirty="0" err="1"/>
              <a:t>ishraelim</a:t>
            </a:r>
            <a:r>
              <a:rPr lang="en-US" i="1" dirty="0"/>
              <a:t> un</a:t>
            </a:r>
            <a:r>
              <a:rPr lang="ru-RU" i="1" dirty="0"/>
              <a:t> </a:t>
            </a:r>
            <a:r>
              <a:rPr lang="en-US" i="1" dirty="0" err="1"/>
              <a:t>palestiner</a:t>
            </a:r>
            <a:r>
              <a:rPr lang="en-US" i="1" dirty="0"/>
              <a:t> </a:t>
            </a:r>
            <a:r>
              <a:rPr lang="en-US" i="1" dirty="0" err="1"/>
              <a:t>aroys</a:t>
            </a:r>
            <a:r>
              <a:rPr lang="en-US" i="1" dirty="0"/>
              <a:t> </a:t>
            </a:r>
            <a:r>
              <a:rPr lang="en-US" i="1" dirty="0" err="1"/>
              <a:t>mit</a:t>
            </a:r>
            <a:r>
              <a:rPr lang="en-US" i="1" dirty="0"/>
              <a:t> tents in tog fun </a:t>
            </a:r>
            <a:r>
              <a:rPr lang="en-US" i="1" dirty="0" err="1"/>
              <a:t>realizirn</a:t>
            </a:r>
            <a:r>
              <a:rPr lang="en-US" i="1" dirty="0"/>
              <a:t> </a:t>
            </a:r>
            <a:r>
              <a:rPr lang="en-US" i="1" dirty="0" err="1"/>
              <a:t>dem</a:t>
            </a:r>
            <a:r>
              <a:rPr lang="en-US" i="1" dirty="0"/>
              <a:t> </a:t>
            </a:r>
            <a:r>
              <a:rPr lang="en-US" i="1" dirty="0" err="1"/>
              <a:t>umfarmeydlekhn</a:t>
            </a:r>
            <a:r>
              <a:rPr lang="en-US" i="1" dirty="0"/>
              <a:t> </a:t>
            </a:r>
            <a:r>
              <a:rPr lang="en-US" i="1" dirty="0" err="1"/>
              <a:t>heskem</a:t>
            </a:r>
            <a:r>
              <a:rPr lang="en-US" i="1" dirty="0"/>
              <a:t>? </a:t>
            </a:r>
            <a:r>
              <a:rPr lang="en-US" i="1" dirty="0" err="1"/>
              <a:t>zikher</a:t>
            </a:r>
            <a:r>
              <a:rPr lang="en-US" i="1" dirty="0"/>
              <a:t> </a:t>
            </a:r>
            <a:r>
              <a:rPr lang="en-US" i="1" dirty="0" err="1"/>
              <a:t>az</a:t>
            </a:r>
            <a:r>
              <a:rPr lang="en-US" i="1" dirty="0"/>
              <a:t> </a:t>
            </a:r>
            <a:r>
              <a:rPr lang="en-US" i="1" dirty="0" err="1"/>
              <a:t>nisht</a:t>
            </a:r>
            <a:r>
              <a:rPr lang="en-US" i="1" dirty="0"/>
              <a:t>. </a:t>
            </a:r>
            <a:r>
              <a:rPr lang="en-US" dirty="0"/>
              <a:t>[</a:t>
            </a:r>
            <a:r>
              <a:rPr lang="en-US" dirty="0" err="1"/>
              <a:t>Forverts</a:t>
            </a:r>
            <a:r>
              <a:rPr lang="en-US" dirty="0"/>
              <a:t>]</a:t>
            </a:r>
            <a:endParaRPr lang="ru-RU" dirty="0"/>
          </a:p>
          <a:p>
            <a:pPr lvl="1"/>
            <a:r>
              <a:rPr lang="en-US" dirty="0"/>
              <a:t>‘Will Israelis and Palestinians once go out with tents, in the day of peace plan realization? Surely, no.’</a:t>
            </a:r>
            <a:endParaRPr lang="ru-RU" dirty="0"/>
          </a:p>
          <a:p>
            <a:pPr lvl="1"/>
            <a:endParaRPr lang="en-US" dirty="0"/>
          </a:p>
          <a:p>
            <a:pPr lvl="1"/>
            <a:r>
              <a:rPr lang="en-US" i="1" dirty="0" err="1"/>
              <a:t>tsi</a:t>
            </a:r>
            <a:r>
              <a:rPr lang="en-US" i="1" dirty="0"/>
              <a:t> </a:t>
            </a:r>
            <a:r>
              <a:rPr lang="en-US" i="1" dirty="0" err="1"/>
              <a:t>vel</a:t>
            </a:r>
            <a:r>
              <a:rPr lang="en-US" i="1" dirty="0"/>
              <a:t> </a:t>
            </a:r>
            <a:r>
              <a:rPr lang="en-US" i="1" dirty="0" err="1"/>
              <a:t>ikh</a:t>
            </a:r>
            <a:r>
              <a:rPr lang="en-US" i="1" dirty="0"/>
              <a:t> </a:t>
            </a:r>
            <a:r>
              <a:rPr lang="en-US" i="1" dirty="0" err="1"/>
              <a:t>nokh</a:t>
            </a:r>
            <a:r>
              <a:rPr lang="en-US" i="1" dirty="0"/>
              <a:t> </a:t>
            </a:r>
            <a:r>
              <a:rPr lang="en-US" i="1" dirty="0" err="1"/>
              <a:t>ven-es-iz</a:t>
            </a:r>
            <a:r>
              <a:rPr lang="en-US" i="1" dirty="0"/>
              <a:t> </a:t>
            </a:r>
            <a:r>
              <a:rPr lang="en-US" i="1" dirty="0" err="1"/>
              <a:t>kumen</a:t>
            </a:r>
            <a:r>
              <a:rPr lang="en-US" i="1" dirty="0"/>
              <a:t> </a:t>
            </a:r>
            <a:r>
              <a:rPr lang="en-US" i="1" dirty="0" err="1"/>
              <a:t>aher</a:t>
            </a:r>
            <a:r>
              <a:rPr lang="en-US" i="1" dirty="0"/>
              <a:t>? </a:t>
            </a:r>
            <a:r>
              <a:rPr lang="en-US" dirty="0"/>
              <a:t>[</a:t>
            </a:r>
            <a:r>
              <a:rPr lang="en-US" dirty="0" err="1"/>
              <a:t>Sholem</a:t>
            </a:r>
            <a:r>
              <a:rPr lang="en-US" dirty="0"/>
              <a:t> </a:t>
            </a:r>
            <a:r>
              <a:rPr lang="en-US" dirty="0" err="1"/>
              <a:t>Aleykhem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[Will I whenever-it-is come back here?]</a:t>
            </a:r>
          </a:p>
          <a:p>
            <a:pPr lvl="1"/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F1A6A1-589C-456E-A86C-0669938575E5}"/>
              </a:ext>
            </a:extLst>
          </p:cNvPr>
          <p:cNvSpPr txBox="1"/>
          <p:nvPr/>
        </p:nvSpPr>
        <p:spPr>
          <a:xfrm>
            <a:off x="8627534" y="5903971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CF6ECED-0F25-4944-A9F4-971327856F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25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27479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81FE44-25EA-4845-8802-AD95D873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the explanation: Yiddish data (3)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299E73-E46C-4089-8CC2-8D01AE550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52880"/>
            <a:ext cx="10515600" cy="5039995"/>
          </a:xfrm>
        </p:spPr>
        <p:txBody>
          <a:bodyPr>
            <a:normAutofit/>
          </a:bodyPr>
          <a:lstStyle/>
          <a:p>
            <a:r>
              <a:rPr lang="en-US" dirty="0"/>
              <a:t>Probably, the </a:t>
            </a:r>
            <a:r>
              <a:rPr lang="en-US" i="1" dirty="0" err="1"/>
              <a:t>tsi</a:t>
            </a:r>
            <a:r>
              <a:rPr lang="en-US" i="1" dirty="0"/>
              <a:t> </a:t>
            </a:r>
            <a:r>
              <a:rPr lang="en-US" dirty="0"/>
              <a:t>distribution is </a:t>
            </a:r>
            <a:r>
              <a:rPr lang="en-US" b="1" dirty="0"/>
              <a:t>not</a:t>
            </a:r>
            <a:r>
              <a:rPr lang="en-US" dirty="0"/>
              <a:t> connected to dialects (Lithuanian)</a:t>
            </a:r>
          </a:p>
          <a:p>
            <a:pPr lvl="1"/>
            <a:r>
              <a:rPr lang="en-US" i="1" dirty="0"/>
              <a:t>M</a:t>
            </a:r>
            <a:r>
              <a:rPr lang="en-US" dirty="0"/>
              <a:t>. </a:t>
            </a:r>
            <a:r>
              <a:rPr lang="en-US" dirty="0" err="1"/>
              <a:t>Rolnikaite’s</a:t>
            </a:r>
            <a:r>
              <a:rPr lang="en-US" dirty="0"/>
              <a:t> text mainly shows emphatic use of </a:t>
            </a:r>
            <a:r>
              <a:rPr lang="en-US" i="1" dirty="0" err="1"/>
              <a:t>tsi</a:t>
            </a:r>
            <a:r>
              <a:rPr lang="en-US" i="1" dirty="0"/>
              <a:t>.</a:t>
            </a:r>
          </a:p>
          <a:p>
            <a:pPr lvl="1"/>
            <a:r>
              <a:rPr lang="en-US" dirty="0"/>
              <a:t>In other Lithuanian dialect sources it isn’t widely used. </a:t>
            </a:r>
            <a:r>
              <a:rPr lang="en-US" dirty="0" err="1"/>
              <a:t>Cf</a:t>
            </a:r>
            <a:r>
              <a:rPr lang="en-US" dirty="0"/>
              <a:t> </a:t>
            </a:r>
            <a:r>
              <a:rPr lang="en-US" dirty="0" err="1"/>
              <a:t>Avrom</a:t>
            </a:r>
            <a:r>
              <a:rPr lang="en-US" dirty="0"/>
              <a:t> </a:t>
            </a:r>
            <a:r>
              <a:rPr lang="en-US" dirty="0" err="1"/>
              <a:t>Sutskever</a:t>
            </a:r>
            <a:r>
              <a:rPr lang="en-US" dirty="0"/>
              <a:t>: </a:t>
            </a:r>
            <a:r>
              <a:rPr lang="en-US" i="1" dirty="0" err="1"/>
              <a:t>tsi</a:t>
            </a:r>
            <a:r>
              <a:rPr lang="en-US" dirty="0"/>
              <a:t> is only used in his poetry texts.</a:t>
            </a:r>
          </a:p>
          <a:p>
            <a:pPr marL="457200" lvl="1" indent="0">
              <a:buNone/>
            </a:pPr>
            <a:endParaRPr lang="en-US" b="1" dirty="0"/>
          </a:p>
          <a:p>
            <a:r>
              <a:rPr lang="en-US" b="1" dirty="0"/>
              <a:t>Though:</a:t>
            </a:r>
          </a:p>
          <a:p>
            <a:r>
              <a:rPr lang="en-US" dirty="0"/>
              <a:t>“Rhetoric” questions do not necessarily have </a:t>
            </a:r>
            <a:r>
              <a:rPr lang="en-US" i="1" dirty="0" err="1"/>
              <a:t>tsi</a:t>
            </a:r>
            <a:endParaRPr lang="en-US" i="1" dirty="0"/>
          </a:p>
          <a:p>
            <a:pPr lvl="1"/>
            <a:endParaRPr lang="en-US" i="1" dirty="0"/>
          </a:p>
          <a:p>
            <a:pPr lvl="1"/>
            <a:r>
              <a:rPr lang="en-US" i="1" dirty="0" err="1"/>
              <a:t>iz</a:t>
            </a:r>
            <a:r>
              <a:rPr lang="en-US" i="1" dirty="0"/>
              <a:t> </a:t>
            </a:r>
            <a:r>
              <a:rPr lang="en-US" i="1" dirty="0" err="1"/>
              <a:t>dir</a:t>
            </a:r>
            <a:r>
              <a:rPr lang="en-US" i="1" dirty="0"/>
              <a:t> </a:t>
            </a:r>
            <a:r>
              <a:rPr lang="en-US" i="1" dirty="0" err="1"/>
              <a:t>eyngenemer</a:t>
            </a:r>
            <a:r>
              <a:rPr lang="en-US" i="1" dirty="0"/>
              <a:t> </a:t>
            </a:r>
            <a:r>
              <a:rPr lang="en-US" i="1" dirty="0" err="1"/>
              <a:t>tsu</a:t>
            </a:r>
            <a:r>
              <a:rPr lang="en-US" i="1" dirty="0"/>
              <a:t> </a:t>
            </a:r>
            <a:r>
              <a:rPr lang="en-US" i="1" dirty="0" err="1"/>
              <a:t>zinken</a:t>
            </a:r>
            <a:r>
              <a:rPr lang="en-US" i="1" dirty="0"/>
              <a:t> in yam? </a:t>
            </a:r>
            <a:r>
              <a:rPr lang="en-US" dirty="0"/>
              <a:t>[A. </a:t>
            </a:r>
            <a:r>
              <a:rPr lang="en-US" dirty="0" err="1"/>
              <a:t>Sutskever</a:t>
            </a:r>
            <a:r>
              <a:rPr lang="en-US" dirty="0"/>
              <a:t>]</a:t>
            </a:r>
          </a:p>
          <a:p>
            <a:pPr lvl="1"/>
            <a:r>
              <a:rPr lang="en-US" dirty="0"/>
              <a:t>‘For you, is it more pleasing to sink in the sea?’</a:t>
            </a:r>
            <a:endParaRPr lang="ru-RU" dirty="0"/>
          </a:p>
          <a:p>
            <a:r>
              <a:rPr lang="en-US" dirty="0"/>
              <a:t>(And</a:t>
            </a:r>
            <a:r>
              <a:rPr lang="en-US" b="1" dirty="0"/>
              <a:t> </a:t>
            </a:r>
            <a:r>
              <a:rPr lang="en-US" dirty="0"/>
              <a:t>M. </a:t>
            </a:r>
            <a:r>
              <a:rPr lang="en-US" dirty="0" err="1"/>
              <a:t>Rolnikaite</a:t>
            </a:r>
            <a:r>
              <a:rPr lang="en-US" dirty="0"/>
              <a:t> used </a:t>
            </a:r>
            <a:r>
              <a:rPr lang="en-US" i="1" dirty="0" err="1"/>
              <a:t>tsi</a:t>
            </a:r>
            <a:r>
              <a:rPr lang="en-US" i="1" dirty="0"/>
              <a:t> </a:t>
            </a:r>
            <a:r>
              <a:rPr lang="en-US" dirty="0"/>
              <a:t>as neutral PQ marker – in 2010ies)</a:t>
            </a:r>
            <a:endParaRPr lang="en-US" b="1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32C83D-A76E-4918-BBBD-E745B9AB8D14}"/>
              </a:ext>
            </a:extLst>
          </p:cNvPr>
          <p:cNvSpPr txBox="1"/>
          <p:nvPr/>
        </p:nvSpPr>
        <p:spPr>
          <a:xfrm>
            <a:off x="8627534" y="5903971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C89562C9-D174-4CCD-86BE-72D6CDB3C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26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59654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B81FE44-25EA-4845-8802-AD95D873BC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Towards the explanation: even more questions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D299E73-E46C-4089-8CC2-8D01AE5509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802187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What is the “</a:t>
            </a:r>
            <a:r>
              <a:rPr lang="en-US" b="1" dirty="0" err="1"/>
              <a:t>rhetoricity</a:t>
            </a:r>
            <a:r>
              <a:rPr lang="en-US" b="1" dirty="0"/>
              <a:t>” relationship with negation and particles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We would expect that it is positively correlated. Cf. [Ladd 1981] notion of polar questions with </a:t>
            </a:r>
            <a:r>
              <a:rPr lang="en-US" b="1" dirty="0"/>
              <a:t>inner negation </a:t>
            </a:r>
            <a:r>
              <a:rPr lang="en-US" dirty="0"/>
              <a:t>and </a:t>
            </a:r>
            <a:r>
              <a:rPr lang="en-US" b="1" dirty="0"/>
              <a:t>outer negation</a:t>
            </a:r>
          </a:p>
          <a:p>
            <a:pPr lvl="1"/>
            <a:r>
              <a:rPr lang="en-US" b="1" dirty="0"/>
              <a:t>INPQ: </a:t>
            </a:r>
            <a:r>
              <a:rPr lang="en-US" dirty="0"/>
              <a:t>“what is being questioned is the inference </a:t>
            </a:r>
            <a:r>
              <a:rPr lang="ru-RU" dirty="0"/>
              <a:t>¬ </a:t>
            </a:r>
            <a:r>
              <a:rPr lang="en-US" dirty="0"/>
              <a:t>P</a:t>
            </a:r>
            <a:r>
              <a:rPr lang="en-US" b="1" dirty="0"/>
              <a:t>”</a:t>
            </a:r>
          </a:p>
          <a:p>
            <a:pPr marL="914400" lvl="2" indent="0">
              <a:buNone/>
            </a:pPr>
            <a:r>
              <a:rPr lang="en-US" i="1" dirty="0"/>
              <a:t>X: There is no </a:t>
            </a:r>
            <a:r>
              <a:rPr lang="en-US" i="1" dirty="0" err="1"/>
              <a:t>restauraunt</a:t>
            </a:r>
            <a:r>
              <a:rPr lang="en-US" i="1" dirty="0"/>
              <a:t> in Hyde Park…</a:t>
            </a:r>
          </a:p>
          <a:p>
            <a:pPr marL="914400" lvl="2" indent="0">
              <a:buNone/>
            </a:pPr>
            <a:r>
              <a:rPr lang="en-US" i="1" dirty="0"/>
              <a:t>Y: Oh, really, isn’t there a vegetarian restaurant?</a:t>
            </a:r>
            <a:endParaRPr lang="en-US" dirty="0"/>
          </a:p>
          <a:p>
            <a:pPr lvl="1"/>
            <a:r>
              <a:rPr lang="en-US" b="1" dirty="0"/>
              <a:t>ONPQ: </a:t>
            </a:r>
            <a:r>
              <a:rPr lang="en-US" dirty="0"/>
              <a:t>“what is being questioned is the inference P”</a:t>
            </a:r>
          </a:p>
          <a:p>
            <a:pPr marL="914400" lvl="2" indent="0">
              <a:buNone/>
            </a:pPr>
            <a:r>
              <a:rPr lang="en-US" dirty="0"/>
              <a:t>X:You want to get something to eat?</a:t>
            </a:r>
          </a:p>
          <a:p>
            <a:pPr marL="914400" lvl="2" indent="0">
              <a:buNone/>
            </a:pPr>
            <a:r>
              <a:rPr lang="en-US" dirty="0"/>
              <a:t>Y:Yeah. Isn’t there a vegetarian restaurant around here – Moosewood, or something like that?</a:t>
            </a:r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/>
              <a:t>In Polish </a:t>
            </a:r>
            <a:r>
              <a:rPr lang="en-US" i="1" dirty="0" err="1"/>
              <a:t>czy</a:t>
            </a:r>
            <a:r>
              <a:rPr lang="en-US" i="1" dirty="0"/>
              <a:t> </a:t>
            </a:r>
            <a:r>
              <a:rPr lang="en-US" dirty="0"/>
              <a:t>may “trigger the outside or neutral understanding” of PQ [</a:t>
            </a:r>
            <a:r>
              <a:rPr lang="en-US" dirty="0" err="1"/>
              <a:t>Golka</a:t>
            </a:r>
            <a:r>
              <a:rPr lang="en-US" dirty="0"/>
              <a:t> 2010]</a:t>
            </a:r>
          </a:p>
          <a:p>
            <a:pPr lvl="1"/>
            <a:r>
              <a:rPr lang="en-US" dirty="0"/>
              <a:t>The same may be thought about particles of groups “</a:t>
            </a:r>
            <a:r>
              <a:rPr lang="ru-RU" dirty="0"/>
              <a:t>неужели</a:t>
            </a:r>
            <a:r>
              <a:rPr lang="en-US" dirty="0"/>
              <a:t>” &amp; “</a:t>
            </a:r>
            <a:r>
              <a:rPr lang="ru-RU" dirty="0"/>
              <a:t>разве</a:t>
            </a:r>
            <a:r>
              <a:rPr lang="en-US" dirty="0"/>
              <a:t>”</a:t>
            </a:r>
          </a:p>
          <a:p>
            <a:pPr lvl="1"/>
            <a:endParaRPr lang="en-US" dirty="0"/>
          </a:p>
          <a:p>
            <a:pPr lvl="2"/>
            <a:endParaRPr lang="en-US" i="1" dirty="0"/>
          </a:p>
          <a:p>
            <a:pPr lvl="2"/>
            <a:endParaRPr lang="en-US" dirty="0"/>
          </a:p>
          <a:p>
            <a:pPr lvl="2"/>
            <a:endParaRPr lang="en-US" dirty="0"/>
          </a:p>
          <a:p>
            <a:pPr marL="457200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D3B4BBF-FE7C-4D99-AB45-584684FC8E20}"/>
              </a:ext>
            </a:extLst>
          </p:cNvPr>
          <p:cNvSpPr txBox="1"/>
          <p:nvPr/>
        </p:nvSpPr>
        <p:spPr>
          <a:xfrm>
            <a:off x="8627534" y="934019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F822D37-94D5-411A-8E1C-7DD54BA04E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27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746072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632ACA-E68F-424C-8EA7-E3BE2BF734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8174" y="365125"/>
            <a:ext cx="11055626" cy="1325563"/>
          </a:xfrm>
        </p:spPr>
        <p:txBody>
          <a:bodyPr/>
          <a:lstStyle/>
          <a:p>
            <a:r>
              <a:rPr lang="en-US" dirty="0"/>
              <a:t>Negation</a:t>
            </a:r>
            <a:r>
              <a:rPr lang="ru-RU" dirty="0"/>
              <a:t>: </a:t>
            </a:r>
            <a:r>
              <a:rPr lang="en-US" dirty="0"/>
              <a:t>Cramer’s V</a:t>
            </a:r>
            <a:endParaRPr lang="ru-RU" dirty="0"/>
          </a:p>
        </p:txBody>
      </p:sp>
      <p:graphicFrame>
        <p:nvGraphicFramePr>
          <p:cNvPr id="4" name="Діаграма 1">
            <a:extLst>
              <a:ext uri="{FF2B5EF4-FFF2-40B4-BE49-F238E27FC236}">
                <a16:creationId xmlns:a16="http://schemas.microsoft.com/office/drawing/2014/main" id="{E20DA94E-9A9E-4563-B9FE-3700069F371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68965" y="1570383"/>
          <a:ext cx="11628783" cy="50888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6E3A746B-86C7-416F-88A5-A06E5D64D34C}"/>
              </a:ext>
            </a:extLst>
          </p:cNvPr>
          <p:cNvSpPr txBox="1"/>
          <p:nvPr/>
        </p:nvSpPr>
        <p:spPr>
          <a:xfrm>
            <a:off x="9829800" y="1027906"/>
            <a:ext cx="1967948" cy="9233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Different correlations for particles ~“alike”</a:t>
            </a:r>
            <a:endParaRPr lang="ru-RU" dirty="0"/>
          </a:p>
        </p:txBody>
      </p: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1157458F-5475-49BB-BAC7-B46A2CEF3C71}"/>
              </a:ext>
            </a:extLst>
          </p:cNvPr>
          <p:cNvCxnSpPr>
            <a:cxnSpLocks/>
          </p:cNvCxnSpPr>
          <p:nvPr/>
        </p:nvCxnSpPr>
        <p:spPr>
          <a:xfrm>
            <a:off x="10575235" y="1879600"/>
            <a:ext cx="0" cy="2821609"/>
          </a:xfrm>
          <a:prstGeom prst="straightConnector1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 стрелкой 8">
            <a:extLst>
              <a:ext uri="{FF2B5EF4-FFF2-40B4-BE49-F238E27FC236}">
                <a16:creationId xmlns:a16="http://schemas.microsoft.com/office/drawing/2014/main" id="{7F00ADAA-CD15-4C73-9518-B02696F381C0}"/>
              </a:ext>
            </a:extLst>
          </p:cNvPr>
          <p:cNvCxnSpPr>
            <a:cxnSpLocks/>
          </p:cNvCxnSpPr>
          <p:nvPr/>
        </p:nvCxnSpPr>
        <p:spPr>
          <a:xfrm flipH="1">
            <a:off x="8408505" y="1879600"/>
            <a:ext cx="2047828" cy="1011416"/>
          </a:xfrm>
          <a:prstGeom prst="straightConnector1">
            <a:avLst/>
          </a:prstGeom>
          <a:ln w="57150">
            <a:solidFill>
              <a:schemeClr val="accent6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Box 13">
            <a:extLst>
              <a:ext uri="{FF2B5EF4-FFF2-40B4-BE49-F238E27FC236}">
                <a16:creationId xmlns:a16="http://schemas.microsoft.com/office/drawing/2014/main" id="{C51B4D32-C251-4BE3-89B0-429E5DCC5300}"/>
              </a:ext>
            </a:extLst>
          </p:cNvPr>
          <p:cNvSpPr txBox="1"/>
          <p:nvPr/>
        </p:nvSpPr>
        <p:spPr>
          <a:xfrm>
            <a:off x="3725333" y="2425700"/>
            <a:ext cx="3793067" cy="646331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No significant correlation with negation.</a:t>
            </a:r>
            <a:endParaRPr lang="ru-RU" dirty="0"/>
          </a:p>
        </p:txBody>
      </p:sp>
      <p:cxnSp>
        <p:nvCxnSpPr>
          <p:cNvPr id="17" name="Прямая со стрелкой 16">
            <a:extLst>
              <a:ext uri="{FF2B5EF4-FFF2-40B4-BE49-F238E27FC236}">
                <a16:creationId xmlns:a16="http://schemas.microsoft.com/office/drawing/2014/main" id="{D28E3FC7-800C-470C-8482-362368E07AD7}"/>
              </a:ext>
            </a:extLst>
          </p:cNvPr>
          <p:cNvCxnSpPr>
            <a:cxnSpLocks/>
          </p:cNvCxnSpPr>
          <p:nvPr/>
        </p:nvCxnSpPr>
        <p:spPr>
          <a:xfrm flipH="1">
            <a:off x="2175934" y="3072031"/>
            <a:ext cx="1837266" cy="898836"/>
          </a:xfrm>
          <a:prstGeom prst="straightConnector1">
            <a:avLst/>
          </a:prstGeom>
          <a:ln w="38100">
            <a:solidFill>
              <a:schemeClr val="accent1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>
            <a:extLst>
              <a:ext uri="{FF2B5EF4-FFF2-40B4-BE49-F238E27FC236}">
                <a16:creationId xmlns:a16="http://schemas.microsoft.com/office/drawing/2014/main" id="{90F598B5-B214-4B4C-8DAC-17D6FD7AFE8F}"/>
              </a:ext>
            </a:extLst>
          </p:cNvPr>
          <p:cNvCxnSpPr>
            <a:cxnSpLocks/>
          </p:cNvCxnSpPr>
          <p:nvPr/>
        </p:nvCxnSpPr>
        <p:spPr>
          <a:xfrm flipH="1">
            <a:off x="3247152" y="3046631"/>
            <a:ext cx="2294465" cy="1068169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FD62AE73-7891-446D-9116-C6F8C23747C9}"/>
              </a:ext>
            </a:extLst>
          </p:cNvPr>
          <p:cNvSpPr txBox="1"/>
          <p:nvPr/>
        </p:nvSpPr>
        <p:spPr>
          <a:xfrm>
            <a:off x="8627534" y="6022507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22" name="Номер слайда 21">
            <a:extLst>
              <a:ext uri="{FF2B5EF4-FFF2-40B4-BE49-F238E27FC236}">
                <a16:creationId xmlns:a16="http://schemas.microsoft.com/office/drawing/2014/main" id="{8E5BEEE0-1FD0-4E7D-914E-834D475185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28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582080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3C5346E-54EB-4857-8447-DA00E83F1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Summary: observed data (1)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9E61765-BEEA-463C-8170-C6BE1D57B9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0992"/>
            <a:ext cx="10515600" cy="5019260"/>
          </a:xfrm>
        </p:spPr>
        <p:txBody>
          <a:bodyPr>
            <a:normAutofit fontScale="92500" lnSpcReduction="20000"/>
          </a:bodyPr>
          <a:lstStyle/>
          <a:p>
            <a:r>
              <a:rPr lang="en-US" sz="3400" b="1" dirty="0"/>
              <a:t>In all the languages:</a:t>
            </a:r>
            <a:endParaRPr lang="ru-RU" sz="3400" b="1" dirty="0"/>
          </a:p>
          <a:p>
            <a:pPr lvl="1"/>
            <a:r>
              <a:rPr lang="en-US" sz="3000" dirty="0"/>
              <a:t>Supremacy of ‘</a:t>
            </a:r>
            <a:r>
              <a:rPr lang="ru-RU" sz="3000" dirty="0"/>
              <a:t>ли</a:t>
            </a:r>
            <a:r>
              <a:rPr lang="en-US" sz="3000" dirty="0"/>
              <a:t>’ group particles over other PQ particles.</a:t>
            </a:r>
            <a:endParaRPr lang="ru-RU" sz="3000" dirty="0"/>
          </a:p>
          <a:p>
            <a:pPr lvl="1"/>
            <a:r>
              <a:rPr lang="en-US" sz="3000" dirty="0"/>
              <a:t>Very similar rates of “No Particle” PQ with negation – </a:t>
            </a:r>
            <a:r>
              <a:rPr lang="en-US" sz="3000" i="1" dirty="0"/>
              <a:t>an </a:t>
            </a:r>
            <a:r>
              <a:rPr lang="en-US" sz="3000" dirty="0"/>
              <a:t>argument in favor of the method used</a:t>
            </a:r>
            <a:endParaRPr lang="ru-RU" sz="3000" dirty="0"/>
          </a:p>
          <a:p>
            <a:pPr lvl="1"/>
            <a:r>
              <a:rPr lang="en-US" sz="3000" dirty="0"/>
              <a:t>Significant correlation of </a:t>
            </a:r>
            <a:r>
              <a:rPr lang="en-US" sz="3000" b="1" dirty="0"/>
              <a:t>“non-dialogue” speech</a:t>
            </a:r>
            <a:r>
              <a:rPr lang="en-US" sz="3000" dirty="0"/>
              <a:t> </a:t>
            </a:r>
            <a:r>
              <a:rPr lang="ru-RU" sz="3000" dirty="0"/>
              <a:t>и </a:t>
            </a:r>
            <a:r>
              <a:rPr lang="en-US" sz="3000" dirty="0"/>
              <a:t>and particles of ‘</a:t>
            </a:r>
            <a:r>
              <a:rPr lang="ru-RU" sz="3000" dirty="0"/>
              <a:t>ли</a:t>
            </a:r>
            <a:r>
              <a:rPr lang="en-US" sz="3000" dirty="0"/>
              <a:t>’ group</a:t>
            </a:r>
            <a:r>
              <a:rPr lang="ru-RU" sz="3000" dirty="0"/>
              <a:t> (</a:t>
            </a:r>
            <a:r>
              <a:rPr lang="en-US" sz="3000" dirty="0"/>
              <a:t>in terms of Quantity)</a:t>
            </a:r>
            <a:endParaRPr lang="ru-RU" sz="3000" dirty="0"/>
          </a:p>
          <a:p>
            <a:r>
              <a:rPr lang="en-US" sz="3400" b="1" dirty="0"/>
              <a:t>In majority of languages </a:t>
            </a:r>
            <a:endParaRPr lang="ru-RU" sz="3400" b="1" dirty="0"/>
          </a:p>
          <a:p>
            <a:pPr lvl="1"/>
            <a:r>
              <a:rPr lang="en-US" sz="3000" dirty="0"/>
              <a:t>Different characteristics for “true” (‘</a:t>
            </a:r>
            <a:r>
              <a:rPr lang="ru-RU" sz="3000" dirty="0"/>
              <a:t>ли</a:t>
            </a:r>
            <a:r>
              <a:rPr lang="en-US" sz="3000" dirty="0"/>
              <a:t>’, ‘</a:t>
            </a:r>
            <a:r>
              <a:rPr lang="ru-RU" sz="3000" dirty="0"/>
              <a:t>разве</a:t>
            </a:r>
            <a:r>
              <a:rPr lang="en-US" sz="3000" dirty="0"/>
              <a:t>’</a:t>
            </a:r>
            <a:r>
              <a:rPr lang="ru-RU" sz="3000" dirty="0"/>
              <a:t> </a:t>
            </a:r>
            <a:r>
              <a:rPr lang="en-US" sz="3000" dirty="0"/>
              <a:t>etc.) and “false” (‘</a:t>
            </a:r>
            <a:r>
              <a:rPr lang="ru-RU" sz="3000" dirty="0"/>
              <a:t>а</a:t>
            </a:r>
            <a:r>
              <a:rPr lang="en-US" sz="3000" dirty="0"/>
              <a:t>’, ‘</a:t>
            </a:r>
            <a:r>
              <a:rPr lang="ru-RU" sz="3000" dirty="0"/>
              <a:t>может</a:t>
            </a:r>
            <a:r>
              <a:rPr lang="en-US" sz="3000" dirty="0"/>
              <a:t>’)</a:t>
            </a:r>
            <a:r>
              <a:rPr lang="ru-RU" sz="3000" dirty="0"/>
              <a:t> </a:t>
            </a:r>
            <a:r>
              <a:rPr lang="en-US" sz="3000" dirty="0"/>
              <a:t>question particles. </a:t>
            </a:r>
            <a:endParaRPr lang="ru-RU" sz="3000" dirty="0"/>
          </a:p>
          <a:p>
            <a:pPr lvl="1"/>
            <a:r>
              <a:rPr lang="en-US" sz="3000" dirty="0"/>
              <a:t>Significant correlation of negation and PQ particles in all </a:t>
            </a:r>
            <a:r>
              <a:rPr lang="en-US" sz="3000" dirty="0" err="1"/>
              <a:t>languges</a:t>
            </a:r>
            <a:r>
              <a:rPr lang="en-US" sz="3000" dirty="0"/>
              <a:t> – except Polish and Yiddish</a:t>
            </a:r>
            <a:endParaRPr lang="ru-RU" sz="3000" dirty="0"/>
          </a:p>
          <a:p>
            <a:pPr lvl="1"/>
            <a:r>
              <a:rPr lang="en-US" sz="3000" dirty="0"/>
              <a:t>Different characteristics of PQ particles expected to have close meaning: ‘</a:t>
            </a:r>
            <a:r>
              <a:rPr lang="ru-RU" sz="3000" dirty="0"/>
              <a:t>разве</a:t>
            </a:r>
            <a:r>
              <a:rPr lang="en-US" sz="3000" dirty="0"/>
              <a:t>’ &amp; ‘</a:t>
            </a:r>
            <a:r>
              <a:rPr lang="ru-RU" sz="3000" dirty="0"/>
              <a:t>неужели</a:t>
            </a:r>
            <a:r>
              <a:rPr lang="en-US" sz="3000" dirty="0"/>
              <a:t>’ in Belarusian and Ukrainian</a:t>
            </a:r>
            <a:endParaRPr lang="ru-RU" sz="3000" dirty="0"/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2C0B971-EEA3-4713-A6CE-595E67F52302}"/>
              </a:ext>
            </a:extLst>
          </p:cNvPr>
          <p:cNvSpPr txBox="1"/>
          <p:nvPr/>
        </p:nvSpPr>
        <p:spPr>
          <a:xfrm>
            <a:off x="8627534" y="6014040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91DE8E8-C343-4706-BA8F-991388D712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29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31030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7BB1360-E133-4E16-90A1-E311A0B6E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768"/>
            <a:ext cx="10515600" cy="1325563"/>
          </a:xfrm>
        </p:spPr>
        <p:txBody>
          <a:bodyPr/>
          <a:lstStyle/>
          <a:p>
            <a:r>
              <a:rPr lang="en-US" dirty="0"/>
              <a:t>The research questions</a:t>
            </a:r>
            <a:endParaRPr lang="ru-RU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5C9193E6-6B96-4D93-A2BB-6364511AFE31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0" y="985099"/>
            <a:ext cx="10515600" cy="60324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What factors </a:t>
            </a:r>
            <a:r>
              <a:rPr kumimoji="0" lang="en-US" alt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are related to the usage of particles in polar questions (PQ) in cases, whe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 it is </a:t>
            </a:r>
            <a:r>
              <a:rPr lang="en-US" altLang="ru-RU" i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 grammatically obligatory</a:t>
            </a:r>
            <a:r>
              <a:rPr kumimoji="0" lang="ru-RU" altLang="ru-RU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</a:t>
            </a:r>
            <a:endParaRPr kumimoji="0" lang="ru-RU" altLang="ru-RU" sz="120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449263">
              <a:lnSpc>
                <a:spcPct val="100000"/>
              </a:lnSpc>
              <a:buFontTx/>
              <a:buChar char="•"/>
            </a:pPr>
            <a:endParaRPr kumimoji="0" lang="en-US" altLang="ru-RU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449263">
              <a:lnSpc>
                <a:spcPct val="100000"/>
              </a:lnSpc>
              <a:buFontTx/>
              <a:buChar char="•"/>
            </a:pPr>
            <a:r>
              <a:rPr kumimoji="0" lang="en-US" altLang="ru-RU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complement clauses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particles </a:t>
            </a:r>
            <a:r>
              <a:rPr kumimoji="0" lang="ru-RU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‘ли’) </a:t>
            </a:r>
            <a:r>
              <a:rPr kumimoji="0" lang="en-US" altLang="ru-RU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	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veyst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	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 dos 	hot 		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zey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nit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farshadt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and	who	knows	PRTCL DEF	have.3SG	they no harm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‘and who knows if this didn’t harm them’ [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Tunkel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endParaRPr lang="en-US" altLang="ru-RU" strike="sngStrike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1" indent="0">
              <a:lnSpc>
                <a:spcPct val="100000"/>
              </a:lnSpc>
              <a:buNone/>
            </a:pPr>
            <a:endParaRPr kumimoji="0" lang="ru-RU" altLang="ru-RU" sz="1000" b="0" i="0" u="none" strike="sng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449263">
              <a:lnSpc>
                <a:spcPct val="100000"/>
              </a:lnSpc>
              <a:buFontTx/>
              <a:buChar char="•"/>
            </a:pPr>
            <a:r>
              <a:rPr lang="en-US" alt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not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in alternative questions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(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particles </a:t>
            </a:r>
            <a:r>
              <a:rPr lang="ru-RU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‘ли’) 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	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iz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	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	a 	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sakh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 	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		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nisht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PRTCL be.3sg	it	INDEF	thing	PRTCL	not</a:t>
            </a:r>
          </a:p>
          <a:p>
            <a:pPr marL="457200" lvl="1" indent="0">
              <a:lnSpc>
                <a:spcPct val="100000"/>
              </a:lnSpc>
              <a:buNone/>
            </a:pP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	‘is it the thing, or not?’ [</a:t>
            </a:r>
            <a:r>
              <a:rPr lang="en-US" altLang="ru-RU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Forverts</a:t>
            </a:r>
            <a:r>
              <a:rPr lang="en-US" alt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]</a:t>
            </a:r>
          </a:p>
          <a:p>
            <a:pPr marL="457200" lvl="1" indent="0">
              <a:lnSpc>
                <a:spcPct val="100000"/>
              </a:lnSpc>
              <a:buNone/>
            </a:pPr>
            <a:endParaRPr lang="en-US" altLang="ru-RU" dirty="0"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indent="-342900">
              <a:lnSpc>
                <a:spcPct val="100000"/>
              </a:lnSpc>
            </a:pPr>
            <a:endParaRPr kumimoji="0" lang="en-US" altLang="ru-RU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9B2460A-F1E3-424D-B069-59A27199A5B0}"/>
              </a:ext>
            </a:extLst>
          </p:cNvPr>
          <p:cNvSpPr txBox="1"/>
          <p:nvPr/>
        </p:nvSpPr>
        <p:spPr>
          <a:xfrm>
            <a:off x="8856134" y="5735637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F413A3B1-0663-4DB5-8B43-1073067D7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26359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5B7627-6FD6-4927-A381-5EABD665F3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r>
              <a:rPr lang="ru-RU" dirty="0"/>
              <a:t> (2): </a:t>
            </a:r>
            <a:r>
              <a:rPr lang="en-US" dirty="0"/>
              <a:t>Yiddish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C3AA63D-22A4-4B92-A9D4-858EEE380C1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Considering new data, no geographical bias can be found.</a:t>
            </a:r>
          </a:p>
          <a:p>
            <a:r>
              <a:rPr lang="en-US" dirty="0"/>
              <a:t>Negation doesn’t correlate with PQ particles – in contradiction with Lithuanian, Ukrainian and Belarussian</a:t>
            </a:r>
            <a:r>
              <a:rPr lang="ru-RU" dirty="0"/>
              <a:t>. </a:t>
            </a:r>
            <a:endParaRPr lang="en-US" dirty="0"/>
          </a:p>
          <a:p>
            <a:r>
              <a:rPr lang="en-US" dirty="0"/>
              <a:t>Dialogue/”non-dialogue” distinction is, in contradiction with other languages, unimportant.</a:t>
            </a:r>
            <a:endParaRPr lang="ru-RU" dirty="0"/>
          </a:p>
          <a:p>
            <a:r>
              <a:rPr lang="en-US" dirty="0"/>
              <a:t>It </a:t>
            </a:r>
            <a:r>
              <a:rPr lang="en-US" i="1" dirty="0"/>
              <a:t>seems </a:t>
            </a:r>
            <a:r>
              <a:rPr lang="en-US" dirty="0"/>
              <a:t>that Yiddish </a:t>
            </a:r>
            <a:r>
              <a:rPr lang="en-US" i="1" dirty="0" err="1"/>
              <a:t>tsi</a:t>
            </a:r>
            <a:r>
              <a:rPr lang="en-US" dirty="0"/>
              <a:t> particle is “less neutral” and is mostly used in “rhetorical” contexts. </a:t>
            </a:r>
          </a:p>
          <a:p>
            <a:r>
              <a:rPr lang="en-US" dirty="0"/>
              <a:t>If so, grammatically </a:t>
            </a:r>
            <a:r>
              <a:rPr lang="en-US" i="1" dirty="0" err="1"/>
              <a:t>tsi</a:t>
            </a:r>
            <a:r>
              <a:rPr lang="en-US" i="1" dirty="0"/>
              <a:t> </a:t>
            </a:r>
            <a:r>
              <a:rPr lang="en-US" dirty="0"/>
              <a:t>belongs to ‘</a:t>
            </a:r>
            <a:r>
              <a:rPr lang="ru-RU" dirty="0"/>
              <a:t>ли</a:t>
            </a:r>
            <a:r>
              <a:rPr lang="en-US" dirty="0"/>
              <a:t>’ group (usage in alternative questions and complements), but semantically shifts to ‘</a:t>
            </a:r>
            <a:r>
              <a:rPr lang="ru-RU" dirty="0"/>
              <a:t>разве</a:t>
            </a:r>
            <a:r>
              <a:rPr lang="en-US" dirty="0"/>
              <a:t>’</a:t>
            </a:r>
            <a:r>
              <a:rPr lang="ru-RU" dirty="0"/>
              <a:t>/</a:t>
            </a:r>
            <a:r>
              <a:rPr lang="en-US" dirty="0"/>
              <a:t>‘</a:t>
            </a:r>
            <a:r>
              <a:rPr lang="ru-RU" dirty="0"/>
              <a:t>неужели</a:t>
            </a:r>
            <a:r>
              <a:rPr lang="en-US" dirty="0"/>
              <a:t>’ groups</a:t>
            </a: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70B583B-B2DC-421D-BF09-42F1910F33C7}"/>
              </a:ext>
            </a:extLst>
          </p:cNvPr>
          <p:cNvSpPr txBox="1"/>
          <p:nvPr/>
        </p:nvSpPr>
        <p:spPr>
          <a:xfrm>
            <a:off x="8627534" y="6200309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7F844CD9-05CD-464B-8AE8-9C383A6F3C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30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306359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09D3479-35EE-4DCA-9586-B28600A49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5E8882E-4E43-4143-A737-A261007249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[Ladd 1981]: Ladd, D. Robert. "A first look at the semantics and pragmatics of negative questions and tag questions." </a:t>
            </a:r>
            <a:r>
              <a:rPr lang="en-US" i="1" dirty="0"/>
              <a:t>Papers from the... Regional Meeting. Chicago Ling. Soc. Chicago, Ill.</a:t>
            </a:r>
            <a:r>
              <a:rPr lang="en-US" dirty="0"/>
              <a:t>. No. 17. 1981.</a:t>
            </a:r>
          </a:p>
          <a:p>
            <a:r>
              <a:rPr lang="en-US" dirty="0"/>
              <a:t>[</a:t>
            </a:r>
            <a:r>
              <a:rPr lang="en-US" dirty="0" err="1"/>
              <a:t>Golka</a:t>
            </a:r>
            <a:r>
              <a:rPr lang="en-US" dirty="0"/>
              <a:t> 2010]: Maria H. </a:t>
            </a:r>
            <a:r>
              <a:rPr lang="en-US" dirty="0" err="1"/>
              <a:t>Golka</a:t>
            </a:r>
            <a:r>
              <a:rPr lang="en-US" dirty="0"/>
              <a:t>. “Semantics and pragmatics of negative polar questions” </a:t>
            </a:r>
            <a:r>
              <a:rPr lang="en-US" i="1" dirty="0"/>
              <a:t>Aspects of Semantics and Pragmatics of Dialogue. </a:t>
            </a:r>
            <a:r>
              <a:rPr lang="en-US" i="1" dirty="0" err="1"/>
              <a:t>SemDial</a:t>
            </a:r>
            <a:r>
              <a:rPr lang="en-US" i="1" dirty="0"/>
              <a:t> 2010, 14th Workshop on the Semantics and Pragmatics of Dialogue</a:t>
            </a:r>
            <a:endParaRPr lang="en-US" dirty="0"/>
          </a:p>
          <a:p>
            <a:r>
              <a:rPr lang="en-US" dirty="0"/>
              <a:t> [Jacobs 2005]: Jacobs, Neil G. </a:t>
            </a:r>
            <a:r>
              <a:rPr lang="en-US" i="1" dirty="0"/>
              <a:t>Yiddish: A linguistic introduction</a:t>
            </a:r>
            <a:r>
              <a:rPr lang="en-US" dirty="0"/>
              <a:t>. Cambridge University Press, 2005.</a:t>
            </a:r>
            <a:endParaRPr lang="ru-RU" dirty="0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155AF266-0D55-4D5E-9417-DF9F8B7FC6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78162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02968C-ADC9-4A97-BFE2-5C98D9D57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Processed lexemes</a:t>
            </a:r>
            <a:endParaRPr lang="ru-RU" dirty="0"/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FB9DB27B-F1B8-4331-AE03-A0750F1FD6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5433541"/>
              </p:ext>
            </p:extLst>
          </p:nvPr>
        </p:nvGraphicFramePr>
        <p:xfrm>
          <a:off x="736600" y="2057400"/>
          <a:ext cx="9123017" cy="4053629"/>
        </p:xfrm>
        <a:graphic>
          <a:graphicData uri="http://schemas.openxmlformats.org/drawingml/2006/table">
            <a:tbl>
              <a:tblPr firstRow="1" firstCol="1" bandRow="1"/>
              <a:tblGrid>
                <a:gridCol w="2523067">
                  <a:extLst>
                    <a:ext uri="{9D8B030D-6E8A-4147-A177-3AD203B41FA5}">
                      <a16:colId xmlns:a16="http://schemas.microsoft.com/office/drawing/2014/main" val="3053919851"/>
                    </a:ext>
                  </a:extLst>
                </a:gridCol>
                <a:gridCol w="6599950">
                  <a:extLst>
                    <a:ext uri="{9D8B030D-6E8A-4147-A177-3AD203B41FA5}">
                      <a16:colId xmlns:a16="http://schemas.microsoft.com/office/drawing/2014/main" val="404379909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Approximate meaning (Russian translation)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Particles (B – Belarussian, P – Polish, L – Lithuanian, Y – Yiddish, U – Ukrainian)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704891"/>
                  </a:ext>
                </a:extLst>
              </a:tr>
              <a:tr h="6494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(B), 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(Y), 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argi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(L), 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czy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czyli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czyż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czyliż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i="1" strike="sngStrike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czyzby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(P), </a:t>
                      </a:r>
                      <a:r>
                        <a:rPr lang="ru-RU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(U).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869853"/>
                  </a:ext>
                </a:extLst>
              </a:tr>
              <a:tr h="6642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разве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(B), </a:t>
                      </a:r>
                      <a:r>
                        <a:rPr lang="en-US" sz="2000" i="1" strike="sngStrike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hibe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(Y), </a:t>
                      </a:r>
                      <a:r>
                        <a:rPr lang="en-US" sz="2000" b="1" i="1" strike="sng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(L), </a:t>
                      </a:r>
                      <a:r>
                        <a:rPr lang="en-US" sz="2000" strike="sng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en-US" sz="2000" strike="sngStrike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naprawdę</a:t>
                      </a:r>
                      <a:r>
                        <a:rPr lang="en-US" sz="2000" strike="sng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(P), </a:t>
                      </a:r>
                      <a:r>
                        <a:rPr lang="ru-RU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(U). 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862587"/>
                  </a:ext>
                </a:extLst>
              </a:tr>
              <a:tr h="6494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неужели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няўжо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-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nejau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2000" strike="sng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ru-RU" sz="2000" strike="sngStrike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naprawdę</a:t>
                      </a:r>
                      <a:r>
                        <a:rPr lang="ru-RU" sz="2000" strike="sng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невже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982608"/>
                  </a:ext>
                </a:extLst>
              </a:tr>
              <a:tr h="6642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000" b="1" i="1" strike="sng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(литовский), 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35390"/>
                  </a:ext>
                </a:extLst>
              </a:tr>
              <a:tr h="6642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можа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000" i="1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efsher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gal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ru-RU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oże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3002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DA09EECD-5ACD-4CA1-BBFF-5C2D32520960}"/>
              </a:ext>
            </a:extLst>
          </p:cNvPr>
          <p:cNvSpPr txBox="1"/>
          <p:nvPr/>
        </p:nvSpPr>
        <p:spPr>
          <a:xfrm>
            <a:off x="8856134" y="6133571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3" name="Номер слайда 2">
            <a:extLst>
              <a:ext uri="{FF2B5EF4-FFF2-40B4-BE49-F238E27FC236}">
                <a16:creationId xmlns:a16="http://schemas.microsoft.com/office/drawing/2014/main" id="{910D5C86-C978-422E-B4DA-3D02E95E9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80735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02968C-ADC9-4A97-BFE2-5C98D9D576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Processed lexemes</a:t>
            </a:r>
            <a:endParaRPr lang="ru-RU" dirty="0"/>
          </a:p>
        </p:txBody>
      </p:sp>
      <p:graphicFrame>
        <p:nvGraphicFramePr>
          <p:cNvPr id="16" name="Объект 15">
            <a:extLst>
              <a:ext uri="{FF2B5EF4-FFF2-40B4-BE49-F238E27FC236}">
                <a16:creationId xmlns:a16="http://schemas.microsoft.com/office/drawing/2014/main" id="{FB9DB27B-F1B8-4331-AE03-A0750F1FD60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625519"/>
              </p:ext>
            </p:extLst>
          </p:nvPr>
        </p:nvGraphicFramePr>
        <p:xfrm>
          <a:off x="736600" y="2057400"/>
          <a:ext cx="9123017" cy="4053629"/>
        </p:xfrm>
        <a:graphic>
          <a:graphicData uri="http://schemas.openxmlformats.org/drawingml/2006/table">
            <a:tbl>
              <a:tblPr firstRow="1" firstCol="1" bandRow="1"/>
              <a:tblGrid>
                <a:gridCol w="2523067">
                  <a:extLst>
                    <a:ext uri="{9D8B030D-6E8A-4147-A177-3AD203B41FA5}">
                      <a16:colId xmlns:a16="http://schemas.microsoft.com/office/drawing/2014/main" val="3053919851"/>
                    </a:ext>
                  </a:extLst>
                </a:gridCol>
                <a:gridCol w="6599950">
                  <a:extLst>
                    <a:ext uri="{9D8B030D-6E8A-4147-A177-3AD203B41FA5}">
                      <a16:colId xmlns:a16="http://schemas.microsoft.com/office/drawing/2014/main" val="4043799091"/>
                    </a:ext>
                  </a:extLst>
                </a:gridCol>
              </a:tblGrid>
              <a:tr h="76200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Approximate meaning (Russian translation)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Particles (B – Belarussian, P – Polish, L – Lithuanian, Y – Yiddish, U – Ukrainian)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29704891"/>
                  </a:ext>
                </a:extLst>
              </a:tr>
              <a:tr h="6494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ли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ц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(B), 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tsi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(Y), 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argi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(L), 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czy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czyli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czyż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czyliż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/</a:t>
                      </a:r>
                      <a:r>
                        <a:rPr lang="en-US" sz="2000" i="1" strike="sngStrike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czyzby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(P), </a:t>
                      </a:r>
                      <a:r>
                        <a:rPr lang="ru-RU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чи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(U).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68869853"/>
                  </a:ext>
                </a:extLst>
              </a:tr>
              <a:tr h="6642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разве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</a:p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(B), </a:t>
                      </a:r>
                      <a:r>
                        <a:rPr lang="en-US" sz="2000" i="1" strike="sngStrike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hibe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(Y), </a:t>
                      </a:r>
                      <a:r>
                        <a:rPr lang="en-US" sz="2000" b="1" i="1" strike="sng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bene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(L), </a:t>
                      </a:r>
                      <a:r>
                        <a:rPr lang="en-US" sz="2000" strike="sng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en-US" sz="2000" strike="sngStrike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naprawdę</a:t>
                      </a:r>
                      <a:r>
                        <a:rPr lang="en-US" sz="2000" strike="sng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(P), </a:t>
                      </a:r>
                      <a:r>
                        <a:rPr lang="ru-RU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ба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(U).  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6862587"/>
                  </a:ext>
                </a:extLst>
              </a:tr>
              <a:tr h="649480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неужели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endParaRPr lang="ru-RU" sz="20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няўжо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-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nejau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2000" strike="sng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{</a:t>
                      </a:r>
                      <a:r>
                        <a:rPr lang="ru-RU" sz="2000" strike="sngStrike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naprawdę</a:t>
                      </a:r>
                      <a:r>
                        <a:rPr lang="ru-RU" sz="2000" strike="sng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}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невже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93982608"/>
                  </a:ext>
                </a:extLst>
              </a:tr>
              <a:tr h="6642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ru-RU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</a:t>
                      </a:r>
                      <a:r>
                        <a:rPr lang="en-US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endParaRPr lang="ru-RU" sz="2000" dirty="0"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000" b="1" i="1" strike="sngStrike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un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 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(литовский), 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835390"/>
                  </a:ext>
                </a:extLst>
              </a:tr>
              <a:tr h="664223"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‘</a:t>
                      </a:r>
                      <a:r>
                        <a:rPr lang="ru-RU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может</a:t>
                      </a:r>
                      <a:r>
                        <a:rPr lang="en-US" sz="2000" dirty="0">
                          <a:effectLst/>
                          <a:highlight>
                            <a:srgbClr val="FF0000"/>
                          </a:highlight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’</a:t>
                      </a:r>
                      <a:endParaRPr lang="ru-RU" sz="2000" dirty="0">
                        <a:effectLst/>
                        <a:highlight>
                          <a:srgbClr val="FF0000"/>
                        </a:highlight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можа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B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000" i="1" u="sng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efsher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Y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gal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L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en-US" sz="2000" i="1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</a:t>
                      </a:r>
                      <a:r>
                        <a:rPr lang="ru-RU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oże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P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), </a:t>
                      </a:r>
                      <a:r>
                        <a:rPr lang="ru-RU" sz="2000" i="1" dirty="0" err="1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може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(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U</a:t>
                      </a:r>
                      <a:r>
                        <a:rPr lang="ru-RU" sz="2000" dirty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300290"/>
                  </a:ext>
                </a:extLst>
              </a:tr>
            </a:tbl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FC3FEC4-1042-4FD0-B2B6-74492FC8F2ED}"/>
              </a:ext>
            </a:extLst>
          </p:cNvPr>
          <p:cNvSpPr txBox="1"/>
          <p:nvPr/>
        </p:nvSpPr>
        <p:spPr>
          <a:xfrm>
            <a:off x="7505516" y="1279203"/>
            <a:ext cx="2951921" cy="92333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“False” PQ particles – not expected to be like other, but used as “control group”</a:t>
            </a:r>
            <a:endParaRPr lang="ru-RU" dirty="0"/>
          </a:p>
        </p:txBody>
      </p:sp>
      <p:cxnSp>
        <p:nvCxnSpPr>
          <p:cNvPr id="5" name="Прямая со стрелкой 4">
            <a:extLst>
              <a:ext uri="{FF2B5EF4-FFF2-40B4-BE49-F238E27FC236}">
                <a16:creationId xmlns:a16="http://schemas.microsoft.com/office/drawing/2014/main" id="{59FBAE60-4006-41B5-846E-7C71903F6B1E}"/>
              </a:ext>
            </a:extLst>
          </p:cNvPr>
          <p:cNvCxnSpPr>
            <a:cxnSpLocks/>
          </p:cNvCxnSpPr>
          <p:nvPr/>
        </p:nvCxnSpPr>
        <p:spPr>
          <a:xfrm flipH="1">
            <a:off x="1405467" y="1984881"/>
            <a:ext cx="6149746" cy="3035852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Прямая со стрелкой 5">
            <a:extLst>
              <a:ext uri="{FF2B5EF4-FFF2-40B4-BE49-F238E27FC236}">
                <a16:creationId xmlns:a16="http://schemas.microsoft.com/office/drawing/2014/main" id="{2DCBB91C-56BD-4FBF-952B-89EC73251C72}"/>
              </a:ext>
            </a:extLst>
          </p:cNvPr>
          <p:cNvCxnSpPr>
            <a:cxnSpLocks/>
          </p:cNvCxnSpPr>
          <p:nvPr/>
        </p:nvCxnSpPr>
        <p:spPr>
          <a:xfrm flipH="1">
            <a:off x="1811867" y="2137281"/>
            <a:ext cx="5895747" cy="3577719"/>
          </a:xfrm>
          <a:prstGeom prst="straightConnector1">
            <a:avLst/>
          </a:prstGeom>
          <a:ln w="57150">
            <a:solidFill>
              <a:schemeClr val="accent2">
                <a:lumMod val="40000"/>
                <a:lumOff val="6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3876CCBC-18A1-4AAE-A35C-24702197F383}"/>
              </a:ext>
            </a:extLst>
          </p:cNvPr>
          <p:cNvSpPr txBox="1"/>
          <p:nvPr/>
        </p:nvSpPr>
        <p:spPr>
          <a:xfrm>
            <a:off x="8856134" y="6201305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14" name="Номер слайда 13">
            <a:extLst>
              <a:ext uri="{FF2B5EF4-FFF2-40B4-BE49-F238E27FC236}">
                <a16:creationId xmlns:a16="http://schemas.microsoft.com/office/drawing/2014/main" id="{2A125A2C-4D67-4862-B858-13F78E9CC3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01164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E133549-9A3E-4476-ADC8-AF3787111F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8933" y="85725"/>
            <a:ext cx="10515600" cy="1325563"/>
          </a:xfrm>
        </p:spPr>
        <p:txBody>
          <a:bodyPr/>
          <a:lstStyle/>
          <a:p>
            <a:r>
              <a:rPr lang="en-US" dirty="0"/>
              <a:t>Criteria of Particle Grouping (1)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77593D-BC10-4DAD-B0FC-5596F92621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41783"/>
            <a:ext cx="10515600" cy="4835180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sz="3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8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Distributive</a:t>
            </a:r>
            <a:r>
              <a:rPr lang="ru-RU" sz="3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»:</a:t>
            </a:r>
            <a:r>
              <a:rPr lang="en-US" sz="3800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Particles must not be used in one clause at the same time – in case if both of them are used as PQ marker.</a:t>
            </a:r>
            <a:endParaRPr lang="ru-RU" sz="3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ru-RU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35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3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справді</a:t>
            </a:r>
            <a:r>
              <a:rPr lang="ru-RU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збожеволіла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[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Панас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Мирний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ru-RU" sz="35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Повія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</a:p>
          <a:p>
            <a:pPr marL="457200" lvl="1" indent="0">
              <a:buNone/>
            </a:pP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I really go crazy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?’</a:t>
            </a:r>
          </a:p>
          <a:p>
            <a:pPr marL="457200" lvl="1" indent="0">
              <a:buNone/>
            </a:pPr>
            <a:r>
              <a:rPr lang="ru-RU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ru-RU" sz="35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en-US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5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невже</a:t>
            </a:r>
            <a:r>
              <a:rPr lang="ru-RU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5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хiба</a:t>
            </a:r>
            <a:r>
              <a:rPr lang="ru-RU" sz="35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/…</a:t>
            </a:r>
            <a:r>
              <a:rPr lang="ru-RU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я </a:t>
            </a:r>
            <a:r>
              <a:rPr lang="ru-RU" sz="3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справді</a:t>
            </a:r>
            <a:r>
              <a:rPr lang="ru-RU" sz="35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5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збожеволіла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(</a:t>
            </a:r>
            <a:r>
              <a:rPr lang="en-US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modelled example</a:t>
            </a:r>
            <a:r>
              <a:rPr lang="ru-RU" sz="35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But: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tsi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ru-RU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/.. 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Used as ‘or’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День минув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може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ru-RU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вже</a:t>
            </a:r>
            <a:r>
              <a:rPr lang="ru-RU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 два?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457200" lvl="1" indent="0"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‘A day passed, 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or, maybe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two already?</a:t>
            </a:r>
          </a:p>
          <a:p>
            <a:pPr marL="457200" lvl="1" indent="0">
              <a:buNone/>
            </a:pP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Ліна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Костенко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Маруся </a:t>
            </a:r>
            <a:r>
              <a:rPr lang="ru-RU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Чурай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endParaRPr lang="en-US" sz="3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en-US" sz="3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Exception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3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partiles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–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negative result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fact, these particles </a:t>
            </a:r>
            <a:r>
              <a:rPr lang="en-US" sz="3400" i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together </a:t>
            </a:r>
            <a:r>
              <a:rPr lang="en-US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any other P</a:t>
            </a:r>
            <a:r>
              <a:rPr lang="ru-RU" sz="3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3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Un </a:t>
            </a:r>
            <a:r>
              <a:rPr lang="en-US" sz="31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tsi</a:t>
            </a:r>
            <a:r>
              <a:rPr lang="en-US" sz="31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emetser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firt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es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tsurik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op </a:t>
            </a:r>
            <a:r>
              <a:rPr lang="en-US" sz="31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aheym</a:t>
            </a:r>
            <a:r>
              <a:rPr lang="en-US" sz="31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[YNC]</a:t>
            </a:r>
            <a:endParaRPr lang="ru-RU" sz="3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someone goes back home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7D48649-76CA-45D3-ABAB-A8D3924B7D41}"/>
              </a:ext>
            </a:extLst>
          </p:cNvPr>
          <p:cNvSpPr txBox="1"/>
          <p:nvPr/>
        </p:nvSpPr>
        <p:spPr>
          <a:xfrm>
            <a:off x="8856134" y="5735637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D22D0987-0D81-4546-9C2D-E22ACA5EB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400475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30098BB-923F-4B9F-B824-B4CC0C99CD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of particle grouping (2)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8F8DDBC-B1B1-4550-901F-62B119342B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endParaRPr lang="ru-RU" sz="2000" dirty="0"/>
          </a:p>
          <a:p>
            <a:pPr lvl="0"/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functional/semantical/grammatical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counting usage and meaning of a </a:t>
            </a:r>
            <a:r>
              <a:rPr lang="en-US" sz="31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paricle</a:t>
            </a:r>
            <a:r>
              <a:rPr lang="ru-RU" sz="3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Both 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чи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цi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6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can be used as question particle or disjunctive connector (‘or’)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 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they all occupy the first place in the sentence.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2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ji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į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š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ę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nuplauk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ė?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Antanas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Vaiciulaitis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Valentina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	‘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Did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shi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sail off to the motherland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?’ 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Myli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šuniuką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katę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[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Vincas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Mykolaitis-Putinas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Altorių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Sešėly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you like puppy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kitten?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225446-7498-4648-8222-C3C57A0A3E74}"/>
              </a:ext>
            </a:extLst>
          </p:cNvPr>
          <p:cNvSpPr txBox="1"/>
          <p:nvPr/>
        </p:nvSpPr>
        <p:spPr>
          <a:xfrm>
            <a:off x="8856134" y="5735637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A469C5F-7053-4608-9212-34DEC11A2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0619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DF889B-4E7A-40C7-821A-B23ADD6F8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Criteria of particle grouping(3)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240A64C-929D-419C-980A-8379575E5E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structural/etymological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</a:t>
            </a:r>
            <a:r>
              <a:rPr lang="ru-RU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criteria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considering if particles are cognates or have similar word-building patterns:</a:t>
            </a:r>
            <a:endParaRPr 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Cf.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невже</a:t>
            </a:r>
            <a:r>
              <a:rPr lang="ru-RU" sz="22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/ </a:t>
            </a:r>
            <a:r>
              <a:rPr lang="ru-RU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няўжо</a:t>
            </a:r>
            <a:r>
              <a:rPr lang="ru-RU" sz="2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.) ‘неужели’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we distinguish them from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‘разве’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only using this criteria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addition: compare L. </a:t>
            </a:r>
            <a:r>
              <a:rPr lang="en-US" sz="2200" b="1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nejau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+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jau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already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lvl="0"/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Problems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compositional particles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Polish  and Lithuanian PQ particles “merge” 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other types of particles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ru-RU" sz="1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P.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‘ли’ + 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‘же’ &gt;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czy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ż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czy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‘ли’ +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‘ли’ &gt;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czyli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1" indent="0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‘ли’ +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‘же’ &gt;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argi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nejau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‘неужели’ + </a:t>
            </a:r>
            <a:r>
              <a:rPr lang="ru-RU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</a:t>
            </a: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‘же’ &gt; </a:t>
            </a:r>
            <a:r>
              <a:rPr lang="en-US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nejaugi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Is it only spelling or something else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“Spelling only”: variation in norm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“Something else”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sometimes distinguished meaning in dictionaries</a:t>
            </a:r>
            <a:endParaRPr lang="ru-RU" sz="1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ru-RU" sz="2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28BA7D2-D0A5-4A72-95F0-D92168A10BF3}"/>
              </a:ext>
            </a:extLst>
          </p:cNvPr>
          <p:cNvSpPr txBox="1"/>
          <p:nvPr/>
        </p:nvSpPr>
        <p:spPr>
          <a:xfrm>
            <a:off x="8856134" y="5735637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1AA7DD2-2F83-474B-B434-83245732A3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87807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A23189-1B3B-4F33-80A8-81B94C4DA2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7936"/>
          </a:xfrm>
        </p:spPr>
        <p:txBody>
          <a:bodyPr>
            <a:normAutofit/>
          </a:bodyPr>
          <a:lstStyle/>
          <a:p>
            <a:r>
              <a:rPr lang="en-US" dirty="0"/>
              <a:t>Research approach</a:t>
            </a:r>
            <a:r>
              <a:rPr lang="ru-RU" dirty="0"/>
              <a:t>(1)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F29EB7B-CE83-475B-B16F-4A63CA8B0A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2391"/>
            <a:ext cx="10515600" cy="4934572"/>
          </a:xfrm>
        </p:spPr>
        <p:txBody>
          <a:bodyPr>
            <a:normAutofit lnSpcReduction="10000"/>
          </a:bodyPr>
          <a:lstStyle/>
          <a:p>
            <a:pPr lvl="0"/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Text collection: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Fiction + a bit of poetry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For Yiddish + some press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30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Automatical</a:t>
            </a:r>
            <a:r>
              <a:rPr lang="en-US" sz="3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search for PQ: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deleting of </a:t>
            </a:r>
            <a:r>
              <a:rPr lang="en-US" sz="2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Wh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-questions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python script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semi-automatic deleting of alternative questions.</a:t>
            </a:r>
            <a:endParaRPr lang="ru-RU" sz="21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Tagging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automatic &amp; manual</a:t>
            </a:r>
            <a:r>
              <a:rPr 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Syntax, grammar (+semantics)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Person and number of the main verb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Type of predicate (M)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Negation in clause with the question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(А+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Dialogue/Non-dialogue (narrative)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(+“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rhetoricity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”; M) 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Sociolinguistics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(А)</a:t>
            </a:r>
          </a:p>
          <a:p>
            <a:pPr lvl="2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Author’s date of birth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(А)</a:t>
            </a: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D3B8B85-266B-46D2-8D10-53ED8BB69593}"/>
              </a:ext>
            </a:extLst>
          </p:cNvPr>
          <p:cNvSpPr txBox="1"/>
          <p:nvPr/>
        </p:nvSpPr>
        <p:spPr>
          <a:xfrm>
            <a:off x="8856134" y="5735637"/>
            <a:ext cx="310726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Presentation available online: https://goo.gl/nG8Mkb</a:t>
            </a:r>
            <a:endParaRPr lang="ru-RU" dirty="0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0918AB69-5ACF-4CA4-A9ED-0576EBF557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6F2387-8CDF-4293-A5FB-610E16409DDD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89288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TM03457515[[fn=Вид]]</Template>
  <TotalTime>2215</TotalTime>
  <Words>3042</Words>
  <Application>Microsoft Office PowerPoint</Application>
  <PresentationFormat>Широкоэкранный</PresentationFormat>
  <Paragraphs>403</Paragraphs>
  <Slides>31</Slides>
  <Notes>11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Times New Roman</vt:lpstr>
      <vt:lpstr>Тема Office</vt:lpstr>
      <vt:lpstr>Ilia Uchitel</vt:lpstr>
      <vt:lpstr>The research questions</vt:lpstr>
      <vt:lpstr>The research questions</vt:lpstr>
      <vt:lpstr>Processed lexemes</vt:lpstr>
      <vt:lpstr>Processed lexemes</vt:lpstr>
      <vt:lpstr>Criteria of Particle Grouping (1) </vt:lpstr>
      <vt:lpstr>Criteria of particle grouping (2)</vt:lpstr>
      <vt:lpstr>Criteria of particle grouping(3)</vt:lpstr>
      <vt:lpstr>Research approach(1)</vt:lpstr>
      <vt:lpstr>Research approach(1)</vt:lpstr>
      <vt:lpstr>Research approach (2)</vt:lpstr>
      <vt:lpstr>Statistics used</vt:lpstr>
      <vt:lpstr>PQ examples quantity</vt:lpstr>
      <vt:lpstr>% of PQ with different particles </vt:lpstr>
      <vt:lpstr>% of PQ with different particles</vt:lpstr>
      <vt:lpstr>Yiddish Corpus: Authors</vt:lpstr>
      <vt:lpstr>%PQ particles in Yiddish</vt:lpstr>
      <vt:lpstr>Dialogue vs ‘non-dialogue’</vt:lpstr>
      <vt:lpstr>Negation: N of PQ Particles</vt:lpstr>
      <vt:lpstr>Negation: N of PQ Particles</vt:lpstr>
      <vt:lpstr>Negation: Cramer’s V</vt:lpstr>
      <vt:lpstr>Negation: Cramer’s V</vt:lpstr>
      <vt:lpstr>Towards the explanation: Yiddish data (1)</vt:lpstr>
      <vt:lpstr>Towards the explanation: Yiddish data (1)</vt:lpstr>
      <vt:lpstr>Towards the explanation: Yiddish data (2)</vt:lpstr>
      <vt:lpstr>Towards the explanation: Yiddish data (3)</vt:lpstr>
      <vt:lpstr>Towards the explanation: even more questions</vt:lpstr>
      <vt:lpstr>Negation: Cramer’s V</vt:lpstr>
      <vt:lpstr>Summary: observed data (1)</vt:lpstr>
      <vt:lpstr>Summary (2): Yiddish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Учитель Илья Константинович</dc:creator>
  <cp:lastModifiedBy>Учитель Илья Константинович</cp:lastModifiedBy>
  <cp:revision>84</cp:revision>
  <dcterms:created xsi:type="dcterms:W3CDTF">2017-10-14T14:03:09Z</dcterms:created>
  <dcterms:modified xsi:type="dcterms:W3CDTF">2017-11-24T08:00:25Z</dcterms:modified>
</cp:coreProperties>
</file>