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358" r:id="rId3"/>
    <p:sldId id="357" r:id="rId4"/>
    <p:sldId id="258" r:id="rId5"/>
    <p:sldId id="369" r:id="rId6"/>
    <p:sldId id="377" r:id="rId7"/>
    <p:sldId id="371" r:id="rId8"/>
    <p:sldId id="372" r:id="rId9"/>
    <p:sldId id="373" r:id="rId10"/>
    <p:sldId id="376" r:id="rId11"/>
    <p:sldId id="375" r:id="rId12"/>
    <p:sldId id="378" r:id="rId13"/>
    <p:sldId id="366" r:id="rId14"/>
    <p:sldId id="368" r:id="rId15"/>
    <p:sldId id="379" r:id="rId1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4" autoAdjust="0"/>
    <p:restoredTop sz="94660"/>
  </p:normalViewPr>
  <p:slideViewPr>
    <p:cSldViewPr snapToGrid="0">
      <p:cViewPr varScale="1">
        <p:scale>
          <a:sx n="67" d="100"/>
          <a:sy n="67" d="100"/>
        </p:scale>
        <p:origin x="102" y="1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F2F3D1-8135-4822-A951-B1DDD999D6D6}" type="datetimeFigureOut">
              <a:rPr lang="ru-RU" smtClean="0"/>
              <a:t>20.11.2018</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C93DCB-029A-443B-9A01-A31A650871E2}" type="slidenum">
              <a:rPr lang="ru-RU" smtClean="0"/>
              <a:t>‹#›</a:t>
            </a:fld>
            <a:endParaRPr lang="ru-RU"/>
          </a:p>
        </p:txBody>
      </p:sp>
    </p:spTree>
    <p:extLst>
      <p:ext uri="{BB962C8B-B14F-4D97-AF65-F5344CB8AC3E}">
        <p14:creationId xmlns:p14="http://schemas.microsoft.com/office/powerpoint/2010/main" val="278187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9359AD0-C254-437B-87F8-A2D118BAAD8D}" type="slidenum">
              <a:rPr lang="ru-RU" smtClean="0"/>
              <a:t>13</a:t>
            </a:fld>
            <a:endParaRPr lang="ru-RU"/>
          </a:p>
        </p:txBody>
      </p:sp>
    </p:spTree>
    <p:extLst>
      <p:ext uri="{BB962C8B-B14F-4D97-AF65-F5344CB8AC3E}">
        <p14:creationId xmlns:p14="http://schemas.microsoft.com/office/powerpoint/2010/main" val="1551532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207D24B-7538-4CA5-B3E3-DC07E23E49B8}"/>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DB3B4FCF-F031-46E0-A8CD-877E4DB912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5C68CBC5-1824-4297-B3BE-1193A8F0E7B0}"/>
              </a:ext>
            </a:extLst>
          </p:cNvPr>
          <p:cNvSpPr>
            <a:spLocks noGrp="1"/>
          </p:cNvSpPr>
          <p:nvPr>
            <p:ph type="dt" sz="half" idx="10"/>
          </p:nvPr>
        </p:nvSpPr>
        <p:spPr/>
        <p:txBody>
          <a:bodyPr/>
          <a:lstStyle/>
          <a:p>
            <a:fld id="{B16A538F-90AC-411B-868E-BCA590FA7DEC}" type="datetimeFigureOut">
              <a:rPr lang="ru-RU" smtClean="0"/>
              <a:t>20.11.2018</a:t>
            </a:fld>
            <a:endParaRPr lang="ru-RU"/>
          </a:p>
        </p:txBody>
      </p:sp>
      <p:sp>
        <p:nvSpPr>
          <p:cNvPr id="5" name="Нижний колонтитул 4">
            <a:extLst>
              <a:ext uri="{FF2B5EF4-FFF2-40B4-BE49-F238E27FC236}">
                <a16:creationId xmlns:a16="http://schemas.microsoft.com/office/drawing/2014/main" id="{48A2308F-BAEB-4CDB-A106-142446DF299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6CF533BC-03CC-4AC0-BFDF-DD25A1C88166}"/>
              </a:ext>
            </a:extLst>
          </p:cNvPr>
          <p:cNvSpPr>
            <a:spLocks noGrp="1"/>
          </p:cNvSpPr>
          <p:nvPr>
            <p:ph type="sldNum" sz="quarter" idx="12"/>
          </p:nvPr>
        </p:nvSpPr>
        <p:spPr/>
        <p:txBody>
          <a:bodyPr/>
          <a:lstStyle/>
          <a:p>
            <a:fld id="{2CFDAFDC-A2F9-4CE6-82DF-259E580D2D4C}" type="slidenum">
              <a:rPr lang="ru-RU" smtClean="0"/>
              <a:t>‹#›</a:t>
            </a:fld>
            <a:endParaRPr lang="ru-RU"/>
          </a:p>
        </p:txBody>
      </p:sp>
    </p:spTree>
    <p:extLst>
      <p:ext uri="{BB962C8B-B14F-4D97-AF65-F5344CB8AC3E}">
        <p14:creationId xmlns:p14="http://schemas.microsoft.com/office/powerpoint/2010/main" val="2965178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3F934B-EBA2-44F3-8F7C-42D994BC9BFF}"/>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CB231769-F6A6-4042-AF13-F8E372A24698}"/>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15F25DF-003A-4E22-A2AB-B46EB496F68A}"/>
              </a:ext>
            </a:extLst>
          </p:cNvPr>
          <p:cNvSpPr>
            <a:spLocks noGrp="1"/>
          </p:cNvSpPr>
          <p:nvPr>
            <p:ph type="dt" sz="half" idx="10"/>
          </p:nvPr>
        </p:nvSpPr>
        <p:spPr/>
        <p:txBody>
          <a:bodyPr/>
          <a:lstStyle/>
          <a:p>
            <a:fld id="{B16A538F-90AC-411B-868E-BCA590FA7DEC}" type="datetimeFigureOut">
              <a:rPr lang="ru-RU" smtClean="0"/>
              <a:t>20.11.2018</a:t>
            </a:fld>
            <a:endParaRPr lang="ru-RU"/>
          </a:p>
        </p:txBody>
      </p:sp>
      <p:sp>
        <p:nvSpPr>
          <p:cNvPr id="5" name="Нижний колонтитул 4">
            <a:extLst>
              <a:ext uri="{FF2B5EF4-FFF2-40B4-BE49-F238E27FC236}">
                <a16:creationId xmlns:a16="http://schemas.microsoft.com/office/drawing/2014/main" id="{5436E01C-AF14-44A9-B9CC-559CE98E82B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5E8630DB-49F5-45A0-AE71-6682622537B2}"/>
              </a:ext>
            </a:extLst>
          </p:cNvPr>
          <p:cNvSpPr>
            <a:spLocks noGrp="1"/>
          </p:cNvSpPr>
          <p:nvPr>
            <p:ph type="sldNum" sz="quarter" idx="12"/>
          </p:nvPr>
        </p:nvSpPr>
        <p:spPr/>
        <p:txBody>
          <a:bodyPr/>
          <a:lstStyle/>
          <a:p>
            <a:fld id="{2CFDAFDC-A2F9-4CE6-82DF-259E580D2D4C}" type="slidenum">
              <a:rPr lang="ru-RU" smtClean="0"/>
              <a:t>‹#›</a:t>
            </a:fld>
            <a:endParaRPr lang="ru-RU"/>
          </a:p>
        </p:txBody>
      </p:sp>
    </p:spTree>
    <p:extLst>
      <p:ext uri="{BB962C8B-B14F-4D97-AF65-F5344CB8AC3E}">
        <p14:creationId xmlns:p14="http://schemas.microsoft.com/office/powerpoint/2010/main" val="1819242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20BEB2E0-C689-4680-A306-5AC859D9CC2E}"/>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B9B52669-EEC6-4C4A-9193-8930A410E57A}"/>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0D82CD3-E137-4E0B-84D1-6C5B9D981582}"/>
              </a:ext>
            </a:extLst>
          </p:cNvPr>
          <p:cNvSpPr>
            <a:spLocks noGrp="1"/>
          </p:cNvSpPr>
          <p:nvPr>
            <p:ph type="dt" sz="half" idx="10"/>
          </p:nvPr>
        </p:nvSpPr>
        <p:spPr/>
        <p:txBody>
          <a:bodyPr/>
          <a:lstStyle/>
          <a:p>
            <a:fld id="{B16A538F-90AC-411B-868E-BCA590FA7DEC}" type="datetimeFigureOut">
              <a:rPr lang="ru-RU" smtClean="0"/>
              <a:t>20.11.2018</a:t>
            </a:fld>
            <a:endParaRPr lang="ru-RU"/>
          </a:p>
        </p:txBody>
      </p:sp>
      <p:sp>
        <p:nvSpPr>
          <p:cNvPr id="5" name="Нижний колонтитул 4">
            <a:extLst>
              <a:ext uri="{FF2B5EF4-FFF2-40B4-BE49-F238E27FC236}">
                <a16:creationId xmlns:a16="http://schemas.microsoft.com/office/drawing/2014/main" id="{BE7AB45C-4B76-489E-A205-C8E090A0B4F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467734E-CB8A-4E72-A91E-0AABF9384B1E}"/>
              </a:ext>
            </a:extLst>
          </p:cNvPr>
          <p:cNvSpPr>
            <a:spLocks noGrp="1"/>
          </p:cNvSpPr>
          <p:nvPr>
            <p:ph type="sldNum" sz="quarter" idx="12"/>
          </p:nvPr>
        </p:nvSpPr>
        <p:spPr/>
        <p:txBody>
          <a:bodyPr/>
          <a:lstStyle/>
          <a:p>
            <a:fld id="{2CFDAFDC-A2F9-4CE6-82DF-259E580D2D4C}" type="slidenum">
              <a:rPr lang="ru-RU" smtClean="0"/>
              <a:t>‹#›</a:t>
            </a:fld>
            <a:endParaRPr lang="ru-RU"/>
          </a:p>
        </p:txBody>
      </p:sp>
    </p:spTree>
    <p:extLst>
      <p:ext uri="{BB962C8B-B14F-4D97-AF65-F5344CB8AC3E}">
        <p14:creationId xmlns:p14="http://schemas.microsoft.com/office/powerpoint/2010/main" val="185325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9F9D5B6-663D-4330-9020-FE779A8AB2F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A69FCF1D-4897-437C-B94A-04AA60B9C212}"/>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9DAE182-75F6-470D-9411-0A1E21CC9B6D}"/>
              </a:ext>
            </a:extLst>
          </p:cNvPr>
          <p:cNvSpPr>
            <a:spLocks noGrp="1"/>
          </p:cNvSpPr>
          <p:nvPr>
            <p:ph type="dt" sz="half" idx="10"/>
          </p:nvPr>
        </p:nvSpPr>
        <p:spPr/>
        <p:txBody>
          <a:bodyPr/>
          <a:lstStyle/>
          <a:p>
            <a:fld id="{B16A538F-90AC-411B-868E-BCA590FA7DEC}" type="datetimeFigureOut">
              <a:rPr lang="ru-RU" smtClean="0"/>
              <a:t>20.11.2018</a:t>
            </a:fld>
            <a:endParaRPr lang="ru-RU"/>
          </a:p>
        </p:txBody>
      </p:sp>
      <p:sp>
        <p:nvSpPr>
          <p:cNvPr id="5" name="Нижний колонтитул 4">
            <a:extLst>
              <a:ext uri="{FF2B5EF4-FFF2-40B4-BE49-F238E27FC236}">
                <a16:creationId xmlns:a16="http://schemas.microsoft.com/office/drawing/2014/main" id="{7FCD5ADA-D924-4F43-BC31-CD2600F9573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B13BCDA-8C73-4610-9AA6-5FB1DDFF5149}"/>
              </a:ext>
            </a:extLst>
          </p:cNvPr>
          <p:cNvSpPr>
            <a:spLocks noGrp="1"/>
          </p:cNvSpPr>
          <p:nvPr>
            <p:ph type="sldNum" sz="quarter" idx="12"/>
          </p:nvPr>
        </p:nvSpPr>
        <p:spPr/>
        <p:txBody>
          <a:bodyPr/>
          <a:lstStyle/>
          <a:p>
            <a:fld id="{2CFDAFDC-A2F9-4CE6-82DF-259E580D2D4C}" type="slidenum">
              <a:rPr lang="ru-RU" smtClean="0"/>
              <a:t>‹#›</a:t>
            </a:fld>
            <a:endParaRPr lang="ru-RU"/>
          </a:p>
        </p:txBody>
      </p:sp>
    </p:spTree>
    <p:extLst>
      <p:ext uri="{BB962C8B-B14F-4D97-AF65-F5344CB8AC3E}">
        <p14:creationId xmlns:p14="http://schemas.microsoft.com/office/powerpoint/2010/main" val="390801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9D4E954-C3C1-4739-96EF-10359087A767}"/>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65413054-62D9-4D1B-B999-1489B32CD9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3049033F-85F5-47C1-8E09-2787EC5E8484}"/>
              </a:ext>
            </a:extLst>
          </p:cNvPr>
          <p:cNvSpPr>
            <a:spLocks noGrp="1"/>
          </p:cNvSpPr>
          <p:nvPr>
            <p:ph type="dt" sz="half" idx="10"/>
          </p:nvPr>
        </p:nvSpPr>
        <p:spPr/>
        <p:txBody>
          <a:bodyPr/>
          <a:lstStyle/>
          <a:p>
            <a:fld id="{B16A538F-90AC-411B-868E-BCA590FA7DEC}" type="datetimeFigureOut">
              <a:rPr lang="ru-RU" smtClean="0"/>
              <a:t>20.11.2018</a:t>
            </a:fld>
            <a:endParaRPr lang="ru-RU"/>
          </a:p>
        </p:txBody>
      </p:sp>
      <p:sp>
        <p:nvSpPr>
          <p:cNvPr id="5" name="Нижний колонтитул 4">
            <a:extLst>
              <a:ext uri="{FF2B5EF4-FFF2-40B4-BE49-F238E27FC236}">
                <a16:creationId xmlns:a16="http://schemas.microsoft.com/office/drawing/2014/main" id="{199320B6-109A-43AA-8913-F82257140DA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23DF5C5B-CEFF-43F5-82D9-14FB265AA033}"/>
              </a:ext>
            </a:extLst>
          </p:cNvPr>
          <p:cNvSpPr>
            <a:spLocks noGrp="1"/>
          </p:cNvSpPr>
          <p:nvPr>
            <p:ph type="sldNum" sz="quarter" idx="12"/>
          </p:nvPr>
        </p:nvSpPr>
        <p:spPr/>
        <p:txBody>
          <a:bodyPr/>
          <a:lstStyle/>
          <a:p>
            <a:fld id="{2CFDAFDC-A2F9-4CE6-82DF-259E580D2D4C}" type="slidenum">
              <a:rPr lang="ru-RU" smtClean="0"/>
              <a:t>‹#›</a:t>
            </a:fld>
            <a:endParaRPr lang="ru-RU"/>
          </a:p>
        </p:txBody>
      </p:sp>
    </p:spTree>
    <p:extLst>
      <p:ext uri="{BB962C8B-B14F-4D97-AF65-F5344CB8AC3E}">
        <p14:creationId xmlns:p14="http://schemas.microsoft.com/office/powerpoint/2010/main" val="24087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54D6C29-AA1B-4EAB-9B5E-392D84CB6AD2}"/>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37E55CD6-5511-4F22-912A-EE3AA6CFE6F7}"/>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62D444FF-05ED-47F6-8B18-EA3E74BA56EF}"/>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106047D8-6507-4AA2-A849-63DFEAD70767}"/>
              </a:ext>
            </a:extLst>
          </p:cNvPr>
          <p:cNvSpPr>
            <a:spLocks noGrp="1"/>
          </p:cNvSpPr>
          <p:nvPr>
            <p:ph type="dt" sz="half" idx="10"/>
          </p:nvPr>
        </p:nvSpPr>
        <p:spPr/>
        <p:txBody>
          <a:bodyPr/>
          <a:lstStyle/>
          <a:p>
            <a:fld id="{B16A538F-90AC-411B-868E-BCA590FA7DEC}" type="datetimeFigureOut">
              <a:rPr lang="ru-RU" smtClean="0"/>
              <a:t>20.11.2018</a:t>
            </a:fld>
            <a:endParaRPr lang="ru-RU"/>
          </a:p>
        </p:txBody>
      </p:sp>
      <p:sp>
        <p:nvSpPr>
          <p:cNvPr id="6" name="Нижний колонтитул 5">
            <a:extLst>
              <a:ext uri="{FF2B5EF4-FFF2-40B4-BE49-F238E27FC236}">
                <a16:creationId xmlns:a16="http://schemas.microsoft.com/office/drawing/2014/main" id="{E19BEC8D-7FCE-4E1B-9B94-89E4267CA24A}"/>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58959FAE-DB75-4F4D-98DD-BA1390B941A4}"/>
              </a:ext>
            </a:extLst>
          </p:cNvPr>
          <p:cNvSpPr>
            <a:spLocks noGrp="1"/>
          </p:cNvSpPr>
          <p:nvPr>
            <p:ph type="sldNum" sz="quarter" idx="12"/>
          </p:nvPr>
        </p:nvSpPr>
        <p:spPr/>
        <p:txBody>
          <a:bodyPr/>
          <a:lstStyle/>
          <a:p>
            <a:fld id="{2CFDAFDC-A2F9-4CE6-82DF-259E580D2D4C}" type="slidenum">
              <a:rPr lang="ru-RU" smtClean="0"/>
              <a:t>‹#›</a:t>
            </a:fld>
            <a:endParaRPr lang="ru-RU"/>
          </a:p>
        </p:txBody>
      </p:sp>
    </p:spTree>
    <p:extLst>
      <p:ext uri="{BB962C8B-B14F-4D97-AF65-F5344CB8AC3E}">
        <p14:creationId xmlns:p14="http://schemas.microsoft.com/office/powerpoint/2010/main" val="3054447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59034DA-D22B-4BFC-BAEB-21EB439CA346}"/>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51003F40-6B1C-49E5-9313-601ED9C8BD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B3289C9F-2ABC-4BAC-A1CF-41E60BFB161F}"/>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171942C8-1C79-4A18-9F70-6B37B02A33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AC24D9C3-A5B1-41F1-8DE3-5A14001365F2}"/>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B0C9D4FF-325E-441A-87BF-6E1B6B3A7624}"/>
              </a:ext>
            </a:extLst>
          </p:cNvPr>
          <p:cNvSpPr>
            <a:spLocks noGrp="1"/>
          </p:cNvSpPr>
          <p:nvPr>
            <p:ph type="dt" sz="half" idx="10"/>
          </p:nvPr>
        </p:nvSpPr>
        <p:spPr/>
        <p:txBody>
          <a:bodyPr/>
          <a:lstStyle/>
          <a:p>
            <a:fld id="{B16A538F-90AC-411B-868E-BCA590FA7DEC}" type="datetimeFigureOut">
              <a:rPr lang="ru-RU" smtClean="0"/>
              <a:t>20.11.2018</a:t>
            </a:fld>
            <a:endParaRPr lang="ru-RU"/>
          </a:p>
        </p:txBody>
      </p:sp>
      <p:sp>
        <p:nvSpPr>
          <p:cNvPr id="8" name="Нижний колонтитул 7">
            <a:extLst>
              <a:ext uri="{FF2B5EF4-FFF2-40B4-BE49-F238E27FC236}">
                <a16:creationId xmlns:a16="http://schemas.microsoft.com/office/drawing/2014/main" id="{E0C1D5D8-14CF-4D29-BC13-2E398DF64A0C}"/>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10065348-A74C-4269-AD5A-660DA7BD4328}"/>
              </a:ext>
            </a:extLst>
          </p:cNvPr>
          <p:cNvSpPr>
            <a:spLocks noGrp="1"/>
          </p:cNvSpPr>
          <p:nvPr>
            <p:ph type="sldNum" sz="quarter" idx="12"/>
          </p:nvPr>
        </p:nvSpPr>
        <p:spPr/>
        <p:txBody>
          <a:bodyPr/>
          <a:lstStyle/>
          <a:p>
            <a:fld id="{2CFDAFDC-A2F9-4CE6-82DF-259E580D2D4C}" type="slidenum">
              <a:rPr lang="ru-RU" smtClean="0"/>
              <a:t>‹#›</a:t>
            </a:fld>
            <a:endParaRPr lang="ru-RU"/>
          </a:p>
        </p:txBody>
      </p:sp>
    </p:spTree>
    <p:extLst>
      <p:ext uri="{BB962C8B-B14F-4D97-AF65-F5344CB8AC3E}">
        <p14:creationId xmlns:p14="http://schemas.microsoft.com/office/powerpoint/2010/main" val="132610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B666142-413E-43AD-A6BD-157C1CE76A35}"/>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1A30EFA7-D695-4A70-8439-1452F5D883C6}"/>
              </a:ext>
            </a:extLst>
          </p:cNvPr>
          <p:cNvSpPr>
            <a:spLocks noGrp="1"/>
          </p:cNvSpPr>
          <p:nvPr>
            <p:ph type="dt" sz="half" idx="10"/>
          </p:nvPr>
        </p:nvSpPr>
        <p:spPr/>
        <p:txBody>
          <a:bodyPr/>
          <a:lstStyle/>
          <a:p>
            <a:fld id="{B16A538F-90AC-411B-868E-BCA590FA7DEC}" type="datetimeFigureOut">
              <a:rPr lang="ru-RU" smtClean="0"/>
              <a:t>20.11.2018</a:t>
            </a:fld>
            <a:endParaRPr lang="ru-RU"/>
          </a:p>
        </p:txBody>
      </p:sp>
      <p:sp>
        <p:nvSpPr>
          <p:cNvPr id="4" name="Нижний колонтитул 3">
            <a:extLst>
              <a:ext uri="{FF2B5EF4-FFF2-40B4-BE49-F238E27FC236}">
                <a16:creationId xmlns:a16="http://schemas.microsoft.com/office/drawing/2014/main" id="{4A6813D3-8D55-47C2-B378-EB1463879FAE}"/>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C1616D89-0BA7-4EE8-ACFE-D56966786A43}"/>
              </a:ext>
            </a:extLst>
          </p:cNvPr>
          <p:cNvSpPr>
            <a:spLocks noGrp="1"/>
          </p:cNvSpPr>
          <p:nvPr>
            <p:ph type="sldNum" sz="quarter" idx="12"/>
          </p:nvPr>
        </p:nvSpPr>
        <p:spPr/>
        <p:txBody>
          <a:bodyPr/>
          <a:lstStyle/>
          <a:p>
            <a:fld id="{2CFDAFDC-A2F9-4CE6-82DF-259E580D2D4C}" type="slidenum">
              <a:rPr lang="ru-RU" smtClean="0"/>
              <a:t>‹#›</a:t>
            </a:fld>
            <a:endParaRPr lang="ru-RU"/>
          </a:p>
        </p:txBody>
      </p:sp>
    </p:spTree>
    <p:extLst>
      <p:ext uri="{BB962C8B-B14F-4D97-AF65-F5344CB8AC3E}">
        <p14:creationId xmlns:p14="http://schemas.microsoft.com/office/powerpoint/2010/main" val="600466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C70FA949-3D13-42B6-9C52-B7F716E552A2}"/>
              </a:ext>
            </a:extLst>
          </p:cNvPr>
          <p:cNvSpPr>
            <a:spLocks noGrp="1"/>
          </p:cNvSpPr>
          <p:nvPr>
            <p:ph type="dt" sz="half" idx="10"/>
          </p:nvPr>
        </p:nvSpPr>
        <p:spPr/>
        <p:txBody>
          <a:bodyPr/>
          <a:lstStyle/>
          <a:p>
            <a:fld id="{B16A538F-90AC-411B-868E-BCA590FA7DEC}" type="datetimeFigureOut">
              <a:rPr lang="ru-RU" smtClean="0"/>
              <a:t>20.11.2018</a:t>
            </a:fld>
            <a:endParaRPr lang="ru-RU"/>
          </a:p>
        </p:txBody>
      </p:sp>
      <p:sp>
        <p:nvSpPr>
          <p:cNvPr id="3" name="Нижний колонтитул 2">
            <a:extLst>
              <a:ext uri="{FF2B5EF4-FFF2-40B4-BE49-F238E27FC236}">
                <a16:creationId xmlns:a16="http://schemas.microsoft.com/office/drawing/2014/main" id="{AA26FD08-DA03-4CAF-815F-AB54671C40F0}"/>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46181F59-4283-4E7D-9436-1CD7E5042C92}"/>
              </a:ext>
            </a:extLst>
          </p:cNvPr>
          <p:cNvSpPr>
            <a:spLocks noGrp="1"/>
          </p:cNvSpPr>
          <p:nvPr>
            <p:ph type="sldNum" sz="quarter" idx="12"/>
          </p:nvPr>
        </p:nvSpPr>
        <p:spPr/>
        <p:txBody>
          <a:bodyPr/>
          <a:lstStyle/>
          <a:p>
            <a:fld id="{2CFDAFDC-A2F9-4CE6-82DF-259E580D2D4C}" type="slidenum">
              <a:rPr lang="ru-RU" smtClean="0"/>
              <a:t>‹#›</a:t>
            </a:fld>
            <a:endParaRPr lang="ru-RU"/>
          </a:p>
        </p:txBody>
      </p:sp>
    </p:spTree>
    <p:extLst>
      <p:ext uri="{BB962C8B-B14F-4D97-AF65-F5344CB8AC3E}">
        <p14:creationId xmlns:p14="http://schemas.microsoft.com/office/powerpoint/2010/main" val="927033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BA264FB-CD1F-4100-9913-EEF1805C0060}"/>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CF41F7A8-6056-475E-AE1C-437E871514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141A6CB4-B346-4494-A3AC-2B84A7482D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BDBCE18B-6E85-4C13-B497-5CBE077E1E09}"/>
              </a:ext>
            </a:extLst>
          </p:cNvPr>
          <p:cNvSpPr>
            <a:spLocks noGrp="1"/>
          </p:cNvSpPr>
          <p:nvPr>
            <p:ph type="dt" sz="half" idx="10"/>
          </p:nvPr>
        </p:nvSpPr>
        <p:spPr/>
        <p:txBody>
          <a:bodyPr/>
          <a:lstStyle/>
          <a:p>
            <a:fld id="{B16A538F-90AC-411B-868E-BCA590FA7DEC}" type="datetimeFigureOut">
              <a:rPr lang="ru-RU" smtClean="0"/>
              <a:t>20.11.2018</a:t>
            </a:fld>
            <a:endParaRPr lang="ru-RU"/>
          </a:p>
        </p:txBody>
      </p:sp>
      <p:sp>
        <p:nvSpPr>
          <p:cNvPr id="6" name="Нижний колонтитул 5">
            <a:extLst>
              <a:ext uri="{FF2B5EF4-FFF2-40B4-BE49-F238E27FC236}">
                <a16:creationId xmlns:a16="http://schemas.microsoft.com/office/drawing/2014/main" id="{42506EAF-1029-401D-8EB0-0EC9AB0DDD6C}"/>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D003B98B-9104-44F7-A469-F7C94F6B7A8F}"/>
              </a:ext>
            </a:extLst>
          </p:cNvPr>
          <p:cNvSpPr>
            <a:spLocks noGrp="1"/>
          </p:cNvSpPr>
          <p:nvPr>
            <p:ph type="sldNum" sz="quarter" idx="12"/>
          </p:nvPr>
        </p:nvSpPr>
        <p:spPr/>
        <p:txBody>
          <a:bodyPr/>
          <a:lstStyle/>
          <a:p>
            <a:fld id="{2CFDAFDC-A2F9-4CE6-82DF-259E580D2D4C}" type="slidenum">
              <a:rPr lang="ru-RU" smtClean="0"/>
              <a:t>‹#›</a:t>
            </a:fld>
            <a:endParaRPr lang="ru-RU"/>
          </a:p>
        </p:txBody>
      </p:sp>
    </p:spTree>
    <p:extLst>
      <p:ext uri="{BB962C8B-B14F-4D97-AF65-F5344CB8AC3E}">
        <p14:creationId xmlns:p14="http://schemas.microsoft.com/office/powerpoint/2010/main" val="1198896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B87DFC7-61FD-41AC-9B76-2DF005F6A0D8}"/>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A1110EB6-F6B9-48D0-AAA3-1A5153265F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1CEFDF63-AD6F-46B7-8255-6F53232218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6D459497-4444-43D4-9683-49650FE25850}"/>
              </a:ext>
            </a:extLst>
          </p:cNvPr>
          <p:cNvSpPr>
            <a:spLocks noGrp="1"/>
          </p:cNvSpPr>
          <p:nvPr>
            <p:ph type="dt" sz="half" idx="10"/>
          </p:nvPr>
        </p:nvSpPr>
        <p:spPr/>
        <p:txBody>
          <a:bodyPr/>
          <a:lstStyle/>
          <a:p>
            <a:fld id="{B16A538F-90AC-411B-868E-BCA590FA7DEC}" type="datetimeFigureOut">
              <a:rPr lang="ru-RU" smtClean="0"/>
              <a:t>20.11.2018</a:t>
            </a:fld>
            <a:endParaRPr lang="ru-RU"/>
          </a:p>
        </p:txBody>
      </p:sp>
      <p:sp>
        <p:nvSpPr>
          <p:cNvPr id="6" name="Нижний колонтитул 5">
            <a:extLst>
              <a:ext uri="{FF2B5EF4-FFF2-40B4-BE49-F238E27FC236}">
                <a16:creationId xmlns:a16="http://schemas.microsoft.com/office/drawing/2014/main" id="{179E27AD-D52E-4605-8F77-D84417B870A8}"/>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34FEB130-6B0C-4BCE-88AB-2331664AFE3F}"/>
              </a:ext>
            </a:extLst>
          </p:cNvPr>
          <p:cNvSpPr>
            <a:spLocks noGrp="1"/>
          </p:cNvSpPr>
          <p:nvPr>
            <p:ph type="sldNum" sz="quarter" idx="12"/>
          </p:nvPr>
        </p:nvSpPr>
        <p:spPr/>
        <p:txBody>
          <a:bodyPr/>
          <a:lstStyle/>
          <a:p>
            <a:fld id="{2CFDAFDC-A2F9-4CE6-82DF-259E580D2D4C}" type="slidenum">
              <a:rPr lang="ru-RU" smtClean="0"/>
              <a:t>‹#›</a:t>
            </a:fld>
            <a:endParaRPr lang="ru-RU"/>
          </a:p>
        </p:txBody>
      </p:sp>
    </p:spTree>
    <p:extLst>
      <p:ext uri="{BB962C8B-B14F-4D97-AF65-F5344CB8AC3E}">
        <p14:creationId xmlns:p14="http://schemas.microsoft.com/office/powerpoint/2010/main" val="3710350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47F3DCF-9B7B-4592-9C7D-BACF148104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5F91C873-AE0A-42EB-9E13-B39EA7874C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5446776-16A6-48A1-8BCB-4967FA09D3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6A538F-90AC-411B-868E-BCA590FA7DEC}" type="datetimeFigureOut">
              <a:rPr lang="ru-RU" smtClean="0"/>
              <a:t>20.11.2018</a:t>
            </a:fld>
            <a:endParaRPr lang="ru-RU"/>
          </a:p>
        </p:txBody>
      </p:sp>
      <p:sp>
        <p:nvSpPr>
          <p:cNvPr id="5" name="Нижний колонтитул 4">
            <a:extLst>
              <a:ext uri="{FF2B5EF4-FFF2-40B4-BE49-F238E27FC236}">
                <a16:creationId xmlns:a16="http://schemas.microsoft.com/office/drawing/2014/main" id="{B75E4E7B-2DC9-418C-8822-BD6FC7770E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CC8E8AA7-9012-4E18-A9F5-ED888B42A0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FDAFDC-A2F9-4CE6-82DF-259E580D2D4C}" type="slidenum">
              <a:rPr lang="ru-RU" smtClean="0"/>
              <a:t>‹#›</a:t>
            </a:fld>
            <a:endParaRPr lang="ru-RU"/>
          </a:p>
        </p:txBody>
      </p:sp>
    </p:spTree>
    <p:extLst>
      <p:ext uri="{BB962C8B-B14F-4D97-AF65-F5344CB8AC3E}">
        <p14:creationId xmlns:p14="http://schemas.microsoft.com/office/powerpoint/2010/main" val="34097014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mashastroeva@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media" Target="../media/media2.m4a"/><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4.png"/><Relationship Id="rId5" Type="http://schemas.openxmlformats.org/officeDocument/2006/relationships/slideLayout" Target="../slideLayouts/slideLayout1.xml"/><Relationship Id="rId4" Type="http://schemas.openxmlformats.org/officeDocument/2006/relationships/audio" Target="../media/media2.m4a"/></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C7C045E-A57C-4D39-ADDA-30C74BD2CF81}"/>
              </a:ext>
            </a:extLst>
          </p:cNvPr>
          <p:cNvSpPr>
            <a:spLocks noGrp="1"/>
          </p:cNvSpPr>
          <p:nvPr>
            <p:ph type="ctrTitle"/>
          </p:nvPr>
        </p:nvSpPr>
        <p:spPr>
          <a:xfrm>
            <a:off x="206830" y="552160"/>
            <a:ext cx="5672019" cy="4393911"/>
          </a:xfrm>
        </p:spPr>
        <p:txBody>
          <a:bodyPr vert="horz" lIns="91440" tIns="45720" rIns="91440" bIns="45720" rtlCol="0" anchor="ctr" anchorCtr="0">
            <a:normAutofit fontScale="90000"/>
          </a:bodyPr>
          <a:lstStyle/>
          <a:p>
            <a:pPr algn="l"/>
            <a:r>
              <a:rPr lang="en-US" sz="4800" b="1" dirty="0">
                <a:solidFill>
                  <a:srgbClr val="C00000"/>
                </a:solidFill>
              </a:rPr>
              <a:t>Expression of emotionality in </a:t>
            </a:r>
            <a:r>
              <a:rPr lang="en-US" sz="4800" b="1" dirty="0" err="1">
                <a:solidFill>
                  <a:srgbClr val="C00000"/>
                </a:solidFill>
              </a:rPr>
              <a:t>Beserman</a:t>
            </a:r>
            <a:r>
              <a:rPr lang="en-US" sz="4800" b="1" dirty="0">
                <a:solidFill>
                  <a:srgbClr val="C00000"/>
                </a:solidFill>
              </a:rPr>
              <a:t> Udmurt: </a:t>
            </a:r>
            <a:r>
              <a:rPr lang="en-US" sz="4800" b="1" dirty="0" err="1">
                <a:solidFill>
                  <a:srgbClr val="C00000"/>
                </a:solidFill>
              </a:rPr>
              <a:t>babytalk</a:t>
            </a:r>
            <a:r>
              <a:rPr lang="en-US" sz="4800" b="1" dirty="0">
                <a:solidFill>
                  <a:srgbClr val="C00000"/>
                </a:solidFill>
              </a:rPr>
              <a:t>, </a:t>
            </a:r>
            <a:br>
              <a:rPr lang="en-US" sz="4800" b="1" dirty="0">
                <a:solidFill>
                  <a:srgbClr val="C00000"/>
                </a:solidFill>
              </a:rPr>
            </a:br>
            <a:r>
              <a:rPr lang="en-US" sz="4800" b="1" dirty="0">
                <a:solidFill>
                  <a:srgbClr val="C00000"/>
                </a:solidFill>
              </a:rPr>
              <a:t>obscene words, </a:t>
            </a:r>
            <a:br>
              <a:rPr lang="en-US" sz="4800" b="1" dirty="0">
                <a:solidFill>
                  <a:srgbClr val="C00000"/>
                </a:solidFill>
              </a:rPr>
            </a:br>
            <a:r>
              <a:rPr lang="en-US" sz="4800" b="1" dirty="0">
                <a:solidFill>
                  <a:srgbClr val="C00000"/>
                </a:solidFill>
              </a:rPr>
              <a:t>and ideophones</a:t>
            </a:r>
            <a:br>
              <a:rPr lang="en-US" sz="1800" b="1" dirty="0"/>
            </a:br>
            <a:br>
              <a:rPr lang="en-US" sz="1800" b="1" dirty="0"/>
            </a:br>
            <a:br>
              <a:rPr lang="en-US" sz="1800" b="1" dirty="0"/>
            </a:br>
            <a:br>
              <a:rPr lang="en-US" sz="1800" b="1" dirty="0"/>
            </a:br>
            <a:endParaRPr lang="en-US" sz="1800" b="1" dirty="0"/>
          </a:p>
        </p:txBody>
      </p:sp>
      <p:cxnSp>
        <p:nvCxnSpPr>
          <p:cNvPr id="21" name="Straight Arrow Connector 16">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 name="Подзаголовок 2">
            <a:extLst>
              <a:ext uri="{FF2B5EF4-FFF2-40B4-BE49-F238E27FC236}">
                <a16:creationId xmlns:a16="http://schemas.microsoft.com/office/drawing/2014/main" id="{9C3FE337-6A28-4E4E-BFC9-F4818F4EF6C5}"/>
              </a:ext>
            </a:extLst>
          </p:cNvPr>
          <p:cNvSpPr txBox="1">
            <a:spLocks/>
          </p:cNvSpPr>
          <p:nvPr/>
        </p:nvSpPr>
        <p:spPr>
          <a:xfrm>
            <a:off x="103415" y="5142503"/>
            <a:ext cx="7107876" cy="1692787"/>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t>Maria </a:t>
            </a:r>
            <a:r>
              <a:rPr lang="en-US" dirty="0" err="1"/>
              <a:t>Usacheva</a:t>
            </a:r>
            <a:r>
              <a:rPr lang="en-US" dirty="0"/>
              <a:t>, the Institute of Linguistics, RAS</a:t>
            </a:r>
          </a:p>
          <a:p>
            <a:pPr algn="l"/>
            <a:r>
              <a:rPr lang="en-US" dirty="0">
                <a:hlinkClick r:id="rId2"/>
              </a:rPr>
              <a:t>mashastroeva@gmail.com</a:t>
            </a:r>
            <a:endParaRPr lang="en-US" dirty="0"/>
          </a:p>
          <a:p>
            <a:pPr algn="l"/>
            <a:r>
              <a:rPr lang="en-US" sz="2000" dirty="0"/>
              <a:t>The work was supported by RFBR grant 16-24-17003 «The integral analysis of NPs in Finno-Ugric languages: support of reference and encoding of information structure»</a:t>
            </a:r>
          </a:p>
        </p:txBody>
      </p:sp>
      <p:pic>
        <p:nvPicPr>
          <p:cNvPr id="12" name="Рисунок 11">
            <a:extLst>
              <a:ext uri="{FF2B5EF4-FFF2-40B4-BE49-F238E27FC236}">
                <a16:creationId xmlns:a16="http://schemas.microsoft.com/office/drawing/2014/main" id="{82D6C764-229E-4DD3-9DA3-CFA4148BE7C3}"/>
              </a:ext>
            </a:extLst>
          </p:cNvPr>
          <p:cNvPicPr>
            <a:picLocks noChangeAspect="1"/>
          </p:cNvPicPr>
          <p:nvPr/>
        </p:nvPicPr>
        <p:blipFill rotWithShape="1">
          <a:blip r:embed="rId3">
            <a:extLst>
              <a:ext uri="{28A0092B-C50C-407E-A947-70E740481C1C}">
                <a14:useLocalDpi xmlns:a14="http://schemas.microsoft.com/office/drawing/2010/main" val="0"/>
              </a:ext>
            </a:extLst>
          </a:blip>
          <a:srcRect l="20804" r="17748" b="-1"/>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885428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C7C045E-A57C-4D39-ADDA-30C74BD2CF81}"/>
              </a:ext>
            </a:extLst>
          </p:cNvPr>
          <p:cNvSpPr>
            <a:spLocks noGrp="1"/>
          </p:cNvSpPr>
          <p:nvPr>
            <p:ph type="ctrTitle"/>
          </p:nvPr>
        </p:nvSpPr>
        <p:spPr>
          <a:xfrm>
            <a:off x="374754" y="-282516"/>
            <a:ext cx="10293246" cy="1100137"/>
          </a:xfrm>
        </p:spPr>
        <p:txBody>
          <a:bodyPr>
            <a:normAutofit/>
          </a:bodyPr>
          <a:lstStyle/>
          <a:p>
            <a:r>
              <a:rPr lang="en-US" b="1" dirty="0">
                <a:solidFill>
                  <a:srgbClr val="C00000"/>
                </a:solidFill>
              </a:rPr>
              <a:t>Diminutives</a:t>
            </a:r>
            <a:endParaRPr lang="ru-RU" b="1" dirty="0">
              <a:solidFill>
                <a:srgbClr val="C00000"/>
              </a:solidFill>
            </a:endParaRPr>
          </a:p>
        </p:txBody>
      </p:sp>
      <p:sp>
        <p:nvSpPr>
          <p:cNvPr id="6" name="Подзаголовок 5">
            <a:extLst>
              <a:ext uri="{FF2B5EF4-FFF2-40B4-BE49-F238E27FC236}">
                <a16:creationId xmlns:a16="http://schemas.microsoft.com/office/drawing/2014/main" id="{AF41517E-9A7C-430F-A575-A14AEFA3411E}"/>
              </a:ext>
            </a:extLst>
          </p:cNvPr>
          <p:cNvSpPr>
            <a:spLocks noGrp="1"/>
          </p:cNvSpPr>
          <p:nvPr>
            <p:ph type="subTitle" idx="1"/>
          </p:nvPr>
        </p:nvSpPr>
        <p:spPr>
          <a:xfrm>
            <a:off x="194873" y="817621"/>
            <a:ext cx="11452486" cy="5606966"/>
          </a:xfrm>
        </p:spPr>
        <p:txBody>
          <a:bodyPr>
            <a:noAutofit/>
          </a:bodyPr>
          <a:lstStyle/>
          <a:p>
            <a:pPr algn="l"/>
            <a:r>
              <a:rPr lang="en-US" sz="2800" dirty="0">
                <a:latin typeface="Cambria (Основной текст)"/>
              </a:rPr>
              <a:t>But (at least several) languages of the Volga-Kama region have poor evaluative morphology</a:t>
            </a:r>
            <a:endParaRPr lang="ru-RU" sz="2800" dirty="0">
              <a:latin typeface="Cambria (Основной текст)"/>
            </a:endParaRPr>
          </a:p>
          <a:p>
            <a:pPr algn="l"/>
            <a:r>
              <a:rPr lang="en-US" sz="2800" dirty="0">
                <a:latin typeface="Cambria (Основной текст)"/>
              </a:rPr>
              <a:t>“The evaluative morphology of Tatar is rather sketchy, evaluative suffixes being not very productive and the distribution of them among word classes is far from regular” (and the same is true for other Turkic languages) [</a:t>
            </a:r>
            <a:r>
              <a:rPr lang="en-US" sz="2800" dirty="0" err="1">
                <a:latin typeface="Cambria (Основной текст)"/>
              </a:rPr>
              <a:t>G</a:t>
            </a:r>
            <a:r>
              <a:rPr lang="en-US" sz="2800" dirty="0" err="1">
                <a:latin typeface="Cambria (Основной текст)"/>
                <a:cs typeface="Calibri" panose="020F0502020204030204" pitchFamily="34" charset="0"/>
              </a:rPr>
              <a:t>ü</a:t>
            </a:r>
            <a:r>
              <a:rPr lang="en-US" sz="2800" dirty="0" err="1">
                <a:latin typeface="Cambria (Основной текст)"/>
              </a:rPr>
              <a:t>ney</a:t>
            </a:r>
            <a:r>
              <a:rPr lang="en-US" sz="2800" dirty="0">
                <a:latin typeface="Cambria (Основной текст)"/>
              </a:rPr>
              <a:t> 2015: 310].</a:t>
            </a:r>
          </a:p>
          <a:p>
            <a:pPr algn="l"/>
            <a:r>
              <a:rPr lang="en-US" sz="2800" dirty="0">
                <a:latin typeface="Cambria (Основной текст)"/>
              </a:rPr>
              <a:t>The situation in </a:t>
            </a:r>
            <a:r>
              <a:rPr lang="en-US" sz="2800" dirty="0" err="1">
                <a:latin typeface="Cambria (Основной текст)"/>
              </a:rPr>
              <a:t>Beserman</a:t>
            </a:r>
            <a:r>
              <a:rPr lang="en-US" sz="2800" dirty="0">
                <a:latin typeface="Cambria (Основной текст)"/>
              </a:rPr>
              <a:t> Udmurt is similar to those in Turkic languages. There are only several words with an element -</a:t>
            </a:r>
            <a:r>
              <a:rPr lang="en-US" sz="2800" i="1" dirty="0">
                <a:latin typeface="Cambria (Основной текст)"/>
              </a:rPr>
              <a:t>ok</a:t>
            </a:r>
            <a:r>
              <a:rPr lang="en-US" sz="2800" dirty="0">
                <a:latin typeface="Cambria (Основной текст)"/>
              </a:rPr>
              <a:t> which has diminutive or tender meaning: </a:t>
            </a:r>
            <a:r>
              <a:rPr lang="en-US" sz="2800" i="1" dirty="0" err="1">
                <a:latin typeface="Cambria (Основной текст)"/>
              </a:rPr>
              <a:t>nə̑l-ok</a:t>
            </a:r>
            <a:r>
              <a:rPr lang="en-US" sz="2800" dirty="0">
                <a:latin typeface="Cambria (Основной текст)"/>
              </a:rPr>
              <a:t> girl-DIM ‘a little girl’</a:t>
            </a:r>
            <a:r>
              <a:rPr lang="en-US" sz="2800" i="1" dirty="0">
                <a:latin typeface="Cambria (Основной текст)"/>
              </a:rPr>
              <a:t>, </a:t>
            </a:r>
            <a:r>
              <a:rPr lang="en-US" sz="2800" i="1" dirty="0" err="1">
                <a:latin typeface="Cambria (Основной текст)"/>
              </a:rPr>
              <a:t>pij</a:t>
            </a:r>
            <a:r>
              <a:rPr lang="en-US" sz="2800" i="1" dirty="0">
                <a:latin typeface="Cambria (Основной текст)"/>
              </a:rPr>
              <a:t>-ok</a:t>
            </a:r>
            <a:r>
              <a:rPr lang="en-US" sz="2800" dirty="0">
                <a:latin typeface="Cambria (Основной текст)"/>
              </a:rPr>
              <a:t> boy-DIM ‘my dear boy/man’, </a:t>
            </a:r>
            <a:r>
              <a:rPr lang="en-US" sz="2800" i="1" dirty="0" err="1">
                <a:latin typeface="Cambria (Основной текст)"/>
              </a:rPr>
              <a:t>kət</a:t>
            </a:r>
            <a:r>
              <a:rPr lang="en-US" sz="2800" i="1" dirty="0">
                <a:latin typeface="Cambria (Основной текст)"/>
              </a:rPr>
              <a:t>-ok </a:t>
            </a:r>
            <a:r>
              <a:rPr lang="en-US" sz="2800" dirty="0">
                <a:latin typeface="Cambria (Основной текст)"/>
              </a:rPr>
              <a:t>belly-DIM </a:t>
            </a:r>
            <a:r>
              <a:rPr lang="en-US" sz="2800" dirty="0" err="1">
                <a:latin typeface="Cambria (Основной текст)"/>
              </a:rPr>
              <a:t>ʼbelly</a:t>
            </a:r>
            <a:r>
              <a:rPr lang="en-US" sz="2800" dirty="0">
                <a:latin typeface="Cambria (Основной текст)"/>
              </a:rPr>
              <a:t> (CD)ʼ; ?</a:t>
            </a:r>
            <a:r>
              <a:rPr lang="ru-RU" sz="2800" i="1" dirty="0" err="1">
                <a:latin typeface="Cambria (Основной текст)"/>
              </a:rPr>
              <a:t>totok</a:t>
            </a:r>
            <a:r>
              <a:rPr lang="ru-RU" sz="2800" dirty="0">
                <a:latin typeface="Cambria (Основной текст)"/>
              </a:rPr>
              <a:t> </a:t>
            </a:r>
            <a:r>
              <a:rPr lang="en-US" sz="2800" dirty="0" err="1">
                <a:latin typeface="Cambria (Основной текст)"/>
              </a:rPr>
              <a:t>ʼshoesʼ</a:t>
            </a:r>
            <a:r>
              <a:rPr lang="en-US" sz="2800" dirty="0">
                <a:latin typeface="Cambria (Основной текст)"/>
              </a:rPr>
              <a:t>, </a:t>
            </a:r>
            <a:r>
              <a:rPr lang="ru-RU" sz="2800" dirty="0">
                <a:latin typeface="Cambria (Основной текст)"/>
              </a:rPr>
              <a:t>?</a:t>
            </a:r>
            <a:r>
              <a:rPr lang="en-US" sz="2800" i="1" dirty="0" err="1">
                <a:latin typeface="Cambria (Основной текст)"/>
              </a:rPr>
              <a:t>gužok</a:t>
            </a:r>
            <a:r>
              <a:rPr lang="en-US" sz="2800" dirty="0">
                <a:latin typeface="Cambria (Основной текст)"/>
              </a:rPr>
              <a:t> </a:t>
            </a:r>
            <a:r>
              <a:rPr lang="en-US" sz="2800" dirty="0" err="1">
                <a:latin typeface="Cambria (Основной текст)"/>
              </a:rPr>
              <a:t>ʼgladeʼ</a:t>
            </a:r>
            <a:r>
              <a:rPr lang="ru-RU" sz="2800" dirty="0">
                <a:latin typeface="Cambria (Основной текст)"/>
              </a:rPr>
              <a:t> (</a:t>
            </a:r>
            <a:r>
              <a:rPr lang="en-US" sz="2800" dirty="0">
                <a:latin typeface="Cambria (Основной текст)"/>
              </a:rPr>
              <a:t>cf. Standard Udmurt </a:t>
            </a:r>
            <a:r>
              <a:rPr lang="en-US" sz="2800" i="1" dirty="0" err="1">
                <a:latin typeface="Cambria (Основной текст)"/>
              </a:rPr>
              <a:t>guždor</a:t>
            </a:r>
            <a:r>
              <a:rPr lang="en-US" sz="2800" dirty="0">
                <a:latin typeface="Cambria (Основной текст)"/>
              </a:rPr>
              <a:t> </a:t>
            </a:r>
            <a:r>
              <a:rPr lang="en-US" sz="2800" dirty="0" err="1">
                <a:latin typeface="Cambria (Основной текст)"/>
              </a:rPr>
              <a:t>ʼglade</a:t>
            </a:r>
            <a:r>
              <a:rPr lang="en-US" sz="2800" dirty="0">
                <a:latin typeface="Cambria (Основной текст)"/>
              </a:rPr>
              <a:t>). </a:t>
            </a:r>
          </a:p>
          <a:p>
            <a:pPr algn="l"/>
            <a:r>
              <a:rPr lang="en-US" sz="2800" dirty="0">
                <a:latin typeface="Cambria (Основной текст)"/>
              </a:rPr>
              <a:t>In Komi diminutives are borrowed from Russian (</a:t>
            </a:r>
            <a:r>
              <a:rPr lang="en-US" sz="2800" i="1" dirty="0" err="1">
                <a:latin typeface="Cambria (Основной текст)"/>
              </a:rPr>
              <a:t>nyv</a:t>
            </a:r>
            <a:r>
              <a:rPr lang="en-US" sz="2800" i="1" dirty="0">
                <a:latin typeface="Cambria (Основной текст)"/>
              </a:rPr>
              <a:t>-ka</a:t>
            </a:r>
            <a:r>
              <a:rPr lang="en-US" sz="2800" dirty="0">
                <a:latin typeface="Cambria (Основной текст)"/>
              </a:rPr>
              <a:t> </a:t>
            </a:r>
            <a:r>
              <a:rPr lang="en-US" sz="2800" dirty="0" err="1">
                <a:latin typeface="Cambria (Основной текст)"/>
              </a:rPr>
              <a:t>ʼa</a:t>
            </a:r>
            <a:r>
              <a:rPr lang="en-US" sz="2800" dirty="0">
                <a:latin typeface="Cambria (Основной текст)"/>
              </a:rPr>
              <a:t> </a:t>
            </a:r>
            <a:r>
              <a:rPr lang="en-US" sz="2800" dirty="0" err="1">
                <a:latin typeface="Cambria (Основной текст)"/>
              </a:rPr>
              <a:t>girlʼ</a:t>
            </a:r>
            <a:r>
              <a:rPr lang="en-US" sz="2800" dirty="0">
                <a:latin typeface="Cambria (Основной текст)"/>
              </a:rPr>
              <a:t>). </a:t>
            </a:r>
            <a:r>
              <a:rPr lang="en-US" sz="2800" dirty="0" err="1">
                <a:latin typeface="Cambria (Основной текст)"/>
              </a:rPr>
              <a:t>Yazva</a:t>
            </a:r>
            <a:r>
              <a:rPr lang="en-US" sz="2800" dirty="0">
                <a:latin typeface="Cambria (Основной текст)"/>
              </a:rPr>
              <a:t> Komi has diminutive suffix – </a:t>
            </a:r>
            <a:r>
              <a:rPr lang="en-US" sz="2800" i="1" dirty="0" err="1">
                <a:latin typeface="Cambria (Основной текст)"/>
              </a:rPr>
              <a:t>pjan</a:t>
            </a:r>
            <a:r>
              <a:rPr lang="en-US" sz="2800" i="1" dirty="0">
                <a:latin typeface="Cambria (Основной текст)"/>
              </a:rPr>
              <a:t>, </a:t>
            </a:r>
            <a:r>
              <a:rPr lang="en-US" sz="2800" dirty="0">
                <a:latin typeface="Cambria (Основной текст)"/>
              </a:rPr>
              <a:t>and there are no ideophones attested (but the dictionary is not very big)</a:t>
            </a:r>
          </a:p>
        </p:txBody>
      </p:sp>
    </p:spTree>
    <p:extLst>
      <p:ext uri="{BB962C8B-B14F-4D97-AF65-F5344CB8AC3E}">
        <p14:creationId xmlns:p14="http://schemas.microsoft.com/office/powerpoint/2010/main" val="1871927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C7C045E-A57C-4D39-ADDA-30C74BD2CF81}"/>
              </a:ext>
            </a:extLst>
          </p:cNvPr>
          <p:cNvSpPr>
            <a:spLocks noGrp="1"/>
          </p:cNvSpPr>
          <p:nvPr>
            <p:ph type="ctrTitle"/>
          </p:nvPr>
        </p:nvSpPr>
        <p:spPr>
          <a:xfrm>
            <a:off x="1524000" y="-327487"/>
            <a:ext cx="9144000" cy="1100137"/>
          </a:xfrm>
        </p:spPr>
        <p:txBody>
          <a:bodyPr>
            <a:normAutofit/>
          </a:bodyPr>
          <a:lstStyle/>
          <a:p>
            <a:r>
              <a:rPr lang="en-US" b="1" dirty="0">
                <a:solidFill>
                  <a:srgbClr val="C00000"/>
                </a:solidFill>
              </a:rPr>
              <a:t>Question 3</a:t>
            </a:r>
            <a:endParaRPr lang="ru-RU" b="1" dirty="0">
              <a:solidFill>
                <a:srgbClr val="C00000"/>
              </a:solidFill>
            </a:endParaRPr>
          </a:p>
        </p:txBody>
      </p:sp>
      <p:sp>
        <p:nvSpPr>
          <p:cNvPr id="6" name="Подзаголовок 5">
            <a:extLst>
              <a:ext uri="{FF2B5EF4-FFF2-40B4-BE49-F238E27FC236}">
                <a16:creationId xmlns:a16="http://schemas.microsoft.com/office/drawing/2014/main" id="{AF41517E-9A7C-430F-A575-A14AEFA3411E}"/>
              </a:ext>
            </a:extLst>
          </p:cNvPr>
          <p:cNvSpPr>
            <a:spLocks noGrp="1"/>
          </p:cNvSpPr>
          <p:nvPr>
            <p:ph type="subTitle" idx="1"/>
          </p:nvPr>
        </p:nvSpPr>
        <p:spPr>
          <a:xfrm>
            <a:off x="194873" y="861289"/>
            <a:ext cx="11452486" cy="5996711"/>
          </a:xfrm>
        </p:spPr>
        <p:txBody>
          <a:bodyPr>
            <a:noAutofit/>
          </a:bodyPr>
          <a:lstStyle/>
          <a:p>
            <a:pPr algn="l"/>
            <a:r>
              <a:rPr lang="en-US" sz="2800" dirty="0">
                <a:latin typeface="Cambria (Основной текст)"/>
              </a:rPr>
              <a:t>A question offered in [Ivanov 2018]: How it has happened that Finno-Ugric languages of the Volga-Kama region have borrowed Turkic system of ideophones and not vice versa?</a:t>
            </a:r>
          </a:p>
          <a:p>
            <a:pPr marL="457200" indent="-457200" algn="l">
              <a:buFont typeface="Wingdings" panose="05000000000000000000" pitchFamily="2" charset="2"/>
              <a:buChar char="ü"/>
            </a:pPr>
            <a:r>
              <a:rPr lang="en-US" sz="2800" dirty="0">
                <a:latin typeface="Cambria (Основной текст)"/>
              </a:rPr>
              <a:t>While speaking Russian </a:t>
            </a:r>
            <a:r>
              <a:rPr lang="en-US" sz="2800" dirty="0" err="1">
                <a:latin typeface="Cambria (Основной текст)"/>
              </a:rPr>
              <a:t>Beserman</a:t>
            </a:r>
            <a:r>
              <a:rPr lang="en-US" sz="2800" dirty="0">
                <a:latin typeface="Cambria (Основной текст)"/>
              </a:rPr>
              <a:t> people use either </a:t>
            </a:r>
            <a:r>
              <a:rPr lang="en-US" sz="2800" dirty="0" err="1">
                <a:latin typeface="Cambria (Основной текст)"/>
              </a:rPr>
              <a:t>Beserman</a:t>
            </a:r>
            <a:r>
              <a:rPr lang="en-US" sz="2800" dirty="0">
                <a:latin typeface="Cambria (Основной текст)"/>
              </a:rPr>
              <a:t> child-directed words (</a:t>
            </a:r>
            <a:r>
              <a:rPr lang="ru-RU" sz="2800" i="1" dirty="0">
                <a:latin typeface="Cambria" panose="02040503050406030204" pitchFamily="18" charset="0"/>
                <a:ea typeface="Cambria" panose="02040503050406030204" pitchFamily="18" charset="0"/>
              </a:rPr>
              <a:t>Что-то не нравится, </a:t>
            </a:r>
            <a:r>
              <a:rPr lang="en-US" sz="2800" i="1" dirty="0" err="1">
                <a:latin typeface="Cambria" panose="02040503050406030204" pitchFamily="18" charset="0"/>
                <a:ea typeface="Cambria" panose="02040503050406030204" pitchFamily="18" charset="0"/>
              </a:rPr>
              <a:t>gə̑də</a:t>
            </a:r>
            <a:r>
              <a:rPr lang="en-US" sz="2800" i="1" dirty="0">
                <a:latin typeface="Cambria" panose="02040503050406030204" pitchFamily="18" charset="0"/>
                <a:ea typeface="Cambria" panose="02040503050406030204" pitchFamily="18" charset="0"/>
              </a:rPr>
              <a:t>̑?) </a:t>
            </a:r>
            <a:r>
              <a:rPr lang="en-US" sz="2800" dirty="0">
                <a:latin typeface="Cambria (Основной текст)"/>
              </a:rPr>
              <a:t>or their calques (</a:t>
            </a:r>
            <a:r>
              <a:rPr lang="ru-RU" sz="2800" dirty="0">
                <a:latin typeface="Cambria (Основной текст)"/>
              </a:rPr>
              <a:t>«</a:t>
            </a:r>
            <a:r>
              <a:rPr lang="ru-RU" sz="2800" i="1" dirty="0">
                <a:latin typeface="Cambria (Основной текст)"/>
              </a:rPr>
              <a:t>Ах ты, маленькая </a:t>
            </a:r>
            <a:r>
              <a:rPr lang="ru-RU" sz="2800" i="1" dirty="0" err="1">
                <a:latin typeface="Cambria (Основной текст)"/>
              </a:rPr>
              <a:t>каканька</a:t>
            </a:r>
            <a:r>
              <a:rPr lang="ru-RU" sz="2800" i="1" dirty="0">
                <a:latin typeface="Cambria (Основной текст)"/>
              </a:rPr>
              <a:t>!</a:t>
            </a:r>
            <a:r>
              <a:rPr lang="ru-RU" sz="2800" dirty="0">
                <a:latin typeface="Cambria (Основной текст)"/>
              </a:rPr>
              <a:t>» </a:t>
            </a:r>
            <a:r>
              <a:rPr lang="en-US" sz="2800" dirty="0">
                <a:latin typeface="Cambria (Основной текст)"/>
              </a:rPr>
              <a:t>cf. Bes. </a:t>
            </a:r>
            <a:r>
              <a:rPr lang="en-US" sz="2800" i="1" dirty="0" err="1">
                <a:latin typeface="Cambria (Основной текст)"/>
              </a:rPr>
              <a:t>tʼitʼašʼ</a:t>
            </a:r>
            <a:r>
              <a:rPr lang="en-US" sz="2800" i="1" dirty="0">
                <a:latin typeface="Cambria (Основной текст)"/>
              </a:rPr>
              <a:t> </a:t>
            </a:r>
            <a:r>
              <a:rPr lang="en-US" sz="2800" dirty="0" err="1">
                <a:latin typeface="Cambria (Основной текст)"/>
              </a:rPr>
              <a:t>ʼaddress</a:t>
            </a:r>
            <a:r>
              <a:rPr lang="en-US" sz="2800" dirty="0">
                <a:latin typeface="Cambria (Основной текст)"/>
              </a:rPr>
              <a:t> to a little child; lit. crap-</a:t>
            </a:r>
            <a:r>
              <a:rPr lang="en-US" sz="2800" dirty="0" err="1">
                <a:latin typeface="Cambria (Основной текст)"/>
              </a:rPr>
              <a:t>ptcp.actʼ</a:t>
            </a:r>
            <a:r>
              <a:rPr lang="en-US" sz="2800" dirty="0">
                <a:latin typeface="Cambria (Основной текст)"/>
              </a:rPr>
              <a:t>)</a:t>
            </a:r>
            <a:r>
              <a:rPr lang="ru-RU" sz="2800" dirty="0">
                <a:latin typeface="Cambria (Основной текст)"/>
              </a:rPr>
              <a:t> </a:t>
            </a:r>
            <a:r>
              <a:rPr lang="en-US" sz="2800" dirty="0">
                <a:latin typeface="Cambria (Основной текст)"/>
              </a:rPr>
              <a:t>and do not use Russian features of </a:t>
            </a:r>
            <a:r>
              <a:rPr lang="en-US" sz="2800" dirty="0" err="1">
                <a:latin typeface="Cambria (Основной текст)"/>
              </a:rPr>
              <a:t>babytalk</a:t>
            </a:r>
            <a:r>
              <a:rPr lang="en-US" sz="2800" dirty="0">
                <a:latin typeface="Cambria (Основной текст)"/>
              </a:rPr>
              <a:t> like integral palatalization. There are CD-words borrowed from Russian: </a:t>
            </a:r>
            <a:r>
              <a:rPr lang="en-US" sz="2800" i="1" dirty="0">
                <a:latin typeface="Cambria (Основной текст)"/>
              </a:rPr>
              <a:t>mama, papa, </a:t>
            </a:r>
            <a:r>
              <a:rPr lang="en-US" sz="2800" i="1" dirty="0" err="1">
                <a:latin typeface="Cambria (Основной текст)"/>
              </a:rPr>
              <a:t>tprukonʼ</a:t>
            </a:r>
            <a:r>
              <a:rPr lang="en-US" sz="2800" i="1" dirty="0">
                <a:latin typeface="Cambria (Основной текст)"/>
              </a:rPr>
              <a:t> </a:t>
            </a:r>
            <a:r>
              <a:rPr lang="en-US" sz="2800" dirty="0" err="1">
                <a:latin typeface="Cambria (Основной текст)"/>
              </a:rPr>
              <a:t>ʼcowʼ</a:t>
            </a:r>
            <a:r>
              <a:rPr lang="en-US" sz="2800" dirty="0">
                <a:latin typeface="Cambria (Основной текст)"/>
              </a:rPr>
              <a:t> (there is a word </a:t>
            </a:r>
            <a:r>
              <a:rPr lang="ru-RU" sz="2800" dirty="0">
                <a:latin typeface="Cambria (Основной текст)"/>
              </a:rPr>
              <a:t>«</a:t>
            </a:r>
            <a:r>
              <a:rPr lang="ru-RU" sz="2800" i="1" dirty="0" err="1">
                <a:latin typeface="Cambria (Основной текст)"/>
              </a:rPr>
              <a:t>тпруконя</a:t>
            </a:r>
            <a:r>
              <a:rPr lang="ru-RU" sz="2800" dirty="0">
                <a:latin typeface="Cambria (Основной текст)"/>
              </a:rPr>
              <a:t> </a:t>
            </a:r>
            <a:r>
              <a:rPr lang="ru-RU" sz="2800" dirty="0" err="1">
                <a:latin typeface="Cambria (Основной текст)"/>
              </a:rPr>
              <a:t>вят</a:t>
            </a:r>
            <a:r>
              <a:rPr lang="ru-RU" sz="2800" dirty="0">
                <a:latin typeface="Cambria (Основной текст)"/>
              </a:rPr>
              <a:t>.  корова»  </a:t>
            </a:r>
            <a:r>
              <a:rPr lang="en-US" sz="2800" dirty="0">
                <a:latin typeface="Cambria (Основной текст)"/>
              </a:rPr>
              <a:t>in </a:t>
            </a:r>
            <a:r>
              <a:rPr lang="en-US" sz="2800" dirty="0" err="1">
                <a:latin typeface="Cambria (Основной текст)"/>
              </a:rPr>
              <a:t>Dahlʼs</a:t>
            </a:r>
            <a:r>
              <a:rPr lang="en-US" sz="2800" dirty="0">
                <a:latin typeface="Cambria (Основной текст)"/>
              </a:rPr>
              <a:t> dictionary), </a:t>
            </a:r>
            <a:r>
              <a:rPr lang="en-US" sz="2800" i="1" dirty="0" err="1">
                <a:latin typeface="Cambria (Основной текст)"/>
              </a:rPr>
              <a:t>buk</a:t>
            </a:r>
            <a:r>
              <a:rPr lang="en-US" sz="2800" dirty="0">
                <a:latin typeface="Cambria (Основной текст)"/>
              </a:rPr>
              <a:t> </a:t>
            </a:r>
            <a:r>
              <a:rPr lang="en-US" sz="2800" dirty="0" err="1">
                <a:latin typeface="Cambria (Основной текст)"/>
              </a:rPr>
              <a:t>ʼthe</a:t>
            </a:r>
            <a:r>
              <a:rPr lang="en-US" sz="2800" dirty="0">
                <a:latin typeface="Cambria (Основной текст)"/>
              </a:rPr>
              <a:t> sound of falling </a:t>
            </a:r>
            <a:r>
              <a:rPr lang="en-US" sz="2800" dirty="0" err="1">
                <a:latin typeface="Cambria (Основной текст)"/>
              </a:rPr>
              <a:t>downʼ</a:t>
            </a:r>
            <a:r>
              <a:rPr lang="en-US" sz="2800" dirty="0">
                <a:latin typeface="Cambria (Основной текст)"/>
              </a:rPr>
              <a:t> - but not many.</a:t>
            </a:r>
          </a:p>
          <a:p>
            <a:pPr marL="457200" indent="-457200" algn="l">
              <a:buFont typeface="Wingdings" panose="05000000000000000000" pitchFamily="2" charset="2"/>
              <a:buChar char="ü"/>
            </a:pPr>
            <a:r>
              <a:rPr lang="en-US" sz="2800" dirty="0">
                <a:latin typeface="Cambria (Основной текст)"/>
              </a:rPr>
              <a:t>Children learn things connected to emotionality (obscene words; ideophones) very fast.</a:t>
            </a:r>
          </a:p>
        </p:txBody>
      </p:sp>
    </p:spTree>
    <p:extLst>
      <p:ext uri="{BB962C8B-B14F-4D97-AF65-F5344CB8AC3E}">
        <p14:creationId xmlns:p14="http://schemas.microsoft.com/office/powerpoint/2010/main" val="47862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C7C045E-A57C-4D39-ADDA-30C74BD2CF81}"/>
              </a:ext>
            </a:extLst>
          </p:cNvPr>
          <p:cNvSpPr>
            <a:spLocks noGrp="1"/>
          </p:cNvSpPr>
          <p:nvPr>
            <p:ph type="ctrTitle"/>
          </p:nvPr>
        </p:nvSpPr>
        <p:spPr>
          <a:xfrm>
            <a:off x="1524000" y="-327487"/>
            <a:ext cx="9144000" cy="1100137"/>
          </a:xfrm>
        </p:spPr>
        <p:txBody>
          <a:bodyPr>
            <a:normAutofit/>
          </a:bodyPr>
          <a:lstStyle/>
          <a:p>
            <a:r>
              <a:rPr lang="en-US" b="1" dirty="0">
                <a:solidFill>
                  <a:srgbClr val="C00000"/>
                </a:solidFill>
              </a:rPr>
              <a:t>Question 3</a:t>
            </a:r>
            <a:endParaRPr lang="ru-RU" b="1" dirty="0">
              <a:solidFill>
                <a:srgbClr val="C00000"/>
              </a:solidFill>
            </a:endParaRPr>
          </a:p>
        </p:txBody>
      </p:sp>
      <p:sp>
        <p:nvSpPr>
          <p:cNvPr id="6" name="Подзаголовок 5">
            <a:extLst>
              <a:ext uri="{FF2B5EF4-FFF2-40B4-BE49-F238E27FC236}">
                <a16:creationId xmlns:a16="http://schemas.microsoft.com/office/drawing/2014/main" id="{AF41517E-9A7C-430F-A575-A14AEFA3411E}"/>
              </a:ext>
            </a:extLst>
          </p:cNvPr>
          <p:cNvSpPr>
            <a:spLocks noGrp="1"/>
          </p:cNvSpPr>
          <p:nvPr>
            <p:ph type="subTitle" idx="1"/>
          </p:nvPr>
        </p:nvSpPr>
        <p:spPr>
          <a:xfrm>
            <a:off x="194873" y="559232"/>
            <a:ext cx="11452486" cy="5996711"/>
          </a:xfrm>
        </p:spPr>
        <p:txBody>
          <a:bodyPr>
            <a:noAutofit/>
          </a:bodyPr>
          <a:lstStyle/>
          <a:p>
            <a:pPr marL="457200" indent="-457200" algn="l">
              <a:buFont typeface="Wingdings" panose="05000000000000000000" pitchFamily="2" charset="2"/>
              <a:buChar char="ü"/>
            </a:pPr>
            <a:r>
              <a:rPr lang="en-US" sz="2800" dirty="0">
                <a:latin typeface="Cambria (Основной текст)"/>
              </a:rPr>
              <a:t>[</a:t>
            </a:r>
            <a:r>
              <a:rPr lang="en-US" sz="2800" dirty="0" err="1">
                <a:latin typeface="Cambria (Основной текст)"/>
              </a:rPr>
              <a:t>Kosareva</a:t>
            </a:r>
            <a:r>
              <a:rPr lang="en-US" sz="2800" dirty="0">
                <a:latin typeface="Cambria (Основной текст)"/>
              </a:rPr>
              <a:t> 2018]:  The </a:t>
            </a:r>
            <a:r>
              <a:rPr lang="en-US" sz="2800" dirty="0" err="1">
                <a:latin typeface="Cambria (Основной текст)"/>
              </a:rPr>
              <a:t>Beserman</a:t>
            </a:r>
            <a:r>
              <a:rPr lang="en-US" sz="2800" dirty="0">
                <a:latin typeface="Cambria (Основной текст)"/>
              </a:rPr>
              <a:t> variety of Udmurt presumably </a:t>
            </a:r>
            <a:r>
              <a:rPr lang="en-US" sz="2800" dirty="0" err="1">
                <a:latin typeface="Cambria (Основной текст)"/>
              </a:rPr>
              <a:t>arised</a:t>
            </a:r>
            <a:r>
              <a:rPr lang="en-US" sz="2800" dirty="0">
                <a:latin typeface="Cambria (Основной текст)"/>
              </a:rPr>
              <a:t> as a result of a vast majority of families with an Udmurt-speaking father and a Turkic-speaking wife.</a:t>
            </a:r>
            <a:endParaRPr lang="en-US" sz="2800" cap="small" dirty="0">
              <a:latin typeface="Cambria (Основной текст)"/>
            </a:endParaRPr>
          </a:p>
          <a:p>
            <a:pPr marL="457200" indent="-457200" algn="l">
              <a:buFont typeface="Wingdings" panose="05000000000000000000" pitchFamily="2" charset="2"/>
              <a:buChar char="Ø"/>
            </a:pPr>
            <a:r>
              <a:rPr lang="en-US" sz="2800" dirty="0">
                <a:latin typeface="Cambria (Основной текст)"/>
              </a:rPr>
              <a:t>A hypothesis based on personal observations: Maybe children often had Turkic-speaking caregivers? </a:t>
            </a:r>
            <a:endParaRPr lang="ru-RU" sz="2800" b="1" cap="small" dirty="0">
              <a:latin typeface="Cambria (Основной текст)"/>
            </a:endParaRPr>
          </a:p>
        </p:txBody>
      </p:sp>
    </p:spTree>
    <p:extLst>
      <p:ext uri="{BB962C8B-B14F-4D97-AF65-F5344CB8AC3E}">
        <p14:creationId xmlns:p14="http://schemas.microsoft.com/office/powerpoint/2010/main" val="695303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2"/>
          <p:cNvSpPr txBox="1">
            <a:spLocks/>
          </p:cNvSpPr>
          <p:nvPr/>
        </p:nvSpPr>
        <p:spPr>
          <a:xfrm>
            <a:off x="3791744" y="1700808"/>
            <a:ext cx="6480720" cy="5040560"/>
          </a:xfrm>
          <a:prstGeom prst="rect">
            <a:avLst/>
          </a:prstGeom>
        </p:spPr>
        <p:txBody>
          <a:bodyPr anchor="t">
            <a:normAutofit/>
          </a:bodyPr>
          <a:lstStyle>
            <a:lvl1pPr marL="18288" indent="0" algn="l" rtl="0" eaLnBrk="1" latinLnBrk="0" hangingPunct="1">
              <a:lnSpc>
                <a:spcPts val="2300"/>
              </a:lnSpc>
              <a:spcBef>
                <a:spcPts val="0"/>
              </a:spcBef>
              <a:buClr>
                <a:schemeClr val="accent1"/>
              </a:buClr>
              <a:buSzPct val="80000"/>
              <a:buFont typeface="Wingdings 2"/>
              <a:buNone/>
              <a:defRPr kumimoji="0" sz="2000" kern="1200">
                <a:solidFill>
                  <a:schemeClr val="tx2">
                    <a:shade val="30000"/>
                    <a:satMod val="150000"/>
                  </a:schemeClr>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None/>
              <a:defRPr kumimoji="0" sz="1800" kern="1200">
                <a:solidFill>
                  <a:schemeClr val="tx1">
                    <a:tint val="75000"/>
                  </a:schemeClr>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None/>
              <a:defRPr kumimoji="0" sz="1600" kern="1200">
                <a:solidFill>
                  <a:schemeClr val="tx1">
                    <a:tint val="75000"/>
                  </a:schemeClr>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None/>
              <a:defRPr kumimoji="0" sz="1400" kern="1200">
                <a:solidFill>
                  <a:schemeClr val="tx1">
                    <a:tint val="75000"/>
                  </a:schemeClr>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None/>
              <a:defRPr kumimoji="0" sz="1400" kern="1200">
                <a:solidFill>
                  <a:schemeClr val="tx1">
                    <a:tint val="75000"/>
                  </a:schemeClr>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lnSpc>
                <a:spcPct val="100000"/>
              </a:lnSpc>
            </a:pPr>
            <a:endParaRPr lang="ru-RU" sz="3300" dirty="0">
              <a:sym typeface="Wingdings" pitchFamily="2" charset="2"/>
            </a:endParaRPr>
          </a:p>
        </p:txBody>
      </p:sp>
      <p:sp>
        <p:nvSpPr>
          <p:cNvPr id="4" name="Объект 2"/>
          <p:cNvSpPr txBox="1">
            <a:spLocks/>
          </p:cNvSpPr>
          <p:nvPr/>
        </p:nvSpPr>
        <p:spPr>
          <a:xfrm>
            <a:off x="3949472" y="620688"/>
            <a:ext cx="6480720" cy="6048672"/>
          </a:xfrm>
          <a:prstGeom prst="rect">
            <a:avLst/>
          </a:prstGeom>
        </p:spPr>
        <p:txBody>
          <a:bodyPr anchor="t">
            <a:noAutofit/>
          </a:bodyPr>
          <a:lstStyle>
            <a:lvl1pPr marL="18288" indent="0" algn="l" rtl="0" eaLnBrk="1" latinLnBrk="0" hangingPunct="1">
              <a:lnSpc>
                <a:spcPts val="2300"/>
              </a:lnSpc>
              <a:spcBef>
                <a:spcPts val="0"/>
              </a:spcBef>
              <a:buClr>
                <a:schemeClr val="accent1"/>
              </a:buClr>
              <a:buSzPct val="80000"/>
              <a:buFont typeface="Wingdings 2"/>
              <a:buNone/>
              <a:defRPr kumimoji="0" sz="2000" kern="1200">
                <a:solidFill>
                  <a:schemeClr val="tx2">
                    <a:shade val="30000"/>
                    <a:satMod val="150000"/>
                  </a:schemeClr>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None/>
              <a:defRPr kumimoji="0" sz="1800" kern="1200">
                <a:solidFill>
                  <a:schemeClr val="tx1">
                    <a:tint val="75000"/>
                  </a:schemeClr>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None/>
              <a:defRPr kumimoji="0" sz="1600" kern="1200">
                <a:solidFill>
                  <a:schemeClr val="tx1">
                    <a:tint val="75000"/>
                  </a:schemeClr>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None/>
              <a:defRPr kumimoji="0" sz="1400" kern="1200">
                <a:solidFill>
                  <a:schemeClr val="tx1">
                    <a:tint val="75000"/>
                  </a:schemeClr>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None/>
              <a:defRPr kumimoji="0" sz="1400" kern="1200">
                <a:solidFill>
                  <a:schemeClr val="tx1">
                    <a:tint val="75000"/>
                  </a:schemeClr>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lnSpc>
                <a:spcPct val="100000"/>
              </a:lnSpc>
            </a:pPr>
            <a:endParaRPr lang="ru-RU" sz="2400" dirty="0">
              <a:sym typeface="Wingdings" pitchFamily="2" charset="2"/>
            </a:endParaRPr>
          </a:p>
        </p:txBody>
      </p:sp>
      <p:sp>
        <p:nvSpPr>
          <p:cNvPr id="8" name="Заголовок 1">
            <a:extLst>
              <a:ext uri="{FF2B5EF4-FFF2-40B4-BE49-F238E27FC236}">
                <a16:creationId xmlns:a16="http://schemas.microsoft.com/office/drawing/2014/main" id="{64326DC8-9E49-43EF-AA09-C923BB9B49C3}"/>
              </a:ext>
            </a:extLst>
          </p:cNvPr>
          <p:cNvSpPr txBox="1">
            <a:spLocks/>
          </p:cNvSpPr>
          <p:nvPr/>
        </p:nvSpPr>
        <p:spPr>
          <a:xfrm>
            <a:off x="1524000" y="304637"/>
            <a:ext cx="9144000" cy="97154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a:solidFill>
                  <a:srgbClr val="C00000"/>
                </a:solidFill>
              </a:rPr>
              <a:t>Thank you for your attention!</a:t>
            </a:r>
            <a:endParaRPr lang="ru-RU" b="1" dirty="0">
              <a:solidFill>
                <a:srgbClr val="C00000"/>
              </a:solidFill>
            </a:endParaRPr>
          </a:p>
        </p:txBody>
      </p:sp>
      <p:pic>
        <p:nvPicPr>
          <p:cNvPr id="6" name="Рисунок 5">
            <a:extLst>
              <a:ext uri="{FF2B5EF4-FFF2-40B4-BE49-F238E27FC236}">
                <a16:creationId xmlns:a16="http://schemas.microsoft.com/office/drawing/2014/main" id="{96186FBF-2836-427A-A505-2C6ADD7F41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2128" y="1436859"/>
            <a:ext cx="7607743" cy="5071828"/>
          </a:xfrm>
          <a:prstGeom prst="rect">
            <a:avLst/>
          </a:prstGeom>
        </p:spPr>
      </p:pic>
    </p:spTree>
    <p:extLst>
      <p:ext uri="{BB962C8B-B14F-4D97-AF65-F5344CB8AC3E}">
        <p14:creationId xmlns:p14="http://schemas.microsoft.com/office/powerpoint/2010/main" val="1189067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C7C045E-A57C-4D39-ADDA-30C74BD2CF81}"/>
              </a:ext>
            </a:extLst>
          </p:cNvPr>
          <p:cNvSpPr>
            <a:spLocks noGrp="1"/>
          </p:cNvSpPr>
          <p:nvPr>
            <p:ph type="ctrTitle"/>
          </p:nvPr>
        </p:nvSpPr>
        <p:spPr>
          <a:xfrm>
            <a:off x="1524000" y="-353953"/>
            <a:ext cx="9144000" cy="1100137"/>
          </a:xfrm>
        </p:spPr>
        <p:txBody>
          <a:bodyPr>
            <a:normAutofit/>
          </a:bodyPr>
          <a:lstStyle/>
          <a:p>
            <a:r>
              <a:rPr lang="en-US" b="1" dirty="0">
                <a:solidFill>
                  <a:srgbClr val="C00000"/>
                </a:solidFill>
              </a:rPr>
              <a:t>References</a:t>
            </a:r>
            <a:endParaRPr lang="ru-RU" b="1" dirty="0">
              <a:solidFill>
                <a:srgbClr val="C00000"/>
              </a:solidFill>
            </a:endParaRPr>
          </a:p>
        </p:txBody>
      </p:sp>
      <p:sp>
        <p:nvSpPr>
          <p:cNvPr id="6" name="Подзаголовок 5">
            <a:extLst>
              <a:ext uri="{FF2B5EF4-FFF2-40B4-BE49-F238E27FC236}">
                <a16:creationId xmlns:a16="http://schemas.microsoft.com/office/drawing/2014/main" id="{AF41517E-9A7C-430F-A575-A14AEFA3411E}"/>
              </a:ext>
            </a:extLst>
          </p:cNvPr>
          <p:cNvSpPr>
            <a:spLocks noGrp="1"/>
          </p:cNvSpPr>
          <p:nvPr>
            <p:ph type="subTitle" idx="1"/>
          </p:nvPr>
        </p:nvSpPr>
        <p:spPr>
          <a:xfrm>
            <a:off x="211268" y="639803"/>
            <a:ext cx="11452486" cy="6461084"/>
          </a:xfrm>
        </p:spPr>
        <p:txBody>
          <a:bodyPr>
            <a:noAutofit/>
          </a:bodyPr>
          <a:lstStyle/>
          <a:p>
            <a:pPr algn="l"/>
            <a:r>
              <a:rPr lang="en-US" sz="2000" dirty="0" err="1">
                <a:latin typeface="Cambria (Основной текст)"/>
              </a:rPr>
              <a:t>Alpher</a:t>
            </a:r>
            <a:r>
              <a:rPr lang="en-US" sz="2000" dirty="0">
                <a:latin typeface="Cambria (Основной текст)"/>
              </a:rPr>
              <a:t>, Barry. 2001. Ideophones in interaction with intonation and the expression of new information in some indigenous languages of Australia. In F. K. Erhard </a:t>
            </a:r>
            <a:r>
              <a:rPr lang="en-US" sz="2000" dirty="0" err="1">
                <a:latin typeface="Cambria (Основной текст)"/>
              </a:rPr>
              <a:t>Voeltz</a:t>
            </a:r>
            <a:r>
              <a:rPr lang="en-US" sz="2000" dirty="0">
                <a:latin typeface="Cambria (Основной текст)"/>
              </a:rPr>
              <a:t>, Christa Kilian-</a:t>
            </a:r>
            <a:r>
              <a:rPr lang="en-US" sz="2000" dirty="0" err="1">
                <a:latin typeface="Cambria (Основной текст)"/>
              </a:rPr>
              <a:t>Hatz</a:t>
            </a:r>
            <a:r>
              <a:rPr lang="en-US" sz="2000" dirty="0">
                <a:latin typeface="Cambria (Основной текст)"/>
              </a:rPr>
              <a:t> (eds.) Ideophones. Typological studies in language 44. Amsterdam/Philadelphia: John Benjamins. Pp. 9 – 24.</a:t>
            </a:r>
          </a:p>
          <a:p>
            <a:pPr algn="l"/>
            <a:r>
              <a:rPr lang="en-US" sz="2000" dirty="0" err="1">
                <a:latin typeface="Cambria (Основной текст)"/>
              </a:rPr>
              <a:t>Dingemanse</a:t>
            </a:r>
            <a:r>
              <a:rPr lang="en-US" sz="2000" dirty="0">
                <a:latin typeface="Cambria (Основной текст)"/>
              </a:rPr>
              <a:t>, Mark. 2012. Advances in the cross-linguistic study of ideophones. In Language and Linguistics Compass, vol. 6. Pp. 654-672.</a:t>
            </a:r>
            <a:endParaRPr lang="ru-RU" sz="2000" dirty="0">
              <a:latin typeface="Cambria (Основной текст)"/>
            </a:endParaRPr>
          </a:p>
          <a:p>
            <a:pPr algn="l"/>
            <a:r>
              <a:rPr lang="en-US" sz="2000" dirty="0" err="1">
                <a:latin typeface="Cambria (Основной текст)"/>
              </a:rPr>
              <a:t>Doke</a:t>
            </a:r>
            <a:r>
              <a:rPr lang="en-US" sz="2000" dirty="0">
                <a:latin typeface="Cambria (Основной текст)"/>
              </a:rPr>
              <a:t>, Clement M. 19</a:t>
            </a:r>
            <a:r>
              <a:rPr lang="ru-RU" sz="2000" dirty="0">
                <a:latin typeface="Cambria (Основной текст)"/>
              </a:rPr>
              <a:t>35. </a:t>
            </a:r>
            <a:r>
              <a:rPr lang="en-US" sz="2000" dirty="0">
                <a:latin typeface="Cambria (Основной текст)"/>
              </a:rPr>
              <a:t>Bantu linguistic terminology. London; New York Longmans, Green.</a:t>
            </a:r>
          </a:p>
          <a:p>
            <a:pPr algn="l"/>
            <a:r>
              <a:rPr lang="en-US" sz="2000" dirty="0" err="1">
                <a:latin typeface="Cambria (Основной текст)"/>
              </a:rPr>
              <a:t>G</a:t>
            </a:r>
            <a:r>
              <a:rPr lang="en-US" sz="2000" dirty="0" err="1">
                <a:latin typeface="Cambria (Основной текст)"/>
                <a:cs typeface="Calibri" panose="020F0502020204030204" pitchFamily="34" charset="0"/>
              </a:rPr>
              <a:t>ü</a:t>
            </a:r>
            <a:r>
              <a:rPr lang="en-US" sz="2000" dirty="0" err="1">
                <a:latin typeface="Cambria (Основной текст)"/>
              </a:rPr>
              <a:t>ney</a:t>
            </a:r>
            <a:r>
              <a:rPr lang="en-US" sz="2000" dirty="0">
                <a:latin typeface="Cambria (Основной текст)"/>
              </a:rPr>
              <a:t>, Fatma </a:t>
            </a:r>
            <a:r>
              <a:rPr lang="en-US" sz="2000" dirty="0" err="1">
                <a:latin typeface="Calibri" panose="020F0502020204030204" pitchFamily="34" charset="0"/>
                <a:cs typeface="Calibri" panose="020F0502020204030204" pitchFamily="34" charset="0"/>
              </a:rPr>
              <a:t>Ş</a:t>
            </a:r>
            <a:r>
              <a:rPr lang="en-US" sz="2000" dirty="0" err="1">
                <a:latin typeface="Cambria (Основной текст)"/>
              </a:rPr>
              <a:t>ahan</a:t>
            </a:r>
            <a:r>
              <a:rPr lang="en-US" sz="2000" dirty="0">
                <a:latin typeface="Cambria (Основной текст)"/>
              </a:rPr>
              <a:t>. 2015. Tatar. In </a:t>
            </a:r>
            <a:r>
              <a:rPr lang="en-US" sz="2000" dirty="0" err="1">
                <a:latin typeface="Cambria (Основной текст)"/>
              </a:rPr>
              <a:t>Grandi</a:t>
            </a:r>
            <a:r>
              <a:rPr lang="en-US" sz="2000" dirty="0">
                <a:latin typeface="Cambria (Основной текст)"/>
              </a:rPr>
              <a:t>, Nicola, and </a:t>
            </a:r>
            <a:r>
              <a:rPr lang="en-US" sz="2000" dirty="0" err="1">
                <a:latin typeface="Cambria (Основной текст)"/>
              </a:rPr>
              <a:t>Körtvélyessy</a:t>
            </a:r>
            <a:r>
              <a:rPr lang="en-US" sz="2000" dirty="0">
                <a:latin typeface="Cambria (Основной текст)"/>
              </a:rPr>
              <a:t>, </a:t>
            </a:r>
            <a:r>
              <a:rPr lang="en-US" sz="2000" dirty="0" err="1">
                <a:latin typeface="Cambria (Основной текст)"/>
              </a:rPr>
              <a:t>Lívia</a:t>
            </a:r>
            <a:r>
              <a:rPr lang="en-US" sz="2000" dirty="0">
                <a:latin typeface="Cambria (Основной текст)"/>
              </a:rPr>
              <a:t> (eds.). Edinburgh Handbook of Evaluative Morphology. Edinburgh: Edinburgh University Press. Pp. 310 – 320.</a:t>
            </a:r>
          </a:p>
          <a:p>
            <a:pPr algn="l"/>
            <a:r>
              <a:rPr lang="en-US" sz="2000" dirty="0">
                <a:latin typeface="Cambria (Основной текст)"/>
              </a:rPr>
              <a:t>Ivanov, Vladimir A. 2017. </a:t>
            </a:r>
            <a:r>
              <a:rPr lang="en-US" sz="2000" dirty="0" err="1">
                <a:latin typeface="Cambria (Основной текст)"/>
              </a:rPr>
              <a:t>Upotrebleniye</a:t>
            </a:r>
            <a:r>
              <a:rPr lang="en-US" sz="2000" dirty="0">
                <a:latin typeface="Cambria (Основной текст)"/>
              </a:rPr>
              <a:t> </a:t>
            </a:r>
            <a:r>
              <a:rPr lang="en-US" sz="2000" dirty="0" err="1">
                <a:latin typeface="Cambria (Основной текст)"/>
              </a:rPr>
              <a:t>izobrazitelnykh</a:t>
            </a:r>
            <a:r>
              <a:rPr lang="en-US" sz="2000" dirty="0">
                <a:latin typeface="Cambria (Основной текст)"/>
              </a:rPr>
              <a:t> </a:t>
            </a:r>
            <a:r>
              <a:rPr lang="en-US" sz="2000" dirty="0" err="1">
                <a:latin typeface="Cambria (Основной текст)"/>
              </a:rPr>
              <a:t>slov</a:t>
            </a:r>
            <a:r>
              <a:rPr lang="en-US" sz="2000" dirty="0">
                <a:latin typeface="Cambria (Основной текст)"/>
              </a:rPr>
              <a:t> v </a:t>
            </a:r>
            <a:r>
              <a:rPr lang="en-US" sz="2000" dirty="0" err="1">
                <a:latin typeface="Cambria (Основной текст)"/>
              </a:rPr>
              <a:t>znachenii</a:t>
            </a:r>
            <a:r>
              <a:rPr lang="en-US" sz="2000" dirty="0">
                <a:latin typeface="Cambria (Основной текст)"/>
              </a:rPr>
              <a:t> </a:t>
            </a:r>
            <a:r>
              <a:rPr lang="en-US" sz="2000" dirty="0" err="1">
                <a:latin typeface="Cambria (Основной текст)"/>
              </a:rPr>
              <a:t>i</a:t>
            </a:r>
            <a:r>
              <a:rPr lang="en-US" sz="2000" dirty="0">
                <a:latin typeface="Cambria (Основной текст)"/>
              </a:rPr>
              <a:t> </a:t>
            </a:r>
            <a:r>
              <a:rPr lang="en-US" sz="2000" dirty="0" err="1">
                <a:latin typeface="Cambria (Основной текст)"/>
              </a:rPr>
              <a:t>funkcii</a:t>
            </a:r>
            <a:r>
              <a:rPr lang="en-US" sz="2000" dirty="0">
                <a:latin typeface="Cambria (Основной текст)"/>
              </a:rPr>
              <a:t> </a:t>
            </a:r>
            <a:r>
              <a:rPr lang="en-US" sz="2000" dirty="0" err="1">
                <a:latin typeface="Cambria (Основной текст)"/>
              </a:rPr>
              <a:t>intensifikatora</a:t>
            </a:r>
            <a:r>
              <a:rPr lang="en-US" sz="2000" dirty="0">
                <a:latin typeface="Cambria (Основной текст)"/>
              </a:rPr>
              <a:t> (</a:t>
            </a:r>
            <a:r>
              <a:rPr lang="en-US" sz="2000" dirty="0" err="1">
                <a:latin typeface="Cambria (Основной текст)"/>
              </a:rPr>
              <a:t>na</a:t>
            </a:r>
            <a:r>
              <a:rPr lang="en-US" sz="2000" dirty="0">
                <a:latin typeface="Cambria (Основной текст)"/>
              </a:rPr>
              <a:t> material </a:t>
            </a:r>
            <a:r>
              <a:rPr lang="en-US" sz="2000" dirty="0" err="1">
                <a:latin typeface="Cambria (Основной текст)"/>
              </a:rPr>
              <a:t>yazyka</a:t>
            </a:r>
            <a:r>
              <a:rPr lang="en-US" sz="2000" dirty="0">
                <a:latin typeface="Cambria (Основной текст)"/>
              </a:rPr>
              <a:t> </a:t>
            </a:r>
            <a:r>
              <a:rPr lang="en-US" sz="2000" dirty="0" err="1">
                <a:latin typeface="Cambria (Основной текст)"/>
              </a:rPr>
              <a:t>besermian</a:t>
            </a:r>
            <a:r>
              <a:rPr lang="en-US" sz="2000" dirty="0">
                <a:latin typeface="Cambria (Основной текст)"/>
              </a:rPr>
              <a:t>) [Sound iconic words as intensifiers (by the material of </a:t>
            </a:r>
            <a:r>
              <a:rPr lang="en-US" sz="2000" dirty="0" err="1">
                <a:latin typeface="Cambria (Основной текст)"/>
              </a:rPr>
              <a:t>Beserman</a:t>
            </a:r>
            <a:r>
              <a:rPr lang="en-US" sz="2000" dirty="0">
                <a:latin typeface="Cambria (Основной текст)"/>
              </a:rPr>
              <a:t> Udmurt)]. In: </a:t>
            </a:r>
            <a:r>
              <a:rPr lang="en-US" sz="2000" dirty="0" err="1">
                <a:latin typeface="Cambria (Основной текст)"/>
              </a:rPr>
              <a:t>Yazykovyje</a:t>
            </a:r>
            <a:r>
              <a:rPr lang="en-US" sz="2000" dirty="0">
                <a:latin typeface="Cambria (Основной текст)"/>
              </a:rPr>
              <a:t> </a:t>
            </a:r>
            <a:r>
              <a:rPr lang="en-US" sz="2000" dirty="0" err="1">
                <a:latin typeface="Cambria (Основной текст)"/>
              </a:rPr>
              <a:t>kontakty</a:t>
            </a:r>
            <a:r>
              <a:rPr lang="en-US" sz="2000" dirty="0">
                <a:latin typeface="Cambria (Основной текст)"/>
              </a:rPr>
              <a:t> </a:t>
            </a:r>
            <a:r>
              <a:rPr lang="en-US" sz="2000" dirty="0" err="1">
                <a:latin typeface="Cambria (Основной текст)"/>
              </a:rPr>
              <a:t>narodov</a:t>
            </a:r>
            <a:r>
              <a:rPr lang="en-US" sz="2000" dirty="0">
                <a:latin typeface="Cambria (Основной текст)"/>
              </a:rPr>
              <a:t> </a:t>
            </a:r>
            <a:r>
              <a:rPr lang="en-US" sz="2000" dirty="0" err="1">
                <a:latin typeface="Cambria (Основной текст)"/>
              </a:rPr>
              <a:t>Povolzhya</a:t>
            </a:r>
            <a:r>
              <a:rPr lang="en-US" sz="2000" dirty="0">
                <a:latin typeface="Cambria (Основной текст)"/>
              </a:rPr>
              <a:t> X: </a:t>
            </a:r>
            <a:r>
              <a:rPr lang="en-US" sz="2000" dirty="0" err="1">
                <a:latin typeface="Cambria (Основной текст)"/>
              </a:rPr>
              <a:t>aktualnyje</a:t>
            </a:r>
            <a:r>
              <a:rPr lang="en-US" sz="2000" dirty="0">
                <a:latin typeface="Cambria (Основной текст)"/>
              </a:rPr>
              <a:t> problem </a:t>
            </a:r>
            <a:r>
              <a:rPr lang="en-US" sz="2000" dirty="0" err="1">
                <a:latin typeface="Cambria (Основной текст)"/>
              </a:rPr>
              <a:t>normativnoj</a:t>
            </a:r>
            <a:r>
              <a:rPr lang="en-US" sz="2000" dirty="0">
                <a:latin typeface="Cambria (Основной текст)"/>
              </a:rPr>
              <a:t> I </a:t>
            </a:r>
            <a:r>
              <a:rPr lang="en-US" sz="2000" dirty="0" err="1">
                <a:latin typeface="Cambria (Основной текст)"/>
              </a:rPr>
              <a:t>istoricheskoy</a:t>
            </a:r>
            <a:r>
              <a:rPr lang="en-US" sz="2000" dirty="0">
                <a:latin typeface="Cambria (Основной текст)"/>
              </a:rPr>
              <a:t> </a:t>
            </a:r>
            <a:r>
              <a:rPr lang="en-US" sz="2000" dirty="0" err="1">
                <a:latin typeface="Cambria (Основной текст)"/>
              </a:rPr>
              <a:t>fonetiki</a:t>
            </a:r>
            <a:r>
              <a:rPr lang="en-US" sz="2000" dirty="0">
                <a:latin typeface="Cambria (Основной текст)"/>
              </a:rPr>
              <a:t>, </a:t>
            </a:r>
            <a:r>
              <a:rPr lang="en-US" sz="2000" dirty="0" err="1">
                <a:latin typeface="Cambria (Основной текст)"/>
              </a:rPr>
              <a:t>grammatiki</a:t>
            </a:r>
            <a:r>
              <a:rPr lang="en-US" sz="2000" dirty="0">
                <a:latin typeface="Cambria (Основной текст)"/>
              </a:rPr>
              <a:t>, </a:t>
            </a:r>
            <a:r>
              <a:rPr lang="en-US" sz="2000" dirty="0" err="1">
                <a:latin typeface="Cambria (Основной текст)"/>
              </a:rPr>
              <a:t>leksikologii</a:t>
            </a:r>
            <a:r>
              <a:rPr lang="en-US" sz="2000" dirty="0">
                <a:latin typeface="Cambria (Основной текст)"/>
              </a:rPr>
              <a:t> </a:t>
            </a:r>
            <a:r>
              <a:rPr lang="en-US" sz="2000" dirty="0" err="1">
                <a:latin typeface="Cambria (Основной текст)"/>
              </a:rPr>
              <a:t>i</a:t>
            </a:r>
            <a:r>
              <a:rPr lang="en-US" sz="2000" dirty="0">
                <a:latin typeface="Cambria (Основной текст)"/>
              </a:rPr>
              <a:t> </a:t>
            </a:r>
            <a:r>
              <a:rPr lang="en-US" sz="2000" dirty="0" err="1">
                <a:latin typeface="Cambria (Основной текст)"/>
              </a:rPr>
              <a:t>stilistiki</a:t>
            </a:r>
            <a:r>
              <a:rPr lang="en-US" sz="2000" dirty="0">
                <a:latin typeface="Cambria (Основной текст)"/>
              </a:rPr>
              <a:t>.  Izhevsk: </a:t>
            </a:r>
            <a:r>
              <a:rPr lang="en-US" sz="2000" dirty="0" err="1">
                <a:latin typeface="Cambria (Основной текст)"/>
              </a:rPr>
              <a:t>Izdatelskiy</a:t>
            </a:r>
            <a:r>
              <a:rPr lang="en-US" sz="2000" dirty="0">
                <a:latin typeface="Cambria (Основной текст)"/>
              </a:rPr>
              <a:t> </a:t>
            </a:r>
            <a:r>
              <a:rPr lang="en-US" sz="2000" dirty="0" err="1">
                <a:latin typeface="Cambria (Основной текст)"/>
              </a:rPr>
              <a:t>centr</a:t>
            </a:r>
            <a:r>
              <a:rPr lang="en-US" sz="2000" dirty="0">
                <a:latin typeface="Cambria (Основной текст)"/>
              </a:rPr>
              <a:t> “</a:t>
            </a:r>
            <a:r>
              <a:rPr lang="en-US" sz="2000" dirty="0" err="1">
                <a:latin typeface="Cambria (Основной текст)"/>
              </a:rPr>
              <a:t>Udmurtskij</a:t>
            </a:r>
            <a:r>
              <a:rPr lang="en-US" sz="2000" dirty="0">
                <a:latin typeface="Cambria (Основной текст)"/>
              </a:rPr>
              <a:t> </a:t>
            </a:r>
            <a:r>
              <a:rPr lang="en-US" sz="2000" dirty="0" err="1">
                <a:latin typeface="Cambria (Основной текст)"/>
              </a:rPr>
              <a:t>universitet</a:t>
            </a:r>
            <a:r>
              <a:rPr lang="en-US" sz="2000" dirty="0">
                <a:latin typeface="Cambria (Основной текст)"/>
              </a:rPr>
              <a:t>”. 81–90.</a:t>
            </a:r>
            <a:endParaRPr lang="ru-RU" sz="2000" dirty="0">
              <a:latin typeface="Cambria (Основной текст)"/>
            </a:endParaRPr>
          </a:p>
          <a:p>
            <a:pPr algn="l"/>
            <a:r>
              <a:rPr lang="en-US" sz="2000" dirty="0">
                <a:latin typeface="Cambria (Основной текст)"/>
              </a:rPr>
              <a:t>Ivanov, Vladimir A. 2018. Ideophones in the Volga-Kama languages. Report at 4</a:t>
            </a:r>
            <a:r>
              <a:rPr lang="en-US" sz="2000" baseline="30000" dirty="0">
                <a:latin typeface="Cambria (Основной текст)"/>
              </a:rPr>
              <a:t>th</a:t>
            </a:r>
            <a:r>
              <a:rPr lang="en-US" sz="2000" dirty="0">
                <a:latin typeface="Cambria (Основной текст)"/>
              </a:rPr>
              <a:t> workshop on the </a:t>
            </a:r>
            <a:r>
              <a:rPr lang="en-US" sz="2000" dirty="0" err="1">
                <a:latin typeface="Cambria (Основной текст)"/>
              </a:rPr>
              <a:t>languges</a:t>
            </a:r>
            <a:r>
              <a:rPr lang="en-US" sz="2000" dirty="0">
                <a:latin typeface="Cambria (Основной текст)"/>
              </a:rPr>
              <a:t> of Volga-Kama </a:t>
            </a:r>
            <a:r>
              <a:rPr lang="en-US" sz="2000" dirty="0" err="1">
                <a:latin typeface="Cambria (Основной текст)"/>
              </a:rPr>
              <a:t>Sprachbund</a:t>
            </a:r>
            <a:r>
              <a:rPr lang="en-US" sz="2000" dirty="0">
                <a:latin typeface="Cambria (Основной текст)"/>
              </a:rPr>
              <a:t>. Moscow, 18</a:t>
            </a:r>
            <a:r>
              <a:rPr lang="en-US" sz="2000" baseline="30000" dirty="0">
                <a:latin typeface="Cambria (Основной текст)"/>
              </a:rPr>
              <a:t>th</a:t>
            </a:r>
            <a:r>
              <a:rPr lang="en-US" sz="2000" dirty="0">
                <a:latin typeface="Cambria (Основной текст)"/>
              </a:rPr>
              <a:t> November 2018.</a:t>
            </a:r>
          </a:p>
          <a:p>
            <a:pPr algn="l"/>
            <a:endParaRPr lang="ru-RU" sz="2800" dirty="0">
              <a:latin typeface="Cambria (Основной текст)"/>
            </a:endParaRPr>
          </a:p>
        </p:txBody>
      </p:sp>
    </p:spTree>
    <p:extLst>
      <p:ext uri="{BB962C8B-B14F-4D97-AF65-F5344CB8AC3E}">
        <p14:creationId xmlns:p14="http://schemas.microsoft.com/office/powerpoint/2010/main" val="21668431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C7C045E-A57C-4D39-ADDA-30C74BD2CF81}"/>
              </a:ext>
            </a:extLst>
          </p:cNvPr>
          <p:cNvSpPr>
            <a:spLocks noGrp="1"/>
          </p:cNvSpPr>
          <p:nvPr>
            <p:ph type="ctrTitle"/>
          </p:nvPr>
        </p:nvSpPr>
        <p:spPr>
          <a:xfrm>
            <a:off x="1524000" y="-353953"/>
            <a:ext cx="9144000" cy="1100137"/>
          </a:xfrm>
        </p:spPr>
        <p:txBody>
          <a:bodyPr>
            <a:normAutofit/>
          </a:bodyPr>
          <a:lstStyle/>
          <a:p>
            <a:r>
              <a:rPr lang="en-US" b="1" dirty="0">
                <a:solidFill>
                  <a:srgbClr val="C00000"/>
                </a:solidFill>
              </a:rPr>
              <a:t>References</a:t>
            </a:r>
            <a:endParaRPr lang="ru-RU" b="1" dirty="0">
              <a:solidFill>
                <a:srgbClr val="C00000"/>
              </a:solidFill>
            </a:endParaRPr>
          </a:p>
        </p:txBody>
      </p:sp>
      <p:sp>
        <p:nvSpPr>
          <p:cNvPr id="6" name="Подзаголовок 5">
            <a:extLst>
              <a:ext uri="{FF2B5EF4-FFF2-40B4-BE49-F238E27FC236}">
                <a16:creationId xmlns:a16="http://schemas.microsoft.com/office/drawing/2014/main" id="{AF41517E-9A7C-430F-A575-A14AEFA3411E}"/>
              </a:ext>
            </a:extLst>
          </p:cNvPr>
          <p:cNvSpPr>
            <a:spLocks noGrp="1"/>
          </p:cNvSpPr>
          <p:nvPr>
            <p:ph type="subTitle" idx="1"/>
          </p:nvPr>
        </p:nvSpPr>
        <p:spPr>
          <a:xfrm>
            <a:off x="239843" y="554079"/>
            <a:ext cx="11452486" cy="6461084"/>
          </a:xfrm>
        </p:spPr>
        <p:txBody>
          <a:bodyPr>
            <a:noAutofit/>
          </a:bodyPr>
          <a:lstStyle/>
          <a:p>
            <a:pPr algn="l"/>
            <a:r>
              <a:rPr lang="en-US" sz="2000" dirty="0" err="1">
                <a:latin typeface="Cambria (Основной текст)"/>
              </a:rPr>
              <a:t>Kosareva</a:t>
            </a:r>
            <a:r>
              <a:rPr lang="en-US" sz="2000" dirty="0">
                <a:latin typeface="Cambria (Основной текст)"/>
              </a:rPr>
              <a:t>, Irina A. 2018. </a:t>
            </a:r>
            <a:r>
              <a:rPr lang="en-US" sz="2000" dirty="0" err="1">
                <a:latin typeface="Cambria (Основной текст)"/>
              </a:rPr>
              <a:t>Udmurtsko-tyurkskoye</a:t>
            </a:r>
            <a:r>
              <a:rPr lang="en-US" sz="2000" dirty="0">
                <a:latin typeface="Cambria (Основной текст)"/>
              </a:rPr>
              <a:t> </a:t>
            </a:r>
            <a:r>
              <a:rPr lang="en-US" sz="2000" dirty="0" err="1">
                <a:latin typeface="Cambria (Основной текст)"/>
              </a:rPr>
              <a:t>vzaimodeystviye</a:t>
            </a:r>
            <a:r>
              <a:rPr lang="en-US" sz="2000" dirty="0">
                <a:latin typeface="Cambria (Основной текст)"/>
              </a:rPr>
              <a:t> v </a:t>
            </a:r>
            <a:r>
              <a:rPr lang="en-US" sz="2000" dirty="0" err="1">
                <a:latin typeface="Cambria (Основной текст)"/>
              </a:rPr>
              <a:t>svete</a:t>
            </a:r>
            <a:r>
              <a:rPr lang="en-US" sz="2000" dirty="0">
                <a:latin typeface="Cambria (Основной текст)"/>
              </a:rPr>
              <a:t> </a:t>
            </a:r>
            <a:r>
              <a:rPr lang="en-US" sz="2000" dirty="0" err="1">
                <a:latin typeface="Cambria (Основной текст)"/>
              </a:rPr>
              <a:t>besermianskoy</a:t>
            </a:r>
            <a:r>
              <a:rPr lang="en-US" sz="2000" dirty="0">
                <a:latin typeface="Cambria (Основной текст)"/>
              </a:rPr>
              <a:t> </a:t>
            </a:r>
            <a:r>
              <a:rPr lang="en-US" sz="2000" dirty="0" err="1">
                <a:latin typeface="Cambria (Основной текст)"/>
              </a:rPr>
              <a:t>problematiki</a:t>
            </a:r>
            <a:r>
              <a:rPr lang="en-US" sz="2000" dirty="0">
                <a:latin typeface="Cambria (Основной текст)"/>
              </a:rPr>
              <a:t> [Interaction between </a:t>
            </a:r>
            <a:r>
              <a:rPr lang="en-US" sz="2000" dirty="0" err="1">
                <a:latin typeface="Cambria (Основной текст)"/>
              </a:rPr>
              <a:t>Udmurts</a:t>
            </a:r>
            <a:r>
              <a:rPr lang="en-US" sz="2000" dirty="0">
                <a:latin typeface="Cambria (Основной текст)"/>
              </a:rPr>
              <a:t> and Turkic people in </a:t>
            </a:r>
            <a:r>
              <a:rPr lang="en-US" sz="2000" dirty="0" err="1">
                <a:latin typeface="Cambria (Основной текст)"/>
              </a:rPr>
              <a:t>Beserman</a:t>
            </a:r>
            <a:r>
              <a:rPr lang="en-US" sz="2000" dirty="0">
                <a:latin typeface="Cambria (Основной текст)"/>
              </a:rPr>
              <a:t> perspective]. Report at the conference “Language, history, and culture of </a:t>
            </a:r>
            <a:r>
              <a:rPr lang="en-US" sz="2000" dirty="0" err="1">
                <a:latin typeface="Cambria (Основной текст)"/>
              </a:rPr>
              <a:t>Besermans</a:t>
            </a:r>
            <a:r>
              <a:rPr lang="en-US" sz="2000" dirty="0">
                <a:latin typeface="Cambria (Основной текст)"/>
              </a:rPr>
              <a:t>: the current state and perspectives of studies” Glazov,20</a:t>
            </a:r>
            <a:r>
              <a:rPr lang="en-US" sz="2000" baseline="30000" dirty="0">
                <a:latin typeface="Cambria (Основной текст)"/>
              </a:rPr>
              <a:t>th</a:t>
            </a:r>
            <a:r>
              <a:rPr lang="en-US" sz="2000" dirty="0">
                <a:latin typeface="Cambria (Основной текст)"/>
              </a:rPr>
              <a:t> April 2018.</a:t>
            </a:r>
          </a:p>
          <a:p>
            <a:pPr algn="l"/>
            <a:r>
              <a:rPr lang="en-US" sz="2000" dirty="0" err="1">
                <a:latin typeface="Cambria (Основной текст)"/>
              </a:rPr>
              <a:t>Körtvélyessy</a:t>
            </a:r>
            <a:r>
              <a:rPr lang="en-US" sz="2000" dirty="0">
                <a:latin typeface="Cambria (Основной текст)"/>
              </a:rPr>
              <a:t>, </a:t>
            </a:r>
            <a:r>
              <a:rPr lang="en-US" sz="2000" dirty="0" err="1">
                <a:latin typeface="Cambria (Основной текст)"/>
              </a:rPr>
              <a:t>Lívia</a:t>
            </a:r>
            <a:r>
              <a:rPr lang="en-US" sz="2000" dirty="0">
                <a:latin typeface="Cambria (Основной текст)"/>
              </a:rPr>
              <a:t>. 2015. Evaluative Morphology and Language Universals. In </a:t>
            </a:r>
            <a:r>
              <a:rPr lang="en-US" sz="2000" dirty="0" err="1">
                <a:latin typeface="Cambria (Основной текст)"/>
              </a:rPr>
              <a:t>Grandi</a:t>
            </a:r>
            <a:r>
              <a:rPr lang="en-US" sz="2000" dirty="0">
                <a:latin typeface="Cambria (Основной текст)"/>
              </a:rPr>
              <a:t>, Nicola, and </a:t>
            </a:r>
            <a:r>
              <a:rPr lang="en-US" sz="2000" dirty="0" err="1">
                <a:latin typeface="Cambria (Основной текст)"/>
              </a:rPr>
              <a:t>Körtvélyessy</a:t>
            </a:r>
            <a:r>
              <a:rPr lang="en-US" sz="2000" dirty="0">
                <a:latin typeface="Cambria (Основной текст)"/>
              </a:rPr>
              <a:t>, </a:t>
            </a:r>
            <a:r>
              <a:rPr lang="en-US" sz="2000" dirty="0" err="1">
                <a:latin typeface="Cambria (Основной текст)"/>
              </a:rPr>
              <a:t>Lívia</a:t>
            </a:r>
            <a:r>
              <a:rPr lang="en-US" sz="2000" dirty="0">
                <a:latin typeface="Cambria (Основной текст)"/>
              </a:rPr>
              <a:t> (eds.). Edinburgh Handbook of Evaluative Morphology. Edinburgh: Edinburgh University Press. PP. 61-73.</a:t>
            </a:r>
          </a:p>
          <a:p>
            <a:pPr algn="l"/>
            <a:r>
              <a:rPr lang="en-US" sz="2000" dirty="0" err="1">
                <a:latin typeface="Cambria (Основной текст)"/>
              </a:rPr>
              <a:t>Magomedova</a:t>
            </a:r>
            <a:r>
              <a:rPr lang="en-US" sz="2000" dirty="0">
                <a:latin typeface="Cambria (Основной текст)"/>
              </a:rPr>
              <a:t>, Varvara. 2018. What do </a:t>
            </a:r>
            <a:r>
              <a:rPr lang="en-US" sz="2000" dirty="0" err="1">
                <a:latin typeface="Cambria (Основной текст)"/>
              </a:rPr>
              <a:t>babytalk</a:t>
            </a:r>
            <a:r>
              <a:rPr lang="en-US" sz="2000" dirty="0">
                <a:latin typeface="Cambria (Основной текст)"/>
              </a:rPr>
              <a:t> and obscene words have in common? Report at Word Formation Theories III. </a:t>
            </a:r>
            <a:r>
              <a:rPr lang="en-US" sz="2000" dirty="0" err="1">
                <a:latin typeface="Cambria (Основной текст)"/>
              </a:rPr>
              <a:t>Koshice</a:t>
            </a:r>
            <a:r>
              <a:rPr lang="en-US" sz="2000" dirty="0">
                <a:latin typeface="Cambria (Основной текст)"/>
              </a:rPr>
              <a:t>, Slovakia, 30th June 2018.</a:t>
            </a:r>
          </a:p>
          <a:p>
            <a:pPr algn="l"/>
            <a:endParaRPr lang="ru-RU" sz="2800" dirty="0">
              <a:latin typeface="Cambria (Основной текст)"/>
            </a:endParaRPr>
          </a:p>
        </p:txBody>
      </p:sp>
    </p:spTree>
    <p:extLst>
      <p:ext uri="{BB962C8B-B14F-4D97-AF65-F5344CB8AC3E}">
        <p14:creationId xmlns:p14="http://schemas.microsoft.com/office/powerpoint/2010/main" val="3363871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9/93/%D0%9D%D0%B0%D1%80%D0%BE%D0%B4%D1%8B_%D0%A3%D0%B4%D0%BC%D1%83%D1%80%D1%82%D0%B8%D0%B8.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476467" y="842728"/>
            <a:ext cx="4381350" cy="5898640"/>
          </a:xfrm>
          <a:prstGeom prst="rect">
            <a:avLst/>
          </a:prstGeom>
          <a:noFill/>
          <a:extLst>
            <a:ext uri="{909E8E84-426E-40DD-AFC4-6F175D3DCCD1}">
              <a14:hiddenFill xmlns:a14="http://schemas.microsoft.com/office/drawing/2010/main">
                <a:solidFill>
                  <a:srgbClr val="FFFFFF"/>
                </a:solidFill>
              </a14:hiddenFill>
            </a:ext>
          </a:extLst>
        </p:spPr>
      </p:pic>
      <p:sp>
        <p:nvSpPr>
          <p:cNvPr id="6" name="Заголовок 1">
            <a:extLst>
              <a:ext uri="{FF2B5EF4-FFF2-40B4-BE49-F238E27FC236}">
                <a16:creationId xmlns:a16="http://schemas.microsoft.com/office/drawing/2014/main" id="{B46F47A6-534B-419E-9B14-593F0F51E2E6}"/>
              </a:ext>
            </a:extLst>
          </p:cNvPr>
          <p:cNvSpPr txBox="1">
            <a:spLocks/>
          </p:cNvSpPr>
          <p:nvPr/>
        </p:nvSpPr>
        <p:spPr>
          <a:xfrm>
            <a:off x="1524000" y="1"/>
            <a:ext cx="9144000" cy="11001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err="1">
                <a:solidFill>
                  <a:srgbClr val="C00000"/>
                </a:solidFill>
                <a:effectLst>
                  <a:outerShdw blurRad="38100" dist="38100" dir="2700000" algn="tl">
                    <a:srgbClr val="000000">
                      <a:alpha val="43137"/>
                    </a:srgbClr>
                  </a:outerShdw>
                </a:effectLst>
              </a:rPr>
              <a:t>Besermans</a:t>
            </a:r>
            <a:endParaRPr lang="ru-RU"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66720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1043"/>
          <a:stretch/>
        </p:blipFill>
        <p:spPr bwMode="auto">
          <a:xfrm>
            <a:off x="1241947" y="736978"/>
            <a:ext cx="9020152" cy="6121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Заголовок 1">
            <a:extLst>
              <a:ext uri="{FF2B5EF4-FFF2-40B4-BE49-F238E27FC236}">
                <a16:creationId xmlns:a16="http://schemas.microsoft.com/office/drawing/2014/main" id="{964AAD84-37B7-49C4-AAAB-6B48EA9929D8}"/>
              </a:ext>
            </a:extLst>
          </p:cNvPr>
          <p:cNvSpPr txBox="1">
            <a:spLocks/>
          </p:cNvSpPr>
          <p:nvPr/>
        </p:nvSpPr>
        <p:spPr>
          <a:xfrm>
            <a:off x="0" y="-136477"/>
            <a:ext cx="11941791" cy="11001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err="1">
                <a:solidFill>
                  <a:srgbClr val="C00000"/>
                </a:solidFill>
              </a:rPr>
              <a:t>Besermans</a:t>
            </a:r>
            <a:r>
              <a:rPr lang="en-US" b="1" dirty="0">
                <a:solidFill>
                  <a:srgbClr val="C00000"/>
                </a:solidFill>
              </a:rPr>
              <a:t> of </a:t>
            </a:r>
            <a:r>
              <a:rPr lang="en-US" b="1" dirty="0" err="1">
                <a:solidFill>
                  <a:srgbClr val="C00000"/>
                </a:solidFill>
              </a:rPr>
              <a:t>Shamardan</a:t>
            </a:r>
            <a:r>
              <a:rPr lang="en-US" b="1" dirty="0">
                <a:solidFill>
                  <a:srgbClr val="C00000"/>
                </a:solidFill>
              </a:rPr>
              <a:t> in traditional clothes</a:t>
            </a:r>
            <a:endParaRPr lang="ru-RU" b="1" dirty="0">
              <a:solidFill>
                <a:srgbClr val="C00000"/>
              </a:solidFill>
            </a:endParaRPr>
          </a:p>
        </p:txBody>
      </p:sp>
    </p:spTree>
    <p:extLst>
      <p:ext uri="{BB962C8B-B14F-4D97-AF65-F5344CB8AC3E}">
        <p14:creationId xmlns:p14="http://schemas.microsoft.com/office/powerpoint/2010/main" val="2109066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C7C045E-A57C-4D39-ADDA-30C74BD2CF81}"/>
              </a:ext>
            </a:extLst>
          </p:cNvPr>
          <p:cNvSpPr>
            <a:spLocks noGrp="1"/>
          </p:cNvSpPr>
          <p:nvPr>
            <p:ph type="ctrTitle"/>
          </p:nvPr>
        </p:nvSpPr>
        <p:spPr>
          <a:xfrm>
            <a:off x="1524000" y="-282516"/>
            <a:ext cx="9144000" cy="1100137"/>
          </a:xfrm>
        </p:spPr>
        <p:txBody>
          <a:bodyPr>
            <a:normAutofit/>
          </a:bodyPr>
          <a:lstStyle/>
          <a:p>
            <a:r>
              <a:rPr lang="en-US" b="1" dirty="0">
                <a:solidFill>
                  <a:srgbClr val="C00000"/>
                </a:solidFill>
              </a:rPr>
              <a:t>Emotionality</a:t>
            </a:r>
            <a:endParaRPr lang="ru-RU" b="1" dirty="0">
              <a:solidFill>
                <a:srgbClr val="C00000"/>
              </a:solidFill>
            </a:endParaRPr>
          </a:p>
        </p:txBody>
      </p:sp>
      <p:sp>
        <p:nvSpPr>
          <p:cNvPr id="6" name="Подзаголовок 5">
            <a:extLst>
              <a:ext uri="{FF2B5EF4-FFF2-40B4-BE49-F238E27FC236}">
                <a16:creationId xmlns:a16="http://schemas.microsoft.com/office/drawing/2014/main" id="{AF41517E-9A7C-430F-A575-A14AEFA3411E}"/>
              </a:ext>
            </a:extLst>
          </p:cNvPr>
          <p:cNvSpPr>
            <a:spLocks noGrp="1"/>
          </p:cNvSpPr>
          <p:nvPr>
            <p:ph type="subTitle" idx="1"/>
          </p:nvPr>
        </p:nvSpPr>
        <p:spPr>
          <a:xfrm>
            <a:off x="239843" y="643931"/>
            <a:ext cx="11452486" cy="5996711"/>
          </a:xfrm>
        </p:spPr>
        <p:txBody>
          <a:bodyPr>
            <a:noAutofit/>
          </a:bodyPr>
          <a:lstStyle/>
          <a:p>
            <a:pPr marL="457200" indent="-457200" algn="l">
              <a:buFont typeface="Wingdings" panose="05000000000000000000" pitchFamily="2" charset="2"/>
              <a:buChar char="ü"/>
            </a:pPr>
            <a:r>
              <a:rPr lang="en-US" sz="2800" dirty="0">
                <a:latin typeface="Cambria (Основной текст)"/>
              </a:rPr>
              <a:t>[</a:t>
            </a:r>
            <a:r>
              <a:rPr lang="en-US" sz="2800" dirty="0" err="1">
                <a:latin typeface="Cambria (Основной текст)"/>
              </a:rPr>
              <a:t>Magomedova</a:t>
            </a:r>
            <a:r>
              <a:rPr lang="en-US" sz="2800" dirty="0">
                <a:latin typeface="Cambria (Основной текст)"/>
              </a:rPr>
              <a:t> 2018]: </a:t>
            </a:r>
            <a:r>
              <a:rPr lang="en-US" sz="2800" dirty="0" err="1">
                <a:latin typeface="Cambria (Основной текст)"/>
              </a:rPr>
              <a:t>babytalk</a:t>
            </a:r>
            <a:r>
              <a:rPr lang="en-US" sz="2800" dirty="0">
                <a:latin typeface="Cambria (Основной текст)"/>
              </a:rPr>
              <a:t> and obscene words have a common emotional component which can be expressed by a common language means</a:t>
            </a:r>
            <a:r>
              <a:rPr lang="ru-RU" sz="2800" dirty="0">
                <a:latin typeface="Cambria (Основной текст)"/>
              </a:rPr>
              <a:t> (</a:t>
            </a:r>
            <a:r>
              <a:rPr lang="en-US" sz="2800" dirty="0">
                <a:latin typeface="Cambria (Основной текст)"/>
              </a:rPr>
              <a:t>Slavic languages</a:t>
            </a:r>
            <a:r>
              <a:rPr lang="ru-RU" sz="2800" dirty="0">
                <a:latin typeface="Cambria (Основной текст)"/>
              </a:rPr>
              <a:t> –</a:t>
            </a:r>
            <a:r>
              <a:rPr lang="en-US" sz="2800" dirty="0">
                <a:latin typeface="Cambria (Основной текст)"/>
              </a:rPr>
              <a:t> palatalization</a:t>
            </a:r>
            <a:r>
              <a:rPr lang="ru-RU" sz="2800" dirty="0">
                <a:latin typeface="Cambria (Основной текст)"/>
              </a:rPr>
              <a:t>)</a:t>
            </a:r>
          </a:p>
          <a:p>
            <a:pPr marL="457200" indent="-457200" algn="l">
              <a:buFont typeface="Wingdings" panose="05000000000000000000" pitchFamily="2" charset="2"/>
              <a:buChar char="ü"/>
            </a:pPr>
            <a:r>
              <a:rPr lang="en-US" sz="2800" dirty="0" err="1">
                <a:latin typeface="Cambria (Основной текст)"/>
              </a:rPr>
              <a:t>Beserman</a:t>
            </a:r>
            <a:r>
              <a:rPr lang="en-US" sz="2800" dirty="0">
                <a:latin typeface="Cambria (Основной текст)"/>
              </a:rPr>
              <a:t> Udmurt (as other idioms of the Volga-Kama region) has ideophones</a:t>
            </a:r>
          </a:p>
          <a:p>
            <a:pPr marL="457200" indent="-457200" algn="l">
              <a:buFont typeface="Wingdings" panose="05000000000000000000" pitchFamily="2" charset="2"/>
              <a:buChar char="ü"/>
            </a:pPr>
            <a:r>
              <a:rPr lang="en-US" sz="2800" dirty="0">
                <a:latin typeface="Cambria (Основной текст)"/>
              </a:rPr>
              <a:t>Ideophones are defined as “a </a:t>
            </a:r>
            <a:r>
              <a:rPr lang="en-US" sz="2800" b="1" dirty="0">
                <a:latin typeface="Cambria (Основной текст)"/>
              </a:rPr>
              <a:t>vivid </a:t>
            </a:r>
            <a:r>
              <a:rPr lang="en-US" sz="2800" dirty="0">
                <a:latin typeface="Cambria (Основной текст)"/>
              </a:rPr>
              <a:t>representation of an idea in sound” [</a:t>
            </a:r>
            <a:r>
              <a:rPr lang="en-US" sz="2800" dirty="0" err="1">
                <a:latin typeface="Cambria (Основной текст)"/>
              </a:rPr>
              <a:t>Doke</a:t>
            </a:r>
            <a:r>
              <a:rPr lang="en-US" sz="2800" dirty="0">
                <a:latin typeface="Cambria (Основной текст)"/>
              </a:rPr>
              <a:t> 1935: 118]</a:t>
            </a:r>
          </a:p>
          <a:p>
            <a:pPr marL="457200" indent="-457200" algn="l">
              <a:buFont typeface="Wingdings" panose="05000000000000000000" pitchFamily="2" charset="2"/>
              <a:buChar char="ü"/>
            </a:pPr>
            <a:r>
              <a:rPr lang="en-US" sz="2800" dirty="0">
                <a:latin typeface="Cambria (Основной текст)"/>
              </a:rPr>
              <a:t>Ideophones (at least in </a:t>
            </a:r>
            <a:r>
              <a:rPr lang="en-US" sz="2800" dirty="0" err="1">
                <a:latin typeface="Cambria (Основной текст)"/>
              </a:rPr>
              <a:t>Beserman</a:t>
            </a:r>
            <a:r>
              <a:rPr lang="en-US" sz="2800" dirty="0">
                <a:latin typeface="Cambria (Основной текст)"/>
              </a:rPr>
              <a:t> Udmurt; see also [</a:t>
            </a:r>
            <a:r>
              <a:rPr lang="en-US" sz="2800" dirty="0" err="1">
                <a:latin typeface="Cambria (Основной текст)"/>
              </a:rPr>
              <a:t>Alpher</a:t>
            </a:r>
            <a:r>
              <a:rPr lang="en-US" sz="2800" dirty="0">
                <a:latin typeface="Cambria (Основной текст)"/>
              </a:rPr>
              <a:t> 2001] on ideophones in languages of southwestern Cape York Peninsula, Australia) are often pronounced with emotionality or stress</a:t>
            </a:r>
          </a:p>
          <a:p>
            <a:pPr algn="l"/>
            <a:r>
              <a:rPr lang="en-US" sz="2800" dirty="0">
                <a:latin typeface="Cambria (Основной текст)"/>
              </a:rPr>
              <a:t>So, we assume that for ideophones expressing emotion is an important function.</a:t>
            </a:r>
          </a:p>
          <a:p>
            <a:pPr algn="l"/>
            <a:r>
              <a:rPr lang="en-US" sz="2800" b="1" dirty="0">
                <a:latin typeface="Cambria (Основной текст)"/>
              </a:rPr>
              <a:t>Question 1</a:t>
            </a:r>
            <a:r>
              <a:rPr lang="en-US" sz="2800" dirty="0">
                <a:latin typeface="Cambria (Основной текст)"/>
              </a:rPr>
              <a:t>: Maybe all the words with the important function of expressing emotionality have something in common?</a:t>
            </a:r>
          </a:p>
          <a:p>
            <a:pPr algn="l"/>
            <a:endParaRPr lang="en-US" sz="2800" dirty="0">
              <a:latin typeface="Cambria (Основной текст)"/>
            </a:endParaRPr>
          </a:p>
        </p:txBody>
      </p:sp>
      <p:pic>
        <p:nvPicPr>
          <p:cNvPr id="3" name="chilik">
            <a:hlinkClick r:id="" action="ppaction://media"/>
            <a:extLst>
              <a:ext uri="{FF2B5EF4-FFF2-40B4-BE49-F238E27FC236}">
                <a16:creationId xmlns:a16="http://schemas.microsoft.com/office/drawing/2014/main" id="{B2727639-BCC3-4A46-A1AC-6CC1FD91CE1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023588" y="4479403"/>
            <a:ext cx="609600" cy="609600"/>
          </a:xfrm>
          <a:prstGeom prst="rect">
            <a:avLst/>
          </a:prstGeom>
        </p:spPr>
      </p:pic>
      <p:pic>
        <p:nvPicPr>
          <p:cNvPr id="5" name="shlach">
            <a:hlinkClick r:id="" action="ppaction://media"/>
            <a:extLst>
              <a:ext uri="{FF2B5EF4-FFF2-40B4-BE49-F238E27FC236}">
                <a16:creationId xmlns:a16="http://schemas.microsoft.com/office/drawing/2014/main" id="{6AACB921-C706-4A1D-80DE-52CEB07B7A94}"/>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9925441" y="4479403"/>
            <a:ext cx="609600" cy="609600"/>
          </a:xfrm>
          <a:prstGeom prst="rect">
            <a:avLst/>
          </a:prstGeom>
        </p:spPr>
      </p:pic>
    </p:spTree>
    <p:extLst>
      <p:ext uri="{BB962C8B-B14F-4D97-AF65-F5344CB8AC3E}">
        <p14:creationId xmlns:p14="http://schemas.microsoft.com/office/powerpoint/2010/main" val="3943724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anim calcmode="lin" valueType="num">
                                      <p:cBhvr additive="base">
                                        <p:cTn id="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6177" fill="hold"/>
                                        <p:tgtEl>
                                          <p:spTgt spid="3"/>
                                        </p:tgtEl>
                                      </p:cBhvr>
                                    </p:cmd>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317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3"/>
                </p:tgtEl>
              </p:cMediaNode>
            </p:audio>
            <p:audio>
              <p:cMediaNode vol="80000">
                <p:cTn id="18"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C7C045E-A57C-4D39-ADDA-30C74BD2CF81}"/>
              </a:ext>
            </a:extLst>
          </p:cNvPr>
          <p:cNvSpPr>
            <a:spLocks noGrp="1"/>
          </p:cNvSpPr>
          <p:nvPr>
            <p:ph type="ctrTitle"/>
          </p:nvPr>
        </p:nvSpPr>
        <p:spPr>
          <a:xfrm>
            <a:off x="1524000" y="-282516"/>
            <a:ext cx="9144000" cy="1100137"/>
          </a:xfrm>
        </p:spPr>
        <p:txBody>
          <a:bodyPr>
            <a:normAutofit/>
          </a:bodyPr>
          <a:lstStyle/>
          <a:p>
            <a:r>
              <a:rPr lang="en-US" b="1" dirty="0" err="1">
                <a:solidFill>
                  <a:srgbClr val="C00000"/>
                </a:solidFill>
              </a:rPr>
              <a:t>Babytalk</a:t>
            </a:r>
            <a:r>
              <a:rPr lang="en-US" b="1" dirty="0">
                <a:solidFill>
                  <a:srgbClr val="C00000"/>
                </a:solidFill>
              </a:rPr>
              <a:t> and ideophones</a:t>
            </a:r>
            <a:endParaRPr lang="ru-RU" b="1" dirty="0">
              <a:solidFill>
                <a:srgbClr val="C00000"/>
              </a:solidFill>
            </a:endParaRPr>
          </a:p>
        </p:txBody>
      </p:sp>
      <p:sp>
        <p:nvSpPr>
          <p:cNvPr id="6" name="Подзаголовок 5">
            <a:extLst>
              <a:ext uri="{FF2B5EF4-FFF2-40B4-BE49-F238E27FC236}">
                <a16:creationId xmlns:a16="http://schemas.microsoft.com/office/drawing/2014/main" id="{AF41517E-9A7C-430F-A575-A14AEFA3411E}"/>
              </a:ext>
            </a:extLst>
          </p:cNvPr>
          <p:cNvSpPr>
            <a:spLocks noGrp="1"/>
          </p:cNvSpPr>
          <p:nvPr>
            <p:ph type="subTitle" idx="1"/>
          </p:nvPr>
        </p:nvSpPr>
        <p:spPr>
          <a:xfrm>
            <a:off x="239843" y="600074"/>
            <a:ext cx="11452486" cy="5804795"/>
          </a:xfrm>
        </p:spPr>
        <p:txBody>
          <a:bodyPr>
            <a:noAutofit/>
          </a:bodyPr>
          <a:lstStyle/>
          <a:p>
            <a:pPr algn="l"/>
            <a:r>
              <a:rPr lang="en-US" sz="2800" dirty="0" err="1">
                <a:latin typeface="Cambria" panose="02040503050406030204" pitchFamily="18" charset="0"/>
                <a:ea typeface="Cambria" panose="02040503050406030204" pitchFamily="18" charset="0"/>
              </a:rPr>
              <a:t>Babytalk</a:t>
            </a:r>
            <a:r>
              <a:rPr lang="en-US" sz="2800" dirty="0">
                <a:latin typeface="Cambria" panose="02040503050406030204" pitchFamily="18" charset="0"/>
                <a:ea typeface="Cambria" panose="02040503050406030204" pitchFamily="18" charset="0"/>
              </a:rPr>
              <a:t> is very close to ideophones and even can be treated as a special group of sound iconic words [Ivanov 2017: 88]. </a:t>
            </a:r>
          </a:p>
          <a:p>
            <a:pPr algn="l"/>
            <a:r>
              <a:rPr lang="en-US" sz="2800" dirty="0">
                <a:latin typeface="Cambria" panose="02040503050406030204" pitchFamily="18" charset="0"/>
                <a:ea typeface="Cambria" panose="02040503050406030204" pitchFamily="18" charset="0"/>
              </a:rPr>
              <a:t>Common structural traits of ideophones and child directed words:</a:t>
            </a:r>
          </a:p>
          <a:p>
            <a:pPr marL="457200" indent="-457200" algn="l">
              <a:buFont typeface="Wingdings" panose="05000000000000000000" pitchFamily="2" charset="2"/>
              <a:buChar char="ü"/>
            </a:pPr>
            <a:r>
              <a:rPr lang="en-US" sz="2800" dirty="0">
                <a:latin typeface="Cambria" panose="02040503050406030204" pitchFamily="18" charset="0"/>
                <a:ea typeface="Cambria" panose="02040503050406030204" pitchFamily="18" charset="0"/>
              </a:rPr>
              <a:t>reduplication: </a:t>
            </a:r>
            <a:r>
              <a:rPr lang="en-US" sz="2800" i="1" dirty="0" err="1">
                <a:latin typeface="Cambria" panose="02040503050406030204" pitchFamily="18" charset="0"/>
                <a:ea typeface="Cambria" panose="02040503050406030204" pitchFamily="18" charset="0"/>
              </a:rPr>
              <a:t>p</a:t>
            </a:r>
            <a:r>
              <a:rPr lang="en-US" sz="2800" i="1" dirty="0" err="1">
                <a:latin typeface="Cambria (Основной текст)"/>
              </a:rPr>
              <a:t>ə̑</a:t>
            </a:r>
            <a:r>
              <a:rPr lang="en-US" sz="2800" i="1" dirty="0" err="1">
                <a:latin typeface="Cambria" panose="02040503050406030204" pitchFamily="18" charset="0"/>
                <a:ea typeface="Cambria" panose="02040503050406030204" pitchFamily="18" charset="0"/>
              </a:rPr>
              <a:t>t</a:t>
            </a:r>
            <a:r>
              <a:rPr lang="en-US" sz="2800" i="1" dirty="0" err="1">
                <a:latin typeface="Cambria (Основной текст)"/>
              </a:rPr>
              <a:t>ə̑</a:t>
            </a:r>
            <a:r>
              <a:rPr lang="en-US" sz="2800" i="1" dirty="0" err="1">
                <a:latin typeface="Cambria" panose="02040503050406030204" pitchFamily="18" charset="0"/>
                <a:ea typeface="Cambria" panose="02040503050406030204" pitchFamily="18" charset="0"/>
              </a:rPr>
              <a:t>r-p</a:t>
            </a:r>
            <a:r>
              <a:rPr lang="en-US" sz="2800" i="1" dirty="0" err="1">
                <a:latin typeface="Cambria (Основной текст)"/>
              </a:rPr>
              <a:t>ə̑</a:t>
            </a:r>
            <a:r>
              <a:rPr lang="en-US" sz="2800" i="1" dirty="0" err="1">
                <a:latin typeface="Cambria" panose="02040503050406030204" pitchFamily="18" charset="0"/>
                <a:ea typeface="Cambria" panose="02040503050406030204" pitchFamily="18" charset="0"/>
              </a:rPr>
              <a:t>t</a:t>
            </a:r>
            <a:r>
              <a:rPr lang="en-US" sz="2800" i="1" dirty="0" err="1">
                <a:latin typeface="Cambria (Основной текст)"/>
              </a:rPr>
              <a:t>ə̑</a:t>
            </a:r>
            <a:r>
              <a:rPr lang="en-US" sz="2800" i="1" dirty="0" err="1">
                <a:latin typeface="Cambria" panose="02040503050406030204" pitchFamily="18" charset="0"/>
                <a:ea typeface="Cambria" panose="02040503050406030204" pitchFamily="18" charset="0"/>
              </a:rPr>
              <a:t>r</a:t>
            </a:r>
            <a:r>
              <a:rPr lang="en-US" sz="2800" i="1"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ʼto</a:t>
            </a:r>
            <a:r>
              <a:rPr lang="en-US" sz="2800" dirty="0">
                <a:latin typeface="Cambria" panose="02040503050406030204" pitchFamily="18" charset="0"/>
                <a:ea typeface="Cambria" panose="02040503050406030204" pitchFamily="18" charset="0"/>
              </a:rPr>
              <a:t> have a totally cracked </a:t>
            </a:r>
            <a:r>
              <a:rPr lang="en-US" sz="2800" dirty="0" err="1">
                <a:latin typeface="Cambria" panose="02040503050406030204" pitchFamily="18" charset="0"/>
                <a:ea typeface="Cambria" panose="02040503050406030204" pitchFamily="18" charset="0"/>
              </a:rPr>
              <a:t>surfaceʼ</a:t>
            </a:r>
            <a:r>
              <a:rPr lang="en-US" sz="2800" dirty="0">
                <a:latin typeface="Cambria" panose="02040503050406030204" pitchFamily="18" charset="0"/>
                <a:ea typeface="Cambria" panose="02040503050406030204" pitchFamily="18" charset="0"/>
              </a:rPr>
              <a:t>, </a:t>
            </a:r>
            <a:r>
              <a:rPr lang="ru-RU" sz="2800" i="1" dirty="0">
                <a:latin typeface="Cambria" panose="02040503050406030204" pitchFamily="18" charset="0"/>
                <a:ea typeface="Cambria" panose="02040503050406030204" pitchFamily="18" charset="0"/>
              </a:rPr>
              <a:t>b</a:t>
            </a:r>
            <a:r>
              <a:rPr lang="en-US" sz="2800" i="1" dirty="0">
                <a:latin typeface="Cambria (Основной текст)"/>
              </a:rPr>
              <a:t>ə̑</a:t>
            </a:r>
            <a:r>
              <a:rPr lang="ru-RU" sz="2800" i="1" dirty="0" err="1">
                <a:latin typeface="Cambria" panose="02040503050406030204" pitchFamily="18" charset="0"/>
                <a:ea typeface="Cambria" panose="02040503050406030204" pitchFamily="18" charset="0"/>
              </a:rPr>
              <a:t>čʼ</a:t>
            </a:r>
            <a:r>
              <a:rPr lang="en-US" sz="2800" i="1" dirty="0">
                <a:latin typeface="Cambria (Основной текст)"/>
              </a:rPr>
              <a:t>ə̑</a:t>
            </a:r>
            <a:r>
              <a:rPr lang="ru-RU" sz="2800" i="1" dirty="0">
                <a:latin typeface="Cambria" panose="02040503050406030204" pitchFamily="18" charset="0"/>
                <a:ea typeface="Cambria" panose="02040503050406030204" pitchFamily="18" charset="0"/>
              </a:rPr>
              <a:t>k-</a:t>
            </a:r>
            <a:r>
              <a:rPr lang="ru-RU" sz="2800" i="1" dirty="0" err="1">
                <a:latin typeface="Cambria" panose="02040503050406030204" pitchFamily="18" charset="0"/>
                <a:ea typeface="Cambria" panose="02040503050406030204" pitchFamily="18" charset="0"/>
              </a:rPr>
              <a:t>bačʼ</a:t>
            </a:r>
            <a:r>
              <a:rPr lang="en-US" sz="2800" i="1" dirty="0">
                <a:latin typeface="Cambria (Основной текст)"/>
              </a:rPr>
              <a:t>ə̑</a:t>
            </a:r>
            <a:r>
              <a:rPr lang="ru-RU" sz="2800" i="1" dirty="0">
                <a:latin typeface="Cambria" panose="02040503050406030204" pitchFamily="18" charset="0"/>
                <a:ea typeface="Cambria" panose="02040503050406030204" pitchFamily="18" charset="0"/>
              </a:rPr>
              <a:t>k </a:t>
            </a:r>
            <a:r>
              <a:rPr lang="en-US" sz="2800" dirty="0" err="1">
                <a:latin typeface="Cambria" panose="02040503050406030204" pitchFamily="18" charset="0"/>
                <a:ea typeface="Cambria" panose="02040503050406030204" pitchFamily="18" charset="0"/>
              </a:rPr>
              <a:t>ʼto</a:t>
            </a:r>
            <a:r>
              <a:rPr lang="en-US" sz="2800" dirty="0">
                <a:latin typeface="Cambria" panose="02040503050406030204" pitchFamily="18" charset="0"/>
                <a:ea typeface="Cambria" panose="02040503050406030204" pitchFamily="18" charset="0"/>
              </a:rPr>
              <a:t> pry hiding and appearing all the </a:t>
            </a:r>
            <a:r>
              <a:rPr lang="en-US" sz="2800" dirty="0" err="1">
                <a:latin typeface="Cambria" panose="02040503050406030204" pitchFamily="18" charset="0"/>
                <a:ea typeface="Cambria" panose="02040503050406030204" pitchFamily="18" charset="0"/>
              </a:rPr>
              <a:t>timeʼ</a:t>
            </a:r>
            <a:r>
              <a:rPr lang="en-US" sz="2800" dirty="0">
                <a:latin typeface="Cambria" panose="02040503050406030204" pitchFamily="18" charset="0"/>
                <a:ea typeface="Cambria" panose="02040503050406030204" pitchFamily="18" charset="0"/>
              </a:rPr>
              <a:t>;</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nʼunʼunʼ</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ʼwarmʼ</a:t>
            </a:r>
            <a:r>
              <a:rPr lang="en-US" sz="2800"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papi</a:t>
            </a:r>
            <a:r>
              <a:rPr lang="en-US" sz="2800" i="1" dirty="0">
                <a:latin typeface="Cambria" panose="02040503050406030204" pitchFamily="18" charset="0"/>
                <a:ea typeface="Cambria" panose="02040503050406030204" pitchFamily="18" charset="0"/>
              </a:rPr>
              <a:t>/</a:t>
            </a:r>
            <a:r>
              <a:rPr lang="en-US" sz="2800" i="1" dirty="0" err="1">
                <a:latin typeface="Cambria" panose="02040503050406030204" pitchFamily="18" charset="0"/>
                <a:ea typeface="Cambria" panose="02040503050406030204" pitchFamily="18" charset="0"/>
              </a:rPr>
              <a:t>papu</a:t>
            </a:r>
            <a:r>
              <a:rPr lang="en-US" sz="2800" i="1"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ʼdressʼ</a:t>
            </a:r>
            <a:r>
              <a:rPr lang="en-US" sz="2800"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peper</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ʼbeautifulʼ</a:t>
            </a:r>
            <a:r>
              <a:rPr lang="en-US" sz="2800" dirty="0">
                <a:latin typeface="Cambria" panose="02040503050406030204" pitchFamily="18" charset="0"/>
                <a:ea typeface="Cambria" panose="02040503050406030204" pitchFamily="18" charset="0"/>
              </a:rPr>
              <a:t>;</a:t>
            </a:r>
          </a:p>
          <a:p>
            <a:pPr marL="457200" indent="-457200" algn="l">
              <a:buFont typeface="Wingdings" panose="05000000000000000000" pitchFamily="2" charset="2"/>
              <a:buChar char="ü"/>
            </a:pPr>
            <a:r>
              <a:rPr lang="en-US" sz="2800" dirty="0">
                <a:latin typeface="Cambria" panose="02040503050406030204" pitchFamily="18" charset="0"/>
                <a:ea typeface="Cambria" panose="02040503050406030204" pitchFamily="18" charset="0"/>
              </a:rPr>
              <a:t>units end with the same frequent element:</a:t>
            </a:r>
          </a:p>
          <a:p>
            <a:pPr algn="l"/>
            <a:r>
              <a:rPr lang="en-US" sz="2800" dirty="0">
                <a:latin typeface="Cambria" panose="02040503050406030204" pitchFamily="18" charset="0"/>
                <a:ea typeface="Cambria" panose="02040503050406030204" pitchFamily="18" charset="0"/>
              </a:rPr>
              <a:t>-</a:t>
            </a:r>
            <a:r>
              <a:rPr lang="en-US" sz="2800" i="1" dirty="0" err="1">
                <a:latin typeface="Cambria" panose="02040503050406030204" pitchFamily="18" charset="0"/>
                <a:ea typeface="Cambria" panose="02040503050406030204" pitchFamily="18" charset="0"/>
              </a:rPr>
              <a:t>ə̑r</a:t>
            </a:r>
            <a:r>
              <a:rPr lang="en-US" sz="2800" i="1" dirty="0">
                <a:latin typeface="Cambria" panose="02040503050406030204" pitchFamily="18" charset="0"/>
                <a:ea typeface="Cambria" panose="02040503050406030204" pitchFamily="18" charset="0"/>
              </a:rPr>
              <a:t> </a:t>
            </a:r>
            <a:r>
              <a:rPr lang="en-US" sz="2800" dirty="0">
                <a:latin typeface="Cambria" panose="02040503050406030204" pitchFamily="18" charset="0"/>
                <a:ea typeface="Cambria" panose="02040503050406030204" pitchFamily="18" charset="0"/>
              </a:rPr>
              <a:t>for ideophones: </a:t>
            </a:r>
            <a:r>
              <a:rPr lang="ru-RU" sz="2800" i="1" dirty="0" err="1">
                <a:latin typeface="Cambria" panose="02040503050406030204" pitchFamily="18" charset="0"/>
                <a:ea typeface="Cambria" panose="02040503050406030204" pitchFamily="18" charset="0"/>
              </a:rPr>
              <a:t>ačʼ</a:t>
            </a:r>
            <a:r>
              <a:rPr lang="en-US" sz="2800" i="1" dirty="0">
                <a:latin typeface="Cambria (Основной текст)"/>
              </a:rPr>
              <a:t>ə̑</a:t>
            </a:r>
            <a:r>
              <a:rPr lang="ru-RU" sz="2800" i="1" dirty="0">
                <a:latin typeface="Cambria" panose="02040503050406030204" pitchFamily="18" charset="0"/>
                <a:ea typeface="Cambria" panose="02040503050406030204" pitchFamily="18" charset="0"/>
              </a:rPr>
              <a:t>r-</a:t>
            </a:r>
            <a:r>
              <a:rPr lang="ru-RU" sz="2800" i="1" dirty="0" err="1">
                <a:latin typeface="Cambria" panose="02040503050406030204" pitchFamily="18" charset="0"/>
                <a:ea typeface="Cambria" panose="02040503050406030204" pitchFamily="18" charset="0"/>
              </a:rPr>
              <a:t>wačʼ</a:t>
            </a:r>
            <a:r>
              <a:rPr lang="en-US" sz="2800" i="1" dirty="0">
                <a:latin typeface="Cambria (Основной текст)"/>
              </a:rPr>
              <a:t>ə̑</a:t>
            </a:r>
            <a:r>
              <a:rPr lang="ru-RU" sz="2800" i="1" dirty="0">
                <a:latin typeface="Cambria" panose="02040503050406030204" pitchFamily="18" charset="0"/>
                <a:ea typeface="Cambria" panose="02040503050406030204" pitchFamily="18" charset="0"/>
              </a:rPr>
              <a:t>r</a:t>
            </a:r>
            <a:r>
              <a:rPr lang="en-US" sz="2800" dirty="0">
                <a:latin typeface="Cambria" panose="02040503050406030204" pitchFamily="18" charset="0"/>
                <a:ea typeface="Cambria" panose="02040503050406030204" pitchFamily="18" charset="0"/>
              </a:rPr>
              <a:t>, </a:t>
            </a:r>
            <a:r>
              <a:rPr lang="ru-RU" sz="2800" i="1" dirty="0">
                <a:latin typeface="Cambria" panose="02040503050406030204" pitchFamily="18" charset="0"/>
                <a:ea typeface="Cambria" panose="02040503050406030204" pitchFamily="18" charset="0"/>
              </a:rPr>
              <a:t>b</a:t>
            </a:r>
            <a:r>
              <a:rPr lang="en-US" sz="2800" i="1" dirty="0">
                <a:latin typeface="Cambria (Основной текст)"/>
              </a:rPr>
              <a:t>ə̑</a:t>
            </a:r>
            <a:r>
              <a:rPr lang="ru-RU" sz="2800" i="1" dirty="0">
                <a:latin typeface="Cambria" panose="02040503050406030204" pitchFamily="18" charset="0"/>
                <a:ea typeface="Cambria" panose="02040503050406030204" pitchFamily="18" charset="0"/>
              </a:rPr>
              <a:t>g</a:t>
            </a:r>
            <a:r>
              <a:rPr lang="en-US" sz="2800" i="1" dirty="0">
                <a:latin typeface="Cambria (Основной текст)"/>
              </a:rPr>
              <a:t>ə̑</a:t>
            </a:r>
            <a:r>
              <a:rPr lang="ru-RU" sz="2800" i="1" dirty="0">
                <a:latin typeface="Cambria" panose="02040503050406030204" pitchFamily="18" charset="0"/>
                <a:ea typeface="Cambria" panose="02040503050406030204" pitchFamily="18" charset="0"/>
              </a:rPr>
              <a:t>r-b</a:t>
            </a:r>
            <a:r>
              <a:rPr lang="en-US" sz="2800" i="1" dirty="0">
                <a:latin typeface="Cambria (Основной текст)"/>
              </a:rPr>
              <a:t>ə̑</a:t>
            </a:r>
            <a:r>
              <a:rPr lang="ru-RU" sz="2800" i="1" dirty="0">
                <a:latin typeface="Cambria" panose="02040503050406030204" pitchFamily="18" charset="0"/>
                <a:ea typeface="Cambria" panose="02040503050406030204" pitchFamily="18" charset="0"/>
              </a:rPr>
              <a:t>g</a:t>
            </a:r>
            <a:r>
              <a:rPr lang="en-US" sz="2800" i="1" dirty="0">
                <a:latin typeface="Cambria (Основной текст)"/>
              </a:rPr>
              <a:t>ə̑</a:t>
            </a:r>
            <a:r>
              <a:rPr lang="ru-RU" sz="2800" i="1" dirty="0">
                <a:latin typeface="Cambria" panose="02040503050406030204" pitchFamily="18" charset="0"/>
                <a:ea typeface="Cambria" panose="02040503050406030204" pitchFamily="18" charset="0"/>
              </a:rPr>
              <a:t>r</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bulʼt</a:t>
            </a:r>
            <a:r>
              <a:rPr lang="en-US" sz="2800" i="1" dirty="0" err="1">
                <a:latin typeface="Cambria (Основной текст)"/>
              </a:rPr>
              <a:t>ə̑</a:t>
            </a:r>
            <a:r>
              <a:rPr lang="en-US" sz="2800" i="1" dirty="0" err="1">
                <a:latin typeface="Cambria" panose="02040503050406030204" pitchFamily="18" charset="0"/>
                <a:ea typeface="Cambria" panose="02040503050406030204" pitchFamily="18" charset="0"/>
              </a:rPr>
              <a:t>r</a:t>
            </a:r>
            <a:r>
              <a:rPr lang="en-US" sz="2800" i="1" dirty="0">
                <a:latin typeface="Cambria" panose="02040503050406030204" pitchFamily="18" charset="0"/>
                <a:ea typeface="Cambria" panose="02040503050406030204" pitchFamily="18" charset="0"/>
              </a:rPr>
              <a:t> </a:t>
            </a:r>
            <a:r>
              <a:rPr lang="en-US" sz="2800" dirty="0">
                <a:latin typeface="Cambria" panose="02040503050406030204" pitchFamily="18" charset="0"/>
                <a:ea typeface="Cambria" panose="02040503050406030204" pitchFamily="18" charset="0"/>
              </a:rPr>
              <a:t>etc. (95 of 315 ideophones in the dictionary);</a:t>
            </a:r>
          </a:p>
          <a:p>
            <a:pPr algn="l"/>
            <a:r>
              <a:rPr lang="en-US" sz="2800" dirty="0">
                <a:latin typeface="Cambria" panose="02040503050406030204" pitchFamily="18" charset="0"/>
                <a:ea typeface="Cambria" panose="02040503050406030204" pitchFamily="18" charset="0"/>
              </a:rPr>
              <a:t>-</a:t>
            </a:r>
            <a:r>
              <a:rPr lang="en-US" sz="2800" i="1" dirty="0">
                <a:latin typeface="Cambria" panose="02040503050406030204" pitchFamily="18" charset="0"/>
                <a:ea typeface="Cambria" panose="02040503050406030204" pitchFamily="18" charset="0"/>
              </a:rPr>
              <a:t>k</a:t>
            </a:r>
            <a:r>
              <a:rPr lang="en-US" sz="2800" dirty="0">
                <a:latin typeface="Cambria" panose="02040503050406030204" pitchFamily="18" charset="0"/>
                <a:ea typeface="Cambria" panose="02040503050406030204" pitchFamily="18" charset="0"/>
              </a:rPr>
              <a:t> for child-directed words: </a:t>
            </a:r>
            <a:r>
              <a:rPr lang="en-US" sz="2800" i="1" dirty="0" err="1">
                <a:latin typeface="Cambria" panose="02040503050406030204" pitchFamily="18" charset="0"/>
                <a:ea typeface="Cambria" panose="02040503050406030204" pitchFamily="18" charset="0"/>
              </a:rPr>
              <a:t>gagak</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ʼgooseʼ</a:t>
            </a:r>
            <a:r>
              <a:rPr lang="en-US" sz="2800"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muk</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ʼcowʼ</a:t>
            </a:r>
            <a:r>
              <a:rPr lang="en-US" sz="2800"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papak</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ʼcapʼ</a:t>
            </a:r>
            <a:r>
              <a:rPr lang="en-US" sz="2800"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tupik</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ʼbonnetʼ</a:t>
            </a:r>
            <a:r>
              <a:rPr lang="en-US" sz="2800" dirty="0">
                <a:latin typeface="Cambria" panose="02040503050406030204" pitchFamily="18" charset="0"/>
                <a:ea typeface="Cambria" panose="02040503050406030204" pitchFamily="18" charset="0"/>
              </a:rPr>
              <a:t> etc. (10 of 68).</a:t>
            </a:r>
            <a:endParaRPr lang="en-US" sz="2800" dirty="0">
              <a:latin typeface="Cambria (Основной текст)"/>
            </a:endParaRPr>
          </a:p>
          <a:p>
            <a:pPr algn="l"/>
            <a:endParaRPr lang="en-US" sz="2800" dirty="0">
              <a:latin typeface="Cambria (Основной текст)"/>
            </a:endParaRPr>
          </a:p>
        </p:txBody>
      </p:sp>
    </p:spTree>
    <p:extLst>
      <p:ext uri="{BB962C8B-B14F-4D97-AF65-F5344CB8AC3E}">
        <p14:creationId xmlns:p14="http://schemas.microsoft.com/office/powerpoint/2010/main" val="3574645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C7C045E-A57C-4D39-ADDA-30C74BD2CF81}"/>
              </a:ext>
            </a:extLst>
          </p:cNvPr>
          <p:cNvSpPr>
            <a:spLocks noGrp="1"/>
          </p:cNvSpPr>
          <p:nvPr>
            <p:ph type="ctrTitle"/>
          </p:nvPr>
        </p:nvSpPr>
        <p:spPr>
          <a:xfrm>
            <a:off x="1524000" y="-282516"/>
            <a:ext cx="9144000" cy="1100137"/>
          </a:xfrm>
        </p:spPr>
        <p:txBody>
          <a:bodyPr>
            <a:normAutofit/>
          </a:bodyPr>
          <a:lstStyle/>
          <a:p>
            <a:r>
              <a:rPr lang="en-US" b="1" dirty="0" err="1">
                <a:solidFill>
                  <a:srgbClr val="C00000"/>
                </a:solidFill>
              </a:rPr>
              <a:t>Babytalk</a:t>
            </a:r>
            <a:r>
              <a:rPr lang="en-US" b="1" dirty="0">
                <a:solidFill>
                  <a:srgbClr val="C00000"/>
                </a:solidFill>
              </a:rPr>
              <a:t> and ideophones</a:t>
            </a:r>
            <a:endParaRPr lang="ru-RU" b="1" dirty="0">
              <a:solidFill>
                <a:srgbClr val="C00000"/>
              </a:solidFill>
            </a:endParaRPr>
          </a:p>
        </p:txBody>
      </p:sp>
      <p:sp>
        <p:nvSpPr>
          <p:cNvPr id="6" name="Подзаголовок 5">
            <a:extLst>
              <a:ext uri="{FF2B5EF4-FFF2-40B4-BE49-F238E27FC236}">
                <a16:creationId xmlns:a16="http://schemas.microsoft.com/office/drawing/2014/main" id="{AF41517E-9A7C-430F-A575-A14AEFA3411E}"/>
              </a:ext>
            </a:extLst>
          </p:cNvPr>
          <p:cNvSpPr>
            <a:spLocks noGrp="1"/>
          </p:cNvSpPr>
          <p:nvPr>
            <p:ph type="subTitle" idx="1"/>
          </p:nvPr>
        </p:nvSpPr>
        <p:spPr>
          <a:xfrm>
            <a:off x="239843" y="700088"/>
            <a:ext cx="11452486" cy="5704782"/>
          </a:xfrm>
        </p:spPr>
        <p:txBody>
          <a:bodyPr>
            <a:noAutofit/>
          </a:bodyPr>
          <a:lstStyle/>
          <a:p>
            <a:pPr algn="l"/>
            <a:r>
              <a:rPr lang="en-US" sz="2800" dirty="0">
                <a:latin typeface="Cambria" panose="02040503050406030204" pitchFamily="18" charset="0"/>
                <a:ea typeface="Cambria" panose="02040503050406030204" pitchFamily="18" charset="0"/>
              </a:rPr>
              <a:t>Child directed verbs are often derived from ideophones (it is also characteristic for ideophones): </a:t>
            </a:r>
            <a:r>
              <a:rPr lang="ru-RU" sz="2800" i="1" dirty="0" err="1">
                <a:latin typeface="Cambria" panose="02040503050406030204" pitchFamily="18" charset="0"/>
                <a:ea typeface="Cambria" panose="02040503050406030204" pitchFamily="18" charset="0"/>
              </a:rPr>
              <a:t>tʼišʼ</a:t>
            </a:r>
            <a:r>
              <a:rPr lang="en-US" sz="2800" i="1" dirty="0">
                <a:latin typeface="Cambria (Основной текст)"/>
              </a:rPr>
              <a:t>ə̑</a:t>
            </a:r>
            <a:r>
              <a:rPr lang="ru-RU" sz="2800" i="1" dirty="0">
                <a:latin typeface="Cambria" panose="02040503050406030204" pitchFamily="18" charset="0"/>
                <a:ea typeface="Cambria" panose="02040503050406030204" pitchFamily="18" charset="0"/>
              </a:rPr>
              <a:t>n</a:t>
            </a:r>
            <a:r>
              <a:rPr lang="en-US" sz="2800" i="1" dirty="0">
                <a:latin typeface="Cambria (Основной текст)"/>
              </a:rPr>
              <a:t>ə̑</a:t>
            </a:r>
            <a:r>
              <a:rPr lang="ru-RU" sz="2800" i="1"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ʼto</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pissʼ</a:t>
            </a:r>
            <a:r>
              <a:rPr lang="en-US" sz="2800" dirty="0">
                <a:latin typeface="Cambria" panose="02040503050406030204" pitchFamily="18" charset="0"/>
                <a:ea typeface="Cambria" panose="02040503050406030204" pitchFamily="18" charset="0"/>
              </a:rPr>
              <a:t> (</a:t>
            </a:r>
            <a:r>
              <a:rPr lang="en-US" sz="2800" dirty="0">
                <a:latin typeface="Cambria" panose="02040503050406030204" pitchFamily="18" charset="0"/>
                <a:ea typeface="Cambria" panose="02040503050406030204" pitchFamily="18" charset="0"/>
                <a:sym typeface="Wingdings" panose="05000000000000000000" pitchFamily="2" charset="2"/>
              </a:rPr>
              <a:t> </a:t>
            </a:r>
            <a:r>
              <a:rPr lang="en-US" sz="2800" i="1" dirty="0" err="1">
                <a:latin typeface="Cambria" panose="02040503050406030204" pitchFamily="18" charset="0"/>
                <a:ea typeface="Cambria" panose="02040503050406030204" pitchFamily="18" charset="0"/>
                <a:sym typeface="Wingdings" panose="05000000000000000000" pitchFamily="2" charset="2"/>
              </a:rPr>
              <a:t>tʼišʼ-tʼišʼ</a:t>
            </a:r>
            <a:r>
              <a:rPr lang="en-US" sz="2800" dirty="0">
                <a:latin typeface="Cambria" panose="02040503050406030204" pitchFamily="18" charset="0"/>
                <a:ea typeface="Cambria" panose="02040503050406030204" pitchFamily="18" charset="0"/>
              </a:rPr>
              <a:t>), </a:t>
            </a:r>
            <a:r>
              <a:rPr lang="ru-RU" sz="2800" i="1" dirty="0" err="1">
                <a:latin typeface="Cambria" panose="02040503050406030204" pitchFamily="18" charset="0"/>
                <a:ea typeface="Cambria" panose="02040503050406030204" pitchFamily="18" charset="0"/>
              </a:rPr>
              <a:t>tʼop</a:t>
            </a:r>
            <a:r>
              <a:rPr lang="en-US" sz="2800" i="1" dirty="0">
                <a:latin typeface="Cambria (Основной текст)"/>
              </a:rPr>
              <a:t>ə̑</a:t>
            </a:r>
            <a:r>
              <a:rPr lang="ru-RU" sz="2800" i="1" dirty="0">
                <a:latin typeface="Cambria" panose="02040503050406030204" pitchFamily="18" charset="0"/>
                <a:ea typeface="Cambria" panose="02040503050406030204" pitchFamily="18" charset="0"/>
              </a:rPr>
              <a:t>n</a:t>
            </a:r>
            <a:r>
              <a:rPr lang="en-US" sz="2800" i="1" dirty="0">
                <a:latin typeface="Cambria (Основной текст)"/>
              </a:rPr>
              <a:t>ə̑</a:t>
            </a:r>
            <a:r>
              <a:rPr lang="ru-RU" sz="2800" i="1"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ʼto</a:t>
            </a:r>
            <a:r>
              <a:rPr lang="en-US" sz="2800" dirty="0">
                <a:latin typeface="Cambria" panose="02040503050406030204" pitchFamily="18" charset="0"/>
                <a:ea typeface="Cambria" panose="02040503050406030204" pitchFamily="18" charset="0"/>
              </a:rPr>
              <a:t> fell </a:t>
            </a:r>
            <a:r>
              <a:rPr lang="en-US" sz="2800" dirty="0" err="1">
                <a:latin typeface="Cambria" panose="02040503050406030204" pitchFamily="18" charset="0"/>
                <a:ea typeface="Cambria" panose="02040503050406030204" pitchFamily="18" charset="0"/>
              </a:rPr>
              <a:t>downʼ</a:t>
            </a:r>
            <a:r>
              <a:rPr lang="en-US" sz="2800" dirty="0">
                <a:latin typeface="Cambria" panose="02040503050406030204" pitchFamily="18" charset="0"/>
                <a:ea typeface="Cambria" panose="02040503050406030204" pitchFamily="18" charset="0"/>
              </a:rPr>
              <a:t> (</a:t>
            </a:r>
            <a:r>
              <a:rPr lang="en-US" sz="2800" dirty="0">
                <a:latin typeface="Cambria" panose="02040503050406030204" pitchFamily="18" charset="0"/>
                <a:ea typeface="Cambria" panose="02040503050406030204" pitchFamily="18" charset="0"/>
                <a:sym typeface="Wingdings" panose="05000000000000000000" pitchFamily="2" charset="2"/>
              </a:rPr>
              <a:t> </a:t>
            </a:r>
            <a:r>
              <a:rPr lang="en-US" sz="2800" i="1" dirty="0" err="1">
                <a:latin typeface="Cambria" panose="02040503050406030204" pitchFamily="18" charset="0"/>
                <a:ea typeface="Cambria" panose="02040503050406030204" pitchFamily="18" charset="0"/>
                <a:sym typeface="Wingdings" panose="05000000000000000000" pitchFamily="2" charset="2"/>
              </a:rPr>
              <a:t>tʼop-tʼop</a:t>
            </a:r>
            <a:r>
              <a:rPr lang="en-US" sz="2800" dirty="0">
                <a:latin typeface="Cambria" panose="02040503050406030204" pitchFamily="18" charset="0"/>
                <a:ea typeface="Cambria" panose="02040503050406030204" pitchFamily="18" charset="0"/>
              </a:rPr>
              <a:t>), </a:t>
            </a:r>
            <a:r>
              <a:rPr lang="ru-RU" sz="2800" i="1" dirty="0" err="1">
                <a:latin typeface="Cambria" panose="02040503050406030204" pitchFamily="18" charset="0"/>
                <a:ea typeface="Cambria" panose="02040503050406030204" pitchFamily="18" charset="0"/>
              </a:rPr>
              <a:t>manʼ</a:t>
            </a:r>
            <a:r>
              <a:rPr lang="en-US" sz="2800" i="1" dirty="0">
                <a:latin typeface="Cambria (Основной текст)"/>
              </a:rPr>
              <a:t>ə̑</a:t>
            </a:r>
            <a:r>
              <a:rPr lang="ru-RU" sz="2800" i="1" dirty="0">
                <a:latin typeface="Cambria" panose="02040503050406030204" pitchFamily="18" charset="0"/>
                <a:ea typeface="Cambria" panose="02040503050406030204" pitchFamily="18" charset="0"/>
              </a:rPr>
              <a:t>n</a:t>
            </a:r>
            <a:r>
              <a:rPr lang="en-US" sz="2800" i="1" dirty="0">
                <a:latin typeface="Cambria (Основной текст)"/>
              </a:rPr>
              <a:t>ə̑</a:t>
            </a:r>
            <a:r>
              <a:rPr lang="ru-RU"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ʼto</a:t>
            </a:r>
            <a:r>
              <a:rPr lang="en-US" sz="2800" dirty="0">
                <a:latin typeface="Cambria" panose="02040503050406030204" pitchFamily="18" charset="0"/>
                <a:ea typeface="Cambria" panose="02040503050406030204" pitchFamily="18" charset="0"/>
              </a:rPr>
              <a:t> cut </a:t>
            </a:r>
            <a:r>
              <a:rPr lang="en-US" sz="2800" dirty="0" err="1">
                <a:latin typeface="Cambria" panose="02040503050406030204" pitchFamily="18" charset="0"/>
                <a:ea typeface="Cambria" panose="02040503050406030204" pitchFamily="18" charset="0"/>
              </a:rPr>
              <a:t>oneselfʼ</a:t>
            </a:r>
            <a:r>
              <a:rPr lang="en-US" sz="2800" dirty="0">
                <a:latin typeface="Cambria" panose="02040503050406030204" pitchFamily="18" charset="0"/>
                <a:ea typeface="Cambria" panose="02040503050406030204" pitchFamily="18" charset="0"/>
              </a:rPr>
              <a:t> (</a:t>
            </a:r>
            <a:r>
              <a:rPr lang="en-US" sz="2800" dirty="0">
                <a:latin typeface="Cambria" panose="02040503050406030204" pitchFamily="18" charset="0"/>
                <a:ea typeface="Cambria" panose="02040503050406030204" pitchFamily="18" charset="0"/>
                <a:sym typeface="Wingdings" panose="05000000000000000000" pitchFamily="2" charset="2"/>
              </a:rPr>
              <a:t> </a:t>
            </a:r>
            <a:r>
              <a:rPr lang="en-US" sz="2800" i="1" dirty="0" err="1">
                <a:latin typeface="Cambria" panose="02040503050406030204" pitchFamily="18" charset="0"/>
                <a:ea typeface="Cambria" panose="02040503050406030204" pitchFamily="18" charset="0"/>
                <a:sym typeface="Wingdings" panose="05000000000000000000" pitchFamily="2" charset="2"/>
              </a:rPr>
              <a:t>manʼi-manʼi</a:t>
            </a:r>
            <a:r>
              <a:rPr lang="en-US" sz="2800" dirty="0">
                <a:latin typeface="Cambria" panose="02040503050406030204" pitchFamily="18" charset="0"/>
                <a:ea typeface="Cambria" panose="02040503050406030204" pitchFamily="18" charset="0"/>
              </a:rPr>
              <a:t>) etc.</a:t>
            </a:r>
          </a:p>
          <a:p>
            <a:pPr algn="l"/>
            <a:r>
              <a:rPr lang="en-US" sz="2800" dirty="0">
                <a:latin typeface="Cambria" panose="02040503050406030204" pitchFamily="18" charset="0"/>
                <a:ea typeface="Cambria" panose="02040503050406030204" pitchFamily="18" charset="0"/>
              </a:rPr>
              <a:t>But there are child-directed ideophones (</a:t>
            </a:r>
            <a:r>
              <a:rPr lang="en-US" sz="2800" i="1" dirty="0" err="1">
                <a:latin typeface="Cambria" panose="02040503050406030204" pitchFamily="18" charset="0"/>
                <a:ea typeface="Cambria" panose="02040503050406030204" pitchFamily="18" charset="0"/>
              </a:rPr>
              <a:t>bilʼ-bilʼ</a:t>
            </a:r>
            <a:r>
              <a:rPr lang="en-US" sz="2800" i="1"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ʼto</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washʼ</a:t>
            </a:r>
            <a:r>
              <a:rPr lang="en-US" sz="2800"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tʼap-tʼap</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ʼto</a:t>
            </a:r>
            <a:r>
              <a:rPr lang="en-US" sz="2800" dirty="0">
                <a:latin typeface="Cambria" panose="02040503050406030204" pitchFamily="18" charset="0"/>
                <a:ea typeface="Cambria" panose="02040503050406030204" pitchFamily="18" charset="0"/>
              </a:rPr>
              <a:t> take a steam bath with a </a:t>
            </a:r>
            <a:r>
              <a:rPr lang="en-US" sz="2800" dirty="0" err="1">
                <a:latin typeface="Cambria" panose="02040503050406030204" pitchFamily="18" charset="0"/>
                <a:ea typeface="Cambria" panose="02040503050406030204" pitchFamily="18" charset="0"/>
              </a:rPr>
              <a:t>besomʼ</a:t>
            </a:r>
            <a:r>
              <a:rPr lang="en-US" sz="2800" dirty="0">
                <a:latin typeface="Cambria" panose="02040503050406030204" pitchFamily="18" charset="0"/>
                <a:ea typeface="Cambria" panose="02040503050406030204" pitchFamily="18" charset="0"/>
              </a:rPr>
              <a:t>) and other child-directed words (nouns, verbs, adjectives). </a:t>
            </a:r>
          </a:p>
          <a:p>
            <a:pPr algn="l"/>
            <a:r>
              <a:rPr lang="en-US" sz="2800" dirty="0">
                <a:latin typeface="Cambria" panose="02040503050406030204" pitchFamily="18" charset="0"/>
                <a:ea typeface="Cambria" panose="02040503050406030204" pitchFamily="18" charset="0"/>
              </a:rPr>
              <a:t>Child-directed words also have own traits like simplified morphological structure and palatalization (only at the word level, cf. Russian):</a:t>
            </a:r>
          </a:p>
          <a:p>
            <a:pPr algn="l"/>
            <a:r>
              <a:rPr lang="en-US" sz="2800" i="1" dirty="0">
                <a:latin typeface="Cambria" panose="02040503050406030204" pitchFamily="18" charset="0"/>
                <a:ea typeface="Cambria" panose="02040503050406030204" pitchFamily="18" charset="0"/>
              </a:rPr>
              <a:t>Mama </a:t>
            </a:r>
            <a:r>
              <a:rPr lang="en-US" sz="2800" b="1" i="1" dirty="0" err="1">
                <a:latin typeface="Cambria" panose="02040503050406030204" pitchFamily="18" charset="0"/>
                <a:ea typeface="Cambria" panose="02040503050406030204" pitchFamily="18" charset="0"/>
              </a:rPr>
              <a:t>l’ekoz</a:t>
            </a:r>
            <a:r>
              <a:rPr lang="en-US" sz="2800" i="1" dirty="0">
                <a:latin typeface="Cambria" panose="02040503050406030204" pitchFamily="18" charset="0"/>
                <a:ea typeface="Cambria" panose="02040503050406030204" pitchFamily="18" charset="0"/>
              </a:rPr>
              <a:t>, </a:t>
            </a:r>
            <a:r>
              <a:rPr lang="en-US" sz="2800" b="1" i="1" dirty="0" err="1">
                <a:latin typeface="Cambria" panose="02040503050406030204" pitchFamily="18" charset="0"/>
                <a:ea typeface="Cambria" panose="02040503050406030204" pitchFamily="18" charset="0"/>
              </a:rPr>
              <a:t>n’on’on</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šʼot’oz</a:t>
            </a:r>
            <a:r>
              <a:rPr lang="en-US" sz="2800" i="1" dirty="0">
                <a:latin typeface="Cambria" panose="02040503050406030204" pitchFamily="18" charset="0"/>
                <a:ea typeface="Cambria" panose="02040503050406030204" pitchFamily="18" charset="0"/>
              </a:rPr>
              <a:t> </a:t>
            </a:r>
            <a:r>
              <a:rPr lang="en-US" sz="2800" dirty="0">
                <a:latin typeface="Cambria" panose="02040503050406030204" pitchFamily="18" charset="0"/>
                <a:ea typeface="Cambria" panose="02040503050406030204" pitchFamily="18" charset="0"/>
              </a:rPr>
              <a:t>instead of more standard </a:t>
            </a:r>
            <a:r>
              <a:rPr lang="en-US" sz="2800" i="1" dirty="0" err="1">
                <a:latin typeface="Cambria" panose="02040503050406030204" pitchFamily="18" charset="0"/>
                <a:ea typeface="Cambria" panose="02040503050406030204" pitchFamily="18" charset="0"/>
              </a:rPr>
              <a:t>Anajed</a:t>
            </a:r>
            <a:r>
              <a:rPr lang="en-US" sz="2800" i="1" dirty="0">
                <a:latin typeface="Cambria" panose="02040503050406030204" pitchFamily="18" charset="0"/>
                <a:ea typeface="Cambria" panose="02040503050406030204" pitchFamily="18" charset="0"/>
              </a:rPr>
              <a:t> </a:t>
            </a:r>
            <a:r>
              <a:rPr lang="en-US" sz="2800" b="1" i="1" dirty="0" err="1">
                <a:latin typeface="Cambria" panose="02040503050406030204" pitchFamily="18" charset="0"/>
                <a:ea typeface="Cambria" panose="02040503050406030204" pitchFamily="18" charset="0"/>
              </a:rPr>
              <a:t>lə̑ktoz</a:t>
            </a:r>
            <a:r>
              <a:rPr lang="en-US" sz="2800" i="1" dirty="0">
                <a:latin typeface="Cambria" panose="02040503050406030204" pitchFamily="18" charset="0"/>
                <a:ea typeface="Cambria" panose="02040503050406030204" pitchFamily="18" charset="0"/>
              </a:rPr>
              <a:t>, </a:t>
            </a:r>
            <a:r>
              <a:rPr lang="en-US" sz="2800" b="1" i="1" dirty="0" err="1">
                <a:latin typeface="Cambria" panose="02040503050406030204" pitchFamily="18" charset="0"/>
                <a:ea typeface="Cambria" panose="02040503050406030204" pitchFamily="18" charset="0"/>
              </a:rPr>
              <a:t>nonok</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šʼot’oz</a:t>
            </a:r>
            <a:r>
              <a:rPr lang="en-US" sz="2800" dirty="0">
                <a:latin typeface="Cambria" panose="02040503050406030204" pitchFamily="18" charset="0"/>
                <a:ea typeface="Cambria" panose="02040503050406030204" pitchFamily="18" charset="0"/>
              </a:rPr>
              <a:t> ‘Your mother will come and feed you (lit. will give you teat)’</a:t>
            </a:r>
          </a:p>
          <a:p>
            <a:pPr algn="l"/>
            <a:endParaRPr lang="en-US" sz="2800" dirty="0">
              <a:latin typeface="Cambria" panose="02040503050406030204" pitchFamily="18" charset="0"/>
              <a:ea typeface="Cambria" panose="02040503050406030204" pitchFamily="18" charset="0"/>
            </a:endParaRPr>
          </a:p>
          <a:p>
            <a:pPr algn="l"/>
            <a:endParaRPr lang="en-US" sz="2800" dirty="0">
              <a:latin typeface="Cambria (Основной текст)"/>
            </a:endParaRPr>
          </a:p>
          <a:p>
            <a:pPr algn="l"/>
            <a:endParaRPr lang="en-US" sz="2800" dirty="0">
              <a:latin typeface="Cambria (Основной текст)"/>
            </a:endParaRPr>
          </a:p>
        </p:txBody>
      </p:sp>
    </p:spTree>
    <p:extLst>
      <p:ext uri="{BB962C8B-B14F-4D97-AF65-F5344CB8AC3E}">
        <p14:creationId xmlns:p14="http://schemas.microsoft.com/office/powerpoint/2010/main" val="2966342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C7C045E-A57C-4D39-ADDA-30C74BD2CF81}"/>
              </a:ext>
            </a:extLst>
          </p:cNvPr>
          <p:cNvSpPr>
            <a:spLocks noGrp="1"/>
          </p:cNvSpPr>
          <p:nvPr>
            <p:ph type="ctrTitle"/>
          </p:nvPr>
        </p:nvSpPr>
        <p:spPr>
          <a:xfrm>
            <a:off x="1524000" y="-282516"/>
            <a:ext cx="9144000" cy="1100137"/>
          </a:xfrm>
        </p:spPr>
        <p:txBody>
          <a:bodyPr>
            <a:normAutofit/>
          </a:bodyPr>
          <a:lstStyle/>
          <a:p>
            <a:r>
              <a:rPr lang="en-US" b="1" dirty="0" err="1">
                <a:solidFill>
                  <a:srgbClr val="C00000"/>
                </a:solidFill>
              </a:rPr>
              <a:t>Babytalk</a:t>
            </a:r>
            <a:r>
              <a:rPr lang="en-US" b="1" dirty="0">
                <a:solidFill>
                  <a:srgbClr val="C00000"/>
                </a:solidFill>
              </a:rPr>
              <a:t> and ideophones</a:t>
            </a:r>
            <a:endParaRPr lang="ru-RU" b="1" dirty="0">
              <a:solidFill>
                <a:srgbClr val="C00000"/>
              </a:solidFill>
            </a:endParaRPr>
          </a:p>
        </p:txBody>
      </p:sp>
      <p:sp>
        <p:nvSpPr>
          <p:cNvPr id="6" name="Подзаголовок 5">
            <a:extLst>
              <a:ext uri="{FF2B5EF4-FFF2-40B4-BE49-F238E27FC236}">
                <a16:creationId xmlns:a16="http://schemas.microsoft.com/office/drawing/2014/main" id="{AF41517E-9A7C-430F-A575-A14AEFA3411E}"/>
              </a:ext>
            </a:extLst>
          </p:cNvPr>
          <p:cNvSpPr>
            <a:spLocks noGrp="1"/>
          </p:cNvSpPr>
          <p:nvPr>
            <p:ph type="subTitle" idx="1"/>
          </p:nvPr>
        </p:nvSpPr>
        <p:spPr>
          <a:xfrm>
            <a:off x="239843" y="643932"/>
            <a:ext cx="11452486" cy="6056906"/>
          </a:xfrm>
        </p:spPr>
        <p:txBody>
          <a:bodyPr>
            <a:noAutofit/>
          </a:bodyPr>
          <a:lstStyle/>
          <a:p>
            <a:pPr algn="l"/>
            <a:r>
              <a:rPr lang="en-US" sz="2800" dirty="0">
                <a:latin typeface="Cambria (Основной текст)"/>
              </a:rPr>
              <a:t>In </a:t>
            </a:r>
            <a:r>
              <a:rPr lang="en-US" sz="2800" dirty="0" err="1">
                <a:latin typeface="Cambria (Основной текст)"/>
              </a:rPr>
              <a:t>Beserman</a:t>
            </a:r>
            <a:r>
              <a:rPr lang="en-US" sz="2800" dirty="0">
                <a:latin typeface="Cambria (Основной текст)"/>
              </a:rPr>
              <a:t> there are ideophones which can be addressed both to little children and to adults:</a:t>
            </a:r>
          </a:p>
          <a:p>
            <a:pPr algn="l"/>
            <a:r>
              <a:rPr lang="en-US" sz="2800" dirty="0">
                <a:latin typeface="Cambria (Основной текст)"/>
              </a:rPr>
              <a:t>(1) </a:t>
            </a:r>
            <a:r>
              <a:rPr lang="en-US" sz="2800" dirty="0" err="1">
                <a:latin typeface="Cambria (Основной текст)"/>
              </a:rPr>
              <a:t>Beserman</a:t>
            </a:r>
            <a:r>
              <a:rPr lang="en-US" sz="2800" dirty="0">
                <a:latin typeface="Cambria (Основной текст)"/>
              </a:rPr>
              <a:t> Udmurt (fieldnotes):</a:t>
            </a:r>
          </a:p>
          <a:p>
            <a:pPr algn="l"/>
            <a:r>
              <a:rPr lang="en-US" sz="2800" dirty="0">
                <a:latin typeface="Cambria (Основной текст)"/>
              </a:rPr>
              <a:t>Mon  </a:t>
            </a:r>
            <a:r>
              <a:rPr lang="en-US" sz="2800" dirty="0" err="1">
                <a:latin typeface="Cambria (Основной текст)"/>
              </a:rPr>
              <a:t>ə̑ž</a:t>
            </a:r>
            <a:r>
              <a:rPr lang="en-US" sz="2800" dirty="0">
                <a:latin typeface="Cambria (Основной текст)"/>
              </a:rPr>
              <a:t>       </a:t>
            </a:r>
            <a:r>
              <a:rPr lang="en-US" sz="2800" dirty="0" err="1">
                <a:latin typeface="Cambria (Основной текст)"/>
              </a:rPr>
              <a:t>tʼaka</a:t>
            </a:r>
            <a:r>
              <a:rPr lang="ru-RU" sz="2800" dirty="0">
                <a:latin typeface="Cambria (Основной текст)"/>
              </a:rPr>
              <a:t>-</a:t>
            </a:r>
            <a:r>
              <a:rPr lang="en-US" sz="2800" dirty="0">
                <a:latin typeface="Cambria (Основной текст)"/>
              </a:rPr>
              <a:t>m</a:t>
            </a:r>
            <a:r>
              <a:rPr lang="ru-RU" sz="2800" dirty="0">
                <a:latin typeface="Cambria (Основной текст)"/>
              </a:rPr>
              <a:t>-</a:t>
            </a:r>
            <a:r>
              <a:rPr lang="en-US" sz="2800" dirty="0">
                <a:latin typeface="Cambria (Основной текст)"/>
              </a:rPr>
              <a:t>e         ask-ə̑               </a:t>
            </a:r>
            <a:r>
              <a:rPr lang="en-US" sz="2800" dirty="0" err="1">
                <a:latin typeface="Cambria (Основной текст)"/>
              </a:rPr>
              <a:t>gurt</a:t>
            </a:r>
            <a:r>
              <a:rPr lang="ru-RU" sz="2800" dirty="0">
                <a:latin typeface="Cambria (Основной текст)"/>
              </a:rPr>
              <a:t>-</a:t>
            </a:r>
            <a:r>
              <a:rPr lang="en-US" sz="2800" dirty="0">
                <a:latin typeface="Cambria (Основной текст)"/>
              </a:rPr>
              <a:t>e</a:t>
            </a:r>
            <a:r>
              <a:rPr lang="ru-RU" sz="2800" dirty="0">
                <a:latin typeface="Cambria (Основной текст)"/>
              </a:rPr>
              <a:t>=</a:t>
            </a:r>
            <a:r>
              <a:rPr lang="en-US" sz="2800" dirty="0" err="1">
                <a:latin typeface="Cambria (Основной текст)"/>
              </a:rPr>
              <a:t>ke</a:t>
            </a:r>
            <a:r>
              <a:rPr lang="en-US" sz="2800" dirty="0">
                <a:latin typeface="Cambria (Основной текст)"/>
              </a:rPr>
              <a:t>   e</a:t>
            </a:r>
            <a:r>
              <a:rPr lang="ru-RU" sz="2800" dirty="0">
                <a:latin typeface="Cambria (Основной текст)"/>
              </a:rPr>
              <a:t>-</a:t>
            </a:r>
            <a:r>
              <a:rPr lang="en-US" sz="2800" dirty="0">
                <a:latin typeface="Cambria (Основной текст)"/>
              </a:rPr>
              <a:t>z</a:t>
            </a:r>
            <a:r>
              <a:rPr lang="ru-RU" sz="2800" dirty="0">
                <a:latin typeface="Cambria (Основной текст)"/>
              </a:rPr>
              <a:t>=</a:t>
            </a:r>
            <a:r>
              <a:rPr lang="en-US" sz="2800" dirty="0" err="1">
                <a:latin typeface="Cambria (Основной текст)"/>
              </a:rPr>
              <a:t>na</a:t>
            </a:r>
            <a:r>
              <a:rPr lang="en-US" sz="2800" dirty="0">
                <a:latin typeface="Cambria (Основной текст)"/>
              </a:rPr>
              <a:t>                 </a:t>
            </a:r>
            <a:r>
              <a:rPr lang="en-US" sz="2800" dirty="0" err="1">
                <a:latin typeface="Cambria (Основной текст)"/>
              </a:rPr>
              <a:t>pə̑rə</a:t>
            </a:r>
            <a:r>
              <a:rPr lang="en-US" sz="2800" dirty="0">
                <a:latin typeface="Cambria (Основной текст)"/>
              </a:rPr>
              <a:t>̑</a:t>
            </a:r>
          </a:p>
          <a:p>
            <a:pPr algn="l"/>
            <a:r>
              <a:rPr lang="en-US" dirty="0" err="1">
                <a:latin typeface="Cambria (Основной текст)"/>
              </a:rPr>
              <a:t>I.</a:t>
            </a:r>
            <a:r>
              <a:rPr lang="en-US" cap="small" dirty="0" err="1">
                <a:latin typeface="Cambria (Основной текст)"/>
              </a:rPr>
              <a:t>nom</a:t>
            </a:r>
            <a:r>
              <a:rPr lang="en-US" dirty="0">
                <a:latin typeface="Cambria (Основной текст)"/>
              </a:rPr>
              <a:t> sheep male-</a:t>
            </a:r>
            <a:r>
              <a:rPr lang="en-US" cap="small" dirty="0">
                <a:latin typeface="Cambria (Основной текст)"/>
              </a:rPr>
              <a:t>1-acc(sg) </a:t>
            </a:r>
            <a:r>
              <a:rPr lang="en-US" dirty="0">
                <a:latin typeface="Cambria (Основной текст)"/>
              </a:rPr>
              <a:t>tomorrow-</a:t>
            </a:r>
            <a:r>
              <a:rPr lang="en-US" cap="small" dirty="0">
                <a:latin typeface="Cambria (Основной текст)"/>
              </a:rPr>
              <a:t>ill </a:t>
            </a:r>
            <a:r>
              <a:rPr lang="en-US" dirty="0">
                <a:latin typeface="Cambria (Основной текст)"/>
              </a:rPr>
              <a:t>home-</a:t>
            </a:r>
            <a:r>
              <a:rPr lang="en-US" cap="small" dirty="0">
                <a:latin typeface="Cambria (Основной текст)"/>
              </a:rPr>
              <a:t>ill</a:t>
            </a:r>
            <a:r>
              <a:rPr lang="en-US" dirty="0">
                <a:latin typeface="Cambria (Основной текст)"/>
              </a:rPr>
              <a:t>=if  </a:t>
            </a:r>
            <a:r>
              <a:rPr lang="en-US" cap="small" dirty="0">
                <a:latin typeface="Cambria (Основной текст)"/>
              </a:rPr>
              <a:t>neg.prs-3sg</a:t>
            </a:r>
            <a:r>
              <a:rPr lang="en-US" dirty="0">
                <a:latin typeface="Cambria (Основной текст)"/>
              </a:rPr>
              <a:t>=yet enter</a:t>
            </a:r>
          </a:p>
          <a:p>
            <a:pPr algn="l"/>
            <a:r>
              <a:rPr lang="en-US" sz="2800" b="1" dirty="0" err="1">
                <a:latin typeface="Cambria (Основной текст)"/>
              </a:rPr>
              <a:t>manʼi-manʼi</a:t>
            </a:r>
            <a:r>
              <a:rPr lang="en-US" sz="2800" dirty="0">
                <a:latin typeface="Cambria (Основной текст)"/>
              </a:rPr>
              <a:t> </a:t>
            </a:r>
            <a:r>
              <a:rPr lang="en-US" sz="2800" dirty="0" err="1">
                <a:latin typeface="Cambria (Основной текст)"/>
              </a:rPr>
              <a:t>kar</a:t>
            </a:r>
            <a:r>
              <a:rPr lang="ru-RU" sz="2800" dirty="0">
                <a:latin typeface="Cambria (Основной текст)"/>
              </a:rPr>
              <a:t>-</a:t>
            </a:r>
            <a:r>
              <a:rPr lang="en-US" sz="2800" dirty="0">
                <a:latin typeface="Cambria (Основной текст)"/>
              </a:rPr>
              <a:t>o=</a:t>
            </a:r>
            <a:r>
              <a:rPr lang="en-US" sz="2800" dirty="0" err="1">
                <a:latin typeface="Cambria (Основной текст)"/>
              </a:rPr>
              <a:t>nʼi</a:t>
            </a:r>
            <a:r>
              <a:rPr lang="ru-RU" sz="2800" dirty="0">
                <a:latin typeface="Cambria (Основной текст)"/>
              </a:rPr>
              <a:t>!</a:t>
            </a:r>
            <a:endParaRPr lang="en-US" sz="2800" dirty="0">
              <a:latin typeface="Cambria (Основной текст)"/>
            </a:endParaRPr>
          </a:p>
          <a:p>
            <a:pPr algn="l"/>
            <a:r>
              <a:rPr lang="en-US" dirty="0">
                <a:latin typeface="Cambria (Основной текст)"/>
              </a:rPr>
              <a:t>cut                         make-</a:t>
            </a:r>
            <a:r>
              <a:rPr lang="en-US" cap="small" dirty="0">
                <a:latin typeface="Cambria (Основной текст)"/>
              </a:rPr>
              <a:t>fut.1sg</a:t>
            </a:r>
            <a:r>
              <a:rPr lang="en-US" dirty="0">
                <a:latin typeface="Cambria (Основной текст)"/>
              </a:rPr>
              <a:t>=already</a:t>
            </a:r>
          </a:p>
          <a:p>
            <a:pPr algn="l"/>
            <a:r>
              <a:rPr lang="en-US" sz="2800" dirty="0">
                <a:latin typeface="Cambria (Основной текст)"/>
              </a:rPr>
              <a:t>‘If my sheep does not come home (on time) tomorrow, I will slaughter it</a:t>
            </a:r>
            <a:r>
              <a:rPr lang="ru-RU" sz="2800" dirty="0">
                <a:latin typeface="Cambria (Основной текст)"/>
              </a:rPr>
              <a:t>!</a:t>
            </a:r>
            <a:r>
              <a:rPr lang="en-US" sz="2800" dirty="0">
                <a:latin typeface="Cambria (Основной текст)"/>
              </a:rPr>
              <a:t>’</a:t>
            </a:r>
          </a:p>
          <a:p>
            <a:pPr algn="l"/>
            <a:r>
              <a:rPr lang="en-US" sz="2800" dirty="0">
                <a:latin typeface="Cambria (Основной текст)"/>
              </a:rPr>
              <a:t>(2) </a:t>
            </a:r>
            <a:r>
              <a:rPr lang="en-US" sz="2800" dirty="0" err="1">
                <a:latin typeface="Cambria (Основной текст)"/>
              </a:rPr>
              <a:t>Beserman</a:t>
            </a:r>
            <a:r>
              <a:rPr lang="en-US" sz="2800" dirty="0">
                <a:latin typeface="Cambria (Основной текст)"/>
              </a:rPr>
              <a:t> Udmurt (fieldnotes):</a:t>
            </a:r>
          </a:p>
          <a:p>
            <a:pPr algn="l"/>
            <a:r>
              <a:rPr lang="en-US" sz="2800" dirty="0" err="1">
                <a:latin typeface="Cambria (Основной текст)"/>
              </a:rPr>
              <a:t>Purt</a:t>
            </a:r>
            <a:r>
              <a:rPr lang="ru-RU" sz="2800" dirty="0">
                <a:latin typeface="Cambria (Основной текст)"/>
              </a:rPr>
              <a:t>-</a:t>
            </a:r>
            <a:r>
              <a:rPr lang="en-US" sz="2800" dirty="0" err="1">
                <a:latin typeface="Cambria (Основной текст)"/>
              </a:rPr>
              <a:t>en</a:t>
            </a:r>
            <a:r>
              <a:rPr lang="en-US" sz="2800" dirty="0">
                <a:latin typeface="Cambria (Основной текст)"/>
              </a:rPr>
              <a:t>       e</a:t>
            </a:r>
            <a:r>
              <a:rPr lang="ru-RU" sz="2800" dirty="0">
                <a:latin typeface="Cambria (Основной текст)"/>
              </a:rPr>
              <a:t>-</a:t>
            </a:r>
            <a:r>
              <a:rPr lang="en-US" sz="2800" dirty="0">
                <a:latin typeface="Cambria (Основной текст)"/>
              </a:rPr>
              <a:t>n                </a:t>
            </a:r>
            <a:r>
              <a:rPr lang="en-US" sz="2800" dirty="0" err="1">
                <a:latin typeface="Cambria (Основной текст)"/>
              </a:rPr>
              <a:t>šə̑d</a:t>
            </a:r>
            <a:r>
              <a:rPr lang="en-US" sz="2800" dirty="0">
                <a:latin typeface="Cambria (Основной текст)"/>
              </a:rPr>
              <a:t>, </a:t>
            </a:r>
            <a:r>
              <a:rPr lang="en-US" sz="2800" dirty="0" err="1">
                <a:latin typeface="Cambria (Основной текст)"/>
              </a:rPr>
              <a:t>kiki</a:t>
            </a:r>
            <a:r>
              <a:rPr lang="ru-RU" sz="2800" dirty="0">
                <a:latin typeface="Cambria (Основной текст)"/>
              </a:rPr>
              <a:t>-</a:t>
            </a:r>
            <a:r>
              <a:rPr lang="en-US" sz="2800" dirty="0">
                <a:latin typeface="Cambria (Основной текст)"/>
              </a:rPr>
              <a:t>d</a:t>
            </a:r>
            <a:r>
              <a:rPr lang="ru-RU" sz="2800" dirty="0">
                <a:latin typeface="Cambria (Основной текст)"/>
              </a:rPr>
              <a:t>-</a:t>
            </a:r>
            <a:r>
              <a:rPr lang="en-US" sz="2800" dirty="0">
                <a:latin typeface="Cambria (Основной текст)"/>
              </a:rPr>
              <a:t>e                   </a:t>
            </a:r>
            <a:r>
              <a:rPr lang="en-US" sz="2800" b="1" dirty="0" err="1">
                <a:latin typeface="Cambria (Основной текст)"/>
              </a:rPr>
              <a:t>manʼi-manʼi</a:t>
            </a:r>
            <a:r>
              <a:rPr lang="en-US" sz="2800" dirty="0">
                <a:latin typeface="Cambria (Основной текст)"/>
              </a:rPr>
              <a:t>  </a:t>
            </a:r>
            <a:r>
              <a:rPr lang="en-US" sz="2800" dirty="0" err="1">
                <a:latin typeface="Cambria (Основной текст)"/>
              </a:rPr>
              <a:t>kar</a:t>
            </a:r>
            <a:r>
              <a:rPr lang="ru-RU" sz="2800" dirty="0">
                <a:latin typeface="Cambria (Основной текст)"/>
              </a:rPr>
              <a:t>-</a:t>
            </a:r>
            <a:r>
              <a:rPr lang="en-US" sz="2800" dirty="0">
                <a:latin typeface="Cambria (Основной текст)"/>
              </a:rPr>
              <a:t>o</a:t>
            </a:r>
            <a:r>
              <a:rPr lang="ru-RU" sz="2800" dirty="0">
                <a:latin typeface="Cambria (Основной текст)"/>
              </a:rPr>
              <a:t>-</a:t>
            </a:r>
            <a:r>
              <a:rPr lang="en-US" sz="2800" dirty="0">
                <a:latin typeface="Cambria (Основной текст)"/>
              </a:rPr>
              <a:t>d!</a:t>
            </a:r>
          </a:p>
          <a:p>
            <a:pPr algn="l"/>
            <a:r>
              <a:rPr lang="en-US" dirty="0">
                <a:latin typeface="Cambria (Основной текст)"/>
              </a:rPr>
              <a:t>knife-</a:t>
            </a:r>
            <a:r>
              <a:rPr lang="en-US" cap="small" dirty="0" err="1">
                <a:latin typeface="Cambria (Основной текст)"/>
              </a:rPr>
              <a:t>instr</a:t>
            </a:r>
            <a:r>
              <a:rPr lang="en-US" dirty="0">
                <a:latin typeface="Cambria (Основной текст)"/>
              </a:rPr>
              <a:t> </a:t>
            </a:r>
            <a:r>
              <a:rPr lang="en-US" cap="small" dirty="0">
                <a:latin typeface="Cambria (Основной текст)"/>
              </a:rPr>
              <a:t>neg.prs-2sg </a:t>
            </a:r>
            <a:r>
              <a:rPr lang="en-US" dirty="0">
                <a:latin typeface="Cambria (Основной текст)"/>
              </a:rPr>
              <a:t>play  hand.</a:t>
            </a:r>
            <a:r>
              <a:rPr lang="en-US" cap="small" dirty="0">
                <a:latin typeface="Cambria (Основной текст)"/>
              </a:rPr>
              <a:t>cd</a:t>
            </a:r>
            <a:r>
              <a:rPr lang="en-US" dirty="0">
                <a:latin typeface="Cambria (Основной текст)"/>
              </a:rPr>
              <a:t>-</a:t>
            </a:r>
            <a:r>
              <a:rPr lang="en-US" cap="small" dirty="0">
                <a:latin typeface="Cambria (Основной текст)"/>
              </a:rPr>
              <a:t>2-acc(sg) </a:t>
            </a:r>
            <a:r>
              <a:rPr lang="en-US" dirty="0">
                <a:latin typeface="Cambria (Основной текст)"/>
              </a:rPr>
              <a:t>cut                         make-</a:t>
            </a:r>
            <a:r>
              <a:rPr lang="en-US" cap="small" dirty="0">
                <a:latin typeface="Cambria (Основной текст)"/>
              </a:rPr>
              <a:t>fut-2(sg)</a:t>
            </a:r>
            <a:endParaRPr lang="en-US" dirty="0">
              <a:latin typeface="Cambria (Основной текст)"/>
            </a:endParaRPr>
          </a:p>
          <a:p>
            <a:pPr algn="l"/>
            <a:r>
              <a:rPr lang="en-US" sz="2800" dirty="0">
                <a:latin typeface="Cambria (Основной текст)"/>
              </a:rPr>
              <a:t>‘Don’t play with a knife, you’ll cut your hand!’</a:t>
            </a:r>
          </a:p>
        </p:txBody>
      </p:sp>
    </p:spTree>
    <p:extLst>
      <p:ext uri="{BB962C8B-B14F-4D97-AF65-F5344CB8AC3E}">
        <p14:creationId xmlns:p14="http://schemas.microsoft.com/office/powerpoint/2010/main" val="975348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C7C045E-A57C-4D39-ADDA-30C74BD2CF81}"/>
              </a:ext>
            </a:extLst>
          </p:cNvPr>
          <p:cNvSpPr>
            <a:spLocks noGrp="1"/>
          </p:cNvSpPr>
          <p:nvPr>
            <p:ph type="ctrTitle"/>
          </p:nvPr>
        </p:nvSpPr>
        <p:spPr>
          <a:xfrm>
            <a:off x="1524000" y="-282516"/>
            <a:ext cx="9144000" cy="1100137"/>
          </a:xfrm>
        </p:spPr>
        <p:txBody>
          <a:bodyPr>
            <a:normAutofit/>
          </a:bodyPr>
          <a:lstStyle/>
          <a:p>
            <a:r>
              <a:rPr lang="en-US" b="1" dirty="0" err="1">
                <a:solidFill>
                  <a:srgbClr val="C00000"/>
                </a:solidFill>
              </a:rPr>
              <a:t>Babytalk</a:t>
            </a:r>
            <a:r>
              <a:rPr lang="en-US" b="1" dirty="0">
                <a:solidFill>
                  <a:srgbClr val="C00000"/>
                </a:solidFill>
              </a:rPr>
              <a:t> and obscene words</a:t>
            </a:r>
            <a:endParaRPr lang="ru-RU" b="1" dirty="0">
              <a:solidFill>
                <a:srgbClr val="C00000"/>
              </a:solidFill>
            </a:endParaRPr>
          </a:p>
        </p:txBody>
      </p:sp>
      <p:sp>
        <p:nvSpPr>
          <p:cNvPr id="6" name="Подзаголовок 5">
            <a:extLst>
              <a:ext uri="{FF2B5EF4-FFF2-40B4-BE49-F238E27FC236}">
                <a16:creationId xmlns:a16="http://schemas.microsoft.com/office/drawing/2014/main" id="{AF41517E-9A7C-430F-A575-A14AEFA3411E}"/>
              </a:ext>
            </a:extLst>
          </p:cNvPr>
          <p:cNvSpPr>
            <a:spLocks noGrp="1"/>
          </p:cNvSpPr>
          <p:nvPr>
            <p:ph type="subTitle" idx="1"/>
          </p:nvPr>
        </p:nvSpPr>
        <p:spPr>
          <a:xfrm>
            <a:off x="239843" y="643931"/>
            <a:ext cx="11452486" cy="6032639"/>
          </a:xfrm>
        </p:spPr>
        <p:txBody>
          <a:bodyPr>
            <a:noAutofit/>
          </a:bodyPr>
          <a:lstStyle/>
          <a:p>
            <a:pPr algn="l"/>
            <a:r>
              <a:rPr lang="en-US" sz="2800" dirty="0">
                <a:latin typeface="Cambria (Основной текст)"/>
              </a:rPr>
              <a:t>In </a:t>
            </a:r>
            <a:r>
              <a:rPr lang="en-US" sz="2800" dirty="0" err="1">
                <a:latin typeface="Cambria (Основной текст)"/>
              </a:rPr>
              <a:t>Beserman</a:t>
            </a:r>
            <a:r>
              <a:rPr lang="en-US" sz="2800" dirty="0">
                <a:latin typeface="Cambria (Основной текст)"/>
              </a:rPr>
              <a:t> there are also words which can be child directed and obscene at the same time:</a:t>
            </a:r>
          </a:p>
          <a:p>
            <a:pPr algn="l"/>
            <a:r>
              <a:rPr lang="en-US" sz="2800" i="1" dirty="0" err="1">
                <a:latin typeface="Cambria (Основной текст)"/>
              </a:rPr>
              <a:t>babə̑nə</a:t>
            </a:r>
            <a:r>
              <a:rPr lang="en-US" sz="2800" dirty="0">
                <a:latin typeface="Cambria (Основной текст)"/>
              </a:rPr>
              <a:t>̑ ‘to sleep’:</a:t>
            </a:r>
          </a:p>
          <a:p>
            <a:pPr algn="l"/>
            <a:r>
              <a:rPr lang="en-US" sz="2800" dirty="0">
                <a:latin typeface="Cambria (Основной текст)"/>
              </a:rPr>
              <a:t>(3) </a:t>
            </a:r>
            <a:r>
              <a:rPr lang="en-US" sz="2800" dirty="0" err="1">
                <a:latin typeface="Cambria (Основной текст)"/>
              </a:rPr>
              <a:t>Beserman</a:t>
            </a:r>
            <a:r>
              <a:rPr lang="en-US" sz="2800" dirty="0">
                <a:latin typeface="Cambria (Основной текст)"/>
              </a:rPr>
              <a:t> Udmurt (fieldnotes):</a:t>
            </a:r>
            <a:endParaRPr lang="ru-RU" sz="2800" dirty="0">
              <a:latin typeface="Cambria (Основной текст)"/>
            </a:endParaRPr>
          </a:p>
          <a:p>
            <a:pPr algn="l"/>
            <a:r>
              <a:rPr lang="ru-RU" sz="2800" dirty="0" err="1">
                <a:latin typeface="Cambria (Основной текст)"/>
              </a:rPr>
              <a:t>Bab</a:t>
            </a:r>
            <a:r>
              <a:rPr lang="en-US" sz="2800" dirty="0">
                <a:latin typeface="Cambria (Основной текст)"/>
              </a:rPr>
              <a:t>=</a:t>
            </a:r>
            <a:r>
              <a:rPr lang="ru-RU" sz="2800" dirty="0" err="1">
                <a:latin typeface="Cambria (Основной текст)"/>
              </a:rPr>
              <a:t>nʼi</a:t>
            </a:r>
            <a:r>
              <a:rPr lang="ru-RU" sz="2800" dirty="0">
                <a:latin typeface="Cambria (Основной текст)"/>
              </a:rPr>
              <a:t>, </a:t>
            </a:r>
            <a:r>
              <a:rPr lang="en-US" sz="2800" dirty="0">
                <a:latin typeface="Cambria (Основной текст)"/>
              </a:rPr>
              <a:t>             </a:t>
            </a:r>
            <a:r>
              <a:rPr lang="ru-RU" sz="2800" dirty="0" err="1">
                <a:latin typeface="Cambria (Основной текст)"/>
              </a:rPr>
              <a:t>mon</a:t>
            </a:r>
            <a:r>
              <a:rPr lang="en-US" sz="2800" dirty="0">
                <a:latin typeface="Cambria (Основной текст)"/>
              </a:rPr>
              <a:t>=</a:t>
            </a:r>
            <a:r>
              <a:rPr lang="ru-RU" sz="2800" dirty="0" err="1">
                <a:latin typeface="Cambria (Основной текст)"/>
              </a:rPr>
              <a:t>no</a:t>
            </a:r>
            <a:r>
              <a:rPr lang="ru-RU" sz="2800" dirty="0">
                <a:latin typeface="Cambria (Основной текст)"/>
              </a:rPr>
              <a:t> </a:t>
            </a:r>
            <a:r>
              <a:rPr lang="en-US" sz="2800" dirty="0">
                <a:latin typeface="Cambria (Основной текст)"/>
              </a:rPr>
              <a:t>     </a:t>
            </a:r>
            <a:r>
              <a:rPr lang="ru-RU" sz="2800" b="1" dirty="0" err="1">
                <a:latin typeface="Cambria (Основной текст)"/>
              </a:rPr>
              <a:t>bab</a:t>
            </a:r>
            <a:r>
              <a:rPr lang="en-US" sz="2800" b="1" dirty="0">
                <a:latin typeface="Cambria (Основной текст)"/>
              </a:rPr>
              <a:t>-</a:t>
            </a:r>
            <a:r>
              <a:rPr lang="ru-RU" sz="2800" b="1" dirty="0" err="1">
                <a:latin typeface="Cambria (Основной текст)"/>
              </a:rPr>
              <a:t>išʼko</a:t>
            </a:r>
            <a:r>
              <a:rPr lang="ru-RU" sz="2800" dirty="0">
                <a:latin typeface="Cambria (Основной текст)"/>
              </a:rPr>
              <a:t>!</a:t>
            </a:r>
            <a:endParaRPr lang="en-US" sz="2800" dirty="0">
              <a:latin typeface="Cambria (Основной текст)"/>
            </a:endParaRPr>
          </a:p>
          <a:p>
            <a:pPr algn="l"/>
            <a:r>
              <a:rPr lang="en-US" dirty="0">
                <a:latin typeface="Cambria (Основной текст)"/>
              </a:rPr>
              <a:t>sleep.</a:t>
            </a:r>
            <a:r>
              <a:rPr lang="en-US" cap="small" dirty="0">
                <a:latin typeface="Cambria (Основной текст)"/>
              </a:rPr>
              <a:t>cd</a:t>
            </a:r>
            <a:r>
              <a:rPr lang="en-US" dirty="0">
                <a:latin typeface="Cambria (Основной текст)"/>
              </a:rPr>
              <a:t>=already  </a:t>
            </a:r>
            <a:r>
              <a:rPr lang="en-US" dirty="0" err="1">
                <a:latin typeface="Cambria (Основной текст)"/>
              </a:rPr>
              <a:t>I.</a:t>
            </a:r>
            <a:r>
              <a:rPr lang="en-US" cap="small" dirty="0" err="1">
                <a:latin typeface="Cambria (Основной текст)"/>
              </a:rPr>
              <a:t>nom</a:t>
            </a:r>
            <a:r>
              <a:rPr lang="en-US" dirty="0">
                <a:latin typeface="Cambria (Основной текст)"/>
              </a:rPr>
              <a:t>=</a:t>
            </a:r>
            <a:r>
              <a:rPr lang="en-US" cap="small" dirty="0">
                <a:latin typeface="Cambria (Основной текст)"/>
              </a:rPr>
              <a:t>add</a:t>
            </a:r>
            <a:r>
              <a:rPr lang="en-US" dirty="0">
                <a:latin typeface="Cambria (Основной текст)"/>
              </a:rPr>
              <a:t> sleep.</a:t>
            </a:r>
            <a:r>
              <a:rPr lang="en-US" cap="small" dirty="0">
                <a:latin typeface="Cambria (Основной текст)"/>
              </a:rPr>
              <a:t>cd-prs.1sg</a:t>
            </a:r>
          </a:p>
          <a:p>
            <a:pPr algn="l"/>
            <a:r>
              <a:rPr lang="en-US" sz="2800" dirty="0">
                <a:latin typeface="Cambria (Основной текст)"/>
              </a:rPr>
              <a:t>ʼ(to a beloved child) Sleep, I am also already </a:t>
            </a:r>
            <a:r>
              <a:rPr lang="en-US" sz="2800" dirty="0" err="1">
                <a:latin typeface="Cambria (Основной текст)"/>
              </a:rPr>
              <a:t>sleeping!ʼ</a:t>
            </a:r>
            <a:endParaRPr lang="ru-RU" sz="2800" dirty="0">
              <a:latin typeface="Cambria (Основной текст)"/>
            </a:endParaRPr>
          </a:p>
          <a:p>
            <a:pPr algn="l"/>
            <a:r>
              <a:rPr lang="en-US" sz="2800" dirty="0">
                <a:latin typeface="Cambria (Основной текст)"/>
              </a:rPr>
              <a:t>(4) </a:t>
            </a:r>
            <a:r>
              <a:rPr lang="en-US" sz="2800" dirty="0" err="1">
                <a:latin typeface="Cambria (Основной текст)"/>
              </a:rPr>
              <a:t>Beserman</a:t>
            </a:r>
            <a:r>
              <a:rPr lang="en-US" sz="2800" dirty="0">
                <a:latin typeface="Cambria (Основной текст)"/>
              </a:rPr>
              <a:t> Udmurt (fieldnotes):</a:t>
            </a:r>
          </a:p>
          <a:p>
            <a:pPr algn="l"/>
            <a:r>
              <a:rPr lang="ru-RU" sz="2800" dirty="0" err="1">
                <a:latin typeface="Cambria (Основной текст)"/>
              </a:rPr>
              <a:t>Mužik</a:t>
            </a:r>
            <a:r>
              <a:rPr lang="ru-RU" sz="2800" dirty="0">
                <a:latin typeface="Cambria (Основной текст)"/>
              </a:rPr>
              <a:t>-e </a:t>
            </a:r>
            <a:r>
              <a:rPr lang="en-US" sz="2800" dirty="0">
                <a:latin typeface="Cambria (Основной текст)"/>
              </a:rPr>
              <a:t>     </a:t>
            </a:r>
            <a:r>
              <a:rPr lang="en-US" sz="2800" dirty="0" err="1">
                <a:latin typeface="Cambria (Основной текст)"/>
              </a:rPr>
              <a:t>kə</a:t>
            </a:r>
            <a:r>
              <a:rPr lang="en-US" sz="2800" dirty="0">
                <a:latin typeface="Cambria (Основной текст)"/>
              </a:rPr>
              <a:t>̑</a:t>
            </a:r>
            <a:r>
              <a:rPr lang="ru-RU" sz="2800" dirty="0" err="1">
                <a:latin typeface="Cambria (Основной текст)"/>
              </a:rPr>
              <a:t>ǯʼa</a:t>
            </a:r>
            <a:r>
              <a:rPr lang="en-US" sz="2800" dirty="0">
                <a:latin typeface="Cambria (Основной текст)"/>
              </a:rPr>
              <a:t>-</a:t>
            </a:r>
            <a:r>
              <a:rPr lang="ru-RU" sz="2800" dirty="0">
                <a:latin typeface="Cambria (Основной текст)"/>
              </a:rPr>
              <a:t>m</a:t>
            </a:r>
            <a:r>
              <a:rPr lang="en-US" sz="2800" dirty="0">
                <a:latin typeface="Cambria (Основной текст)"/>
              </a:rPr>
              <a:t>ə̑</a:t>
            </a:r>
            <a:r>
              <a:rPr lang="ru-RU" sz="2800" dirty="0">
                <a:latin typeface="Cambria (Основной текст)"/>
              </a:rPr>
              <a:t>n</a:t>
            </a:r>
            <a:r>
              <a:rPr lang="en-US" sz="2800" dirty="0">
                <a:latin typeface="Cambria (Основной текст)"/>
              </a:rPr>
              <a:t>-ə̑</a:t>
            </a:r>
            <a:r>
              <a:rPr lang="ru-RU" sz="2800" dirty="0">
                <a:latin typeface="Cambria (Основной текст)"/>
              </a:rPr>
              <a:t>z </a:t>
            </a:r>
            <a:r>
              <a:rPr lang="en-US" sz="2800" dirty="0">
                <a:latin typeface="Cambria (Основной текст)"/>
              </a:rPr>
              <a:t>    </a:t>
            </a:r>
            <a:r>
              <a:rPr lang="ru-RU" sz="2800" b="1" dirty="0" err="1">
                <a:latin typeface="Cambria (Основной текст)"/>
              </a:rPr>
              <a:t>bab</a:t>
            </a:r>
            <a:r>
              <a:rPr lang="en-US" sz="2800" b="1" dirty="0">
                <a:latin typeface="Cambria (Основной текст)"/>
              </a:rPr>
              <a:t>-</a:t>
            </a:r>
            <a:r>
              <a:rPr lang="ru-RU" sz="2800" b="1" dirty="0">
                <a:latin typeface="Cambria (Основной текст)"/>
              </a:rPr>
              <a:t>e</a:t>
            </a:r>
            <a:r>
              <a:rPr lang="en-US" sz="2800" dirty="0">
                <a:latin typeface="Cambria (Основной текст)"/>
              </a:rPr>
              <a:t>=</a:t>
            </a:r>
            <a:r>
              <a:rPr lang="ru-RU" sz="2800" dirty="0" err="1">
                <a:latin typeface="Cambria (Основной текст)"/>
              </a:rPr>
              <a:t>nʼi</a:t>
            </a:r>
            <a:r>
              <a:rPr lang="en-US" sz="2800" dirty="0">
                <a:latin typeface="Cambria (Основной текст)"/>
              </a:rPr>
              <a:t>.</a:t>
            </a:r>
            <a:endParaRPr lang="ru-RU" sz="2800" dirty="0">
              <a:latin typeface="Cambria (Основной текст)"/>
            </a:endParaRPr>
          </a:p>
          <a:p>
            <a:pPr algn="l"/>
            <a:r>
              <a:rPr lang="en-US" dirty="0">
                <a:latin typeface="Cambria (Основной текст)"/>
              </a:rPr>
              <a:t>husband-</a:t>
            </a:r>
            <a:r>
              <a:rPr lang="en-US" cap="small" dirty="0">
                <a:latin typeface="Cambria (Основной текст)"/>
              </a:rPr>
              <a:t>p.1 </a:t>
            </a:r>
            <a:r>
              <a:rPr lang="en-US" dirty="0">
                <a:latin typeface="Cambria (Основной текст)"/>
              </a:rPr>
              <a:t>drink-</a:t>
            </a:r>
            <a:r>
              <a:rPr lang="en-US" cap="small" dirty="0">
                <a:latin typeface="Cambria (Основной текст)"/>
              </a:rPr>
              <a:t>res-p.3(sg) </a:t>
            </a:r>
            <a:r>
              <a:rPr lang="en-US" dirty="0">
                <a:latin typeface="Cambria (Основной текст)"/>
              </a:rPr>
              <a:t>sleep-</a:t>
            </a:r>
            <a:r>
              <a:rPr lang="en-US" cap="small" dirty="0">
                <a:latin typeface="Cambria (Основной текст)"/>
              </a:rPr>
              <a:t>prs.3sg</a:t>
            </a:r>
            <a:r>
              <a:rPr lang="en-US" dirty="0">
                <a:latin typeface="Cambria (Основной текст)"/>
              </a:rPr>
              <a:t>=already</a:t>
            </a:r>
          </a:p>
          <a:p>
            <a:pPr algn="l"/>
            <a:r>
              <a:rPr lang="en-US" sz="2800" dirty="0">
                <a:latin typeface="Cambria (Основной текст)"/>
              </a:rPr>
              <a:t>ʼ(rude) Being drunk, my husband is already sleeping (~</a:t>
            </a:r>
            <a:r>
              <a:rPr lang="ru-RU" sz="2800" dirty="0">
                <a:latin typeface="Cambria (Основной текст)"/>
              </a:rPr>
              <a:t>нализался и дрыхнет</a:t>
            </a:r>
            <a:r>
              <a:rPr lang="en-US" sz="2800" dirty="0">
                <a:latin typeface="Cambria (Основной текст)"/>
              </a:rPr>
              <a:t>).ʼ</a:t>
            </a:r>
          </a:p>
          <a:p>
            <a:pPr algn="l"/>
            <a:endParaRPr lang="en-US" sz="2800" dirty="0">
              <a:latin typeface="Cambria (Основной текст)"/>
            </a:endParaRPr>
          </a:p>
        </p:txBody>
      </p:sp>
    </p:spTree>
    <p:extLst>
      <p:ext uri="{BB962C8B-B14F-4D97-AF65-F5344CB8AC3E}">
        <p14:creationId xmlns:p14="http://schemas.microsoft.com/office/powerpoint/2010/main" val="3469048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C7C045E-A57C-4D39-ADDA-30C74BD2CF81}"/>
              </a:ext>
            </a:extLst>
          </p:cNvPr>
          <p:cNvSpPr>
            <a:spLocks noGrp="1"/>
          </p:cNvSpPr>
          <p:nvPr>
            <p:ph type="ctrTitle"/>
          </p:nvPr>
        </p:nvSpPr>
        <p:spPr>
          <a:xfrm>
            <a:off x="-171450" y="433413"/>
            <a:ext cx="12363449" cy="1100137"/>
          </a:xfrm>
        </p:spPr>
        <p:txBody>
          <a:bodyPr>
            <a:normAutofit fontScale="90000"/>
          </a:bodyPr>
          <a:lstStyle/>
          <a:p>
            <a:r>
              <a:rPr lang="en-US" b="1" dirty="0">
                <a:solidFill>
                  <a:srgbClr val="C00000"/>
                </a:solidFill>
                <a:latin typeface="Cambria (Основной текст)"/>
              </a:rPr>
              <a:t>Ideophones and evaluative morphology</a:t>
            </a:r>
            <a:endParaRPr lang="ru-RU" b="1" dirty="0">
              <a:solidFill>
                <a:srgbClr val="C00000"/>
              </a:solidFill>
              <a:latin typeface="Cambria (Основной текст)"/>
            </a:endParaRPr>
          </a:p>
        </p:txBody>
      </p:sp>
      <p:sp>
        <p:nvSpPr>
          <p:cNvPr id="6" name="Подзаголовок 5">
            <a:extLst>
              <a:ext uri="{FF2B5EF4-FFF2-40B4-BE49-F238E27FC236}">
                <a16:creationId xmlns:a16="http://schemas.microsoft.com/office/drawing/2014/main" id="{AF41517E-9A7C-430F-A575-A14AEFA3411E}"/>
              </a:ext>
            </a:extLst>
          </p:cNvPr>
          <p:cNvSpPr>
            <a:spLocks noGrp="1"/>
          </p:cNvSpPr>
          <p:nvPr>
            <p:ph type="subTitle" idx="1"/>
          </p:nvPr>
        </p:nvSpPr>
        <p:spPr>
          <a:xfrm>
            <a:off x="284031" y="983481"/>
            <a:ext cx="11452486" cy="5606966"/>
          </a:xfrm>
        </p:spPr>
        <p:txBody>
          <a:bodyPr>
            <a:noAutofit/>
          </a:bodyPr>
          <a:lstStyle/>
          <a:p>
            <a:pPr algn="l"/>
            <a:endParaRPr lang="en-US" sz="2800" b="1" dirty="0">
              <a:latin typeface="Cambria (Основной текст)"/>
            </a:endParaRPr>
          </a:p>
          <a:p>
            <a:pPr algn="l"/>
            <a:r>
              <a:rPr lang="en-US" sz="2800" b="1" dirty="0">
                <a:latin typeface="Cambria (Основной текст)"/>
              </a:rPr>
              <a:t>Question 2</a:t>
            </a:r>
            <a:r>
              <a:rPr lang="en-US" sz="2800" dirty="0">
                <a:latin typeface="Cambria (Основной текст)"/>
              </a:rPr>
              <a:t>. Are there any correlations between hierarchies of ideophones and of evaluative morphology units?</a:t>
            </a:r>
          </a:p>
          <a:p>
            <a:pPr algn="l"/>
            <a:r>
              <a:rPr lang="en-US" sz="2800" dirty="0">
                <a:latin typeface="Cambria (Основной текст)"/>
              </a:rPr>
              <a:t>EM is “an areal phenomenon” [</a:t>
            </a:r>
            <a:r>
              <a:rPr lang="en-US" sz="2800" dirty="0" err="1">
                <a:latin typeface="Cambria (Основной текст)"/>
              </a:rPr>
              <a:t>Körtvélyessy</a:t>
            </a:r>
            <a:r>
              <a:rPr lang="en-US" sz="2800" dirty="0">
                <a:latin typeface="Cambria (Основной текст)"/>
              </a:rPr>
              <a:t> 2015: 72] (as V. Ivanov has shown for ideophones of the Volga-Kama region)</a:t>
            </a:r>
          </a:p>
          <a:p>
            <a:pPr algn="l"/>
            <a:r>
              <a:rPr lang="en-US" sz="2800" dirty="0">
                <a:latin typeface="Cambria (Основной текст)"/>
              </a:rPr>
              <a:t>Languages of the Volga-Kama region (incl. </a:t>
            </a:r>
            <a:r>
              <a:rPr lang="en-US" sz="2800" dirty="0" err="1">
                <a:latin typeface="Cambria (Основной текст)"/>
              </a:rPr>
              <a:t>Beserman</a:t>
            </a:r>
            <a:r>
              <a:rPr lang="en-US" sz="2800" dirty="0">
                <a:latin typeface="Cambria (Основной текст)"/>
              </a:rPr>
              <a:t> Udmurt) are those “with a rich imitative system”: they have all types of ideophones from the following hierarchy ([Ivanov 2018]; the hierarchy was offered in [</a:t>
            </a:r>
            <a:r>
              <a:rPr lang="en-US" sz="2800" dirty="0" err="1">
                <a:latin typeface="Cambria (Основной текст)"/>
              </a:rPr>
              <a:t>Dingemanse</a:t>
            </a:r>
            <a:r>
              <a:rPr lang="en-US" sz="2800" dirty="0">
                <a:latin typeface="Cambria (Основной текст)"/>
              </a:rPr>
              <a:t> 2012]):</a:t>
            </a:r>
          </a:p>
          <a:p>
            <a:pPr algn="l"/>
            <a:r>
              <a:rPr lang="en-US" sz="2800" b="1" cap="small" dirty="0"/>
              <a:t>sound &lt; </a:t>
            </a:r>
            <a:r>
              <a:rPr lang="en-US" sz="2800" b="1" cap="small" dirty="0">
                <a:latin typeface="Cambria (Основной текст)"/>
              </a:rPr>
              <a:t>movement &lt; visual patterns &lt; other sensory perceptions &lt; inner feelings and cognitive states</a:t>
            </a:r>
          </a:p>
          <a:p>
            <a:pPr algn="l"/>
            <a:r>
              <a:rPr lang="en-US" sz="2800" b="1" cap="small" dirty="0">
                <a:latin typeface="Cambria (Основной текст)"/>
              </a:rPr>
              <a:t>diminutives&lt;augmentatives;  honorifics&lt;pejoratives </a:t>
            </a:r>
            <a:r>
              <a:rPr lang="en-US" sz="2800" dirty="0">
                <a:latin typeface="Cambria (Основной текст)"/>
              </a:rPr>
              <a:t>[</a:t>
            </a:r>
            <a:r>
              <a:rPr lang="en-US" sz="2800" dirty="0" err="1">
                <a:latin typeface="Cambria (Основной текст)"/>
              </a:rPr>
              <a:t>Körtvélyessy</a:t>
            </a:r>
            <a:r>
              <a:rPr lang="en-US" sz="2800" dirty="0">
                <a:latin typeface="Cambria (Основной текст)"/>
              </a:rPr>
              <a:t> 2015: 71]</a:t>
            </a:r>
            <a:endParaRPr lang="ru-RU" sz="2800" dirty="0">
              <a:latin typeface="Cambria (Основной текст)"/>
            </a:endParaRPr>
          </a:p>
        </p:txBody>
      </p:sp>
    </p:spTree>
    <p:extLst>
      <p:ext uri="{BB962C8B-B14F-4D97-AF65-F5344CB8AC3E}">
        <p14:creationId xmlns:p14="http://schemas.microsoft.com/office/powerpoint/2010/main" val="247254933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4081</TotalTime>
  <Words>1545</Words>
  <Application>Microsoft Office PowerPoint</Application>
  <PresentationFormat>Широкоэкранный</PresentationFormat>
  <Paragraphs>81</Paragraphs>
  <Slides>15</Slides>
  <Notes>1</Notes>
  <HiddenSlides>0</HiddenSlides>
  <MMClips>2</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15</vt:i4>
      </vt:variant>
    </vt:vector>
  </HeadingPairs>
  <TitlesOfParts>
    <vt:vector size="23" baseType="lpstr">
      <vt:lpstr>Arial</vt:lpstr>
      <vt:lpstr>Calibri</vt:lpstr>
      <vt:lpstr>Calibri Light</vt:lpstr>
      <vt:lpstr>Cambria</vt:lpstr>
      <vt:lpstr>Cambria (Основной текст)</vt:lpstr>
      <vt:lpstr>Wingdings</vt:lpstr>
      <vt:lpstr>Wingdings 2</vt:lpstr>
      <vt:lpstr>Тема Office</vt:lpstr>
      <vt:lpstr>Expression of emotionality in Beserman Udmurt: babytalk,  obscene words,  and ideophones    </vt:lpstr>
      <vt:lpstr>Презентация PowerPoint</vt:lpstr>
      <vt:lpstr>Презентация PowerPoint</vt:lpstr>
      <vt:lpstr>Emotionality</vt:lpstr>
      <vt:lpstr>Babytalk and ideophones</vt:lpstr>
      <vt:lpstr>Babytalk and ideophones</vt:lpstr>
      <vt:lpstr>Babytalk and ideophones</vt:lpstr>
      <vt:lpstr>Babytalk and obscene words</vt:lpstr>
      <vt:lpstr>Ideophones and evaluative morphology</vt:lpstr>
      <vt:lpstr>Diminutives</vt:lpstr>
      <vt:lpstr>Question 3</vt:lpstr>
      <vt:lpstr>Question 3</vt:lpstr>
      <vt:lpstr>Презентация PowerPoint</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Fieldtrips to Shamardan:</dc:title>
  <dc:creator>Машенька</dc:creator>
  <cp:lastModifiedBy>Машенька</cp:lastModifiedBy>
  <cp:revision>157</cp:revision>
  <dcterms:created xsi:type="dcterms:W3CDTF">2018-11-13T08:25:08Z</dcterms:created>
  <dcterms:modified xsi:type="dcterms:W3CDTF">2018-11-20T19:06:28Z</dcterms:modified>
</cp:coreProperties>
</file>