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81" r:id="rId9"/>
    <p:sldId id="282" r:id="rId10"/>
    <p:sldId id="267" r:id="rId11"/>
    <p:sldId id="265" r:id="rId12"/>
    <p:sldId id="287" r:id="rId13"/>
    <p:sldId id="279" r:id="rId14"/>
    <p:sldId id="268" r:id="rId15"/>
    <p:sldId id="274" r:id="rId16"/>
    <p:sldId id="269" r:id="rId17"/>
    <p:sldId id="284" r:id="rId18"/>
    <p:sldId id="285" r:id="rId19"/>
    <p:sldId id="276" r:id="rId20"/>
    <p:sldId id="280" r:id="rId21"/>
    <p:sldId id="283" r:id="rId22"/>
    <p:sldId id="275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5251C-2CE8-498E-B9B4-448359D0A16E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B553F-9781-4C4C-8797-42DFF95FC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8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FBCF-6A76-4997-998D-F20C81AD7EB7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3291-7696-4BB0-8575-698C5CFCC8B8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2E81-2310-4E96-AFFE-964560438308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C4DDD-A976-42AA-942E-5AA2904D2901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48A0-B7E1-4F24-BD31-D4A7F25C2EE6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34BD-D8FA-4409-B579-F868310C4037}" type="datetime1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7DD0-DF83-48F5-97E1-EFD0C2540629}" type="datetime1">
              <a:rPr lang="ru-RU" smtClean="0"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8693-4C8F-4F29-8F93-0A030D4E3999}" type="datetime1">
              <a:rPr lang="ru-RU" smtClean="0"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CBE4-621D-45F8-92BD-B1EB75D9AAED}" type="datetime1">
              <a:rPr lang="ru-RU" smtClean="0"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24AB-9DC4-4A9F-8DA2-A4FE9C19FA91}" type="datetime1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83B9-0A2C-417B-BFE7-54194B664FB0}" type="datetime1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7CE6D-19A0-4411-95B6-9A193C4D2CBD}" type="datetime1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fieldmanuals.mpi.nl/volumes/1992/bowped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201622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+mn-lt"/>
                <a:ea typeface="Verdana" panose="020B0604030504040204" pitchFamily="34" charset="0"/>
              </a:rPr>
              <a:t>Конкуренция между падежным и послеложным кодированием </a:t>
            </a:r>
            <a:r>
              <a:rPr lang="ru-RU" sz="4000" b="1" dirty="0" err="1" smtClean="0">
                <a:latin typeface="+mn-lt"/>
                <a:ea typeface="Verdana" panose="020B0604030504040204" pitchFamily="34" charset="0"/>
              </a:rPr>
              <a:t>локативных</a:t>
            </a:r>
            <a:r>
              <a:rPr lang="ru-RU" sz="4000" b="1" dirty="0" smtClean="0">
                <a:latin typeface="+mn-lt"/>
                <a:ea typeface="Verdana" panose="020B0604030504040204" pitchFamily="34" charset="0"/>
              </a:rPr>
              <a:t> отношений в бурятском языке</a:t>
            </a:r>
            <a:endParaRPr lang="ru-RU" sz="4000" b="1" dirty="0">
              <a:latin typeface="+mn-lt"/>
              <a:ea typeface="Verdana" panose="020B060403050404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1" y="525463"/>
            <a:ext cx="6156300" cy="1558925"/>
          </a:xfrm>
        </p:spPr>
        <p:txBody>
          <a:bodyPr>
            <a:normAutofit fontScale="92500"/>
          </a:bodyPr>
          <a:lstStyle/>
          <a:p>
            <a:pPr algn="r"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ea typeface="Verdana" panose="020B0604030504040204" pitchFamily="34" charset="0"/>
                <a:cs typeface="Arial" charset="0"/>
              </a:rPr>
              <a:t>Никита Вячеславович </a:t>
            </a:r>
            <a:r>
              <a:rPr lang="ru-RU" altLang="ru-RU" sz="2800" b="1" dirty="0" err="1" smtClean="0">
                <a:solidFill>
                  <a:schemeClr val="tx1"/>
                </a:solidFill>
                <a:ea typeface="Verdana" panose="020B0604030504040204" pitchFamily="34" charset="0"/>
                <a:cs typeface="Arial" charset="0"/>
              </a:rPr>
              <a:t>Подписнов</a:t>
            </a:r>
            <a:endParaRPr lang="ru-RU" altLang="ru-RU" sz="2800" b="1" dirty="0" smtClean="0">
              <a:solidFill>
                <a:schemeClr val="tx1"/>
              </a:solidFill>
              <a:ea typeface="Verdana" panose="020B0604030504040204" pitchFamily="34" charset="0"/>
              <a:cs typeface="Arial" charset="0"/>
            </a:endParaRPr>
          </a:p>
          <a:p>
            <a:pPr algn="r">
              <a:lnSpc>
                <a:spcPct val="80000"/>
              </a:lnSpc>
            </a:pPr>
            <a:r>
              <a:rPr lang="en-US" altLang="ru-RU" sz="2800" dirty="0" smtClean="0">
                <a:solidFill>
                  <a:schemeClr val="tx1"/>
                </a:solidFill>
                <a:ea typeface="Verdana" panose="020B0604030504040204" pitchFamily="34" charset="0"/>
                <a:cs typeface="Arial" charset="0"/>
              </a:rPr>
              <a:t>XV </a:t>
            </a:r>
            <a:r>
              <a:rPr lang="ru-RU" altLang="ru-RU" sz="2800" dirty="0" smtClean="0">
                <a:solidFill>
                  <a:schemeClr val="tx1"/>
                </a:solidFill>
                <a:ea typeface="Verdana" panose="020B0604030504040204" pitchFamily="34" charset="0"/>
                <a:cs typeface="Arial" charset="0"/>
              </a:rPr>
              <a:t>Конференция по типологии и грамматике для молодых исследователей</a:t>
            </a:r>
          </a:p>
          <a:p>
            <a:pPr algn="r">
              <a:lnSpc>
                <a:spcPct val="80000"/>
              </a:lnSpc>
            </a:pPr>
            <a:r>
              <a:rPr lang="en-US" altLang="ru-RU" sz="2800" i="1" dirty="0" smtClean="0">
                <a:solidFill>
                  <a:schemeClr val="tx1"/>
                </a:solidFill>
                <a:ea typeface="Verdana" panose="020B0604030504040204" pitchFamily="34" charset="0"/>
                <a:cs typeface="Arial" charset="0"/>
              </a:rPr>
              <a:t>n.podpisnov@gmail.com</a:t>
            </a:r>
            <a:endParaRPr lang="ru-RU" altLang="ru-RU" sz="2800" i="1" dirty="0" smtClean="0">
              <a:solidFill>
                <a:schemeClr val="tx1"/>
              </a:solidFill>
              <a:ea typeface="Verdana" panose="020B0604030504040204" pitchFamily="34" charset="0"/>
              <a:cs typeface="Arial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092950" y="6107113"/>
            <a:ext cx="18293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 dirty="0" smtClean="0">
                <a:latin typeface="+mn-lt"/>
              </a:rPr>
              <a:t>22</a:t>
            </a:r>
            <a:r>
              <a:rPr lang="en-US" altLang="ru-RU" sz="2800" dirty="0" smtClean="0">
                <a:latin typeface="+mn-lt"/>
              </a:rPr>
              <a:t>.11.2018</a:t>
            </a:r>
            <a:endParaRPr lang="ru-RU" alt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351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Результаты первого анкетирования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62 употребления дательно-местного падежа и 212 употреблений послелогов.</a:t>
            </a:r>
          </a:p>
          <a:p>
            <a:r>
              <a:rPr lang="ru-RU" dirty="0" smtClean="0"/>
              <a:t>Самые частотные послелоги: </a:t>
            </a:r>
            <a:r>
              <a:rPr lang="ru-RU" i="1" dirty="0" err="1" smtClean="0"/>
              <a:t>дээрэ</a:t>
            </a:r>
            <a:r>
              <a:rPr lang="ru-RU" dirty="0" smtClean="0"/>
              <a:t> и </a:t>
            </a:r>
            <a:r>
              <a:rPr lang="ru-RU" i="1" dirty="0" err="1" smtClean="0"/>
              <a:t>соо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Один информант употреблял только послелоги.</a:t>
            </a:r>
          </a:p>
          <a:p>
            <a:r>
              <a:rPr lang="ru-RU" dirty="0" smtClean="0"/>
              <a:t>Дательно-местный падеж может кодировать большее количество локализаций.</a:t>
            </a:r>
          </a:p>
          <a:p>
            <a:r>
              <a:rPr lang="ru-RU" dirty="0" err="1" smtClean="0"/>
              <a:t>Неканоничность</a:t>
            </a:r>
            <a:r>
              <a:rPr lang="ru-RU" dirty="0" smtClean="0"/>
              <a:t>, тип ориентира (предмет, место или часть тела): мало данных.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Фиксированность (график М. А. Овсянниковой):</a:t>
            </a:r>
            <a:endParaRPr lang="ru-RU" sz="3200" dirty="0"/>
          </a:p>
        </p:txBody>
      </p:sp>
      <p:pic>
        <p:nvPicPr>
          <p:cNvPr id="2050" name="Picture 2" descr="Screenshot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264696" cy="550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Результаты первого анкетирования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476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Локативные</a:t>
            </a:r>
            <a:r>
              <a:rPr lang="ru-RU" dirty="0" smtClean="0"/>
              <a:t> отношения не кодируются дательно-местным падежом, если </a:t>
            </a:r>
            <a:r>
              <a:rPr lang="ru-RU" dirty="0" err="1" smtClean="0"/>
              <a:t>траектор</a:t>
            </a:r>
            <a:r>
              <a:rPr lang="ru-RU" dirty="0" smtClean="0"/>
              <a:t> и ориентир не находятся в контакте (ср. </a:t>
            </a:r>
            <a:r>
              <a:rPr lang="en-US" dirty="0" smtClean="0"/>
              <a:t>[</a:t>
            </a:r>
            <a:r>
              <a:rPr lang="en-US" dirty="0" err="1" smtClean="0"/>
              <a:t>Feist</a:t>
            </a:r>
            <a:r>
              <a:rPr lang="en-US" dirty="0" smtClean="0"/>
              <a:t> 2008] </a:t>
            </a:r>
            <a:r>
              <a:rPr lang="ru-RU" dirty="0" smtClean="0"/>
              <a:t>для корейского): </a:t>
            </a:r>
            <a:r>
              <a:rPr lang="ru-RU" i="1" dirty="0" smtClean="0"/>
              <a:t>лестница у стены (приставлена к стене) </a:t>
            </a:r>
            <a:r>
              <a:rPr lang="ru-RU" dirty="0" smtClean="0"/>
              <a:t>и </a:t>
            </a:r>
            <a:r>
              <a:rPr lang="ru-RU" i="1" dirty="0" smtClean="0"/>
              <a:t>собака у будки.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39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Второе анкетирование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dirty="0" smtClean="0"/>
              <a:t>Летом 2018 года было проведено второе анкетирование. </a:t>
            </a:r>
          </a:p>
          <a:p>
            <a:r>
              <a:rPr lang="ru-RU" dirty="0" smtClean="0"/>
              <a:t>Цель: проверить релевантность тех факторов, для </a:t>
            </a:r>
            <a:r>
              <a:rPr lang="ru-RU" dirty="0" err="1" smtClean="0"/>
              <a:t>доказания</a:t>
            </a:r>
            <a:r>
              <a:rPr lang="ru-RU" dirty="0" smtClean="0"/>
              <a:t> релевантности</a:t>
            </a:r>
            <a:r>
              <a:rPr lang="en-US" dirty="0" smtClean="0"/>
              <a:t>/</a:t>
            </a:r>
            <a:r>
              <a:rPr lang="ru-RU" dirty="0" smtClean="0"/>
              <a:t>нерелевантности которых не хватило данных первого анкетирования.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12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Второе анкетирование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42 </a:t>
            </a:r>
            <a:r>
              <a:rPr lang="ru-RU" dirty="0" err="1" smtClean="0"/>
              <a:t>локативных</a:t>
            </a:r>
            <a:r>
              <a:rPr lang="ru-RU" dirty="0" smtClean="0"/>
              <a:t> ситуации.</a:t>
            </a:r>
          </a:p>
          <a:p>
            <a:r>
              <a:rPr lang="ru-RU" dirty="0" smtClean="0"/>
              <a:t>Локализации СУПЕР и АД (также ЦИРКУМ для частей тела и ИН для мест).</a:t>
            </a:r>
          </a:p>
          <a:p>
            <a:r>
              <a:rPr lang="ru-RU" dirty="0" smtClean="0"/>
              <a:t>4 признака: фиксированность, </a:t>
            </a:r>
            <a:r>
              <a:rPr lang="ru-RU" dirty="0" err="1" smtClean="0"/>
              <a:t>неканоничность</a:t>
            </a:r>
            <a:r>
              <a:rPr lang="ru-RU" dirty="0" smtClean="0"/>
              <a:t>, часть тела как ориентир, место как ориентир. </a:t>
            </a:r>
          </a:p>
          <a:p>
            <a:r>
              <a:rPr lang="ru-RU" dirty="0" smtClean="0"/>
              <a:t>6 информантов.</a:t>
            </a:r>
          </a:p>
          <a:p>
            <a:r>
              <a:rPr lang="ru-RU" dirty="0" smtClean="0"/>
              <a:t>Стимулы: 34 картинки и 8 предложений на русском языке.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Второе анкетирование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Пример картинки: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User\Desktop\бурятский и пространство\исследование 2018\картинки SUPER\часы на рук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2737"/>
            <a:ext cx="6096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6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Результаты второго анкетирования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/>
          </a:bodyPr>
          <a:lstStyle/>
          <a:p>
            <a:r>
              <a:rPr lang="ru-RU" dirty="0" smtClean="0"/>
              <a:t>Доля падежа </a:t>
            </a:r>
            <a:r>
              <a:rPr lang="en-US" dirty="0" smtClean="0"/>
              <a:t>&gt; 0.5</a:t>
            </a:r>
            <a:r>
              <a:rPr lang="ru-RU" dirty="0" smtClean="0"/>
              <a:t>: 12 ситуаций. Из них 10 фиксированные.</a:t>
            </a:r>
            <a:endParaRPr lang="en-US" dirty="0" smtClean="0"/>
          </a:p>
          <a:p>
            <a:r>
              <a:rPr lang="ru-RU" dirty="0" smtClean="0"/>
              <a:t>Доля падежа </a:t>
            </a:r>
            <a:r>
              <a:rPr lang="en-US" dirty="0" smtClean="0"/>
              <a:t>= 0</a:t>
            </a:r>
            <a:r>
              <a:rPr lang="ru-RU" dirty="0" smtClean="0"/>
              <a:t>: 11 ситуаций. Из них только две фиксированные.</a:t>
            </a:r>
          </a:p>
          <a:p>
            <a:r>
              <a:rPr lang="ru-RU" dirty="0"/>
              <a:t>«Дом в деревне» и «папа на рынке»: </a:t>
            </a:r>
            <a:r>
              <a:rPr lang="ru-RU" dirty="0" smtClean="0"/>
              <a:t>места, созданные человеком?</a:t>
            </a:r>
            <a:endParaRPr lang="ru-RU" dirty="0"/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Больше половины употреблений падежа: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340768"/>
            <a:ext cx="5400600" cy="528518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Часы на запястье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Кольцо на пальце ноги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Дом в деревне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Крышка на бутылке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Паук на стене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Часы на стене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Пластырь на дверце шкафа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Вешалка на двери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Пальма на крыше дома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Ожерелье на шее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Папа на рынке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Градусник на окне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17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Ноль употреблений падежа: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124744"/>
            <a:ext cx="6840760" cy="5517232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sz="2700" dirty="0" smtClean="0"/>
              <a:t>Горшок на подоконнике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Кошка на кровати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Человек стоит на спине другого человека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Чашка на стиральной машине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Цветы на вазе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Лодка в озере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Стул в лесу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Вулкан в парке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Рисунок на стакане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Комар на пальце</a:t>
            </a:r>
            <a:r>
              <a:rPr lang="en-US" sz="2700" dirty="0" smtClean="0"/>
              <a:t>;</a:t>
            </a:r>
            <a:endParaRPr lang="ru-RU" sz="2700" dirty="0" smtClean="0"/>
          </a:p>
          <a:p>
            <a:pPr marL="514350" indent="-514350">
              <a:buAutoNum type="arabicParenR"/>
            </a:pPr>
            <a:r>
              <a:rPr lang="ru-RU" sz="2700" dirty="0" smtClean="0"/>
              <a:t>Капли на телевизоре</a:t>
            </a:r>
            <a:r>
              <a:rPr lang="en-US" sz="2700" dirty="0" smtClean="0"/>
              <a:t>.</a:t>
            </a:r>
            <a:endParaRPr lang="ru-RU" sz="27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18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Результаты второго анкетирования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 err="1" smtClean="0"/>
              <a:t>Неканоничность</a:t>
            </a:r>
            <a:r>
              <a:rPr lang="ru-RU" dirty="0" smtClean="0"/>
              <a:t> </a:t>
            </a:r>
            <a:r>
              <a:rPr lang="ru-RU" dirty="0" err="1" smtClean="0"/>
              <a:t>нерелевантна</a:t>
            </a:r>
            <a:r>
              <a:rPr lang="ru-RU" dirty="0" smtClean="0"/>
              <a:t>, но есть разные её типы (</a:t>
            </a:r>
            <a:r>
              <a:rPr lang="ru-RU" i="1" dirty="0" smtClean="0"/>
              <a:t>пластырь на дверце шкафа </a:t>
            </a:r>
            <a:r>
              <a:rPr lang="ru-RU" dirty="0" smtClean="0"/>
              <a:t>и </a:t>
            </a:r>
            <a:r>
              <a:rPr lang="ru-RU" i="1" dirty="0" smtClean="0"/>
              <a:t>цветы на вазе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Части предметов (</a:t>
            </a:r>
            <a:r>
              <a:rPr lang="ru-RU" i="1" dirty="0" smtClean="0"/>
              <a:t>тала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сторона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ru-RU" i="1" dirty="0" err="1" smtClean="0"/>
              <a:t>орой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крыша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mn-MN" i="1" dirty="0"/>
              <a:t>ү</a:t>
            </a:r>
            <a:r>
              <a:rPr lang="ru-RU" i="1" dirty="0"/>
              <a:t>з</a:t>
            </a:r>
            <a:r>
              <a:rPr lang="mn-MN" i="1" dirty="0"/>
              <a:t>үү</a:t>
            </a:r>
            <a:r>
              <a:rPr lang="ru-RU" i="1" dirty="0" smtClean="0"/>
              <a:t>р </a:t>
            </a:r>
            <a:r>
              <a:rPr lang="en-US" dirty="0" smtClean="0"/>
              <a:t>‘</a:t>
            </a:r>
            <a:r>
              <a:rPr lang="ru-RU" dirty="0" smtClean="0"/>
              <a:t>кончик</a:t>
            </a:r>
            <a:r>
              <a:rPr lang="en-US" dirty="0" smtClean="0"/>
              <a:t>’</a:t>
            </a:r>
            <a:r>
              <a:rPr lang="ru-RU" dirty="0" smtClean="0"/>
              <a:t>) кодируются дательно-местным падежом.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7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  <a:ea typeface="Verdana" panose="020B0604030504040204" pitchFamily="34" charset="0"/>
              </a:rPr>
              <a:t>План доклада</a:t>
            </a:r>
            <a:endParaRPr lang="ru-RU" sz="4000" b="1" dirty="0">
              <a:latin typeface="+mn-lt"/>
              <a:ea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Введение в тему</a:t>
            </a:r>
          </a:p>
          <a:p>
            <a:pPr marL="0" indent="0">
              <a:buNone/>
            </a:pPr>
            <a:r>
              <a:rPr lang="ru-RU" dirty="0" smtClean="0"/>
              <a:t>2. Первое анкетирование</a:t>
            </a:r>
          </a:p>
          <a:p>
            <a:pPr marL="0" indent="0">
              <a:buNone/>
            </a:pPr>
            <a:r>
              <a:rPr lang="ru-RU" dirty="0" smtClean="0"/>
              <a:t>3. Дополнительный эксперимент</a:t>
            </a:r>
          </a:p>
          <a:p>
            <a:pPr marL="0" indent="0">
              <a:buNone/>
            </a:pPr>
            <a:r>
              <a:rPr lang="ru-RU" dirty="0" smtClean="0"/>
              <a:t>4. Результаты первого анкетирования</a:t>
            </a:r>
          </a:p>
          <a:p>
            <a:pPr marL="0" indent="0">
              <a:buNone/>
            </a:pPr>
            <a:r>
              <a:rPr lang="ru-RU" dirty="0"/>
              <a:t>5</a:t>
            </a:r>
            <a:r>
              <a:rPr lang="ru-RU" dirty="0" smtClean="0"/>
              <a:t>. Второе анкетирование</a:t>
            </a:r>
          </a:p>
          <a:p>
            <a:pPr marL="0" indent="0">
              <a:buNone/>
            </a:pPr>
            <a:r>
              <a:rPr lang="ru-RU" dirty="0" smtClean="0"/>
              <a:t>6. Результаты второго анкетирования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7. </a:t>
            </a:r>
            <a:r>
              <a:rPr lang="ru-RU" dirty="0" smtClean="0"/>
              <a:t>Общие выводы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fld>
            <a:endParaRPr lang="ru-RU" sz="3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ru-RU" dirty="0" smtClean="0"/>
              <a:t>Общие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Тенденция к употреблению дательно-местного падежа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Траектор</a:t>
            </a:r>
            <a:r>
              <a:rPr lang="ru-RU" dirty="0" smtClean="0"/>
              <a:t> и ориентир должны быть в контакте.</a:t>
            </a:r>
            <a:endParaRPr lang="ru-RU" dirty="0" smtClean="0"/>
          </a:p>
          <a:p>
            <a:r>
              <a:rPr lang="ru-RU" dirty="0" smtClean="0"/>
              <a:t>Фиксированность.</a:t>
            </a:r>
          </a:p>
          <a:p>
            <a:r>
              <a:rPr lang="ru-RU" dirty="0" smtClean="0"/>
              <a:t>Части тела с </a:t>
            </a:r>
            <a:r>
              <a:rPr lang="ru-RU" dirty="0" smtClean="0"/>
              <a:t>украшениями </a:t>
            </a:r>
            <a:r>
              <a:rPr lang="ru-RU" dirty="0" smtClean="0"/>
              <a:t>и </a:t>
            </a:r>
            <a:r>
              <a:rPr lang="ru-RU" dirty="0" smtClean="0"/>
              <a:t>аксессуарами </a:t>
            </a:r>
            <a:r>
              <a:rPr lang="ru-RU" dirty="0" smtClean="0"/>
              <a:t>в качестве </a:t>
            </a:r>
            <a:r>
              <a:rPr lang="ru-RU" dirty="0" err="1" smtClean="0"/>
              <a:t>траекторов</a:t>
            </a:r>
            <a:r>
              <a:rPr lang="ru-RU" dirty="0" smtClean="0"/>
              <a:t> (</a:t>
            </a:r>
            <a:r>
              <a:rPr lang="ru-RU" i="1" dirty="0" smtClean="0"/>
              <a:t>часы на запястье</a:t>
            </a:r>
            <a:r>
              <a:rPr lang="ru-RU" dirty="0" smtClean="0"/>
              <a:t>, </a:t>
            </a:r>
            <a:r>
              <a:rPr lang="ru-RU" i="1" dirty="0" smtClean="0"/>
              <a:t>кольцо на пальце ноги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Места: созданные человеком. </a:t>
            </a:r>
          </a:p>
          <a:p>
            <a:r>
              <a:rPr lang="ru-RU" dirty="0" smtClean="0"/>
              <a:t>Части предметов.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20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ru-RU" dirty="0" smtClean="0"/>
              <a:t>Общие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Дательно-местный падеж не употребляется:</a:t>
            </a:r>
          </a:p>
          <a:p>
            <a:r>
              <a:rPr lang="ru-RU" dirty="0" smtClean="0"/>
              <a:t>Для нефиксированных ситуаций СУПЕР.</a:t>
            </a:r>
          </a:p>
          <a:p>
            <a:r>
              <a:rPr lang="ru-RU" dirty="0" smtClean="0"/>
              <a:t>Предположительно: при такой </a:t>
            </a:r>
            <a:r>
              <a:rPr lang="ru-RU" dirty="0" err="1" smtClean="0"/>
              <a:t>неканоничности</a:t>
            </a:r>
            <a:r>
              <a:rPr lang="ru-RU" dirty="0" smtClean="0"/>
              <a:t>, когда тематически связанные </a:t>
            </a:r>
            <a:r>
              <a:rPr lang="ru-RU" dirty="0" err="1" smtClean="0"/>
              <a:t>траектор</a:t>
            </a:r>
            <a:r>
              <a:rPr lang="ru-RU" dirty="0" smtClean="0"/>
              <a:t> и ориентир необычным образом расположены относительно друг друга.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21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</a:t>
            </a:r>
            <a:r>
              <a:rPr lang="en-GB" dirty="0" err="1"/>
              <a:t>Bowerman</a:t>
            </a:r>
            <a:r>
              <a:rPr lang="en-US" dirty="0"/>
              <a:t> M.</a:t>
            </a:r>
            <a:r>
              <a:rPr lang="en-GB" dirty="0"/>
              <a:t>, Pederson E. Topological relations picture series // S. C. Levinson (ed.). Space stimuli kit 1.2: November 1992, 51. Nijmegen: Max Planck Institute for Psycholinguistics. (</a:t>
            </a:r>
            <a:r>
              <a:rPr lang="en-GB" u="sng" dirty="0">
                <a:hlinkClick r:id="rId2"/>
              </a:rPr>
              <a:t>http://fieldmanuals.mpi.nl/volumes/1992/bowped/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err="1"/>
              <a:t>Klavan</a:t>
            </a:r>
            <a:r>
              <a:rPr lang="en-GB" dirty="0"/>
              <a:t> J., </a:t>
            </a:r>
            <a:r>
              <a:rPr lang="en-GB" dirty="0" err="1"/>
              <a:t>Kesküla</a:t>
            </a:r>
            <a:r>
              <a:rPr lang="en-GB" dirty="0"/>
              <a:t> K., </a:t>
            </a:r>
            <a:r>
              <a:rPr lang="en-GB" dirty="0" err="1"/>
              <a:t>Ojava</a:t>
            </a:r>
            <a:r>
              <a:rPr lang="en-GB" dirty="0"/>
              <a:t> L. The Division of Labour between Synonymous Locative Cases and </a:t>
            </a:r>
            <a:r>
              <a:rPr lang="en-GB" dirty="0" err="1"/>
              <a:t>Adpositions</a:t>
            </a:r>
            <a:r>
              <a:rPr lang="en-GB" dirty="0"/>
              <a:t>: </a:t>
            </a:r>
            <a:r>
              <a:rPr lang="en-US" dirty="0"/>
              <a:t>the Estonian </a:t>
            </a:r>
            <a:r>
              <a:rPr lang="en-US" dirty="0" err="1"/>
              <a:t>Adessive</a:t>
            </a:r>
            <a:r>
              <a:rPr lang="en-US" dirty="0"/>
              <a:t> and the </a:t>
            </a:r>
            <a:r>
              <a:rPr lang="en-US" dirty="0" err="1"/>
              <a:t>Adposition</a:t>
            </a:r>
            <a:r>
              <a:rPr lang="en-US" dirty="0"/>
              <a:t> Peal ‘on’</a:t>
            </a:r>
            <a:r>
              <a:rPr lang="en-GB" dirty="0"/>
              <a:t> // Case, </a:t>
            </a:r>
            <a:r>
              <a:rPr lang="en-GB" dirty="0" err="1"/>
              <a:t>Animacy</a:t>
            </a:r>
            <a:r>
              <a:rPr lang="en-GB" dirty="0"/>
              <a:t> and Semantic Roles. Amsterdam: John </a:t>
            </a:r>
            <a:r>
              <a:rPr lang="en-GB" dirty="0" err="1"/>
              <a:t>Benjamins</a:t>
            </a:r>
            <a:r>
              <a:rPr lang="en-GB" dirty="0"/>
              <a:t> Publishing Company, 2011.  </a:t>
            </a:r>
            <a:r>
              <a:rPr lang="en-US" dirty="0"/>
              <a:t>P</a:t>
            </a:r>
            <a:r>
              <a:rPr lang="en-GB" dirty="0"/>
              <a:t>. 111–134</a:t>
            </a:r>
            <a:r>
              <a:rPr lang="en-GB" dirty="0" smtClean="0"/>
              <a:t>.</a:t>
            </a:r>
            <a:endParaRPr lang="ru-RU" dirty="0" smtClean="0"/>
          </a:p>
          <a:p>
            <a:r>
              <a:rPr lang="en-US" dirty="0" err="1" smtClean="0"/>
              <a:t>Feist</a:t>
            </a:r>
            <a:r>
              <a:rPr lang="en-US" dirty="0" smtClean="0"/>
              <a:t> M. Space Between Languages // </a:t>
            </a:r>
            <a:r>
              <a:rPr lang="en-GB" dirty="0"/>
              <a:t>Cognitive Science 32</a:t>
            </a:r>
            <a:r>
              <a:rPr lang="en-US" dirty="0" smtClean="0"/>
              <a:t>. </a:t>
            </a:r>
            <a:r>
              <a:rPr lang="en-GB" dirty="0"/>
              <a:t>Cognitive Science Society, </a:t>
            </a:r>
            <a:r>
              <a:rPr lang="ru-RU" dirty="0" smtClean="0"/>
              <a:t>2008. </a:t>
            </a:r>
            <a:r>
              <a:rPr lang="en-US" dirty="0" smtClean="0"/>
              <a:t>P. </a:t>
            </a:r>
            <a:r>
              <a:rPr lang="ru-RU" dirty="0" smtClean="0"/>
              <a:t>1177–1199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22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6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Спасибо!</a:t>
            </a:r>
            <a:endParaRPr lang="ru-RU" sz="6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35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Введение в тему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ea typeface="Verdana" panose="020B0604030504040204" pitchFamily="34" charset="0"/>
              </a:rPr>
              <a:t>В бурятском языке возможно как падежное, так и послеложное кодирование </a:t>
            </a:r>
            <a:r>
              <a:rPr lang="ru-RU" dirty="0" err="1" smtClean="0">
                <a:ea typeface="Verdana" panose="020B0604030504040204" pitchFamily="34" charset="0"/>
              </a:rPr>
              <a:t>локативных</a:t>
            </a:r>
            <a:r>
              <a:rPr lang="ru-RU" dirty="0" smtClean="0">
                <a:ea typeface="Verdana" panose="020B0604030504040204" pitchFamily="34" charset="0"/>
              </a:rPr>
              <a:t> отношений:</a:t>
            </a:r>
          </a:p>
          <a:p>
            <a:pPr marL="0" indent="0">
              <a:buNone/>
            </a:pPr>
            <a:r>
              <a:rPr lang="en-US" dirty="0" smtClean="0">
                <a:ea typeface="Verdana" panose="020B0604030504040204" pitchFamily="34" charset="0"/>
              </a:rPr>
              <a:t>(1) </a:t>
            </a:r>
            <a:r>
              <a:rPr lang="ru-RU" dirty="0" smtClean="0">
                <a:ea typeface="Verdana" panose="020B0604030504040204" pitchFamily="34" charset="0"/>
              </a:rPr>
              <a:t>	</a:t>
            </a:r>
            <a:r>
              <a:rPr lang="ru-RU" i="1" dirty="0" err="1" smtClean="0">
                <a:ea typeface="Verdana" panose="020B0604030504040204" pitchFamily="34" charset="0"/>
              </a:rPr>
              <a:t>Абахай</a:t>
            </a:r>
            <a:r>
              <a:rPr lang="ru-RU" i="1" dirty="0" smtClean="0">
                <a:ea typeface="Verdana" panose="020B0604030504040204" pitchFamily="34" charset="0"/>
              </a:rPr>
              <a:t> 	хана-да 	бай-на.</a:t>
            </a:r>
          </a:p>
          <a:p>
            <a:pPr marL="0" indent="0">
              <a:buNone/>
            </a:pPr>
            <a:r>
              <a:rPr lang="ru-RU" dirty="0" smtClean="0">
                <a:ea typeface="Verdana" panose="020B0604030504040204" pitchFamily="34" charset="0"/>
              </a:rPr>
              <a:t>	паук 		стена-</a:t>
            </a:r>
            <a:r>
              <a:rPr lang="en-US" cap="small" dirty="0" err="1" smtClean="0">
                <a:ea typeface="Verdana" panose="020B0604030504040204" pitchFamily="34" charset="0"/>
              </a:rPr>
              <a:t>loc</a:t>
            </a:r>
            <a:r>
              <a:rPr lang="en-US" dirty="0" smtClean="0">
                <a:ea typeface="Verdana" panose="020B0604030504040204" pitchFamily="34" charset="0"/>
              </a:rPr>
              <a:t> </a:t>
            </a:r>
            <a:r>
              <a:rPr lang="ru-RU" dirty="0" smtClean="0">
                <a:ea typeface="Verdana" panose="020B0604030504040204" pitchFamily="34" charset="0"/>
              </a:rPr>
              <a:t>	быть-</a:t>
            </a:r>
            <a:r>
              <a:rPr lang="en-US" cap="small" dirty="0" err="1" smtClean="0">
                <a:ea typeface="Verdana" panose="020B0604030504040204" pitchFamily="34" charset="0"/>
              </a:rPr>
              <a:t>prs</a:t>
            </a:r>
            <a:endParaRPr lang="ru-RU" cap="small" dirty="0" smtClean="0"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ea typeface="Verdana" panose="020B0604030504040204" pitchFamily="34" charset="0"/>
              </a:rPr>
              <a:t>	</a:t>
            </a:r>
            <a:r>
              <a:rPr lang="en-US" dirty="0" smtClean="0">
                <a:ea typeface="Verdana" panose="020B0604030504040204" pitchFamily="34" charset="0"/>
              </a:rPr>
              <a:t>‘</a:t>
            </a:r>
            <a:r>
              <a:rPr lang="ru-RU" dirty="0" smtClean="0">
                <a:ea typeface="Verdana" panose="020B0604030504040204" pitchFamily="34" charset="0"/>
              </a:rPr>
              <a:t>Паук на стене</a:t>
            </a:r>
            <a:r>
              <a:rPr lang="en-US" dirty="0" smtClean="0">
                <a:ea typeface="Verdana" panose="020B0604030504040204" pitchFamily="34" charset="0"/>
              </a:rPr>
              <a:t>’</a:t>
            </a:r>
            <a:r>
              <a:rPr lang="ru-RU" dirty="0" smtClean="0"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(2) 	</a:t>
            </a:r>
            <a:r>
              <a:rPr lang="ru-RU" i="1" dirty="0" err="1" smtClean="0"/>
              <a:t>Абахай</a:t>
            </a:r>
            <a:r>
              <a:rPr lang="ru-RU" i="1" dirty="0" smtClean="0"/>
              <a:t> 	хана		</a:t>
            </a:r>
            <a:r>
              <a:rPr lang="ru-RU" i="1" dirty="0" err="1" smtClean="0"/>
              <a:t>дээрэ</a:t>
            </a:r>
            <a:r>
              <a:rPr lang="ru-RU" i="1" dirty="0" smtClean="0"/>
              <a:t> 	бай-на.</a:t>
            </a:r>
            <a:endParaRPr lang="en-US" i="1" dirty="0" smtClean="0"/>
          </a:p>
          <a:p>
            <a:pPr marL="0" indent="0">
              <a:buNone/>
            </a:pPr>
            <a:r>
              <a:rPr lang="ru-RU" dirty="0" smtClean="0"/>
              <a:t>	паук 		стена		на 		быть-</a:t>
            </a:r>
            <a:r>
              <a:rPr lang="en-US" cap="small" dirty="0" err="1" smtClean="0"/>
              <a:t>prs</a:t>
            </a:r>
            <a:endParaRPr lang="en-US" cap="small" dirty="0" smtClean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en-US" dirty="0" smtClean="0"/>
              <a:t>‘</a:t>
            </a:r>
            <a:r>
              <a:rPr lang="ru-RU" dirty="0" smtClean="0"/>
              <a:t>Паук на стене</a:t>
            </a:r>
            <a:r>
              <a:rPr lang="en-US" dirty="0" smtClean="0"/>
              <a:t>’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6464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Первое анкетирование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Цель исследования: выявить факторы, влияющие на выбор между падежной и послеложной конструкциями в бурятском языке.</a:t>
            </a:r>
          </a:p>
          <a:p>
            <a:r>
              <a:rPr lang="ru-RU" dirty="0"/>
              <a:t>Метод: анкетирование. </a:t>
            </a:r>
          </a:p>
          <a:p>
            <a:r>
              <a:rPr lang="ru-RU" dirty="0"/>
              <a:t>Анкета: </a:t>
            </a:r>
            <a:r>
              <a:rPr lang="en-US" dirty="0"/>
              <a:t>[</a:t>
            </a:r>
            <a:r>
              <a:rPr lang="en-US" dirty="0" err="1"/>
              <a:t>Bowerman</a:t>
            </a:r>
            <a:r>
              <a:rPr lang="en-US" dirty="0"/>
              <a:t>, Pederson 1992]. 71 </a:t>
            </a:r>
            <a:r>
              <a:rPr lang="ru-RU" dirty="0"/>
              <a:t>картинка + 4 добавленных мной. </a:t>
            </a:r>
          </a:p>
          <a:p>
            <a:r>
              <a:rPr lang="ru-RU" dirty="0"/>
              <a:t>На каждой картинке есть </a:t>
            </a:r>
            <a:r>
              <a:rPr lang="ru-RU" dirty="0" err="1"/>
              <a:t>траектор</a:t>
            </a:r>
            <a:r>
              <a:rPr lang="ru-RU" dirty="0"/>
              <a:t> (на него указывает стрелка) и ориентир. Информант должен описать местоположение </a:t>
            </a:r>
            <a:r>
              <a:rPr lang="ru-RU" dirty="0" err="1"/>
              <a:t>траектора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750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бурятский и пространство\литература\картинки и инструкция\M31_Arr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2" y="2152254"/>
            <a:ext cx="6403677" cy="441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8363" y="1570038"/>
            <a:ext cx="3387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Пример картинки:</a:t>
            </a:r>
            <a:endParaRPr lang="ru-RU" sz="32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2</a:t>
            </a:r>
            <a:r>
              <a:rPr lang="ru-RU" dirty="0" smtClean="0"/>
              <a:t>. Первое анкетирование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Первое анкетирование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Гипотетические факторы: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dirty="0" smtClean="0"/>
              <a:t>Фиксированность </a:t>
            </a:r>
            <a:r>
              <a:rPr lang="ru-RU" dirty="0"/>
              <a:t>(ср. [</a:t>
            </a:r>
            <a:r>
              <a:rPr lang="en-US" dirty="0" err="1"/>
              <a:t>Klavan</a:t>
            </a:r>
            <a:r>
              <a:rPr lang="en-US" dirty="0"/>
              <a:t> et al</a:t>
            </a:r>
            <a:r>
              <a:rPr lang="ru-RU" dirty="0"/>
              <a:t>. 2011] для эстонского</a:t>
            </a:r>
            <a:r>
              <a:rPr lang="ru-RU" dirty="0" smtClean="0"/>
              <a:t>)</a:t>
            </a:r>
            <a:r>
              <a:rPr lang="en-GB" dirty="0" smtClean="0"/>
              <a:t>;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СУПЕР (</a:t>
            </a:r>
            <a:r>
              <a:rPr lang="ru-RU" dirty="0" err="1" smtClean="0"/>
              <a:t>траектор</a:t>
            </a:r>
            <a:r>
              <a:rPr lang="ru-RU" dirty="0"/>
              <a:t> </a:t>
            </a:r>
            <a:r>
              <a:rPr lang="ru-RU" dirty="0" smtClean="0"/>
              <a:t>на верхней поверхности ориентира или над ним)</a:t>
            </a:r>
            <a:r>
              <a:rPr lang="en-US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 (</a:t>
            </a:r>
            <a:r>
              <a:rPr lang="ru-RU" dirty="0" err="1" smtClean="0"/>
              <a:t>траектор</a:t>
            </a:r>
            <a:r>
              <a:rPr lang="ru-RU" dirty="0" smtClean="0"/>
              <a:t> частично или полностью заключён в ориентир)</a:t>
            </a:r>
            <a:r>
              <a:rPr lang="en-US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Часть тела как ориентир</a:t>
            </a:r>
            <a:r>
              <a:rPr lang="en-US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/>
              <a:t>Место </a:t>
            </a:r>
            <a:r>
              <a:rPr lang="ru-RU" dirty="0" smtClean="0"/>
              <a:t>как ориентир</a:t>
            </a:r>
            <a:r>
              <a:rPr lang="en-US" dirty="0" smtClean="0"/>
              <a:t>;</a:t>
            </a:r>
            <a:endParaRPr lang="en-US" dirty="0"/>
          </a:p>
          <a:p>
            <a:pPr marL="514350" indent="-514350">
              <a:buAutoNum type="arabicParenR"/>
            </a:pPr>
            <a:r>
              <a:rPr lang="ru-RU" dirty="0" err="1" smtClean="0"/>
              <a:t>Неканоничность</a:t>
            </a:r>
            <a:r>
              <a:rPr lang="ru-RU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Дополнительный эксперимент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Цель: установить значения релевантных параметров – потенциальных семантических факторов – для стимульных картинок. </a:t>
            </a:r>
            <a:endParaRPr lang="en-US" dirty="0" smtClean="0"/>
          </a:p>
          <a:p>
            <a:r>
              <a:rPr lang="ru-RU" dirty="0" smtClean="0"/>
              <a:t>Восемь информантов (носителей русского языка).</a:t>
            </a:r>
          </a:p>
          <a:p>
            <a:r>
              <a:rPr lang="ru-RU" dirty="0" smtClean="0"/>
              <a:t>Три параметра: фиксированность, СУПЕР и ИН.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fld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1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Дополнительный эксперимент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1) </a:t>
            </a:r>
            <a:r>
              <a:rPr lang="ru-RU" dirty="0" smtClean="0"/>
              <a:t>Фиксированность: </a:t>
            </a:r>
            <a:r>
              <a:rPr lang="ru-RU" dirty="0"/>
              <a:t>требуются усилия для того, чтобы прервать/изменить контакт между </a:t>
            </a:r>
            <a:r>
              <a:rPr lang="ru-RU" dirty="0" err="1"/>
              <a:t>траектором</a:t>
            </a:r>
            <a:r>
              <a:rPr lang="ru-RU" dirty="0"/>
              <a:t> и ориентиром, или невозможно прервать/изменить этот контакт.</a:t>
            </a:r>
          </a:p>
          <a:p>
            <a:r>
              <a:rPr lang="ru-RU" dirty="0"/>
              <a:t>2) СУПЕР: </a:t>
            </a:r>
            <a:r>
              <a:rPr lang="ru-RU" dirty="0" err="1"/>
              <a:t>траектор</a:t>
            </a:r>
            <a:r>
              <a:rPr lang="ru-RU" dirty="0"/>
              <a:t> находится выше ориентира или на верхней поверхности ориентира.</a:t>
            </a:r>
          </a:p>
          <a:p>
            <a:r>
              <a:rPr lang="ru-RU" dirty="0"/>
              <a:t>3) ИН: </a:t>
            </a:r>
            <a:r>
              <a:rPr lang="ru-RU" dirty="0" err="1"/>
              <a:t>траектор</a:t>
            </a:r>
            <a:r>
              <a:rPr lang="ru-RU" dirty="0"/>
              <a:t> находится внутри ориентира (полностью или частично заключён в ориентир).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8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Дополнительный эксперимент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Однозначно </a:t>
            </a:r>
            <a:r>
              <a:rPr lang="ru-RU" dirty="0" err="1" smtClean="0"/>
              <a:t>фиксированые</a:t>
            </a:r>
            <a:r>
              <a:rPr lang="ru-RU" dirty="0" smtClean="0"/>
              <a:t>: </a:t>
            </a:r>
            <a:r>
              <a:rPr lang="ru-RU" i="1" dirty="0" smtClean="0"/>
              <a:t>пластырь на ноге</a:t>
            </a:r>
            <a:r>
              <a:rPr lang="ru-RU" dirty="0" smtClean="0"/>
              <a:t>, </a:t>
            </a:r>
            <a:r>
              <a:rPr lang="ru-RU" i="1" dirty="0" smtClean="0"/>
              <a:t>надпись на футболке</a:t>
            </a:r>
            <a:r>
              <a:rPr lang="ru-RU" dirty="0" smtClean="0"/>
              <a:t>, </a:t>
            </a:r>
            <a:r>
              <a:rPr lang="ru-RU" i="1" dirty="0" smtClean="0"/>
              <a:t>кролик в клетке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Однозначно нефиксированные: </a:t>
            </a:r>
            <a:r>
              <a:rPr lang="ru-RU" i="1" dirty="0" smtClean="0"/>
              <a:t>яблоко в миске</a:t>
            </a:r>
            <a:r>
              <a:rPr lang="ru-RU" dirty="0" smtClean="0"/>
              <a:t>, </a:t>
            </a:r>
            <a:r>
              <a:rPr lang="ru-RU" i="1" dirty="0" smtClean="0"/>
              <a:t>книга на полке</a:t>
            </a:r>
            <a:r>
              <a:rPr lang="ru-RU" dirty="0" smtClean="0"/>
              <a:t>, </a:t>
            </a:r>
            <a:r>
              <a:rPr lang="ru-RU" i="1" dirty="0" smtClean="0"/>
              <a:t>собака в конуре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Мнения разделились: </a:t>
            </a:r>
            <a:r>
              <a:rPr lang="ru-RU" i="1" dirty="0" smtClean="0"/>
              <a:t>лямка на сумке</a:t>
            </a:r>
            <a:r>
              <a:rPr lang="ru-RU" dirty="0" smtClean="0"/>
              <a:t>, </a:t>
            </a:r>
            <a:r>
              <a:rPr lang="ru-RU" i="1" dirty="0" smtClean="0"/>
              <a:t>лента на свече</a:t>
            </a:r>
            <a:r>
              <a:rPr lang="ru-RU" dirty="0" smtClean="0"/>
              <a:t>, </a:t>
            </a:r>
            <a:r>
              <a:rPr lang="ru-RU" i="1" dirty="0" smtClean="0"/>
              <a:t>шланг вокруг пня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разные критерии, а разная строгость критерия.</a:t>
            </a:r>
          </a:p>
          <a:p>
            <a:r>
              <a:rPr lang="ru-RU" dirty="0" smtClean="0"/>
              <a:t>Таким образом каждой ситуации был приписан определённый набор признаков.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3000" smtClean="0">
                <a:solidFill>
                  <a:schemeClr val="tx1"/>
                </a:solidFill>
              </a:rPr>
              <a:t>9</a:t>
            </a:fld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879</Words>
  <Application>Microsoft Office PowerPoint</Application>
  <PresentationFormat>Экран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Конкуренция между падежным и послеложным кодированием локативных отношений в бурятском языке</vt:lpstr>
      <vt:lpstr>План доклада</vt:lpstr>
      <vt:lpstr>1. Введение в тему</vt:lpstr>
      <vt:lpstr>2. Первое анкетирование</vt:lpstr>
      <vt:lpstr>Презентация PowerPoint</vt:lpstr>
      <vt:lpstr>2. Первое анкетирование</vt:lpstr>
      <vt:lpstr>3. Дополнительный эксперимент</vt:lpstr>
      <vt:lpstr>3. Дополнительный эксперимент</vt:lpstr>
      <vt:lpstr>3. Дополнительный эксперимент</vt:lpstr>
      <vt:lpstr>4. Результаты первого анкетирования</vt:lpstr>
      <vt:lpstr>Фиксированность (график М. А. Овсянниковой):</vt:lpstr>
      <vt:lpstr>4. Результаты первого анкетирования</vt:lpstr>
      <vt:lpstr>Второе анкетирование</vt:lpstr>
      <vt:lpstr>5. Второе анкетирование</vt:lpstr>
      <vt:lpstr>5. Второе анкетирование</vt:lpstr>
      <vt:lpstr>6. Результаты второго анкетирования</vt:lpstr>
      <vt:lpstr>Больше половины употреблений падежа:</vt:lpstr>
      <vt:lpstr>Ноль употреблений падежа:</vt:lpstr>
      <vt:lpstr>6. Результаты второго анкетирования</vt:lpstr>
      <vt:lpstr>7. Общие выводы</vt:lpstr>
      <vt:lpstr>7. Общие выводы</vt:lpstr>
      <vt:lpstr>Литература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Конкуренция между падежным и послеложным кодированием локативных отношений в бурятском языке</dc:title>
  <dc:creator>The Filthiest</dc:creator>
  <cp:lastModifiedBy>пыапыап аыпы</cp:lastModifiedBy>
  <cp:revision>65</cp:revision>
  <dcterms:created xsi:type="dcterms:W3CDTF">2018-10-18T16:10:47Z</dcterms:created>
  <dcterms:modified xsi:type="dcterms:W3CDTF">2018-11-22T06:33:37Z</dcterms:modified>
</cp:coreProperties>
</file>