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4" r:id="rId6"/>
    <p:sldId id="263" r:id="rId7"/>
    <p:sldId id="265" r:id="rId8"/>
    <p:sldId id="258" r:id="rId9"/>
    <p:sldId id="262" r:id="rId10"/>
    <p:sldId id="267" r:id="rId11"/>
    <p:sldId id="266" r:id="rId12"/>
    <p:sldId id="268" r:id="rId13"/>
    <p:sldId id="269" r:id="rId14"/>
    <p:sldId id="270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EA2318-A8DF-4EBC-857E-97DA9392A6AD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B65CF8-50E9-401F-B803-8F732405DE2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Единое описание генеративной фонологией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433732"/>
            <a:ext cx="8856984" cy="19812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Финское чередование согласных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03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6886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Предполагается, что среди глубинных сегментов финского (в отличие от поверхностных) есть, в частности,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, зубной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 между гласными переходит в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, в остальных случаях оглушается в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ru-RU" dirty="0" smtClean="0">
                <a:solidFill>
                  <a:srgbClr val="FF0000"/>
                </a:solidFill>
              </a:rPr>
              <a:t>. Аналогично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 переходит в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 или оглушается в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 же всегда удаляется, но не бесследно.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Конечное придыхание считается как раз следом этого глубинного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, и, таким образом, основы с обратным чередованием типа </a:t>
            </a:r>
            <a:r>
              <a:rPr lang="en-US" dirty="0" err="1" smtClean="0">
                <a:solidFill>
                  <a:srgbClr val="FF0000"/>
                </a:solidFill>
              </a:rPr>
              <a:t>sade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глубинно выглядят как </a:t>
            </a:r>
            <a:r>
              <a:rPr lang="en-US" dirty="0" smtClean="0">
                <a:solidFill>
                  <a:srgbClr val="FF0000"/>
                </a:solidFill>
              </a:rPr>
              <a:t>sate</a:t>
            </a:r>
            <a:r>
              <a:rPr lang="el-GR" dirty="0" smtClean="0">
                <a:solidFill>
                  <a:srgbClr val="FF0000"/>
                </a:solidFill>
              </a:rPr>
              <a:t>γ (</a:t>
            </a:r>
            <a:r>
              <a:rPr lang="ru-RU" dirty="0" smtClean="0">
                <a:solidFill>
                  <a:srgbClr val="FF0000"/>
                </a:solidFill>
              </a:rPr>
              <a:t>а </a:t>
            </a:r>
            <a:r>
              <a:rPr lang="en-US" dirty="0" smtClean="0">
                <a:solidFill>
                  <a:srgbClr val="FF0000"/>
                </a:solidFill>
              </a:rPr>
              <a:t>GEN</a:t>
            </a:r>
            <a:r>
              <a:rPr lang="ru-RU" dirty="0" smtClean="0">
                <a:solidFill>
                  <a:srgbClr val="FF0000"/>
                </a:solidFill>
              </a:rPr>
              <a:t>, соответственно, как </a:t>
            </a:r>
            <a:r>
              <a:rPr lang="en-US" dirty="0" smtClean="0">
                <a:solidFill>
                  <a:srgbClr val="FF0000"/>
                </a:solidFill>
              </a:rPr>
              <a:t>sate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Основы с обратным чередованием типа </a:t>
            </a:r>
            <a:r>
              <a:rPr lang="en-US" dirty="0" err="1" smtClean="0">
                <a:solidFill>
                  <a:srgbClr val="FF0000"/>
                </a:solidFill>
              </a:rPr>
              <a:t>kuningas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kuninkaan</a:t>
            </a:r>
            <a:r>
              <a:rPr lang="ru-RU" dirty="0" smtClean="0">
                <a:solidFill>
                  <a:srgbClr val="FF0000"/>
                </a:solidFill>
              </a:rPr>
              <a:t> имеют исход на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immyt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impyen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дева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 – на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Сегмент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удаляется в интервокальной позиции.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Анализ основ и сегментов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3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54461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Сперва происходит подготовительный этап: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[-</a:t>
            </a: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 err="1">
                <a:solidFill>
                  <a:srgbClr val="FF0000"/>
                </a:solidFill>
              </a:rPr>
              <a:t>nas</a:t>
            </a:r>
            <a:r>
              <a:rPr lang="ru-RU" dirty="0">
                <a:solidFill>
                  <a:srgbClr val="FF0000"/>
                </a:solidFill>
              </a:rPr>
              <a:t>] → [-</a:t>
            </a:r>
            <a:r>
              <a:rPr lang="en-US" dirty="0">
                <a:solidFill>
                  <a:srgbClr val="FF0000"/>
                </a:solidFill>
              </a:rPr>
              <a:t>voiced</a:t>
            </a:r>
            <a:r>
              <a:rPr lang="ru-RU" dirty="0">
                <a:solidFill>
                  <a:srgbClr val="FF0000"/>
                </a:solidFill>
              </a:rPr>
              <a:t>] / _[-</a:t>
            </a:r>
            <a:r>
              <a:rPr lang="en-US" dirty="0">
                <a:solidFill>
                  <a:srgbClr val="FF0000"/>
                </a:solidFill>
              </a:rPr>
              <a:t>voiced</a:t>
            </a:r>
            <a:r>
              <a:rPr lang="ru-RU" dirty="0" smtClean="0">
                <a:solidFill>
                  <a:srgbClr val="FF0000"/>
                </a:solidFill>
              </a:rPr>
              <a:t>] (кластеры </a:t>
            </a:r>
            <a:r>
              <a:rPr lang="en-US" dirty="0" err="1" smtClean="0">
                <a:solidFill>
                  <a:srgbClr val="FF0000"/>
                </a:solidFill>
              </a:rPr>
              <a:t>dt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если такие были, устраняются);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dorsal</a:t>
            </a:r>
            <a:r>
              <a:rPr lang="ru-RU" dirty="0">
                <a:solidFill>
                  <a:srgbClr val="FF0000"/>
                </a:solidFill>
              </a:rPr>
              <a:t>] → [+</a:t>
            </a:r>
            <a:r>
              <a:rPr lang="en-US" dirty="0">
                <a:solidFill>
                  <a:srgbClr val="FF0000"/>
                </a:solidFill>
              </a:rPr>
              <a:t>front</a:t>
            </a:r>
            <a:r>
              <a:rPr lang="ru-RU" dirty="0">
                <a:solidFill>
                  <a:srgbClr val="FF0000"/>
                </a:solidFill>
              </a:rPr>
              <a:t>] / [-</a:t>
            </a:r>
            <a:r>
              <a:rPr lang="en-US" dirty="0" err="1">
                <a:solidFill>
                  <a:srgbClr val="FF0000"/>
                </a:solidFill>
              </a:rPr>
              <a:t>nas</a:t>
            </a:r>
            <a:r>
              <a:rPr lang="ru-RU" dirty="0">
                <a:solidFill>
                  <a:srgbClr val="FF0000"/>
                </a:solidFill>
              </a:rPr>
              <a:t>,+</a:t>
            </a:r>
            <a:r>
              <a:rPr lang="en-US" dirty="0">
                <a:solidFill>
                  <a:srgbClr val="FF0000"/>
                </a:solidFill>
              </a:rPr>
              <a:t>voiced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 err="1">
                <a:solidFill>
                  <a:srgbClr val="FF0000"/>
                </a:solidFill>
              </a:rPr>
              <a:t>syll</a:t>
            </a:r>
            <a:r>
              <a:rPr lang="ru-RU" dirty="0">
                <a:solidFill>
                  <a:srgbClr val="FF0000"/>
                </a:solidFill>
              </a:rPr>
              <a:t>]_[-</a:t>
            </a:r>
            <a:r>
              <a:rPr lang="en-US" dirty="0">
                <a:solidFill>
                  <a:srgbClr val="FF0000"/>
                </a:solidFill>
              </a:rPr>
              <a:t>low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>
                <a:solidFill>
                  <a:srgbClr val="FF0000"/>
                </a:solidFill>
              </a:rPr>
              <a:t>high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>
                <a:solidFill>
                  <a:srgbClr val="FF0000"/>
                </a:solidFill>
              </a:rPr>
              <a:t>round</a:t>
            </a:r>
            <a:r>
              <a:rPr lang="ru-RU" dirty="0" smtClean="0">
                <a:solidFill>
                  <a:srgbClr val="FF0000"/>
                </a:solidFill>
              </a:rPr>
              <a:t>] </a:t>
            </a:r>
            <a:r>
              <a:rPr lang="ru-RU" dirty="0">
                <a:solidFill>
                  <a:srgbClr val="FF0000"/>
                </a:solidFill>
              </a:rPr>
              <a:t>(палатализация перед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ru-RU" dirty="0" smtClean="0">
                <a:solidFill>
                  <a:srgbClr val="FF0000"/>
                </a:solidFill>
              </a:rPr>
              <a:t>; мягкий </a:t>
            </a:r>
            <a:r>
              <a:rPr lang="en-US" dirty="0" smtClean="0">
                <a:solidFill>
                  <a:srgbClr val="FF0000"/>
                </a:solidFill>
              </a:rPr>
              <a:t>k’</a:t>
            </a:r>
            <a:r>
              <a:rPr lang="ru-RU" dirty="0" smtClean="0">
                <a:solidFill>
                  <a:srgbClr val="FF0000"/>
                </a:solidFill>
              </a:rPr>
              <a:t> затем даст 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d → γ / [+</a:t>
            </a:r>
            <a:r>
              <a:rPr lang="ru-RU" dirty="0" err="1">
                <a:solidFill>
                  <a:srgbClr val="FF0000"/>
                </a:solidFill>
              </a:rPr>
              <a:t>syll</a:t>
            </a:r>
            <a:r>
              <a:rPr lang="ru-RU" dirty="0">
                <a:solidFill>
                  <a:srgbClr val="FF0000"/>
                </a:solidFill>
              </a:rPr>
              <a:t>][-</a:t>
            </a:r>
            <a:r>
              <a:rPr lang="ru-RU" dirty="0" err="1">
                <a:solidFill>
                  <a:srgbClr val="FF0000"/>
                </a:solidFill>
              </a:rPr>
              <a:t>syll</a:t>
            </a:r>
            <a:r>
              <a:rPr lang="ru-RU" dirty="0">
                <a:solidFill>
                  <a:srgbClr val="FF0000"/>
                </a:solidFill>
              </a:rPr>
              <a:t>]</a:t>
            </a:r>
            <a:r>
              <a:rPr lang="ru-RU" baseline="-25000" dirty="0">
                <a:solidFill>
                  <a:srgbClr val="FF0000"/>
                </a:solidFill>
              </a:rPr>
              <a:t>1</a:t>
            </a:r>
            <a:r>
              <a:rPr lang="ru-RU" dirty="0">
                <a:solidFill>
                  <a:srgbClr val="FF0000"/>
                </a:solidFill>
              </a:rPr>
              <a:t>[+</a:t>
            </a:r>
            <a:r>
              <a:rPr lang="ru-RU" dirty="0" err="1">
                <a:solidFill>
                  <a:srgbClr val="FF0000"/>
                </a:solidFill>
              </a:rPr>
              <a:t>syll</a:t>
            </a:r>
            <a:r>
              <a:rPr lang="ru-RU" dirty="0" smtClean="0">
                <a:solidFill>
                  <a:srgbClr val="FF0000"/>
                </a:solidFill>
              </a:rPr>
              <a:t>]_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high] (d</a:t>
            </a:r>
            <a:r>
              <a:rPr lang="ru-RU" dirty="0" smtClean="0">
                <a:solidFill>
                  <a:srgbClr val="FF0000"/>
                </a:solidFill>
              </a:rPr>
              <a:t> переходит в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 между гласными в многосложных основах; на самом деле два правила: для </a:t>
            </a:r>
            <a:r>
              <a:rPr lang="en-US" dirty="0" err="1" smtClean="0">
                <a:solidFill>
                  <a:srgbClr val="FF0000"/>
                </a:solidFill>
              </a:rPr>
              <a:t>PL.OBL</a:t>
            </a:r>
            <a:r>
              <a:rPr lang="ru-RU" dirty="0" smtClean="0">
                <a:solidFill>
                  <a:srgbClr val="FF0000"/>
                </a:solidFill>
              </a:rPr>
              <a:t> действует отдельно)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ru-RU" dirty="0">
                <a:solidFill>
                  <a:srgbClr val="FF0000"/>
                </a:solidFill>
              </a:rPr>
              <a:t> →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ru-RU" dirty="0">
                <a:solidFill>
                  <a:srgbClr val="FF0000"/>
                </a:solidFill>
              </a:rPr>
              <a:t> / [+</a:t>
            </a:r>
            <a:r>
              <a:rPr lang="en-US" dirty="0" err="1">
                <a:solidFill>
                  <a:srgbClr val="FF0000"/>
                </a:solidFill>
              </a:rPr>
              <a:t>syll</a:t>
            </a:r>
            <a:r>
              <a:rPr lang="ru-RU" dirty="0">
                <a:solidFill>
                  <a:srgbClr val="FF0000"/>
                </a:solidFill>
              </a:rPr>
              <a:t>]_[α</a:t>
            </a:r>
            <a:r>
              <a:rPr lang="en-US" dirty="0">
                <a:solidFill>
                  <a:srgbClr val="FF0000"/>
                </a:solidFill>
              </a:rPr>
              <a:t>high</a:t>
            </a:r>
            <a:r>
              <a:rPr lang="ru-RU" dirty="0">
                <a:solidFill>
                  <a:srgbClr val="FF0000"/>
                </a:solidFill>
              </a:rPr>
              <a:t>] (между гласными глубинный </a:t>
            </a:r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ru-RU" dirty="0">
                <a:solidFill>
                  <a:srgbClr val="FF0000"/>
                </a:solidFill>
              </a:rPr>
              <a:t> переходит в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ru-RU" dirty="0">
                <a:solidFill>
                  <a:srgbClr val="FF0000"/>
                </a:solidFill>
              </a:rPr>
              <a:t>);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[dental,-</a:t>
            </a:r>
            <a:r>
              <a:rPr lang="en-US" dirty="0" err="1" smtClean="0">
                <a:solidFill>
                  <a:srgbClr val="FF0000"/>
                </a:solidFill>
              </a:rPr>
              <a:t>nas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err="1" smtClean="0">
                <a:solidFill>
                  <a:srgbClr val="FF0000"/>
                </a:solidFill>
              </a:rPr>
              <a:t>cont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→ </a:t>
            </a:r>
            <a:r>
              <a:rPr lang="en-US" dirty="0" smtClean="0">
                <a:solidFill>
                  <a:srgbClr val="FF0000"/>
                </a:solidFill>
              </a:rPr>
              <a:t>[-voiced]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прочие глубинные </a:t>
            </a:r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 оглушаются; на самом деле два правила, но здесь опущены стоящие между ними, поэтому их можно объединить).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чередования согласных (</a:t>
            </a:r>
            <a:r>
              <a:rPr lang="en-US" dirty="0" smtClean="0">
                <a:solidFill>
                  <a:srgbClr val="FF0000"/>
                </a:solidFill>
              </a:rPr>
              <a:t>I)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18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88632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Дальше срабатывают, собственно, основные правила чередования согласных:</a:t>
            </a:r>
          </a:p>
          <a:p>
            <a:pPr lvl="0"/>
            <a:r>
              <a:rPr lang="la-Latn" dirty="0" smtClean="0">
                <a:solidFill>
                  <a:srgbClr val="FF0000"/>
                </a:solidFill>
              </a:rPr>
              <a:t>[-</a:t>
            </a:r>
            <a:r>
              <a:rPr lang="la-Latn" dirty="0">
                <a:solidFill>
                  <a:srgbClr val="FF0000"/>
                </a:solidFill>
              </a:rPr>
              <a:t>cont,-voiced] → [+voiced,+cont] / [+voiced]_[+</a:t>
            </a:r>
            <a:r>
              <a:rPr lang="la-Latn" dirty="0" smtClean="0">
                <a:solidFill>
                  <a:srgbClr val="FF0000"/>
                </a:solidFill>
              </a:rPr>
              <a:t>syll]1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la-Latn" dirty="0" smtClean="0">
                <a:solidFill>
                  <a:srgbClr val="FF0000"/>
                </a:solidFill>
              </a:rPr>
              <a:t>[-</a:t>
            </a:r>
            <a:r>
              <a:rPr lang="la-Latn" dirty="0">
                <a:solidFill>
                  <a:srgbClr val="FF0000"/>
                </a:solidFill>
              </a:rPr>
              <a:t>syll]@; (</a:t>
            </a:r>
            <a:r>
              <a:rPr lang="ru-RU" dirty="0" smtClean="0">
                <a:solidFill>
                  <a:srgbClr val="FF0000"/>
                </a:solidFill>
              </a:rPr>
              <a:t>качественное</a:t>
            </a:r>
            <a:r>
              <a:rPr lang="la-Latn" dirty="0" smtClean="0">
                <a:solidFill>
                  <a:srgbClr val="FF0000"/>
                </a:solidFill>
              </a:rPr>
              <a:t>: </a:t>
            </a:r>
            <a:r>
              <a:rPr lang="la-Latn" dirty="0">
                <a:solidFill>
                  <a:srgbClr val="FF0000"/>
                </a:solidFill>
              </a:rPr>
              <a:t>p </a:t>
            </a:r>
            <a:r>
              <a:rPr lang="ru-RU" dirty="0">
                <a:solidFill>
                  <a:srgbClr val="FF0000"/>
                </a:solidFill>
              </a:rPr>
              <a:t>переходит в </a:t>
            </a:r>
            <a:r>
              <a:rPr lang="la-Latn" dirty="0">
                <a:solidFill>
                  <a:srgbClr val="FF0000"/>
                </a:solidFill>
              </a:rPr>
              <a:t>v, t </a:t>
            </a:r>
            <a:r>
              <a:rPr lang="ru-RU" dirty="0">
                <a:solidFill>
                  <a:srgbClr val="FF0000"/>
                </a:solidFill>
              </a:rPr>
              <a:t>в </a:t>
            </a:r>
            <a:r>
              <a:rPr lang="la-Latn" dirty="0">
                <a:solidFill>
                  <a:srgbClr val="FF0000"/>
                </a:solidFill>
              </a:rPr>
              <a:t>z, k </a:t>
            </a:r>
            <a:r>
              <a:rPr lang="ru-RU" dirty="0">
                <a:solidFill>
                  <a:srgbClr val="FF0000"/>
                </a:solidFill>
              </a:rPr>
              <a:t>в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k’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  <a:endParaRPr lang="el-GR" dirty="0">
              <a:solidFill>
                <a:srgbClr val="FF0000"/>
              </a:solidFill>
            </a:endParaRPr>
          </a:p>
          <a:p>
            <a:pPr lvl="0"/>
            <a:r>
              <a:rPr lang="el-GR" dirty="0" smtClean="0">
                <a:solidFill>
                  <a:srgbClr val="FF0000"/>
                </a:solidFill>
              </a:rPr>
              <a:t>[-</a:t>
            </a:r>
            <a:r>
              <a:rPr lang="la-Latn" dirty="0">
                <a:solidFill>
                  <a:srgbClr val="FF0000"/>
                </a:solidFill>
              </a:rPr>
              <a:t>voiced,-cont,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la-Latn" dirty="0">
                <a:solidFill>
                  <a:srgbClr val="FF0000"/>
                </a:solidFill>
              </a:rPr>
              <a:t>place] → Ø / [-voiced</a:t>
            </a:r>
            <a:r>
              <a:rPr lang="la-Latn" dirty="0" smtClean="0">
                <a:solidFill>
                  <a:srgbClr val="FF0000"/>
                </a:solidFill>
              </a:rPr>
              <a:t>,-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la-Latn" dirty="0" smtClean="0">
                <a:solidFill>
                  <a:srgbClr val="FF0000"/>
                </a:solidFill>
              </a:rPr>
              <a:t>ont,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la-Latn" dirty="0">
                <a:solidFill>
                  <a:srgbClr val="FF0000"/>
                </a:solidFill>
              </a:rPr>
              <a:t>place</a:t>
            </a:r>
            <a:r>
              <a:rPr lang="la-Latn" dirty="0" smtClean="0">
                <a:solidFill>
                  <a:srgbClr val="FF0000"/>
                </a:solidFill>
              </a:rPr>
              <a:t>]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la-Latn" dirty="0" smtClean="0">
                <a:solidFill>
                  <a:srgbClr val="FF0000"/>
                </a:solidFill>
              </a:rPr>
              <a:t>_[+</a:t>
            </a:r>
            <a:r>
              <a:rPr lang="la-Latn" dirty="0">
                <a:solidFill>
                  <a:srgbClr val="FF0000"/>
                </a:solidFill>
              </a:rPr>
              <a:t>syll]1[-syll]@; (</a:t>
            </a:r>
            <a:r>
              <a:rPr lang="ru-RU" dirty="0">
                <a:solidFill>
                  <a:srgbClr val="FF0000"/>
                </a:solidFill>
              </a:rPr>
              <a:t>количественное </a:t>
            </a:r>
            <a:r>
              <a:rPr lang="la-Latn" dirty="0">
                <a:solidFill>
                  <a:srgbClr val="FF0000"/>
                </a:solidFill>
              </a:rPr>
              <a:t>PTK)</a:t>
            </a:r>
          </a:p>
          <a:p>
            <a:pPr lvl="0"/>
            <a:r>
              <a:rPr lang="la-Latn" dirty="0" smtClean="0">
                <a:solidFill>
                  <a:srgbClr val="FF0000"/>
                </a:solidFill>
              </a:rPr>
              <a:t>[-</a:t>
            </a:r>
            <a:r>
              <a:rPr lang="la-Latn" dirty="0">
                <a:solidFill>
                  <a:srgbClr val="FF0000"/>
                </a:solidFill>
              </a:rPr>
              <a:t>cont,-voiced,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la-Latn" dirty="0">
                <a:solidFill>
                  <a:srgbClr val="FF0000"/>
                </a:solidFill>
              </a:rPr>
              <a:t>place] → [+voiced,+cont] / +[+nas,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la-Latn" dirty="0">
                <a:solidFill>
                  <a:srgbClr val="FF0000"/>
                </a:solidFill>
              </a:rPr>
              <a:t>place</a:t>
            </a:r>
            <a:r>
              <a:rPr lang="la-Latn" dirty="0" smtClean="0">
                <a:solidFill>
                  <a:srgbClr val="FF0000"/>
                </a:solidFill>
              </a:rPr>
              <a:t>]_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la-Latn" dirty="0" smtClean="0">
                <a:solidFill>
                  <a:srgbClr val="FF0000"/>
                </a:solidFill>
              </a:rPr>
              <a:t>+[+</a:t>
            </a:r>
            <a:r>
              <a:rPr lang="la-Latn" dirty="0">
                <a:solidFill>
                  <a:srgbClr val="FF0000"/>
                </a:solidFill>
              </a:rPr>
              <a:t>high,+round] h[+high,+round</a:t>
            </a:r>
            <a:r>
              <a:rPr lang="la-Latn" dirty="0" smtClean="0">
                <a:solidFill>
                  <a:srgbClr val="FF0000"/>
                </a:solidFill>
              </a:rPr>
              <a:t>] (</a:t>
            </a:r>
            <a:r>
              <a:rPr lang="ru-RU" dirty="0" smtClean="0">
                <a:solidFill>
                  <a:srgbClr val="FF0000"/>
                </a:solidFill>
              </a:rPr>
              <a:t>суффиксы </a:t>
            </a:r>
            <a:r>
              <a:rPr lang="la-Latn" dirty="0" smtClean="0">
                <a:solidFill>
                  <a:srgbClr val="FF0000"/>
                </a:solidFill>
              </a:rPr>
              <a:t>+mpA </a:t>
            </a:r>
            <a:r>
              <a:rPr lang="ru-RU" dirty="0">
                <a:solidFill>
                  <a:srgbClr val="FF0000"/>
                </a:solidFill>
              </a:rPr>
              <a:t>и +</a:t>
            </a:r>
            <a:r>
              <a:rPr lang="la-Latn" dirty="0">
                <a:solidFill>
                  <a:srgbClr val="FF0000"/>
                </a:solidFill>
              </a:rPr>
              <a:t>ntA </a:t>
            </a:r>
            <a:r>
              <a:rPr lang="ru-RU" dirty="0">
                <a:solidFill>
                  <a:srgbClr val="FF0000"/>
                </a:solidFill>
              </a:rPr>
              <a:t>перед </a:t>
            </a:r>
            <a:r>
              <a:rPr lang="ru-RU" dirty="0" smtClean="0">
                <a:solidFill>
                  <a:srgbClr val="FF0000"/>
                </a:solidFill>
              </a:rPr>
              <a:t>+</a:t>
            </a:r>
            <a:r>
              <a:rPr lang="la-Latn" dirty="0" smtClean="0">
                <a:solidFill>
                  <a:srgbClr val="FF0000"/>
                </a:solidFill>
              </a:rPr>
              <a:t>UUs</a:t>
            </a:r>
            <a:r>
              <a:rPr lang="ru-RU" dirty="0" smtClean="0">
                <a:solidFill>
                  <a:srgbClr val="FF0000"/>
                </a:solidFill>
              </a:rPr>
              <a:t>; наличие морфемного шва значимо</a:t>
            </a:r>
            <a:r>
              <a:rPr lang="la-Latn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Теперь мы имеем на месте </a:t>
            </a:r>
            <a:r>
              <a:rPr lang="en-US" dirty="0" smtClean="0">
                <a:solidFill>
                  <a:srgbClr val="FF0000"/>
                </a:solidFill>
              </a:rPr>
              <a:t>p, t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ru-RU" dirty="0" smtClean="0">
                <a:solidFill>
                  <a:srgbClr val="FF0000"/>
                </a:solidFill>
              </a:rPr>
              <a:t> в нужных местах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ru-RU" dirty="0" smtClean="0">
                <a:solidFill>
                  <a:srgbClr val="FF0000"/>
                </a:solidFill>
              </a:rPr>
              <a:t> – заметьте, что все старые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 ранее уже перешли в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ru-RU" dirty="0" smtClean="0">
                <a:solidFill>
                  <a:srgbClr val="FF0000"/>
                </a:solidFill>
              </a:rPr>
              <a:t>, так что новое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 – всегда результат чередования из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ru-RU" dirty="0" smtClean="0">
                <a:solidFill>
                  <a:srgbClr val="FF0000"/>
                </a:solidFill>
              </a:rPr>
              <a:t>; на его месте можно было бы писать и </a:t>
            </a:r>
            <a:r>
              <a:rPr lang="la-Latn" dirty="0" smtClean="0">
                <a:solidFill>
                  <a:srgbClr val="FF0000"/>
                </a:solidFill>
              </a:rPr>
              <a:t>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la-Latn" dirty="0">
              <a:solidFill>
                <a:srgbClr val="FF0000"/>
              </a:solidFill>
            </a:endParaRPr>
          </a:p>
          <a:p>
            <a:pPr lvl="0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9003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чередования согласных (</a:t>
            </a:r>
            <a:r>
              <a:rPr lang="en-US" dirty="0" smtClean="0">
                <a:solidFill>
                  <a:srgbClr val="FF0000"/>
                </a:solidFill>
              </a:rPr>
              <a:t>II)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72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76664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После носовых вместо щелевых мы видим носовые:</a:t>
            </a:r>
          </a:p>
          <a:p>
            <a:pPr lvl="0"/>
            <a:r>
              <a:rPr lang="el-GR" dirty="0" smtClean="0">
                <a:solidFill>
                  <a:srgbClr val="FF0000"/>
                </a:solidFill>
              </a:rPr>
              <a:t>[α</a:t>
            </a:r>
            <a:r>
              <a:rPr lang="la-Latn" dirty="0">
                <a:solidFill>
                  <a:srgbClr val="FF0000"/>
                </a:solidFill>
              </a:rPr>
              <a:t>place,+voiced,+cont] → [+nas,-cont] / [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la-Latn" dirty="0">
                <a:solidFill>
                  <a:srgbClr val="FF0000"/>
                </a:solidFill>
              </a:rPr>
              <a:t>place,+nas</a:t>
            </a:r>
            <a:r>
              <a:rPr lang="la-Latn" dirty="0" smtClean="0">
                <a:solidFill>
                  <a:srgbClr val="FF0000"/>
                </a:solidFill>
              </a:rPr>
              <a:t>]_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Кластер </a:t>
            </a:r>
            <a:r>
              <a:rPr lang="en-US" dirty="0" err="1" smtClean="0">
                <a:solidFill>
                  <a:srgbClr val="FF0000"/>
                </a:solidFill>
              </a:rPr>
              <a:t>hk</a:t>
            </a:r>
            <a:r>
              <a:rPr lang="ru-RU" dirty="0" smtClean="0">
                <a:solidFill>
                  <a:srgbClr val="FF0000"/>
                </a:solidFill>
              </a:rPr>
              <a:t> не чередуется. Отменим его чередование: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γ </a:t>
            </a:r>
            <a:r>
              <a:rPr lang="ru-RU" dirty="0">
                <a:solidFill>
                  <a:srgbClr val="FF0000"/>
                </a:solidFill>
              </a:rPr>
              <a:t>→ k / h</a:t>
            </a:r>
            <a:r>
              <a:rPr lang="ru-RU" dirty="0" smtClean="0">
                <a:solidFill>
                  <a:srgbClr val="FF0000"/>
                </a:solidFill>
              </a:rPr>
              <a:t>_ </a:t>
            </a:r>
            <a:r>
              <a:rPr lang="ru-RU" dirty="0">
                <a:solidFill>
                  <a:srgbClr val="FF0000"/>
                </a:solidFill>
              </a:rPr>
              <a:t>(факультативно у слов типа </a:t>
            </a:r>
            <a:r>
              <a:rPr lang="ru-RU" dirty="0" err="1">
                <a:solidFill>
                  <a:srgbClr val="FF0000"/>
                </a:solidFill>
              </a:rPr>
              <a:t>nahka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Теперь нужно добиться, чтобы на месте этого промежуточного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 возникали нужные рефлексы. Это обеспечивается следующими двумя правилами: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ru-RU" dirty="0">
                <a:solidFill>
                  <a:srgbClr val="FF0000"/>
                </a:solidFill>
              </a:rPr>
              <a:t> → [0</a:t>
            </a: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ru-RU" dirty="0">
                <a:solidFill>
                  <a:srgbClr val="FF0000"/>
                </a:solidFill>
              </a:rPr>
              <a:t>,α</a:t>
            </a:r>
            <a:r>
              <a:rPr lang="en-US" dirty="0" err="1">
                <a:solidFill>
                  <a:srgbClr val="FF0000"/>
                </a:solidFill>
              </a:rPr>
              <a:t>lat</a:t>
            </a:r>
            <a:r>
              <a:rPr lang="ru-RU" dirty="0">
                <a:solidFill>
                  <a:srgbClr val="FF0000"/>
                </a:solidFill>
              </a:rPr>
              <a:t>] / [0</a:t>
            </a: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ru-RU" dirty="0">
                <a:solidFill>
                  <a:srgbClr val="FF0000"/>
                </a:solidFill>
              </a:rPr>
              <a:t>,α</a:t>
            </a:r>
            <a:r>
              <a:rPr lang="en-US" dirty="0" err="1">
                <a:solidFill>
                  <a:srgbClr val="FF0000"/>
                </a:solidFill>
              </a:rPr>
              <a:t>lat</a:t>
            </a:r>
            <a:r>
              <a:rPr lang="ru-RU" dirty="0" smtClean="0">
                <a:solidFill>
                  <a:srgbClr val="FF0000"/>
                </a:solidFill>
              </a:rPr>
              <a:t>]_ </a:t>
            </a:r>
            <a:r>
              <a:rPr lang="ru-RU" dirty="0">
                <a:solidFill>
                  <a:srgbClr val="FF0000"/>
                </a:solidFill>
              </a:rPr>
              <a:t>(в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ru-RU" dirty="0">
                <a:solidFill>
                  <a:srgbClr val="FF0000"/>
                </a:solidFill>
              </a:rPr>
              <a:t> после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ru-RU" dirty="0">
                <a:solidFill>
                  <a:srgbClr val="FF0000"/>
                </a:solidFill>
              </a:rPr>
              <a:t> и в 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ru-RU" dirty="0">
                <a:solidFill>
                  <a:srgbClr val="FF0000"/>
                </a:solidFill>
              </a:rPr>
              <a:t> после 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en-US" dirty="0">
                <a:solidFill>
                  <a:srgbClr val="FF0000"/>
                </a:solidFill>
              </a:rPr>
              <a:t>z </a:t>
            </a:r>
            <a:r>
              <a:rPr lang="ru-RU" dirty="0">
                <a:solidFill>
                  <a:srgbClr val="FF0000"/>
                </a:solidFill>
              </a:rPr>
              <a:t>→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en-US" dirty="0" smtClean="0">
                <a:solidFill>
                  <a:srgbClr val="FF0000"/>
                </a:solidFill>
              </a:rPr>
              <a:t>NB! </a:t>
            </a:r>
            <a:r>
              <a:rPr lang="ru-RU" dirty="0" smtClean="0">
                <a:solidFill>
                  <a:srgbClr val="FF0000"/>
                </a:solidFill>
              </a:rPr>
              <a:t>альвеолярный).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Осталось избавиться от лишних введённых сущностей. Сегмент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удаляется между гласными всегда, не только там, где он происходит из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fi-FI" dirty="0">
                <a:solidFill>
                  <a:srgbClr val="FF0000"/>
                </a:solidFill>
              </a:rPr>
              <a:t>h → Ø / [+syll][-syll]</a:t>
            </a:r>
            <a:r>
              <a:rPr lang="fi-FI" baseline="-25000" dirty="0">
                <a:solidFill>
                  <a:srgbClr val="FF0000"/>
                </a:solidFill>
              </a:rPr>
              <a:t>1</a:t>
            </a:r>
            <a:r>
              <a:rPr lang="fi-FI" dirty="0">
                <a:solidFill>
                  <a:srgbClr val="FF0000"/>
                </a:solidFill>
              </a:rPr>
              <a:t>[+syll]_[+syll</a:t>
            </a:r>
            <a:r>
              <a:rPr lang="fi-FI" dirty="0" smtClean="0">
                <a:solidFill>
                  <a:srgbClr val="FF0000"/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7563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чередования согласных (</a:t>
            </a:r>
            <a:r>
              <a:rPr lang="en-US" dirty="0" smtClean="0">
                <a:solidFill>
                  <a:srgbClr val="FF0000"/>
                </a:solidFill>
              </a:rPr>
              <a:t>III)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08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Кроме того, когда мы на подготовительном этапе проводили палатализацию, мы создали мягкие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ru-RU" dirty="0" smtClean="0">
                <a:solidFill>
                  <a:srgbClr val="FF0000"/>
                </a:solidFill>
              </a:rPr>
              <a:t> не только там, где потом возникло 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ru-RU" dirty="0" smtClean="0">
                <a:solidFill>
                  <a:srgbClr val="FF0000"/>
                </a:solidFill>
              </a:rPr>
              <a:t>, но и в других местах. Исправим это: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[+</a:t>
            </a:r>
            <a:r>
              <a:rPr lang="en-US" dirty="0">
                <a:solidFill>
                  <a:srgbClr val="FF0000"/>
                </a:solidFill>
              </a:rPr>
              <a:t>front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ru-RU" dirty="0">
                <a:solidFill>
                  <a:srgbClr val="FF0000"/>
                </a:solidFill>
              </a:rPr>
              <a:t>,-</a:t>
            </a:r>
            <a:r>
              <a:rPr lang="en-US" dirty="0" err="1">
                <a:solidFill>
                  <a:srgbClr val="FF0000"/>
                </a:solidFill>
              </a:rPr>
              <a:t>nas</a:t>
            </a:r>
            <a:r>
              <a:rPr lang="ru-RU" dirty="0">
                <a:solidFill>
                  <a:srgbClr val="FF0000"/>
                </a:solidFill>
              </a:rPr>
              <a:t>] → [-</a:t>
            </a:r>
            <a:r>
              <a:rPr lang="en-US" dirty="0">
                <a:solidFill>
                  <a:srgbClr val="FF0000"/>
                </a:solidFill>
              </a:rPr>
              <a:t>front</a:t>
            </a:r>
            <a:r>
              <a:rPr lang="ru-RU" dirty="0" smtClean="0">
                <a:solidFill>
                  <a:srgbClr val="FF0000"/>
                </a:solidFill>
              </a:rPr>
              <a:t>].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Дальше следуют некоторые (довольно тривиальные по сути, но сложные технически) правила </a:t>
            </a:r>
            <a:r>
              <a:rPr lang="ru-RU" dirty="0">
                <a:solidFill>
                  <a:srgbClr val="FF0000"/>
                </a:solidFill>
              </a:rPr>
              <a:t>удвоения </a:t>
            </a:r>
            <a:r>
              <a:rPr lang="ru-RU" dirty="0" smtClean="0">
                <a:solidFill>
                  <a:srgbClr val="FF0000"/>
                </a:solidFill>
              </a:rPr>
              <a:t>после конечного придыхания и, наконец, удаление оставшихся </a:t>
            </a:r>
            <a:r>
              <a:rPr lang="el-GR" dirty="0" smtClean="0">
                <a:solidFill>
                  <a:srgbClr val="FF0000"/>
                </a:solidFill>
              </a:rPr>
              <a:t>γ</a:t>
            </a:r>
            <a:r>
              <a:rPr lang="uk-UA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rgbClr val="FF0000"/>
                </a:solidFill>
              </a:rPr>
              <a:t>Кроме того, ещё до этого высчитывается </a:t>
            </a:r>
            <a:r>
              <a:rPr lang="ru-RU" dirty="0" err="1" smtClean="0">
                <a:solidFill>
                  <a:srgbClr val="FF0000"/>
                </a:solidFill>
              </a:rPr>
              <a:t>аллофония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и затем применяется правило, которое уничтожает «лишние» </a:t>
            </a:r>
            <a:r>
              <a:rPr lang="ru-RU" dirty="0" err="1" smtClean="0">
                <a:solidFill>
                  <a:srgbClr val="FF0000"/>
                </a:solidFill>
              </a:rPr>
              <a:t>геминаты</a:t>
            </a:r>
            <a:r>
              <a:rPr lang="ru-RU" dirty="0" smtClean="0">
                <a:solidFill>
                  <a:srgbClr val="FF0000"/>
                </a:solidFill>
              </a:rPr>
              <a:t> и некоторые другие кластеры: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[-voiced,-</a:t>
            </a: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en-US" dirty="0">
                <a:solidFill>
                  <a:srgbClr val="FF0000"/>
                </a:solidFill>
              </a:rPr>
              <a:t>] → Ø / [-voiced]_[-voiced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Благодаря ему мы не видим чередований вроде </a:t>
            </a:r>
            <a:r>
              <a:rPr lang="en-US" dirty="0" err="1" smtClean="0">
                <a:solidFill>
                  <a:srgbClr val="FF0000"/>
                </a:solidFill>
              </a:rPr>
              <a:t>stt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st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7563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чередования согласных (</a:t>
            </a:r>
            <a:r>
              <a:rPr lang="en-US" dirty="0" smtClean="0">
                <a:solidFill>
                  <a:srgbClr val="FF0000"/>
                </a:solidFill>
              </a:rPr>
              <a:t>IV)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055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Chomsky, N., &amp; Halle, M. (1968). </a:t>
            </a:r>
            <a:r>
              <a:rPr lang="en-US" i="1" dirty="0">
                <a:solidFill>
                  <a:srgbClr val="FF0000"/>
                </a:solidFill>
              </a:rPr>
              <a:t>The Sound Pattern of English.</a:t>
            </a:r>
            <a:r>
              <a:rPr lang="en-US" dirty="0">
                <a:solidFill>
                  <a:srgbClr val="FF0000"/>
                </a:solidFill>
              </a:rPr>
              <a:t> New York: Harper &amp; Row, Publishers.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Kiparsky</a:t>
            </a:r>
            <a:r>
              <a:rPr lang="en-US" dirty="0">
                <a:solidFill>
                  <a:srgbClr val="FF0000"/>
                </a:solidFill>
              </a:rPr>
              <a:t>, P. (2003). Finnish Noun Inflection. In D. Nelson, &amp; S. </a:t>
            </a:r>
            <a:r>
              <a:rPr lang="en-US" dirty="0" err="1">
                <a:solidFill>
                  <a:srgbClr val="FF0000"/>
                </a:solidFill>
              </a:rPr>
              <a:t>Manninen</a:t>
            </a:r>
            <a:r>
              <a:rPr lang="en-US" dirty="0">
                <a:solidFill>
                  <a:srgbClr val="FF0000"/>
                </a:solidFill>
              </a:rPr>
              <a:t> (Eds.), </a:t>
            </a:r>
            <a:r>
              <a:rPr lang="en-US" i="1" dirty="0">
                <a:solidFill>
                  <a:srgbClr val="FF0000"/>
                </a:solidFill>
              </a:rPr>
              <a:t>Generative Approaches to </a:t>
            </a:r>
            <a:r>
              <a:rPr lang="en-US" i="1" dirty="0" err="1">
                <a:solidFill>
                  <a:srgbClr val="FF0000"/>
                </a:solidFill>
              </a:rPr>
              <a:t>Finnic</a:t>
            </a:r>
            <a:r>
              <a:rPr lang="en-US" i="1" dirty="0">
                <a:solidFill>
                  <a:srgbClr val="FF0000"/>
                </a:solidFill>
              </a:rPr>
              <a:t> and Saami Linguistics</a:t>
            </a:r>
            <a:r>
              <a:rPr lang="en-US" dirty="0">
                <a:solidFill>
                  <a:srgbClr val="FF0000"/>
                </a:solidFill>
              </a:rPr>
              <a:t> (pp. 109-161). Stanford: </a:t>
            </a:r>
            <a:r>
              <a:rPr lang="en-US" dirty="0" err="1">
                <a:solidFill>
                  <a:srgbClr val="FF0000"/>
                </a:solidFill>
              </a:rPr>
              <a:t>CSLI</a:t>
            </a:r>
            <a:r>
              <a:rPr lang="en-US" dirty="0">
                <a:solidFill>
                  <a:srgbClr val="FF0000"/>
                </a:solidFill>
              </a:rPr>
              <a:t> Publications.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Pöchtrager</a:t>
            </a:r>
            <a:r>
              <a:rPr lang="en-US" dirty="0">
                <a:solidFill>
                  <a:srgbClr val="FF0000"/>
                </a:solidFill>
              </a:rPr>
              <a:t>, M. (2001). </a:t>
            </a:r>
            <a:r>
              <a:rPr lang="en-US" i="1" dirty="0">
                <a:solidFill>
                  <a:srgbClr val="FF0000"/>
                </a:solidFill>
              </a:rPr>
              <a:t>Finnish Consonant Gradation.</a:t>
            </a:r>
            <a:r>
              <a:rPr lang="en-US" dirty="0">
                <a:solidFill>
                  <a:srgbClr val="FF0000"/>
                </a:solidFill>
              </a:rPr>
              <a:t> Wien: </a:t>
            </a:r>
            <a:r>
              <a:rPr lang="en-US" dirty="0" err="1">
                <a:solidFill>
                  <a:srgbClr val="FF0000"/>
                </a:solidFill>
              </a:rPr>
              <a:t>Universität</a:t>
            </a:r>
            <a:r>
              <a:rPr lang="en-US" dirty="0">
                <a:solidFill>
                  <a:srgbClr val="FF0000"/>
                </a:solidFill>
              </a:rPr>
              <a:t> Wien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(</a:t>
            </a:r>
            <a:r>
              <a:rPr lang="uk-UA" dirty="0" err="1" smtClean="0">
                <a:solidFill>
                  <a:srgbClr val="FF0000"/>
                </a:solidFill>
              </a:rPr>
              <a:t>ВКР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uk-UA" dirty="0" err="1" smtClean="0">
                <a:solidFill>
                  <a:srgbClr val="FF0000"/>
                </a:solidFill>
              </a:rPr>
              <a:t>Зеленский</a:t>
            </a:r>
            <a:r>
              <a:rPr lang="uk-UA" dirty="0" smtClean="0">
                <a:solidFill>
                  <a:srgbClr val="FF0000"/>
                </a:solidFill>
              </a:rPr>
              <a:t> Д. М. (2018). </a:t>
            </a:r>
            <a:r>
              <a:rPr lang="uk-UA" dirty="0" err="1" smtClean="0">
                <a:solidFill>
                  <a:srgbClr val="FF0000"/>
                </a:solidFill>
              </a:rPr>
              <a:t>Генеративно-фонологическое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описание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литературного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финского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языка</a:t>
            </a:r>
            <a:r>
              <a:rPr lang="uk-UA" dirty="0" smtClean="0">
                <a:solidFill>
                  <a:srgbClr val="FF0000"/>
                </a:solidFill>
              </a:rPr>
              <a:t>. (</a:t>
            </a:r>
            <a:r>
              <a:rPr lang="uk-UA" dirty="0" err="1" smtClean="0">
                <a:solidFill>
                  <a:srgbClr val="FF0000"/>
                </a:solidFill>
              </a:rPr>
              <a:t>ВКР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Список литературы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76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6886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Литературный финский язык имеет, наряду с гармонией гласных, так называемое чередование согласных.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Это изменение, затрагивающее глухие взрывные и кластеры, содержащие их в качестве второго элемента.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Традиционно делится на качественное и количественное и связывается с закрытостью слога.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Явление исследовалось неоднократно, например,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Kiparsky</a:t>
            </a:r>
            <a:r>
              <a:rPr lang="en-US" dirty="0" smtClean="0">
                <a:solidFill>
                  <a:srgbClr val="FF0000"/>
                </a:solidFill>
              </a:rPr>
              <a:t> 2003]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[P</a:t>
            </a:r>
            <a:r>
              <a:rPr lang="de-DE" dirty="0" err="1" smtClean="0">
                <a:solidFill>
                  <a:srgbClr val="FF0000"/>
                </a:solidFill>
              </a:rPr>
              <a:t>öchtrager</a:t>
            </a:r>
            <a:r>
              <a:rPr lang="de-DE" dirty="0" smtClean="0">
                <a:solidFill>
                  <a:srgbClr val="FF0000"/>
                </a:solidFill>
              </a:rPr>
              <a:t> 2001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Несмотря на это, единого и удовлетворительного объяснения всем наблюдаемым случаям как наличия чередования, так и его отсутствия до этого года не было.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Этот доклад, базирующийся на дипломной работе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ru-RU" dirty="0" smtClean="0">
                <a:solidFill>
                  <a:srgbClr val="FF0000"/>
                </a:solidFill>
              </a:rPr>
              <a:t>Зеленский 2018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, планирует это исправить.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90033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Введение в проблематику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6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Относительно тривиальный случай: глухие взрывные </a:t>
            </a:r>
            <a:r>
              <a:rPr lang="ru-RU" dirty="0" err="1" smtClean="0">
                <a:solidFill>
                  <a:srgbClr val="FF0000"/>
                </a:solidFill>
              </a:rPr>
              <a:t>геминаты</a:t>
            </a:r>
            <a:r>
              <a:rPr lang="ru-RU" dirty="0" smtClean="0">
                <a:solidFill>
                  <a:srgbClr val="FF0000"/>
                </a:solidFill>
              </a:rPr>
              <a:t> сокращаются до </a:t>
            </a:r>
            <a:r>
              <a:rPr lang="ru-RU" dirty="0" err="1" smtClean="0">
                <a:solidFill>
                  <a:srgbClr val="FF0000"/>
                </a:solidFill>
              </a:rPr>
              <a:t>негеминированных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Они могут стоять после гласных или сонантов.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Примеры (</a:t>
            </a:r>
            <a:r>
              <a:rPr lang="en-US" dirty="0" smtClean="0">
                <a:solidFill>
                  <a:srgbClr val="FF0000"/>
                </a:solidFill>
              </a:rPr>
              <a:t>NOM.SG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smtClean="0">
                <a:solidFill>
                  <a:srgbClr val="FF0000"/>
                </a:solidFill>
              </a:rPr>
              <a:t>GEN.SG</a:t>
            </a:r>
            <a:r>
              <a:rPr lang="ru-RU" dirty="0" smtClean="0">
                <a:solidFill>
                  <a:srgbClr val="FF0000"/>
                </a:solidFill>
              </a:rPr>
              <a:t> слов с одним и тем же значением, для краткости далее пометы опускаются):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akka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akan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старуха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abortti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abortin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аборт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sirppi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sirpin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серп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Негоморганные</a:t>
            </a:r>
            <a:r>
              <a:rPr lang="ru-RU" dirty="0" smtClean="0">
                <a:solidFill>
                  <a:srgbClr val="FF0000"/>
                </a:solidFill>
              </a:rPr>
              <a:t> сочетания глухих взрывных не чередуются: </a:t>
            </a:r>
            <a:r>
              <a:rPr lang="en-US" dirty="0" err="1" smtClean="0">
                <a:solidFill>
                  <a:srgbClr val="FF0000"/>
                </a:solidFill>
              </a:rPr>
              <a:t>matka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matkan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путь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 Прилагательное </a:t>
            </a:r>
            <a:r>
              <a:rPr lang="en-US" dirty="0" err="1" smtClean="0">
                <a:solidFill>
                  <a:srgbClr val="FF0000"/>
                </a:solidFill>
              </a:rPr>
              <a:t>pitka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длинный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 образует степени сравнения от основы </a:t>
            </a:r>
            <a:r>
              <a:rPr lang="en-US" dirty="0" err="1" smtClean="0">
                <a:solidFill>
                  <a:srgbClr val="FF0000"/>
                </a:solidFill>
              </a:rPr>
              <a:t>pite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, но это просто лексическая особенность.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Количественное чередование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1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8863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Намного более разнообразно. Оговорим заранее, что исходные основы на </a:t>
            </a:r>
            <a:r>
              <a:rPr lang="en-US" dirty="0" smtClean="0">
                <a:solidFill>
                  <a:srgbClr val="FF0000"/>
                </a:solidFill>
              </a:rPr>
              <a:t>Ce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en-US" dirty="0" smtClean="0">
                <a:solidFill>
                  <a:srgbClr val="FF0000"/>
                </a:solidFill>
              </a:rPr>
              <a:t>NOM.SG</a:t>
            </a:r>
            <a:r>
              <a:rPr lang="ru-RU" dirty="0" smtClean="0">
                <a:solidFill>
                  <a:srgbClr val="FF0000"/>
                </a:solidFill>
              </a:rPr>
              <a:t> заканчиваются на </a:t>
            </a:r>
            <a:r>
              <a:rPr lang="en-US" dirty="0" smtClean="0">
                <a:solidFill>
                  <a:srgbClr val="FF0000"/>
                </a:solidFill>
              </a:rPr>
              <a:t>Ci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Если не применяется более специальное правило,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ru-RU" dirty="0" smtClean="0">
                <a:solidFill>
                  <a:srgbClr val="FF0000"/>
                </a:solidFill>
              </a:rPr>
              <a:t> переходит в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ru-RU" dirty="0" smtClean="0">
                <a:solidFill>
                  <a:srgbClr val="FF0000"/>
                </a:solidFill>
              </a:rPr>
              <a:t> (зубной) в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 (альвеолярный), а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ru-RU" dirty="0" smtClean="0">
                <a:solidFill>
                  <a:srgbClr val="FF0000"/>
                </a:solidFill>
              </a:rPr>
              <a:t> удаляется (но, если он разделял две гласные, они не сливаются в дифтонг): </a:t>
            </a:r>
            <a:r>
              <a:rPr lang="en-US" dirty="0" err="1" smtClean="0">
                <a:solidFill>
                  <a:srgbClr val="FF0000"/>
                </a:solidFill>
              </a:rPr>
              <a:t>koipi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koiven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нога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rata – </a:t>
            </a:r>
            <a:r>
              <a:rPr lang="en-US" dirty="0" err="1" smtClean="0">
                <a:solidFill>
                  <a:srgbClr val="FF0000"/>
                </a:solidFill>
              </a:rPr>
              <a:t>radan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путь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laki</a:t>
            </a:r>
            <a:r>
              <a:rPr lang="en-US" dirty="0" smtClean="0">
                <a:solidFill>
                  <a:srgbClr val="FF0000"/>
                </a:solidFill>
              </a:rPr>
              <a:t> – la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in ‘</a:t>
            </a:r>
            <a:r>
              <a:rPr lang="ru-RU" dirty="0" smtClean="0">
                <a:solidFill>
                  <a:srgbClr val="FF0000"/>
                </a:solidFill>
              </a:rPr>
              <a:t>закон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Между двумя верхними </a:t>
            </a:r>
            <a:r>
              <a:rPr lang="ru-RU" dirty="0" err="1" smtClean="0">
                <a:solidFill>
                  <a:srgbClr val="FF0000"/>
                </a:solidFill>
              </a:rPr>
              <a:t>огубленными</a:t>
            </a:r>
            <a:r>
              <a:rPr lang="ru-RU" dirty="0" smtClean="0">
                <a:solidFill>
                  <a:srgbClr val="FF0000"/>
                </a:solidFill>
              </a:rPr>
              <a:t> гласными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ru-RU" dirty="0" smtClean="0">
                <a:solidFill>
                  <a:srgbClr val="FF0000"/>
                </a:solidFill>
              </a:rPr>
              <a:t> переходит в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luku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luvun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число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После </a:t>
            </a:r>
            <a:r>
              <a:rPr lang="en-US" dirty="0" smtClean="0">
                <a:solidFill>
                  <a:srgbClr val="FF0000"/>
                </a:solidFill>
              </a:rPr>
              <a:t>l, r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ru-RU" dirty="0" smtClean="0">
                <a:solidFill>
                  <a:srgbClr val="FF0000"/>
                </a:solidFill>
              </a:rPr>
              <a:t> переходит в </a:t>
            </a:r>
            <a:r>
              <a:rPr lang="en-US" dirty="0" smtClean="0">
                <a:solidFill>
                  <a:srgbClr val="FF0000"/>
                </a:solidFill>
              </a:rPr>
              <a:t>je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solki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soljen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пряжка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arki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arjen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будни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lahje</a:t>
            </a:r>
            <a:r>
              <a:rPr lang="de-DE" dirty="0" smtClean="0">
                <a:solidFill>
                  <a:srgbClr val="FF0000"/>
                </a:solidFill>
              </a:rPr>
              <a:t>– </a:t>
            </a:r>
            <a:r>
              <a:rPr lang="de-DE" dirty="0" err="1" smtClean="0">
                <a:solidFill>
                  <a:srgbClr val="FF0000"/>
                </a:solidFill>
              </a:rPr>
              <a:t>lahkeen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штанина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 (в последнем случае – т. н. «обратное чередование», о нём через несколько слайдов). После 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ru-RU" dirty="0" smtClean="0">
                <a:solidFill>
                  <a:srgbClr val="FF0000"/>
                </a:solidFill>
              </a:rPr>
              <a:t> это бывает и перед поверхностным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hylki</a:t>
            </a:r>
            <a:r>
              <a:rPr lang="de-DE" dirty="0" smtClean="0">
                <a:solidFill>
                  <a:srgbClr val="FF0000"/>
                </a:solidFill>
              </a:rPr>
              <a:t>ä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отталкивать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>
                <a:solidFill>
                  <a:srgbClr val="FF0000"/>
                </a:solidFill>
              </a:rPr>
              <a:t>– </a:t>
            </a:r>
            <a:r>
              <a:rPr lang="de-DE" dirty="0" err="1">
                <a:solidFill>
                  <a:srgbClr val="FF0000"/>
                </a:solidFill>
              </a:rPr>
              <a:t>hyljin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отталкиваю/отталкивал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– вероятно, с выпадением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9003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Качественное чередование (</a:t>
            </a:r>
            <a:r>
              <a:rPr lang="en-US" dirty="0" smtClean="0">
                <a:solidFill>
                  <a:srgbClr val="FF0000"/>
                </a:solidFill>
              </a:rPr>
              <a:t>I)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5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После носовых взрывные переходят в гоморганный носовой: </a:t>
            </a:r>
            <a:r>
              <a:rPr lang="en-US" dirty="0" err="1" smtClean="0">
                <a:solidFill>
                  <a:srgbClr val="FF0000"/>
                </a:solidFill>
              </a:rPr>
              <a:t>mp</a:t>
            </a:r>
            <a:r>
              <a:rPr lang="en-US" dirty="0" smtClean="0">
                <a:solidFill>
                  <a:srgbClr val="FF0000"/>
                </a:solidFill>
              </a:rPr>
              <a:t> – mm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vasempana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левый.</a:t>
            </a:r>
            <a:r>
              <a:rPr lang="en-US" dirty="0" smtClean="0">
                <a:solidFill>
                  <a:srgbClr val="FF0000"/>
                </a:solidFill>
              </a:rPr>
              <a:t>ESS.SG’ – </a:t>
            </a:r>
            <a:r>
              <a:rPr lang="en-US" dirty="0" err="1" smtClean="0">
                <a:solidFill>
                  <a:srgbClr val="FF0000"/>
                </a:solidFill>
              </a:rPr>
              <a:t>vasemman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левый.</a:t>
            </a:r>
            <a:r>
              <a:rPr lang="en-US" dirty="0" smtClean="0">
                <a:solidFill>
                  <a:srgbClr val="FF0000"/>
                </a:solidFill>
              </a:rPr>
              <a:t>GEN.SG’</a:t>
            </a:r>
            <a:r>
              <a:rPr lang="ru-RU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nn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hinta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hinnan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цена</a:t>
            </a:r>
            <a:r>
              <a:rPr lang="en-US" dirty="0" smtClean="0">
                <a:solidFill>
                  <a:srgbClr val="FF0000"/>
                </a:solidFill>
              </a:rPr>
              <a:t>’), </a:t>
            </a:r>
            <a:r>
              <a:rPr lang="en-US" dirty="0" err="1" smtClean="0">
                <a:solidFill>
                  <a:srgbClr val="FF0000"/>
                </a:solidFill>
              </a:rPr>
              <a:t>ŋk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ŋŋ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орфографически </a:t>
            </a:r>
            <a:r>
              <a:rPr lang="en-US" dirty="0" err="1" smtClean="0">
                <a:solidFill>
                  <a:srgbClr val="FF0000"/>
                </a:solidFill>
              </a:rPr>
              <a:t>nk</a:t>
            </a:r>
            <a:r>
              <a:rPr lang="en-US" dirty="0" smtClean="0">
                <a:solidFill>
                  <a:srgbClr val="FF0000"/>
                </a:solidFill>
              </a:rPr>
              <a:t> – ng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henki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hengen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дух</a:t>
            </a:r>
            <a:r>
              <a:rPr lang="en-US" dirty="0" smtClean="0">
                <a:solidFill>
                  <a:srgbClr val="FF0000"/>
                </a:solidFill>
              </a:rPr>
              <a:t>’)</a:t>
            </a:r>
            <a:r>
              <a:rPr lang="ru-RU" dirty="0" smtClean="0">
                <a:solidFill>
                  <a:srgbClr val="FF0000"/>
                </a:solidFill>
              </a:rPr>
              <a:t>. Это чередование, кроме обычных условий, происходит также перед суффиксом, на поверхности выглядящим в </a:t>
            </a:r>
            <a:r>
              <a:rPr lang="en-US" dirty="0" smtClean="0">
                <a:solidFill>
                  <a:srgbClr val="FF0000"/>
                </a:solidFill>
              </a:rPr>
              <a:t>NOM.SG</a:t>
            </a:r>
            <a:r>
              <a:rPr lang="ru-RU" dirty="0" smtClean="0">
                <a:solidFill>
                  <a:srgbClr val="FF0000"/>
                </a:solidFill>
              </a:rPr>
              <a:t> как -</a:t>
            </a:r>
            <a:r>
              <a:rPr lang="en-US" dirty="0" err="1" smtClean="0">
                <a:solidFill>
                  <a:srgbClr val="FF0000"/>
                </a:solidFill>
              </a:rPr>
              <a:t>UUs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uus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yys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alempi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более низкий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alemmuus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более низкое качество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(не *</a:t>
            </a:r>
            <a:r>
              <a:rPr lang="en-US" dirty="0" err="1" smtClean="0">
                <a:solidFill>
                  <a:srgbClr val="FF0000"/>
                </a:solidFill>
              </a:rPr>
              <a:t>alempuus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; в косвенных падежах у него основа на </a:t>
            </a:r>
            <a:r>
              <a:rPr lang="en-US" dirty="0" smtClean="0">
                <a:solidFill>
                  <a:srgbClr val="FF0000"/>
                </a:solidFill>
              </a:rPr>
              <a:t>t/d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alemmuus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alemmuuden</a:t>
            </a:r>
            <a:r>
              <a:rPr lang="ru-RU" dirty="0" smtClean="0">
                <a:solidFill>
                  <a:srgbClr val="FF0000"/>
                </a:solidFill>
              </a:rPr>
              <a:t>, в </a:t>
            </a:r>
            <a:r>
              <a:rPr lang="en-US" dirty="0" smtClean="0">
                <a:solidFill>
                  <a:srgbClr val="FF0000"/>
                </a:solidFill>
              </a:rPr>
              <a:t>PL</a:t>
            </a:r>
            <a:r>
              <a:rPr lang="ru-RU" dirty="0" smtClean="0">
                <a:solidFill>
                  <a:srgbClr val="FF0000"/>
                </a:solidFill>
              </a:rPr>
              <a:t> – на </a:t>
            </a:r>
            <a:r>
              <a:rPr lang="en-US" dirty="0" err="1" smtClean="0">
                <a:solidFill>
                  <a:srgbClr val="FF0000"/>
                </a:solidFill>
              </a:rPr>
              <a:t>ksi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alemmuuksia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более низкие качества.</a:t>
            </a:r>
            <a:r>
              <a:rPr lang="en-US" dirty="0" smtClean="0">
                <a:solidFill>
                  <a:srgbClr val="FF0000"/>
                </a:solidFill>
              </a:rPr>
              <a:t>PART’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Аналогично, сочетания </a:t>
            </a:r>
            <a:r>
              <a:rPr lang="en-US" dirty="0" err="1" smtClean="0">
                <a:solidFill>
                  <a:srgbClr val="FF0000"/>
                </a:solidFill>
              </a:rPr>
              <a:t>lt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err="1" smtClean="0">
                <a:solidFill>
                  <a:srgbClr val="FF0000"/>
                </a:solidFill>
              </a:rPr>
              <a:t>rt</a:t>
            </a:r>
            <a:r>
              <a:rPr lang="ru-RU" dirty="0" smtClean="0">
                <a:solidFill>
                  <a:srgbClr val="FF0000"/>
                </a:solidFill>
              </a:rPr>
              <a:t> чередуются с </a:t>
            </a:r>
            <a:r>
              <a:rPr lang="en-US" dirty="0" err="1" smtClean="0">
                <a:solidFill>
                  <a:srgbClr val="FF0000"/>
                </a:solidFill>
              </a:rPr>
              <a:t>ll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err="1" smtClean="0">
                <a:solidFill>
                  <a:srgbClr val="FF0000"/>
                </a:solidFill>
              </a:rPr>
              <a:t>rr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ilta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illan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вечер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parta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parran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борода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Качественное чередование (</a:t>
            </a:r>
            <a:r>
              <a:rPr lang="en-US" dirty="0" smtClean="0">
                <a:solidFill>
                  <a:srgbClr val="FF0000"/>
                </a:solidFill>
              </a:rPr>
              <a:t>II)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48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Если не считать данной выше оговорки про носовые, качественное и количественное чередования происходят в одних и тех же условиях (в каких – укажем в рамках описания анализа).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Кластеры </a:t>
            </a:r>
            <a:r>
              <a:rPr lang="en-US" dirty="0" err="1">
                <a:solidFill>
                  <a:srgbClr val="FF0000"/>
                </a:solidFill>
              </a:rPr>
              <a:t>sk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и, как правило, </a:t>
            </a:r>
            <a:r>
              <a:rPr lang="en-US" dirty="0" err="1">
                <a:solidFill>
                  <a:srgbClr val="FF0000"/>
                </a:solidFill>
              </a:rPr>
              <a:t>hk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(кроме </a:t>
            </a:r>
            <a:r>
              <a:rPr lang="en-US" dirty="0" err="1" smtClean="0">
                <a:solidFill>
                  <a:srgbClr val="FF0000"/>
                </a:solidFill>
              </a:rPr>
              <a:t>hke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>
                <a:solidFill>
                  <a:srgbClr val="FF0000"/>
                </a:solidFill>
              </a:rPr>
              <a:t>чередуются. У нескольких слов </a:t>
            </a:r>
            <a:r>
              <a:rPr lang="ru-RU" dirty="0" smtClean="0">
                <a:solidFill>
                  <a:srgbClr val="FF0000"/>
                </a:solidFill>
              </a:rPr>
              <a:t>с кластером </a:t>
            </a:r>
            <a:r>
              <a:rPr lang="en-US" dirty="0" err="1" smtClean="0">
                <a:solidFill>
                  <a:srgbClr val="FF0000"/>
                </a:solidFill>
              </a:rPr>
              <a:t>hk</a:t>
            </a:r>
            <a:r>
              <a:rPr lang="ru-RU" dirty="0" smtClean="0">
                <a:solidFill>
                  <a:srgbClr val="FF0000"/>
                </a:solidFill>
              </a:rPr>
              <a:t> (не перед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ru-RU" dirty="0" smtClean="0">
                <a:solidFill>
                  <a:srgbClr val="FF0000"/>
                </a:solidFill>
              </a:rPr>
              <a:t>) чередование </a:t>
            </a:r>
            <a:r>
              <a:rPr lang="ru-RU" dirty="0">
                <a:solidFill>
                  <a:srgbClr val="FF0000"/>
                </a:solidFill>
              </a:rPr>
              <a:t>факультативно: </a:t>
            </a:r>
            <a:r>
              <a:rPr lang="en-US" dirty="0" err="1">
                <a:solidFill>
                  <a:srgbClr val="FF0000"/>
                </a:solidFill>
              </a:rPr>
              <a:t>nahka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nahan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либо </a:t>
            </a:r>
            <a:r>
              <a:rPr lang="en-US" dirty="0" err="1">
                <a:solidFill>
                  <a:srgbClr val="FF0000"/>
                </a:solidFill>
              </a:rPr>
              <a:t>nahkan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ru-RU" dirty="0">
                <a:solidFill>
                  <a:srgbClr val="FF0000"/>
                </a:solidFill>
              </a:rPr>
              <a:t>кожа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 Кластеры </a:t>
            </a:r>
            <a:r>
              <a:rPr lang="en-US" dirty="0" err="1" smtClean="0">
                <a:solidFill>
                  <a:srgbClr val="FF0000"/>
                </a:solidFill>
              </a:rPr>
              <a:t>sp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err="1" smtClean="0">
                <a:solidFill>
                  <a:srgbClr val="FF0000"/>
                </a:solidFill>
              </a:rPr>
              <a:t>hp</a:t>
            </a:r>
            <a:r>
              <a:rPr lang="ru-RU" dirty="0" smtClean="0">
                <a:solidFill>
                  <a:srgbClr val="FF0000"/>
                </a:solidFill>
              </a:rPr>
              <a:t> в искомых контекстах не встречаются.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Кластер </a:t>
            </a:r>
            <a:r>
              <a:rPr lang="en-US" dirty="0" err="1">
                <a:solidFill>
                  <a:srgbClr val="FF0000"/>
                </a:solidFill>
              </a:rPr>
              <a:t>ht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при этом чередуется: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de-DE" dirty="0" err="1" smtClean="0">
                <a:solidFill>
                  <a:srgbClr val="FF0000"/>
                </a:solidFill>
              </a:rPr>
              <a:t>ähti</a:t>
            </a:r>
            <a:r>
              <a:rPr lang="de-DE" dirty="0" smtClean="0">
                <a:solidFill>
                  <a:srgbClr val="FF0000"/>
                </a:solidFill>
              </a:rPr>
              <a:t> – </a:t>
            </a:r>
            <a:r>
              <a:rPr lang="de-DE" dirty="0" err="1" smtClean="0">
                <a:solidFill>
                  <a:srgbClr val="FF0000"/>
                </a:solidFill>
              </a:rPr>
              <a:t>tähden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звезда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Общие свойства чередования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6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5400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 некоторых случаях форма </a:t>
            </a:r>
            <a:r>
              <a:rPr lang="en-US" dirty="0" smtClean="0">
                <a:solidFill>
                  <a:srgbClr val="FF0000"/>
                </a:solidFill>
              </a:rPr>
              <a:t>NOM.SG</a:t>
            </a:r>
            <a:r>
              <a:rPr lang="ru-RU" dirty="0" smtClean="0">
                <a:solidFill>
                  <a:srgbClr val="FF0000"/>
                </a:solidFill>
              </a:rPr>
              <a:t> (или иная форма, кажущаяся имеющей открытый слог) имеет «слабую» ступень чередования, а косвенные формы (с внешне закрытым слогом) – «сильную»: например, </a:t>
            </a:r>
            <a:r>
              <a:rPr lang="en-US" dirty="0" err="1" smtClean="0">
                <a:solidFill>
                  <a:srgbClr val="FF0000"/>
                </a:solidFill>
              </a:rPr>
              <a:t>sade</a:t>
            </a:r>
            <a:r>
              <a:rPr lang="en-US" dirty="0" smtClean="0">
                <a:solidFill>
                  <a:srgbClr val="FF0000"/>
                </a:solidFill>
              </a:rPr>
              <a:t> – sateen ‘</a:t>
            </a:r>
            <a:r>
              <a:rPr lang="ru-RU" dirty="0" smtClean="0">
                <a:solidFill>
                  <a:srgbClr val="FF0000"/>
                </a:solidFill>
              </a:rPr>
              <a:t>дождь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kuningas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kuninkaan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король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 Это называют «обратным чередованием».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Это, однако, свойство только определённых основ, в общем случае обратного чередования не происходит: </a:t>
            </a:r>
            <a:r>
              <a:rPr lang="en-US" dirty="0" err="1" smtClean="0">
                <a:solidFill>
                  <a:srgbClr val="FF0000"/>
                </a:solidFill>
              </a:rPr>
              <a:t>kivi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kiven</a:t>
            </a:r>
            <a:r>
              <a:rPr lang="en-US" dirty="0" smtClean="0">
                <a:solidFill>
                  <a:srgbClr val="FF0000"/>
                </a:solidFill>
              </a:rPr>
              <a:t> ‘</a:t>
            </a:r>
            <a:r>
              <a:rPr lang="ru-RU" dirty="0" smtClean="0">
                <a:solidFill>
                  <a:srgbClr val="FF0000"/>
                </a:solidFill>
              </a:rPr>
              <a:t>камень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Если такие основы заканчиваются на гласный, у них всегда есть так называемое «конечное придыхание»: 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огласный следующего слова после них удваивается – </a:t>
            </a:r>
            <a:r>
              <a:rPr lang="en-US" dirty="0" err="1" smtClean="0">
                <a:solidFill>
                  <a:srgbClr val="FF0000"/>
                </a:solidFill>
              </a:rPr>
              <a:t>sade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kaivelee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дождь беспокоит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 произносится с </a:t>
            </a:r>
            <a:r>
              <a:rPr lang="en-US" dirty="0" smtClean="0">
                <a:solidFill>
                  <a:srgbClr val="FF0000"/>
                </a:solidFill>
              </a:rPr>
              <a:t>[k:]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521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«Обратное чередование» и конечное придыхание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751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Преимущественно основываются на </a:t>
            </a:r>
            <a:r>
              <a:rPr lang="en-US" dirty="0" smtClean="0">
                <a:solidFill>
                  <a:srgbClr val="FF0000"/>
                </a:solidFill>
              </a:rPr>
              <a:t>[Chomsky, Halle 1968]</a:t>
            </a:r>
            <a:r>
              <a:rPr lang="uk-UA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но без применения циклических правил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Сегменты задаются бинарными признаками, которые могут иметь значение +, - или 0 (отсутствовать).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Границы объектов также задаются бинарными признаками, а именно: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Правила не могут стирать морфемные швы или специально указывать на их отсутствие в контексте.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Правила применяются упорядоченно и слева направо.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Теоретические допущения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17832"/>
              </p:ext>
            </p:extLst>
          </p:nvPr>
        </p:nvGraphicFramePr>
        <p:xfrm>
          <a:off x="611560" y="3933056"/>
          <a:ext cx="79928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seg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(общий для всех)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[-Word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Boundary]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[+Word Boundary]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[-Formative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Boundary]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|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(граница стопы)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#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(граница слова)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[+Formative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Boundary]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+ (морфемный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шов)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= (граница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клитики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69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58326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Смело предполагается, что условия на правый контекст качественного и количественного чередования одинаковы и очень просты: слог, закрытый на момент чередования. Это предположение, разумеется, не касается особого случая с суффиксом -</a:t>
            </a:r>
            <a:r>
              <a:rPr lang="en-US" dirty="0" err="1" smtClean="0">
                <a:solidFill>
                  <a:srgbClr val="FF0000"/>
                </a:solidFill>
              </a:rPr>
              <a:t>UUs</a:t>
            </a:r>
            <a:r>
              <a:rPr lang="ru-RU" dirty="0" smtClean="0">
                <a:solidFill>
                  <a:srgbClr val="FF0000"/>
                </a:solidFill>
              </a:rPr>
              <a:t>, описанного ранее при обсуждении чередования с носовыми.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Качественное и количественное чередование различаются левым контекстом: в количественном слева должен быть глухой взрывной, в качественном – звонкий сегмент (в том числе, возможно, гласный).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Это объясняет, почему не чередуются кластеры с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ru-RU" dirty="0" smtClean="0">
                <a:solidFill>
                  <a:srgbClr val="FF0000"/>
                </a:solidFill>
              </a:rPr>
              <a:t>: они не подходят ни под то, ни под другое описание. Сегмент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глубинно звонкий, поэтому </a:t>
            </a:r>
            <a:r>
              <a:rPr lang="en-US" dirty="0" err="1" smtClean="0">
                <a:solidFill>
                  <a:srgbClr val="FF0000"/>
                </a:solidFill>
              </a:rPr>
              <a:t>ht</a:t>
            </a:r>
            <a:r>
              <a:rPr lang="ru-RU" dirty="0" smtClean="0">
                <a:solidFill>
                  <a:srgbClr val="FF0000"/>
                </a:solidFill>
              </a:rPr>
              <a:t> чередуется (у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smtClean="0">
                <a:solidFill>
                  <a:srgbClr val="FF0000"/>
                </a:solidFill>
              </a:rPr>
              <a:t> много поверхностных аллофонов, перед глухими – глухие).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8283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Анализ чередования согласных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3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93</TotalTime>
  <Words>1666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Финское чередование согласных</vt:lpstr>
      <vt:lpstr>Введение в проблематику</vt:lpstr>
      <vt:lpstr>Количественное чередование</vt:lpstr>
      <vt:lpstr>Качественное чередование (I)</vt:lpstr>
      <vt:lpstr>Качественное чередование (II)</vt:lpstr>
      <vt:lpstr>Общие свойства чередования</vt:lpstr>
      <vt:lpstr>«Обратное чередование» и конечное придыхание</vt:lpstr>
      <vt:lpstr>Теоретические допущения</vt:lpstr>
      <vt:lpstr>Анализ чередования согласных</vt:lpstr>
      <vt:lpstr>Анализ основ и сегментов</vt:lpstr>
      <vt:lpstr>Правила чередования согласных (I)</vt:lpstr>
      <vt:lpstr>Правила чередования согласных (II)</vt:lpstr>
      <vt:lpstr>Правила чередования согласных (III)</vt:lpstr>
      <vt:lpstr>Правила чередования согласных (IV)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Финское чередование согласных</dc:title>
  <dc:creator>Dmitry Zelensky</dc:creator>
  <cp:lastModifiedBy>Dmitry Zelensky</cp:lastModifiedBy>
  <cp:revision>9</cp:revision>
  <dcterms:created xsi:type="dcterms:W3CDTF">2018-11-22T17:59:41Z</dcterms:created>
  <dcterms:modified xsi:type="dcterms:W3CDTF">2018-11-22T19:33:07Z</dcterms:modified>
</cp:coreProperties>
</file>