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sldIdLst>
    <p:sldId id="256" r:id="rId2"/>
    <p:sldId id="257" r:id="rId3"/>
    <p:sldId id="277" r:id="rId4"/>
    <p:sldId id="280" r:id="rId5"/>
    <p:sldId id="262" r:id="rId6"/>
    <p:sldId id="258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8" r:id="rId19"/>
    <p:sldId id="271" r:id="rId20"/>
    <p:sldId id="272" r:id="rId21"/>
    <p:sldId id="273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33" autoAdjust="0"/>
  </p:normalViewPr>
  <p:slideViewPr>
    <p:cSldViewPr snapToGrid="0">
      <p:cViewPr varScale="1">
        <p:scale>
          <a:sx n="75" d="100"/>
          <a:sy n="75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E2F1B-A207-4993-A946-5A56EDC51AE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E175F-EB1B-4E3B-B831-428C22A94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6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Язык часто даёт его носителям несколько возможностей выразить одни и те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 смыслы. Так, говорящие на русском языке могут обозначать объект,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являющийся аргументом при финитном глаголе и параллельно вовлечённый в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одну ситуацию, с помощью, как минимум, двух различных конструкций</a:t>
            </a:r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175F-EB1B-4E3B-B831-428C22A940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8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Работ, посвященных конкуренции исследуемых нами стратегий</a:t>
            </a:r>
          </a:p>
          <a:p>
            <a:r>
              <a:rPr lang="ru-RU" dirty="0" err="1"/>
              <a:t>релятивизации</a:t>
            </a:r>
            <a:r>
              <a:rPr lang="ru-RU" dirty="0"/>
              <a:t> в русском языке, крайне мало. Среди них выделяются статьи М.</a:t>
            </a:r>
          </a:p>
          <a:p>
            <a:r>
              <a:rPr lang="ru-RU" dirty="0"/>
              <a:t>А. </a:t>
            </a:r>
            <a:r>
              <a:rPr lang="ru-RU" dirty="0" err="1"/>
              <a:t>Холодиловой</a:t>
            </a:r>
            <a:r>
              <a:rPr lang="ru-RU" dirty="0"/>
              <a:t>: (</a:t>
            </a:r>
            <a:r>
              <a:rPr lang="ru-RU" dirty="0" err="1"/>
              <a:t>Холодилова</a:t>
            </a:r>
            <a:r>
              <a:rPr lang="ru-RU" dirty="0"/>
              <a:t> 2014а), (</a:t>
            </a:r>
            <a:r>
              <a:rPr lang="ru-RU" dirty="0" err="1"/>
              <a:t>Холодилова</a:t>
            </a:r>
            <a:r>
              <a:rPr lang="ru-RU" dirty="0"/>
              <a:t> 2011а), (</a:t>
            </a:r>
            <a:r>
              <a:rPr lang="ru-RU" dirty="0" err="1"/>
              <a:t>Холодилова</a:t>
            </a:r>
            <a:r>
              <a:rPr lang="ru-RU" dirty="0"/>
              <a:t> 2011b). В</a:t>
            </a:r>
          </a:p>
          <a:p>
            <a:r>
              <a:rPr lang="ru-RU" dirty="0"/>
              <a:t>них при помощи корпуса были выделены факторы, при наличии которых в</a:t>
            </a:r>
          </a:p>
          <a:p>
            <a:r>
              <a:rPr lang="ru-RU" dirty="0"/>
              <a:t>предложении, позиции подлежащего, </a:t>
            </a:r>
            <a:r>
              <a:rPr lang="ru-RU" dirty="0" err="1"/>
              <a:t>поссесора</a:t>
            </a:r>
            <a:r>
              <a:rPr lang="ru-RU" dirty="0"/>
              <a:t> или О-объекта в русском языке</a:t>
            </a:r>
          </a:p>
          <a:p>
            <a:r>
              <a:rPr lang="ru-RU" dirty="0"/>
              <a:t>более склоны </a:t>
            </a:r>
            <a:r>
              <a:rPr lang="ru-RU" dirty="0" err="1"/>
              <a:t>релятивизироваться</a:t>
            </a:r>
            <a:r>
              <a:rPr lang="ru-RU" dirty="0"/>
              <a:t> посредством относительной клаузы с который</a:t>
            </a:r>
          </a:p>
          <a:p>
            <a:r>
              <a:rPr lang="ru-RU" dirty="0"/>
              <a:t>или с помощью причастного оборота.</a:t>
            </a:r>
          </a:p>
          <a:p>
            <a:r>
              <a:rPr lang="ru-RU" dirty="0"/>
              <a:t>Отличительной особенностью этих работ является то, что, помимо</a:t>
            </a:r>
          </a:p>
          <a:p>
            <a:r>
              <a:rPr lang="ru-RU" dirty="0"/>
              <a:t>описанных во многих других статьях стилистических и морфологических</a:t>
            </a:r>
          </a:p>
          <a:p>
            <a:r>
              <a:rPr lang="ru-RU" dirty="0"/>
              <a:t>факторов, влияющих на дистрибуцию двух этих конструкций 8 , также были</a:t>
            </a:r>
          </a:p>
          <a:p>
            <a:r>
              <a:rPr lang="ru-RU" dirty="0"/>
              <a:t>рассмотрены и синтаксические факторы, ранее не получавшие должного</a:t>
            </a:r>
          </a:p>
          <a:p>
            <a:r>
              <a:rPr lang="ru-RU" dirty="0"/>
              <a:t>внимания ученых.</a:t>
            </a:r>
          </a:p>
          <a:p>
            <a:r>
              <a:rPr lang="ru-RU" dirty="0"/>
              <a:t>Факторы, выделенные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175F-EB1B-4E3B-B831-428C22A940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175F-EB1B-4E3B-B831-428C22A940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7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Однако, основываясь только на представленном в (</a:t>
            </a:r>
            <a:r>
              <a:rPr lang="ru-RU" dirty="0" err="1"/>
              <a:t>Холодилова</a:t>
            </a:r>
            <a:r>
              <a:rPr lang="ru-RU" dirty="0"/>
              <a:t> 2014) статистическом</a:t>
            </a:r>
          </a:p>
          <a:p>
            <a:r>
              <a:rPr lang="ru-RU" dirty="0"/>
              <a:t>материале, не всегда можно сказать, какая из двух стратегий будет более вероятна в</a:t>
            </a:r>
          </a:p>
          <a:p>
            <a:r>
              <a:rPr lang="ru-RU" dirty="0"/>
              <a:t>заданном контексте: в работе не было учтено, что в высказывании одновременно могут</a:t>
            </a:r>
          </a:p>
          <a:p>
            <a:r>
              <a:rPr lang="ru-RU" dirty="0"/>
              <a:t>присутствовать факторы, благоприятствующие разным стратегиям. Собранный нами в RLC</a:t>
            </a:r>
          </a:p>
          <a:p>
            <a:r>
              <a:rPr lang="ru-RU" dirty="0"/>
              <a:t>отрицательный материал показал, что в такой ситуации выбор между причастием и</a:t>
            </a:r>
          </a:p>
          <a:p>
            <a:r>
              <a:rPr lang="ru-RU" dirty="0"/>
              <a:t>который не будет свободным, а разные факторы будут иметь при выборе «различный»</a:t>
            </a:r>
          </a:p>
          <a:p>
            <a:r>
              <a:rPr lang="ru-RU" dirty="0"/>
              <a:t>вес.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175F-EB1B-4E3B-B831-428C22A940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7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Другие падежи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175F-EB1B-4E3B-B831-428C22A940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2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0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0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8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1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1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5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4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D73F93-5C15-4555-81B4-470F6C3661B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721AED-0E30-4E55-B7DD-E7DBF852F3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109" y="758952"/>
            <a:ext cx="10374284" cy="35661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Дистрибуция релятивных конструкций с причастием и с </a:t>
            </a:r>
            <a:r>
              <a:rPr lang="ru-RU" i="1" dirty="0">
                <a:latin typeface="+mn-lt"/>
              </a:rPr>
              <a:t>который</a:t>
            </a:r>
            <a:r>
              <a:rPr lang="ru-RU" dirty="0">
                <a:latin typeface="+mn-lt"/>
              </a:rPr>
              <a:t> в СРЯ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cap="none" dirty="0"/>
              <a:t>Александр Орлов, НИУ «Высшая школа экономики»</a:t>
            </a:r>
            <a:r>
              <a:rPr lang="en-US" sz="2800" cap="none" dirty="0"/>
              <a:t>, </a:t>
            </a:r>
            <a:r>
              <a:rPr lang="ru-RU" sz="2800" cap="none" dirty="0"/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188526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Предыдущие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343" y="1817453"/>
            <a:ext cx="1009233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М.А. </a:t>
            </a:r>
            <a:r>
              <a:rPr lang="ru-RU" dirty="0" err="1"/>
              <a:t>Холодилова</a:t>
            </a:r>
            <a:r>
              <a:rPr lang="ru-RU" dirty="0"/>
              <a:t>. </a:t>
            </a:r>
            <a:r>
              <a:rPr lang="ru-RU" dirty="0" err="1"/>
              <a:t>Релятивизация</a:t>
            </a:r>
            <a:r>
              <a:rPr lang="ru-RU" dirty="0"/>
              <a:t> позиции посессора в русском языке// Русский язык в научном освещении. 21, М.,  2011.</a:t>
            </a:r>
          </a:p>
          <a:p>
            <a:pPr marL="0" indent="0">
              <a:buNone/>
            </a:pPr>
            <a:r>
              <a:rPr lang="ru-RU" dirty="0"/>
              <a:t> М.А. </a:t>
            </a:r>
            <a:r>
              <a:rPr lang="ru-RU" dirty="0" err="1"/>
              <a:t>Холодилова</a:t>
            </a:r>
            <a:r>
              <a:rPr lang="ru-RU" dirty="0"/>
              <a:t>. </a:t>
            </a:r>
            <a:r>
              <a:rPr lang="ru-RU" dirty="0" err="1"/>
              <a:t>Релятивизация</a:t>
            </a:r>
            <a:r>
              <a:rPr lang="ru-RU" dirty="0"/>
              <a:t> O-участника при пассиве в русском языке. Выпускная квалификационная работа бакалавра лингвистики. СПб.: СПбГУ, 2011.</a:t>
            </a:r>
          </a:p>
          <a:p>
            <a:pPr marL="0" indent="0">
              <a:buNone/>
            </a:pPr>
            <a:r>
              <a:rPr lang="ru-RU" dirty="0"/>
              <a:t> М. А. </a:t>
            </a:r>
            <a:r>
              <a:rPr lang="ru-RU" dirty="0" err="1"/>
              <a:t>Холодилова</a:t>
            </a:r>
            <a:r>
              <a:rPr lang="ru-RU" dirty="0"/>
              <a:t>. Конкуренция основных стратегий </a:t>
            </a:r>
            <a:r>
              <a:rPr lang="ru-RU" dirty="0" err="1"/>
              <a:t>релятивизации</a:t>
            </a:r>
            <a:r>
              <a:rPr lang="ru-RU" dirty="0"/>
              <a:t> подлежащего в русском языке // </a:t>
            </a:r>
            <a:r>
              <a:rPr lang="ru-RU" dirty="0" err="1"/>
              <a:t>Acta</a:t>
            </a:r>
            <a:r>
              <a:rPr lang="ru-RU" dirty="0"/>
              <a:t> </a:t>
            </a:r>
            <a:r>
              <a:rPr lang="ru-RU" dirty="0" err="1"/>
              <a:t>Linguistica</a:t>
            </a:r>
            <a:r>
              <a:rPr lang="ru-RU" dirty="0"/>
              <a:t> </a:t>
            </a:r>
            <a:r>
              <a:rPr lang="ru-RU" dirty="0" err="1"/>
              <a:t>Petropolitana</a:t>
            </a:r>
            <a:r>
              <a:rPr lang="ru-RU" dirty="0"/>
              <a:t>. Труды Института лингвистических исследований РАН. X, 2, СПб., 2014.</a:t>
            </a:r>
          </a:p>
          <a:p>
            <a:pPr marL="0" indent="0">
              <a:buNone/>
            </a:pPr>
            <a:r>
              <a:rPr lang="ru-RU" dirty="0"/>
              <a:t>  С помощью НКРЯ выделены факторы, при наличии которых в предложении  частотность </a:t>
            </a:r>
            <a:r>
              <a:rPr lang="ru-RU" dirty="0" err="1"/>
              <a:t>релятивизации</a:t>
            </a:r>
            <a:r>
              <a:rPr lang="ru-RU" dirty="0"/>
              <a:t> посредством одной из двух стратегий выше, чем в целом по корпусе.</a:t>
            </a:r>
          </a:p>
        </p:txBody>
      </p:sp>
    </p:spTree>
    <p:extLst>
      <p:ext uri="{BB962C8B-B14F-4D97-AF65-F5344CB8AC3E}">
        <p14:creationId xmlns:p14="http://schemas.microsoft.com/office/powerpoint/2010/main" val="31886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10123"/>
            <a:ext cx="12933575" cy="67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94640"/>
              </p:ext>
            </p:extLst>
          </p:nvPr>
        </p:nvGraphicFramePr>
        <p:xfrm>
          <a:off x="245097" y="0"/>
          <a:ext cx="11585544" cy="70948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7627">
                  <a:extLst>
                    <a:ext uri="{9D8B030D-6E8A-4147-A177-3AD203B41FA5}">
                      <a16:colId xmlns:a16="http://schemas.microsoft.com/office/drawing/2014/main" val="1111497946"/>
                    </a:ext>
                  </a:extLst>
                </a:gridCol>
                <a:gridCol w="3836897">
                  <a:extLst>
                    <a:ext uri="{9D8B030D-6E8A-4147-A177-3AD203B41FA5}">
                      <a16:colId xmlns:a16="http://schemas.microsoft.com/office/drawing/2014/main" val="374744599"/>
                    </a:ext>
                  </a:extLst>
                </a:gridCol>
                <a:gridCol w="4691020">
                  <a:extLst>
                    <a:ext uri="{9D8B030D-6E8A-4147-A177-3AD203B41FA5}">
                      <a16:colId xmlns:a16="http://schemas.microsoft.com/office/drawing/2014/main" val="2830725924"/>
                    </a:ext>
                  </a:extLst>
                </a:gridCol>
              </a:tblGrid>
              <a:tr h="4552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Который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Причастие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0041341"/>
                  </a:ext>
                </a:extLst>
              </a:tr>
              <a:tr h="634207">
                <a:tc>
                  <a:txBody>
                    <a:bodyPr/>
                    <a:lstStyle/>
                    <a:p>
                      <a:r>
                        <a:rPr lang="ru-RU" dirty="0"/>
                        <a:t>Способ</a:t>
                      </a:r>
                      <a:r>
                        <a:rPr lang="ru-RU" baseline="0" dirty="0"/>
                        <a:t> коммуникации (письменный </a:t>
                      </a:r>
                      <a:r>
                        <a:rPr lang="en-US" baseline="0" dirty="0"/>
                        <a:t>vs</a:t>
                      </a:r>
                      <a:r>
                        <a:rPr lang="ru-RU" baseline="0" dirty="0"/>
                        <a:t> устный)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Положительно</a:t>
                      </a:r>
                      <a:r>
                        <a:rPr lang="ru-RU" dirty="0"/>
                        <a:t> коррелирует с письменным характером текста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345940"/>
                  </a:ext>
                </a:extLst>
              </a:tr>
              <a:tr h="634207">
                <a:tc>
                  <a:txBody>
                    <a:bodyPr/>
                    <a:lstStyle/>
                    <a:p>
                      <a:r>
                        <a:rPr lang="ru-RU" dirty="0"/>
                        <a:t>Формальность текста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Положительно</a:t>
                      </a:r>
                      <a:r>
                        <a:rPr lang="ru-RU" dirty="0"/>
                        <a:t> коррелирует</a:t>
                      </a:r>
                      <a:r>
                        <a:rPr lang="ru-RU" baseline="0" dirty="0"/>
                        <a:t> с формальностью текста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1744886"/>
                  </a:ext>
                </a:extLst>
              </a:tr>
              <a:tr h="862576">
                <a:tc>
                  <a:txBody>
                    <a:bodyPr/>
                    <a:lstStyle/>
                    <a:p>
                      <a:r>
                        <a:rPr lang="ru-RU" dirty="0"/>
                        <a:t>Падеж вершины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шкале </a:t>
                      </a:r>
                      <a:r>
                        <a:rPr lang="ru-RU" i="1" dirty="0" err="1"/>
                        <a:t>Nom</a:t>
                      </a:r>
                      <a:r>
                        <a:rPr lang="ru-RU" i="1" baseline="0" dirty="0"/>
                        <a:t> </a:t>
                      </a:r>
                      <a:r>
                        <a:rPr lang="en-US" i="1" baseline="0" dirty="0"/>
                        <a:t>&lt;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Gen</a:t>
                      </a:r>
                      <a:r>
                        <a:rPr lang="ru-RU" i="1" baseline="0" dirty="0"/>
                        <a:t> </a:t>
                      </a:r>
                      <a:r>
                        <a:rPr lang="en-US" i="1" dirty="0"/>
                        <a:t>&lt;</a:t>
                      </a:r>
                      <a:r>
                        <a:rPr lang="en-US" i="1" baseline="0" dirty="0"/>
                        <a:t> </a:t>
                      </a:r>
                      <a:r>
                        <a:rPr lang="ru-RU" i="1" dirty="0"/>
                        <a:t>др. падежи</a:t>
                      </a:r>
                      <a:r>
                        <a:rPr lang="ru-RU" dirty="0"/>
                        <a:t> доля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использования стратегии</a:t>
                      </a:r>
                    </a:p>
                    <a:p>
                      <a:r>
                        <a:rPr lang="ru-RU" b="1" dirty="0"/>
                        <a:t>повышается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шкале </a:t>
                      </a:r>
                      <a:r>
                        <a:rPr lang="ru-RU" i="1" dirty="0" err="1"/>
                        <a:t>Nom</a:t>
                      </a:r>
                      <a:r>
                        <a:rPr lang="ru-RU" i="1" baseline="0" dirty="0"/>
                        <a:t> </a:t>
                      </a:r>
                      <a:r>
                        <a:rPr lang="en-US" i="1" baseline="0" dirty="0"/>
                        <a:t>&lt;</a:t>
                      </a:r>
                      <a:r>
                        <a:rPr lang="ru-RU" i="1" dirty="0"/>
                        <a:t> </a:t>
                      </a:r>
                      <a:r>
                        <a:rPr lang="ru-RU" i="1" dirty="0" err="1"/>
                        <a:t>Gen</a:t>
                      </a:r>
                      <a:r>
                        <a:rPr lang="ru-RU" i="1" baseline="0" dirty="0"/>
                        <a:t> </a:t>
                      </a:r>
                      <a:r>
                        <a:rPr lang="en-US" i="1" dirty="0"/>
                        <a:t>&lt;</a:t>
                      </a:r>
                      <a:r>
                        <a:rPr lang="en-US" i="1" baseline="0" dirty="0"/>
                        <a:t> </a:t>
                      </a:r>
                      <a:r>
                        <a:rPr lang="ru-RU" i="1" dirty="0"/>
                        <a:t>др. падежи</a:t>
                      </a:r>
                      <a:r>
                        <a:rPr lang="ru-RU" dirty="0"/>
                        <a:t> доля</a:t>
                      </a:r>
                    </a:p>
                    <a:p>
                      <a:r>
                        <a:rPr lang="ru-RU" dirty="0"/>
                        <a:t>использования стратегии</a:t>
                      </a:r>
                      <a:r>
                        <a:rPr lang="ru-RU" baseline="0" dirty="0"/>
                        <a:t>  </a:t>
                      </a:r>
                      <a:r>
                        <a:rPr lang="ru-RU" b="1" dirty="0"/>
                        <a:t>понижается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83580633"/>
                  </a:ext>
                </a:extLst>
              </a:tr>
              <a:tr h="634207">
                <a:tc>
                  <a:txBody>
                    <a:bodyPr/>
                    <a:lstStyle/>
                    <a:p>
                      <a:r>
                        <a:rPr lang="ru-RU" dirty="0" err="1"/>
                        <a:t>Рематичность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Положительно </a:t>
                      </a:r>
                      <a:r>
                        <a:rPr lang="ru-RU" dirty="0"/>
                        <a:t>коррелирует с </a:t>
                      </a:r>
                      <a:r>
                        <a:rPr lang="ru-RU" dirty="0" err="1"/>
                        <a:t>рематичностью</a:t>
                      </a:r>
                      <a:r>
                        <a:rPr lang="ru-RU" dirty="0"/>
                        <a:t> релятивной клаузы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Отрицательно</a:t>
                      </a:r>
                      <a:r>
                        <a:rPr lang="ru-RU" dirty="0"/>
                        <a:t> коррелирует с </a:t>
                      </a:r>
                      <a:r>
                        <a:rPr lang="ru-RU" dirty="0" err="1"/>
                        <a:t>рематичностью</a:t>
                      </a:r>
                      <a:r>
                        <a:rPr lang="ru-RU" dirty="0"/>
                        <a:t> релятивной клаузы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6110779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r>
                        <a:rPr lang="ru-RU" dirty="0" err="1"/>
                        <a:t>Рестриктивность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Положительная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15711913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ru-RU" dirty="0"/>
                        <a:t>Финальное положение ИГ с</a:t>
                      </a:r>
                    </a:p>
                    <a:p>
                      <a:r>
                        <a:rPr lang="ru-RU" dirty="0"/>
                        <a:t>относительной клаузой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Более</a:t>
                      </a:r>
                      <a:r>
                        <a:rPr lang="ru-RU" dirty="0"/>
                        <a:t> склона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маркировать именные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группы в конце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5081852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ru-RU" dirty="0"/>
                        <a:t>Длина релятивной клаузы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Положительно</a:t>
                      </a:r>
                      <a:r>
                        <a:rPr lang="ru-RU" b="1" baseline="0" dirty="0"/>
                        <a:t> </a:t>
                      </a:r>
                      <a:r>
                        <a:rPr lang="ru-RU" dirty="0"/>
                        <a:t>коррелирует с большей</a:t>
                      </a:r>
                      <a:r>
                        <a:rPr lang="ru-RU" baseline="0" dirty="0"/>
                        <a:t>  </a:t>
                      </a:r>
                      <a:r>
                        <a:rPr lang="ru-RU" dirty="0"/>
                        <a:t>длиной клаузы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Отрицательно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/>
                        <a:t>коррелирует с большей</a:t>
                      </a:r>
                    </a:p>
                    <a:p>
                      <a:r>
                        <a:rPr lang="ru-RU" dirty="0"/>
                        <a:t>длиной клаузы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0709979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ru-RU" dirty="0"/>
                        <a:t>Число зависимых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Положительная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9034843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ru-RU" dirty="0"/>
                        <a:t>Наличие внутри клаузы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зави-симых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клаузального</a:t>
                      </a:r>
                      <a:r>
                        <a:rPr lang="ru-RU" dirty="0"/>
                        <a:t> типа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Положительная</a:t>
                      </a:r>
                      <a:r>
                        <a:rPr lang="ru-RU" dirty="0"/>
                        <a:t> корреляция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Отрицательная</a:t>
                      </a:r>
                      <a:r>
                        <a:rPr lang="ru-RU" dirty="0"/>
                        <a:t> корреляция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4668356"/>
                  </a:ext>
                </a:extLst>
              </a:tr>
              <a:tr h="376361">
                <a:tc>
                  <a:txBody>
                    <a:bodyPr/>
                    <a:lstStyle/>
                    <a:p>
                      <a:r>
                        <a:rPr lang="ru-RU" dirty="0"/>
                        <a:t>Наличие отрицания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Положительная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478005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r>
                        <a:rPr lang="ru-RU" dirty="0"/>
                        <a:t>Наличие сочинения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Положительная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Отрицательная</a:t>
                      </a:r>
                      <a:r>
                        <a:rPr lang="ru-RU" dirty="0"/>
                        <a:t> корреляция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3187510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396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 материала в </a:t>
            </a:r>
            <a:r>
              <a:rPr lang="en-US" dirty="0"/>
              <a:t>RLC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00270"/>
              </p:ext>
            </p:extLst>
          </p:nvPr>
        </p:nvGraphicFramePr>
        <p:xfrm>
          <a:off x="456259" y="2356700"/>
          <a:ext cx="1109472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90588841"/>
                    </a:ext>
                  </a:extLst>
                </a:gridCol>
                <a:gridCol w="1653147">
                  <a:extLst>
                    <a:ext uri="{9D8B030D-6E8A-4147-A177-3AD203B41FA5}">
                      <a16:colId xmlns:a16="http://schemas.microsoft.com/office/drawing/2014/main" val="3908051581"/>
                    </a:ext>
                  </a:extLst>
                </a:gridCol>
                <a:gridCol w="2997724">
                  <a:extLst>
                    <a:ext uri="{9D8B030D-6E8A-4147-A177-3AD203B41FA5}">
                      <a16:colId xmlns:a16="http://schemas.microsoft.com/office/drawing/2014/main" val="2590401503"/>
                    </a:ext>
                  </a:extLst>
                </a:gridCol>
                <a:gridCol w="3670169">
                  <a:extLst>
                    <a:ext uri="{9D8B030D-6E8A-4147-A177-3AD203B41FA5}">
                      <a16:colId xmlns:a16="http://schemas.microsoft.com/office/drawing/2014/main" val="3765050785"/>
                    </a:ext>
                  </a:extLst>
                </a:gridCol>
              </a:tblGrid>
              <a:tr h="8704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Найдено всего контекстов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Проанализировано контекстов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Контекстов добавлено в корпус «ошибок» выбора стратегии </a:t>
                      </a:r>
                      <a:r>
                        <a:rPr lang="ru-RU" dirty="0" err="1"/>
                        <a:t>релятивизации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Который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1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Причастие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6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196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259" y="4609706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процессе работы с собранным отрицательным материалом, нами не было найдено предложений, замену одной стратегии </a:t>
            </a:r>
            <a:r>
              <a:rPr lang="ru-RU" dirty="0" err="1"/>
              <a:t>релятивизации</a:t>
            </a:r>
            <a:r>
              <a:rPr lang="ru-RU" dirty="0"/>
              <a:t> на другую в которых нельзя было бы объяснить посредством выделенных выше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19340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гипотез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3765" y="1737360"/>
            <a:ext cx="9690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1987 году он получил Нобелевскую премию в области русской литературы и стал пятым русским писателем, который получил её. [</a:t>
            </a: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Learner</a:t>
            </a:r>
            <a:r>
              <a:rPr lang="ru-RU" dirty="0"/>
              <a:t> </a:t>
            </a:r>
            <a:r>
              <a:rPr lang="ru-RU" dirty="0" err="1"/>
              <a:t>Corpus</a:t>
            </a:r>
            <a:r>
              <a:rPr lang="ru-RU" dirty="0"/>
              <a:t>]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3765" y="4911365"/>
            <a:ext cx="940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8000"/>
                </a:solidFill>
              </a:rPr>
              <a:t>Гипотеза: разные  факторы имеют различный «вес». К примеру, при выборе стратегии </a:t>
            </a:r>
            <a:r>
              <a:rPr lang="ru-RU" b="1" dirty="0" err="1">
                <a:solidFill>
                  <a:srgbClr val="008000"/>
                </a:solidFill>
              </a:rPr>
              <a:t>релятивизации</a:t>
            </a:r>
            <a:r>
              <a:rPr lang="ru-RU" b="1" dirty="0">
                <a:solidFill>
                  <a:srgbClr val="008000"/>
                </a:solidFill>
              </a:rPr>
              <a:t>, </a:t>
            </a:r>
            <a:r>
              <a:rPr lang="ru-RU" b="1" dirty="0" err="1">
                <a:solidFill>
                  <a:srgbClr val="008000"/>
                </a:solidFill>
              </a:rPr>
              <a:t>рестриктивность</a:t>
            </a:r>
            <a:r>
              <a:rPr lang="ru-RU" b="1" dirty="0">
                <a:solidFill>
                  <a:srgbClr val="008000"/>
                </a:solidFill>
              </a:rPr>
              <a:t> конструкции является более значимым признаком, чем </a:t>
            </a:r>
            <a:r>
              <a:rPr lang="ru-RU" b="1" dirty="0" err="1">
                <a:solidFill>
                  <a:srgbClr val="008000"/>
                </a:solidFill>
              </a:rPr>
              <a:t>рематичность</a:t>
            </a:r>
            <a:r>
              <a:rPr lang="ru-RU" b="1" dirty="0">
                <a:solidFill>
                  <a:srgbClr val="008000"/>
                </a:solidFill>
              </a:rPr>
              <a:t> или нахождение относительной клаузы в конце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1552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43164"/>
            <a:ext cx="10058400" cy="1450757"/>
          </a:xfrm>
        </p:spPr>
        <p:txBody>
          <a:bodyPr/>
          <a:lstStyle/>
          <a:p>
            <a:r>
              <a:rPr lang="ru-RU" dirty="0"/>
              <a:t>Эксперимент на порождение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876" y="1793921"/>
            <a:ext cx="10495804" cy="459745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Независимые переменные – различные сочетания </a:t>
            </a:r>
            <a:r>
              <a:rPr lang="ru-RU" dirty="0" err="1">
                <a:solidFill>
                  <a:schemeClr val="tx1"/>
                </a:solidFill>
              </a:rPr>
              <a:t>неприватиных</a:t>
            </a:r>
            <a:r>
              <a:rPr lang="ru-RU" dirty="0">
                <a:solidFill>
                  <a:schemeClr val="tx1"/>
                </a:solidFill>
              </a:rPr>
              <a:t> факторов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Зависимые переменные –стратегия </a:t>
            </a:r>
            <a:r>
              <a:rPr lang="ru-RU" dirty="0" err="1">
                <a:solidFill>
                  <a:schemeClr val="tx1"/>
                </a:solidFill>
              </a:rPr>
              <a:t>релятивизации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 В таблице 1 представлено 11 </a:t>
            </a:r>
            <a:r>
              <a:rPr lang="ru-RU" dirty="0" err="1">
                <a:solidFill>
                  <a:schemeClr val="tx1"/>
                </a:solidFill>
              </a:rPr>
              <a:t>непривативных</a:t>
            </a:r>
            <a:r>
              <a:rPr lang="ru-RU" dirty="0">
                <a:solidFill>
                  <a:schemeClr val="tx1"/>
                </a:solidFill>
              </a:rPr>
              <a:t> факторов: </a:t>
            </a:r>
            <a:r>
              <a:rPr lang="ru-RU" i="1" dirty="0">
                <a:solidFill>
                  <a:schemeClr val="tx1"/>
                </a:solidFill>
              </a:rPr>
              <a:t>способ коммуникации, формальность текста, падеж вершины, </a:t>
            </a:r>
            <a:r>
              <a:rPr lang="ru-RU" i="1" dirty="0" err="1">
                <a:solidFill>
                  <a:schemeClr val="tx1"/>
                </a:solidFill>
              </a:rPr>
              <a:t>рематичность</a:t>
            </a:r>
            <a:r>
              <a:rPr lang="ru-RU" i="1" dirty="0">
                <a:solidFill>
                  <a:schemeClr val="tx1"/>
                </a:solidFill>
              </a:rPr>
              <a:t>, финальное положение ИГ с относительной клаузой, </a:t>
            </a:r>
            <a:r>
              <a:rPr lang="ru-RU" i="1" dirty="0" err="1">
                <a:solidFill>
                  <a:schemeClr val="tx1"/>
                </a:solidFill>
              </a:rPr>
              <a:t>рестриктивность</a:t>
            </a:r>
            <a:r>
              <a:rPr lang="ru-RU" i="1" dirty="0">
                <a:solidFill>
                  <a:schemeClr val="tx1"/>
                </a:solidFill>
              </a:rPr>
              <a:t>, длина клаузы, большее количество зависимостей, наличие внутри клаузы других зависимых </a:t>
            </a:r>
            <a:r>
              <a:rPr lang="ru-RU" i="1" dirty="0" err="1">
                <a:solidFill>
                  <a:schemeClr val="tx1"/>
                </a:solidFill>
              </a:rPr>
              <a:t>клаузального</a:t>
            </a:r>
            <a:r>
              <a:rPr lang="ru-RU" i="1" dirty="0">
                <a:solidFill>
                  <a:schemeClr val="tx1"/>
                </a:solidFill>
              </a:rPr>
              <a:t> типа, наличие отрицания и наличие сочинения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 Из рассмотрения </a:t>
            </a:r>
            <a:r>
              <a:rPr lang="ru-RU" b="1" dirty="0">
                <a:solidFill>
                  <a:schemeClr val="tx1"/>
                </a:solidFill>
              </a:rPr>
              <a:t>исключены</a:t>
            </a:r>
            <a:r>
              <a:rPr lang="ru-RU" dirty="0">
                <a:solidFill>
                  <a:schemeClr val="tx1"/>
                </a:solidFill>
              </a:rPr>
              <a:t> стилистически-</a:t>
            </a:r>
            <a:r>
              <a:rPr lang="ru-RU" dirty="0" err="1">
                <a:solidFill>
                  <a:schemeClr val="tx1"/>
                </a:solidFill>
              </a:rPr>
              <a:t>модусные</a:t>
            </a:r>
            <a:r>
              <a:rPr lang="ru-RU" dirty="0">
                <a:solidFill>
                  <a:schemeClr val="tx1"/>
                </a:solidFill>
              </a:rPr>
              <a:t> факторы (</a:t>
            </a:r>
            <a:r>
              <a:rPr lang="ru-RU" i="1" dirty="0">
                <a:solidFill>
                  <a:schemeClr val="tx1"/>
                </a:solidFill>
              </a:rPr>
              <a:t>способ коммуникации, формальность текста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i="1" dirty="0">
                <a:solidFill>
                  <a:schemeClr val="tx1"/>
                </a:solidFill>
              </a:rPr>
              <a:t>Длина клаузы, большее количество зависимостей, наличие внутри клаузы других зависимых </a:t>
            </a:r>
            <a:r>
              <a:rPr lang="ru-RU" i="1" dirty="0" err="1">
                <a:solidFill>
                  <a:schemeClr val="tx1"/>
                </a:solidFill>
              </a:rPr>
              <a:t>клаузального</a:t>
            </a:r>
            <a:r>
              <a:rPr lang="ru-RU" i="1" dirty="0">
                <a:solidFill>
                  <a:schemeClr val="tx1"/>
                </a:solidFill>
              </a:rPr>
              <a:t> типа, наличие отрицания и наличие сочинения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&gt; </a:t>
            </a:r>
            <a:r>
              <a:rPr lang="ru-RU" b="1" dirty="0">
                <a:solidFill>
                  <a:schemeClr val="tx1"/>
                </a:solidFill>
              </a:rPr>
              <a:t>усложнение синтаксической структуры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</a:rPr>
              <a:t>Объединены </a:t>
            </a:r>
            <a:r>
              <a:rPr lang="ru-RU" i="1" dirty="0" err="1">
                <a:solidFill>
                  <a:schemeClr val="tx1"/>
                </a:solidFill>
              </a:rPr>
              <a:t>рематичность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и  </a:t>
            </a:r>
            <a:r>
              <a:rPr lang="ru-RU" i="1" dirty="0">
                <a:solidFill>
                  <a:schemeClr val="tx1"/>
                </a:solidFill>
              </a:rPr>
              <a:t>финальное положение ИГ с относительной клаузой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Комбинации факторов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D39B04DF-C32A-4C37-8342-4E97AD30F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140076"/>
              </p:ext>
            </p:extLst>
          </p:nvPr>
        </p:nvGraphicFramePr>
        <p:xfrm>
          <a:off x="1983921" y="2446979"/>
          <a:ext cx="7902867" cy="297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4">
                  <a:extLst>
                    <a:ext uri="{9D8B030D-6E8A-4147-A177-3AD203B41FA5}">
                      <a16:colId xmlns:a16="http://schemas.microsoft.com/office/drawing/2014/main" val="4180717777"/>
                    </a:ext>
                  </a:extLst>
                </a:gridCol>
                <a:gridCol w="7623083">
                  <a:extLst>
                    <a:ext uri="{9D8B030D-6E8A-4147-A177-3AD203B41FA5}">
                      <a16:colId xmlns:a16="http://schemas.microsoft.com/office/drawing/2014/main" val="20375722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Виды контекстов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67527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Рестриктивность</a:t>
                      </a:r>
                      <a:r>
                        <a:rPr lang="ru-RU" sz="2000" dirty="0"/>
                        <a:t> </a:t>
                      </a:r>
                      <a:r>
                        <a:rPr lang="en-US" sz="2000" dirty="0"/>
                        <a:t>vs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рематичность</a:t>
                      </a:r>
                      <a:r>
                        <a:rPr lang="ru-RU" sz="2000" dirty="0"/>
                        <a:t> и финальное положение конструкции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10484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Рематичность</a:t>
                      </a:r>
                      <a:r>
                        <a:rPr lang="ru-RU" sz="2000" dirty="0"/>
                        <a:t> и финальное положение </a:t>
                      </a:r>
                      <a:r>
                        <a:rPr lang="en-US" sz="2000" dirty="0"/>
                        <a:t>vs </a:t>
                      </a:r>
                      <a:r>
                        <a:rPr lang="ru-RU" sz="2000" dirty="0"/>
                        <a:t>падеж вершины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45366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Усложнённый синтаксис</a:t>
                      </a:r>
                      <a:r>
                        <a:rPr lang="en-US" sz="2000" dirty="0"/>
                        <a:t> vs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рестриктивность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93234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Усложнённый синтаксис</a:t>
                      </a:r>
                      <a:r>
                        <a:rPr lang="en-US" sz="2000" dirty="0"/>
                        <a:t> vs </a:t>
                      </a:r>
                      <a:r>
                        <a:rPr lang="ru-RU" sz="2000" dirty="0"/>
                        <a:t>падеж вершины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06108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83202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3970"/>
              </p:ext>
            </p:extLst>
          </p:nvPr>
        </p:nvGraphicFramePr>
        <p:xfrm>
          <a:off x="1687397" y="2336453"/>
          <a:ext cx="8495916" cy="308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4">
                  <a:extLst>
                    <a:ext uri="{9D8B030D-6E8A-4147-A177-3AD203B41FA5}">
                      <a16:colId xmlns:a16="http://schemas.microsoft.com/office/drawing/2014/main" val="4180717777"/>
                    </a:ext>
                  </a:extLst>
                </a:gridCol>
                <a:gridCol w="7623083">
                  <a:extLst>
                    <a:ext uri="{9D8B030D-6E8A-4147-A177-3AD203B41FA5}">
                      <a16:colId xmlns:a16="http://schemas.microsoft.com/office/drawing/2014/main" val="2037572220"/>
                    </a:ext>
                  </a:extLst>
                </a:gridCol>
                <a:gridCol w="593049">
                  <a:extLst>
                    <a:ext uri="{9D8B030D-6E8A-4147-A177-3AD203B41FA5}">
                      <a16:colId xmlns:a16="http://schemas.microsoft.com/office/drawing/2014/main" val="1895409957"/>
                    </a:ext>
                  </a:extLst>
                </a:gridCol>
              </a:tblGrid>
              <a:tr h="47628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Виды контекстов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67527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Рестриктивность</a:t>
                      </a:r>
                      <a:r>
                        <a:rPr lang="ru-RU" sz="2000" dirty="0"/>
                        <a:t> + </a:t>
                      </a:r>
                      <a:r>
                        <a:rPr lang="ru-RU" sz="2000" dirty="0" err="1"/>
                        <a:t>рематичность</a:t>
                      </a:r>
                      <a:r>
                        <a:rPr lang="ru-RU" sz="2000" dirty="0"/>
                        <a:t> и финальное положение конструкции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dirty="0"/>
                        <a:t>Падеж</a:t>
                      </a:r>
                    </a:p>
                  </a:txBody>
                  <a:tcPr vert="wordArtVert"/>
                </a:tc>
                <a:extLst>
                  <a:ext uri="{0D108BD9-81ED-4DB2-BD59-A6C34878D82A}">
                    <a16:rowId xmlns:a16="http://schemas.microsoft.com/office/drawing/2014/main" val="450910484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Рематичность</a:t>
                      </a:r>
                      <a:r>
                        <a:rPr lang="ru-RU" sz="2000" dirty="0"/>
                        <a:t> и финальное положение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45366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Усложнённый синтаксис, </a:t>
                      </a:r>
                      <a:r>
                        <a:rPr lang="ru-RU" sz="2000" dirty="0" err="1"/>
                        <a:t>рестриктивность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93234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Усложнённый синтаксис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06108"/>
                  </a:ext>
                </a:extLst>
              </a:tr>
              <a:tr h="476286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8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5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55" y="286603"/>
            <a:ext cx="10058400" cy="1450757"/>
          </a:xfrm>
        </p:spPr>
        <p:txBody>
          <a:bodyPr/>
          <a:lstStyle/>
          <a:p>
            <a:r>
              <a:rPr lang="ru-RU" dirty="0"/>
              <a:t>Дизайн эксперимента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26" y="4198953"/>
            <a:ext cx="4482100" cy="2542203"/>
          </a:xfrm>
        </p:spPr>
      </p:pic>
      <p:sp>
        <p:nvSpPr>
          <p:cNvPr id="4" name="Прямоугольник 3"/>
          <p:cNvSpPr/>
          <p:nvPr/>
        </p:nvSpPr>
        <p:spPr>
          <a:xfrm>
            <a:off x="531672" y="1724167"/>
            <a:ext cx="10921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</a:rPr>
              <a:t>62 карточки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: 20 экспериментальных (5 видов контекстов по 4 предложения в каждом с вершиной в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Nom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Gen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Acc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или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Instr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) • 42 филлера. Каждая состоит из предложения и картинки (см. пример картинки в правом нижнем углу).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</a:rPr>
              <a:t>Целевое задание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: прочитать предложение с пропуском, посмотреть на находящуюся под ним картинку и вписать в пропуск в корректной грамматической форме те слова, которыми бы описали группу людей или предметов, одновременно обладающих двумя представленными на картинке свойствами.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lh3.googleusercontent.com/Hs3T3cE6H3Vf2NyRMDh7RU8IWcemh9uBilrrfxPbcpKGdmQTErmVVfUFy3BywdsU1kNJwOh-xQ_m6Jej7E2eg2bAMSIV2yY8Nmgpn3r8IfTyw3HJe_hdUkew6kYSyjq8PP6a3DNKeAHrCGnt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3" y="4230720"/>
            <a:ext cx="3846598" cy="23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631" y="3570826"/>
            <a:ext cx="628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Предложение: Завтра здесь будет проходить очень интересная встреча, но на неё приглашаются только &lt;…&gt;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62161" y="3663159"/>
            <a:ext cx="542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Предложение:  В этом здании учат на </a:t>
            </a:r>
            <a:r>
              <a:rPr lang="en-US" b="1" i="1" dirty="0"/>
              <a:t>&lt;…&gt;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0120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5" y="286603"/>
            <a:ext cx="7022871" cy="5795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9695" y="2818785"/>
            <a:ext cx="308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</a:t>
            </a:r>
            <a:r>
              <a:rPr lang="ru-RU" sz="2400" dirty="0" err="1"/>
              <a:t>Рестриктивность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             </a:t>
            </a:r>
            <a:r>
              <a:rPr lang="ru-RU" sz="2400" dirty="0"/>
              <a:t>   </a:t>
            </a:r>
            <a:r>
              <a:rPr lang="en-US" sz="2400" dirty="0"/>
              <a:t>^</a:t>
            </a:r>
          </a:p>
          <a:p>
            <a:r>
              <a:rPr lang="ru-RU" sz="2400" dirty="0"/>
              <a:t>      </a:t>
            </a:r>
            <a:r>
              <a:rPr lang="ru-RU" sz="2400" dirty="0" err="1"/>
              <a:t>Рематичность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41836" y="2091046"/>
            <a:ext cx="3370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Усложнённый синтаксис</a:t>
            </a:r>
          </a:p>
          <a:p>
            <a:r>
              <a:rPr lang="ru-RU" sz="2400" dirty="0"/>
              <a:t>                    </a:t>
            </a:r>
            <a:r>
              <a:rPr lang="en-US" sz="2400" dirty="0"/>
              <a:t>^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2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падежа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34848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Соотношение стратегий </a:t>
            </a:r>
            <a:r>
              <a:rPr lang="ru-RU" dirty="0" err="1"/>
              <a:t>релятивизации</a:t>
            </a:r>
            <a:r>
              <a:rPr lang="ru-RU" dirty="0"/>
              <a:t> в предложениях I вида контекстов в зависимости от падежа Различие статистически значимо (χ 2 , P </a:t>
            </a:r>
            <a:r>
              <a:rPr lang="en-US" dirty="0"/>
              <a:t>&lt;&lt;</a:t>
            </a:r>
            <a:r>
              <a:rPr lang="ru-RU" dirty="0"/>
              <a:t> 0,1)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Соотношение стратегий </a:t>
            </a:r>
            <a:r>
              <a:rPr lang="ru-RU" dirty="0" err="1"/>
              <a:t>релятивизации</a:t>
            </a:r>
            <a:r>
              <a:rPr lang="ru-RU" dirty="0"/>
              <a:t> в предложениях V вида контекстов в зависимости от падежа. Различие статистически значимо (χ 2 , P </a:t>
            </a:r>
            <a:r>
              <a:rPr lang="en-US" dirty="0"/>
              <a:t>&lt;</a:t>
            </a:r>
            <a:r>
              <a:rPr lang="ru-RU" dirty="0"/>
              <a:t> 0,5)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05998"/>
              </p:ext>
            </p:extLst>
          </p:nvPr>
        </p:nvGraphicFramePr>
        <p:xfrm>
          <a:off x="1097280" y="2483152"/>
          <a:ext cx="8958942" cy="1112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3607">
                  <a:extLst>
                    <a:ext uri="{9D8B030D-6E8A-4147-A177-3AD203B41FA5}">
                      <a16:colId xmlns:a16="http://schemas.microsoft.com/office/drawing/2014/main" val="3887729488"/>
                    </a:ext>
                  </a:extLst>
                </a:gridCol>
                <a:gridCol w="304791">
                  <a:extLst>
                    <a:ext uri="{9D8B030D-6E8A-4147-A177-3AD203B41FA5}">
                      <a16:colId xmlns:a16="http://schemas.microsoft.com/office/drawing/2014/main" val="1507455851"/>
                    </a:ext>
                  </a:extLst>
                </a:gridCol>
                <a:gridCol w="2968399">
                  <a:extLst>
                    <a:ext uri="{9D8B030D-6E8A-4147-A177-3AD203B41FA5}">
                      <a16:colId xmlns:a16="http://schemas.microsoft.com/office/drawing/2014/main" val="2277727328"/>
                    </a:ext>
                  </a:extLst>
                </a:gridCol>
                <a:gridCol w="281941">
                  <a:extLst>
                    <a:ext uri="{9D8B030D-6E8A-4147-A177-3AD203B41FA5}">
                      <a16:colId xmlns:a16="http://schemas.microsoft.com/office/drawing/2014/main" val="2984820341"/>
                    </a:ext>
                  </a:extLst>
                </a:gridCol>
                <a:gridCol w="2740204">
                  <a:extLst>
                    <a:ext uri="{9D8B030D-6E8A-4147-A177-3AD203B41FA5}">
                      <a16:colId xmlns:a16="http://schemas.microsoft.com/office/drawing/2014/main" val="413434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Inst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Причастный</a:t>
                      </a:r>
                      <a:r>
                        <a:rPr lang="ru-RU" baseline="0" dirty="0"/>
                        <a:t> оборот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839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Придаточное</a:t>
                      </a:r>
                      <a:r>
                        <a:rPr lang="ru-RU" baseline="0" dirty="0"/>
                        <a:t> с </a:t>
                      </a:r>
                      <a:r>
                        <a:rPr lang="ru-RU" i="1" dirty="0"/>
                        <a:t>который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468994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98824"/>
              </p:ext>
            </p:extLst>
          </p:nvPr>
        </p:nvGraphicFramePr>
        <p:xfrm>
          <a:off x="1097280" y="4627638"/>
          <a:ext cx="8958942" cy="1112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3607">
                  <a:extLst>
                    <a:ext uri="{9D8B030D-6E8A-4147-A177-3AD203B41FA5}">
                      <a16:colId xmlns:a16="http://schemas.microsoft.com/office/drawing/2014/main" val="3887729488"/>
                    </a:ext>
                  </a:extLst>
                </a:gridCol>
                <a:gridCol w="304791">
                  <a:extLst>
                    <a:ext uri="{9D8B030D-6E8A-4147-A177-3AD203B41FA5}">
                      <a16:colId xmlns:a16="http://schemas.microsoft.com/office/drawing/2014/main" val="1507455851"/>
                    </a:ext>
                  </a:extLst>
                </a:gridCol>
                <a:gridCol w="2968399">
                  <a:extLst>
                    <a:ext uri="{9D8B030D-6E8A-4147-A177-3AD203B41FA5}">
                      <a16:colId xmlns:a16="http://schemas.microsoft.com/office/drawing/2014/main" val="2277727328"/>
                    </a:ext>
                  </a:extLst>
                </a:gridCol>
                <a:gridCol w="281941">
                  <a:extLst>
                    <a:ext uri="{9D8B030D-6E8A-4147-A177-3AD203B41FA5}">
                      <a16:colId xmlns:a16="http://schemas.microsoft.com/office/drawing/2014/main" val="2984820341"/>
                    </a:ext>
                  </a:extLst>
                </a:gridCol>
                <a:gridCol w="2740204">
                  <a:extLst>
                    <a:ext uri="{9D8B030D-6E8A-4147-A177-3AD203B41FA5}">
                      <a16:colId xmlns:a16="http://schemas.microsoft.com/office/drawing/2014/main" val="413434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Inst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Причастный</a:t>
                      </a:r>
                      <a:r>
                        <a:rPr lang="ru-RU" baseline="0" dirty="0"/>
                        <a:t> оборот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839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Придаточное</a:t>
                      </a:r>
                      <a:r>
                        <a:rPr lang="ru-RU" baseline="0" dirty="0"/>
                        <a:t> с </a:t>
                      </a:r>
                      <a:r>
                        <a:rPr lang="ru-RU" i="1" dirty="0"/>
                        <a:t>который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468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5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Искомая иерархия факторов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59982" cy="4023360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Усложнение синтаксической структуры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Нахождение вершины в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Инструменталисе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&gt;           &gt; </a:t>
            </a:r>
            <a:r>
              <a:rPr lang="ru-RU" b="1" dirty="0" err="1">
                <a:solidFill>
                  <a:schemeClr val="tx1"/>
                </a:solidFill>
              </a:rPr>
              <a:t>Рестриктивность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&gt; </a:t>
            </a:r>
            <a:r>
              <a:rPr lang="ru-RU" i="1" dirty="0" err="1">
                <a:solidFill>
                  <a:schemeClr val="tx1"/>
                </a:solidFill>
              </a:rPr>
              <a:t>Рематичность</a:t>
            </a:r>
            <a:r>
              <a:rPr lang="ru-RU" i="1" dirty="0">
                <a:solidFill>
                  <a:schemeClr val="tx1"/>
                </a:solidFill>
              </a:rPr>
              <a:t>/финальное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положение ИГ с относительной клаузой </a:t>
            </a:r>
            <a:r>
              <a:rPr lang="en-US" dirty="0">
                <a:solidFill>
                  <a:schemeClr val="tx1"/>
                </a:solidFill>
              </a:rPr>
              <a:t>&gt;     &gt; </a:t>
            </a:r>
            <a:r>
              <a:rPr lang="ru-RU" dirty="0">
                <a:solidFill>
                  <a:schemeClr val="tx1"/>
                </a:solidFill>
              </a:rPr>
              <a:t>Нахождение вершины 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структурном падеже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Жирным выделены факторы, способствующие употреблению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причастного оборота, курсивом - придаточного с который.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Стилистика: взаимодействие с верхним и нижнем уровнем иерархии</a:t>
            </a:r>
          </a:p>
        </p:txBody>
      </p:sp>
    </p:spTree>
    <p:extLst>
      <p:ext uri="{BB962C8B-B14F-4D97-AF65-F5344CB8AC3E}">
        <p14:creationId xmlns:p14="http://schemas.microsoft.com/office/powerpoint/2010/main" val="5618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Причастие  </a:t>
            </a:r>
            <a:r>
              <a:rPr lang="en-US" dirty="0"/>
              <a:t>vs  </a:t>
            </a:r>
            <a:r>
              <a:rPr lang="es-ES" dirty="0"/>
              <a:t> </a:t>
            </a:r>
            <a:r>
              <a:rPr lang="ru-RU" i="1" dirty="0"/>
              <a:t>Который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741661"/>
            <a:ext cx="10058400" cy="85128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Я знаю  человека, который говорит по-татарски.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Я знаю человека, говорящего по-татарски</a:t>
            </a:r>
            <a:r>
              <a:rPr lang="ru-RU" sz="2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полученных результатов на  материале НКРЯ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4933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Размечено  400 вхождений для релятивных конструкций с </a:t>
            </a:r>
            <a:r>
              <a:rPr lang="ru-RU" i="1" dirty="0">
                <a:solidFill>
                  <a:schemeClr val="tx1"/>
                </a:solidFill>
              </a:rPr>
              <a:t>который</a:t>
            </a:r>
            <a:r>
              <a:rPr lang="ru-RU" dirty="0">
                <a:solidFill>
                  <a:schemeClr val="tx1"/>
                </a:solidFill>
              </a:rPr>
              <a:t> и 400 вхождений  для релятивных конструкций с причастием </a:t>
            </a:r>
          </a:p>
          <a:p>
            <a:r>
              <a:rPr lang="ru-RU" dirty="0">
                <a:solidFill>
                  <a:schemeClr val="tx1"/>
                </a:solidFill>
              </a:rPr>
              <a:t> По одному примеру от автора, только </a:t>
            </a:r>
            <a:r>
              <a:rPr lang="en-US" dirty="0">
                <a:solidFill>
                  <a:schemeClr val="tx1"/>
                </a:solidFill>
              </a:rPr>
              <a:t>XXI</a:t>
            </a:r>
            <a:r>
              <a:rPr lang="ru-RU" dirty="0">
                <a:solidFill>
                  <a:schemeClr val="tx1"/>
                </a:solidFill>
              </a:rPr>
              <a:t> век, примеры из всех видов литературных произведений, не учитывались: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Причастные формы, не имеющие в своей семантике компонентов деятельности (</a:t>
            </a:r>
            <a:r>
              <a:rPr lang="ru-RU" b="1" dirty="0">
                <a:solidFill>
                  <a:schemeClr val="tx1"/>
                </a:solidFill>
              </a:rPr>
              <a:t>Данная </a:t>
            </a:r>
            <a:r>
              <a:rPr lang="ru-RU" dirty="0">
                <a:solidFill>
                  <a:schemeClr val="tx1"/>
                </a:solidFill>
              </a:rPr>
              <a:t>статья получилась достаточно критичной в отношении…)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Релятивные клаузы в составе устойчивых выражений (с </a:t>
            </a:r>
            <a:r>
              <a:rPr lang="ru-RU" b="1" dirty="0">
                <a:solidFill>
                  <a:schemeClr val="tx1"/>
                </a:solidFill>
              </a:rPr>
              <a:t>распростёртыми</a:t>
            </a:r>
            <a:r>
              <a:rPr lang="ru-RU" dirty="0">
                <a:solidFill>
                  <a:schemeClr val="tx1"/>
                </a:solidFill>
              </a:rPr>
              <a:t> объятиями)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Другая стратегия в контексте невозможна по </a:t>
            </a:r>
            <a:r>
              <a:rPr lang="ru-RU" dirty="0" err="1">
                <a:solidFill>
                  <a:schemeClr val="tx1"/>
                </a:solidFill>
              </a:rPr>
              <a:t>морфосинтаксичсеким</a:t>
            </a:r>
            <a:r>
              <a:rPr lang="ru-RU" dirty="0">
                <a:solidFill>
                  <a:schemeClr val="tx1"/>
                </a:solidFill>
              </a:rPr>
              <a:t> причинам (мальчика, у которого были…)   или ограничена стилистически ( не учитывались рекурсивные вхождения</a:t>
            </a:r>
            <a:r>
              <a:rPr lang="ru-RU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Неполные предложения (заголовки, подписи к картинам)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Цитирование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Предложения, в которых отсутствовали какие-либо факторы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0" y="1737360"/>
            <a:ext cx="11991860" cy="44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проверки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730" y="2139885"/>
            <a:ext cx="10567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en-US" dirty="0"/>
              <a:t>~ </a:t>
            </a:r>
            <a:r>
              <a:rPr lang="ru-RU" dirty="0"/>
              <a:t>76</a:t>
            </a:r>
            <a:r>
              <a:rPr lang="en-US" dirty="0"/>
              <a:t> % </a:t>
            </a:r>
            <a:r>
              <a:rPr lang="ru-RU" dirty="0"/>
              <a:t> размеченных причастных оборотов предсказывались иерархией</a:t>
            </a:r>
          </a:p>
          <a:p>
            <a:r>
              <a:rPr lang="ru-RU" dirty="0"/>
              <a:t>   </a:t>
            </a:r>
            <a:r>
              <a:rPr lang="en-US" dirty="0"/>
              <a:t>~ 70 % </a:t>
            </a:r>
            <a:r>
              <a:rPr lang="ru-RU" dirty="0"/>
              <a:t>размеченных клауз с </a:t>
            </a:r>
            <a:r>
              <a:rPr lang="ru-RU" i="1" dirty="0"/>
              <a:t>который</a:t>
            </a:r>
            <a:r>
              <a:rPr lang="ru-RU" dirty="0"/>
              <a:t> предсказывались иерархией</a:t>
            </a:r>
          </a:p>
          <a:p>
            <a:r>
              <a:rPr lang="ru-RU" i="1" dirty="0"/>
              <a:t>Усложнение синтаксической структуры 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ru-RU" i="1" dirty="0"/>
              <a:t>Нахождение вершины в</a:t>
            </a:r>
            <a:r>
              <a:rPr lang="en-US" i="1" dirty="0"/>
              <a:t> </a:t>
            </a:r>
            <a:r>
              <a:rPr lang="ru-RU" i="1" dirty="0" err="1"/>
              <a:t>Инструменталисе</a:t>
            </a:r>
            <a:r>
              <a:rPr lang="en-US" dirty="0"/>
              <a:t>&gt; </a:t>
            </a:r>
            <a:r>
              <a:rPr lang="ru-RU" b="1" dirty="0" err="1"/>
              <a:t>Рестриктивность</a:t>
            </a:r>
            <a:r>
              <a:rPr lang="ru-RU" dirty="0"/>
              <a:t> </a:t>
            </a:r>
            <a:r>
              <a:rPr lang="en-US" dirty="0"/>
              <a:t>&gt; </a:t>
            </a:r>
            <a:r>
              <a:rPr lang="ru-RU" i="1" dirty="0" err="1"/>
              <a:t>Рематичность</a:t>
            </a:r>
            <a:r>
              <a:rPr lang="ru-RU" i="1" dirty="0"/>
              <a:t>/финальное</a:t>
            </a:r>
            <a:r>
              <a:rPr lang="en-US" i="1" dirty="0"/>
              <a:t> </a:t>
            </a:r>
            <a:r>
              <a:rPr lang="ru-RU" i="1" dirty="0"/>
              <a:t>положение ИГ с относительной клаузой </a:t>
            </a:r>
            <a:r>
              <a:rPr lang="en-US" dirty="0"/>
              <a:t>&gt; </a:t>
            </a:r>
            <a:r>
              <a:rPr lang="ru-RU" dirty="0"/>
              <a:t>Нахождение вершины в</a:t>
            </a:r>
            <a:r>
              <a:rPr lang="en-US" dirty="0"/>
              <a:t> </a:t>
            </a:r>
            <a:r>
              <a:rPr lang="ru-RU" dirty="0"/>
              <a:t>структурном падеже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М.А. </a:t>
            </a:r>
            <a:r>
              <a:rPr lang="ru-RU" dirty="0" err="1"/>
              <a:t>Холодилова</a:t>
            </a:r>
            <a:r>
              <a:rPr lang="ru-RU" dirty="0"/>
              <a:t>. </a:t>
            </a:r>
            <a:r>
              <a:rPr lang="ru-RU" dirty="0" err="1"/>
              <a:t>Релятивизация</a:t>
            </a:r>
            <a:r>
              <a:rPr lang="ru-RU" dirty="0"/>
              <a:t> позиции посессора в русском языке// Русский язык в научном освещении. 21, М.,  2011.</a:t>
            </a:r>
          </a:p>
          <a:p>
            <a:pPr marL="0" indent="0">
              <a:buNone/>
            </a:pPr>
            <a:r>
              <a:rPr lang="ru-RU" dirty="0"/>
              <a:t> М.А. </a:t>
            </a:r>
            <a:r>
              <a:rPr lang="ru-RU" dirty="0" err="1"/>
              <a:t>Холодилова</a:t>
            </a:r>
            <a:r>
              <a:rPr lang="ru-RU" dirty="0"/>
              <a:t>. </a:t>
            </a:r>
            <a:r>
              <a:rPr lang="ru-RU" dirty="0" err="1"/>
              <a:t>Релятивизация</a:t>
            </a:r>
            <a:r>
              <a:rPr lang="ru-RU" dirty="0"/>
              <a:t> O-участника при пассиве в русском языке. Выпускная квалификационная работа бакалавра лингвистики. СПб.: СПбГУ, 2011.</a:t>
            </a:r>
          </a:p>
          <a:p>
            <a:pPr marL="0" indent="0">
              <a:buNone/>
            </a:pPr>
            <a:r>
              <a:rPr lang="ru-RU" dirty="0"/>
              <a:t> М. А. </a:t>
            </a:r>
            <a:r>
              <a:rPr lang="ru-RU" dirty="0" err="1"/>
              <a:t>Холодилова</a:t>
            </a:r>
            <a:r>
              <a:rPr lang="ru-RU" dirty="0"/>
              <a:t>. Конкуренция основных стратегий </a:t>
            </a:r>
            <a:r>
              <a:rPr lang="ru-RU" dirty="0" err="1"/>
              <a:t>релятивизации</a:t>
            </a:r>
            <a:r>
              <a:rPr lang="ru-RU" dirty="0"/>
              <a:t> подлежащего в русском языке // </a:t>
            </a:r>
            <a:r>
              <a:rPr lang="ru-RU" dirty="0" err="1"/>
              <a:t>Acta</a:t>
            </a:r>
            <a:r>
              <a:rPr lang="ru-RU" dirty="0"/>
              <a:t> </a:t>
            </a:r>
            <a:r>
              <a:rPr lang="ru-RU" dirty="0" err="1"/>
              <a:t>Linguistica</a:t>
            </a:r>
            <a:r>
              <a:rPr lang="ru-RU" dirty="0"/>
              <a:t> </a:t>
            </a:r>
            <a:r>
              <a:rPr lang="ru-RU" dirty="0" err="1"/>
              <a:t>Petropolitana</a:t>
            </a:r>
            <a:r>
              <a:rPr lang="ru-RU" dirty="0"/>
              <a:t>. Труды Института лингвистических исследований РАН. X, 2, СПб., 2014.</a:t>
            </a:r>
          </a:p>
          <a:p>
            <a:pPr marL="0" indent="0">
              <a:buNone/>
            </a:pPr>
            <a:r>
              <a:rPr lang="en-US" dirty="0"/>
              <a:t>Ch. Lehmann. On the Typology of Relative Clauses // Linguistics. 24, 4,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605597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Релятивизация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Классическое определение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релятивизации</a:t>
            </a:r>
            <a:r>
              <a:rPr lang="ru-RU" sz="2400" dirty="0">
                <a:solidFill>
                  <a:schemeClr val="tx1"/>
                </a:solidFill>
              </a:rPr>
              <a:t> дано в работе (</a:t>
            </a:r>
            <a:r>
              <a:rPr lang="ru-RU" sz="2400" dirty="0" err="1">
                <a:solidFill>
                  <a:schemeClr val="tx1"/>
                </a:solidFill>
              </a:rPr>
              <a:t>Lehmann</a:t>
            </a:r>
            <a:r>
              <a:rPr lang="ru-RU" sz="2400" dirty="0">
                <a:solidFill>
                  <a:schemeClr val="tx1"/>
                </a:solidFill>
              </a:rPr>
              <a:t> 1986: 664), где под ней понимается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образование </a:t>
            </a:r>
            <a:r>
              <a:rPr lang="ru-RU" sz="2400" b="1" dirty="0">
                <a:solidFill>
                  <a:schemeClr val="tx1"/>
                </a:solidFill>
              </a:rPr>
              <a:t>относительной конструкции</a:t>
            </a:r>
            <a:r>
              <a:rPr lang="ru-RU" sz="2400" dirty="0">
                <a:solidFill>
                  <a:schemeClr val="tx1"/>
                </a:solidFill>
              </a:rPr>
              <a:t>,     т. е.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конструкции, состоящей из имени или именной группы (которые могут быть пустыми)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 зависимой клаузы, которая интерпретируется как определение к этому имени. Такое имя называется </a:t>
            </a:r>
            <a:r>
              <a:rPr lang="ru-RU" sz="2400" b="1" dirty="0">
                <a:solidFill>
                  <a:schemeClr val="tx1"/>
                </a:solidFill>
              </a:rPr>
              <a:t>вершиной</a:t>
            </a:r>
            <a:r>
              <a:rPr lang="ru-RU" sz="2400" dirty="0">
                <a:solidFill>
                  <a:schemeClr val="tx1"/>
                </a:solidFill>
              </a:rPr>
              <a:t> , а зависимая клауза — </a:t>
            </a:r>
            <a:r>
              <a:rPr lang="ru-RU" sz="2400" b="1" dirty="0">
                <a:solidFill>
                  <a:schemeClr val="tx1"/>
                </a:solidFill>
              </a:rPr>
              <a:t>относительной клаузой</a:t>
            </a:r>
            <a:r>
              <a:rPr lang="ru-RU" sz="2400" dirty="0">
                <a:solidFill>
                  <a:schemeClr val="tx1"/>
                </a:solidFill>
              </a:rPr>
              <a:t>. Относительная клауза находится в таком определительном отношении к вершине, что вершина задействована в том, что сообщается в относительной (релятивной) клаузе.</a:t>
            </a:r>
          </a:p>
        </p:txBody>
      </p:sp>
    </p:spTree>
    <p:extLst>
      <p:ext uri="{BB962C8B-B14F-4D97-AF65-F5344CB8AC3E}">
        <p14:creationId xmlns:p14="http://schemas.microsoft.com/office/powerpoint/2010/main" val="386400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Причастие  </a:t>
            </a:r>
            <a:r>
              <a:rPr lang="en-US" dirty="0"/>
              <a:t>vs  </a:t>
            </a:r>
            <a:r>
              <a:rPr lang="es-ES" dirty="0"/>
              <a:t> </a:t>
            </a:r>
            <a:r>
              <a:rPr lang="ru-RU" i="1" dirty="0"/>
              <a:t>Который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741661"/>
            <a:ext cx="10058400" cy="85128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Я знаю  человека, который говорит по-татарски.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Я знаю человека, говорящего по-татарски</a:t>
            </a:r>
            <a:r>
              <a:rPr lang="ru-RU" sz="2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4184072"/>
            <a:ext cx="100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 смотря на отсутствие существенной разницы в значении, разные типы релятивных конструкций встречаются в разных контекстах с разной долей вероятности.</a:t>
            </a:r>
          </a:p>
        </p:txBody>
      </p:sp>
    </p:spTree>
    <p:extLst>
      <p:ext uri="{BB962C8B-B14F-4D97-AF65-F5344CB8AC3E}">
        <p14:creationId xmlns:p14="http://schemas.microsoft.com/office/powerpoint/2010/main" val="42384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Отрицательный языковой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1987 году он получил Нобелевскую премию в области русской литературы и стал пятым русским писателем, который получил её. [</a:t>
            </a:r>
            <a:r>
              <a:rPr lang="ru-RU" sz="2400" dirty="0" err="1">
                <a:solidFill>
                  <a:schemeClr val="tx1"/>
                </a:solidFill>
              </a:rPr>
              <a:t>Russian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Learner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Corpus</a:t>
            </a:r>
            <a:r>
              <a:rPr lang="ru-RU" sz="2400" dirty="0">
                <a:solidFill>
                  <a:schemeClr val="tx1"/>
                </a:solidFill>
              </a:rPr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1987 году он получил Нобелевскую премию в области русской литературы и стал пятым получившим ее русским писателем.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типы относительных предложений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848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                  </a:t>
            </a:r>
            <a:r>
              <a:rPr lang="ru-RU" sz="2200" b="1" dirty="0">
                <a:solidFill>
                  <a:srgbClr val="C00000"/>
                </a:solidFill>
              </a:rPr>
              <a:t>Человек говорит по-татарски             Товары покупаются москвичами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31293" y="2151458"/>
            <a:ext cx="4720281" cy="25853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который говорит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говорящий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что говорит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кой говорит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каковой говорит на ненецком языке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16237" y="-1211091"/>
            <a:ext cx="4720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 , которые покупаются москвичами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Товары, которые покупают москвичи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Товары, покупаемые москвичами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 покупающиеся москвичами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Товары, что покупаются москвичами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Товары, что покупают москвичи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что говорит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кой говорит на татарском языке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Человек, каковой говорит на ненецком языке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88135"/>
              </p:ext>
            </p:extLst>
          </p:nvPr>
        </p:nvGraphicFramePr>
        <p:xfrm>
          <a:off x="1097280" y="2309259"/>
          <a:ext cx="10233866" cy="36995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8857">
                  <a:extLst>
                    <a:ext uri="{9D8B030D-6E8A-4147-A177-3AD203B41FA5}">
                      <a16:colId xmlns:a16="http://schemas.microsoft.com/office/drawing/2014/main" val="1507346710"/>
                    </a:ext>
                  </a:extLst>
                </a:gridCol>
                <a:gridCol w="3238059">
                  <a:extLst>
                    <a:ext uri="{9D8B030D-6E8A-4147-A177-3AD203B41FA5}">
                      <a16:colId xmlns:a16="http://schemas.microsoft.com/office/drawing/2014/main" val="3032736100"/>
                    </a:ext>
                  </a:extLst>
                </a:gridCol>
                <a:gridCol w="5466950">
                  <a:extLst>
                    <a:ext uri="{9D8B030D-6E8A-4147-A177-3AD203B41FA5}">
                      <a16:colId xmlns:a16="http://schemas.microsoft.com/office/drawing/2014/main" val="1361859352"/>
                    </a:ext>
                  </a:extLst>
                </a:gridCol>
              </a:tblGrid>
              <a:tr h="729049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Который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Человек, который говорит на татарском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 , которые покупаются москвичами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которые покупают москвичи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98042"/>
                  </a:ext>
                </a:extLst>
              </a:tr>
              <a:tr h="92451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Причастие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Человек, говорящий на татарском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покупаемые москвичами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 покупающиеся москвичами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97154"/>
                  </a:ext>
                </a:extLst>
              </a:tr>
              <a:tr h="35820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Человек, что говорит на татарском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что покупаются москвичами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что покупают москвичи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63124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Человек, кой говорит на татарском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кои покупаются москвичами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кои покупают москвичи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3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Человек, каковой говорит на ненецком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 каковые покупаются москвичами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="1" dirty="0"/>
                        <a:t>Товары,</a:t>
                      </a:r>
                      <a:r>
                        <a:rPr lang="ru-RU" b="1" baseline="0" dirty="0"/>
                        <a:t> каковые </a:t>
                      </a:r>
                      <a:r>
                        <a:rPr lang="ru-RU" b="1" dirty="0"/>
                        <a:t> покупают москвичи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3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9" y="1495167"/>
            <a:ext cx="11274070" cy="46085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2589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Кой: </a:t>
            </a:r>
            <a:r>
              <a:rPr lang="ru-RU" sz="3600" dirty="0"/>
              <a:t>пик </a:t>
            </a:r>
            <a:r>
              <a:rPr lang="ru-RU" sz="3600" dirty="0" err="1"/>
              <a:t>употребляемости</a:t>
            </a:r>
            <a:r>
              <a:rPr lang="ru-RU" sz="3600" dirty="0"/>
              <a:t> -1820 год : 1888 употреблений на млн словоформ, в 2013  - 65 употреблений</a:t>
            </a:r>
          </a:p>
        </p:txBody>
      </p:sp>
    </p:spTree>
    <p:extLst>
      <p:ext uri="{BB962C8B-B14F-4D97-AF65-F5344CB8AC3E}">
        <p14:creationId xmlns:p14="http://schemas.microsoft.com/office/powerpoint/2010/main" val="9066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Каковой: </a:t>
            </a:r>
            <a:r>
              <a:rPr lang="ru-RU" dirty="0" err="1"/>
              <a:t>маркированность</a:t>
            </a:r>
            <a:r>
              <a:rPr lang="ru-RU" dirty="0"/>
              <a:t> и редкость. 53 вхождения в основном корпусе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82" y="1737360"/>
            <a:ext cx="10825596" cy="43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" y="1011981"/>
            <a:ext cx="4374479" cy="5089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36" y="2244436"/>
            <a:ext cx="7003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Пик употребления - 60-ые годы прошлого века:  частота на миллион словоформ составляла порядка 600 употреблений.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2014 – порядка 31 употребления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в XXI веке начали выходить из употребления и продолжают применяться, в основном, в устной и устно-письменной речи среднего поколения (в </a:t>
            </a:r>
            <a:r>
              <a:rPr lang="ru-RU" dirty="0" err="1"/>
              <a:t>подкорпусе</a:t>
            </a:r>
            <a:r>
              <a:rPr lang="ru-RU" dirty="0"/>
              <a:t> текстов электронной коммуникации в 2014 году  - 427 вхождений)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0"/>
            <a:ext cx="10490661" cy="1450757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       Что</a:t>
            </a:r>
            <a:br>
              <a:rPr lang="ru-RU" dirty="0"/>
            </a:br>
            <a:r>
              <a:rPr lang="ru-RU" dirty="0"/>
              <a:t> (сегмент НКРЯ со снятой омонимией)</a:t>
            </a:r>
          </a:p>
        </p:txBody>
      </p:sp>
    </p:spTree>
    <p:extLst>
      <p:ext uri="{BB962C8B-B14F-4D97-AF65-F5344CB8AC3E}">
        <p14:creationId xmlns:p14="http://schemas.microsoft.com/office/powerpoint/2010/main" val="368672569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1534</TotalTime>
  <Words>1691</Words>
  <Application>Microsoft Office PowerPoint</Application>
  <PresentationFormat>Широкоэкранный</PresentationFormat>
  <Paragraphs>246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Ретро</vt:lpstr>
      <vt:lpstr>Дистрибуция релятивных конструкций с причастием и с который в СРЯ</vt:lpstr>
      <vt:lpstr>Причастие  vs   Который</vt:lpstr>
      <vt:lpstr>Релятивизация</vt:lpstr>
      <vt:lpstr>Причастие  vs   Который</vt:lpstr>
      <vt:lpstr> Отрицательный языковой материал</vt:lpstr>
      <vt:lpstr>Другие типы относительных предложений</vt:lpstr>
      <vt:lpstr>Кой: пик употребляемости -1820 год : 1888 употреблений на млн словоформ, в 2013  - 65 употреблений</vt:lpstr>
      <vt:lpstr>Каковой: маркированность и редкость. 53 вхождения в основном корпусе</vt:lpstr>
      <vt:lpstr>                               Что  (сегмент НКРЯ со снятой омонимией)</vt:lpstr>
      <vt:lpstr>Предыдущие исследования</vt:lpstr>
      <vt:lpstr>Презентация PowerPoint</vt:lpstr>
      <vt:lpstr>Отбор материала в RLC</vt:lpstr>
      <vt:lpstr>Формирование гипотез</vt:lpstr>
      <vt:lpstr>Эксперимент на порождение речи</vt:lpstr>
      <vt:lpstr>Комбинации факторов</vt:lpstr>
      <vt:lpstr>Дизайн эксперимента</vt:lpstr>
      <vt:lpstr>Презентация PowerPoint</vt:lpstr>
      <vt:lpstr>Роль падежа</vt:lpstr>
      <vt:lpstr>Искомая иерархия факторов</vt:lpstr>
      <vt:lpstr>Проверка полученных результатов на  материале НКРЯ</vt:lpstr>
      <vt:lpstr>Результаты проверки </vt:lpstr>
      <vt:lpstr>Использованная 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Дистрибуция релятивных конструкций с причастием и с который в СРЯ</dc:title>
  <dc:creator>Александр Орлов</dc:creator>
  <cp:lastModifiedBy>Александр Орлов</cp:lastModifiedBy>
  <cp:revision>48</cp:revision>
  <dcterms:created xsi:type="dcterms:W3CDTF">2018-10-10T07:19:57Z</dcterms:created>
  <dcterms:modified xsi:type="dcterms:W3CDTF">2018-11-28T06:13:16Z</dcterms:modified>
</cp:coreProperties>
</file>