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79" r:id="rId4"/>
    <p:sldId id="281" r:id="rId5"/>
    <p:sldId id="282" r:id="rId6"/>
    <p:sldId id="284" r:id="rId7"/>
    <p:sldId id="262" r:id="rId8"/>
    <p:sldId id="285" r:id="rId9"/>
    <p:sldId id="258" r:id="rId10"/>
    <p:sldId id="276" r:id="rId11"/>
    <p:sldId id="286" r:id="rId12"/>
    <p:sldId id="288" r:id="rId13"/>
    <p:sldId id="289" r:id="rId14"/>
    <p:sldId id="260" r:id="rId15"/>
    <p:sldId id="259" r:id="rId16"/>
    <p:sldId id="263" r:id="rId17"/>
    <p:sldId id="291" r:id="rId18"/>
    <p:sldId id="275" r:id="rId19"/>
    <p:sldId id="271" r:id="rId20"/>
    <p:sldId id="264" r:id="rId21"/>
    <p:sldId id="272" r:id="rId22"/>
    <p:sldId id="265" r:id="rId23"/>
    <p:sldId id="266" r:id="rId24"/>
    <p:sldId id="267" r:id="rId25"/>
    <p:sldId id="273" r:id="rId26"/>
    <p:sldId id="269" r:id="rId27"/>
    <p:sldId id="293" r:id="rId28"/>
    <p:sldId id="270" r:id="rId29"/>
    <p:sldId id="274" r:id="rId30"/>
    <p:sldId id="278" r:id="rId31"/>
    <p:sldId id="287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09" autoAdjust="0"/>
    <p:restoredTop sz="94662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Аорист</c:v>
                </c:pt>
              </c:strCache>
            </c:strRef>
          </c:tx>
          <c:marker>
            <c:symbol val="none"/>
          </c:marker>
          <c:cat>
            <c:strRef>
              <c:f>Лист1!$A$2:$A$76</c:f>
              <c:strCach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10а</c:v>
                </c:pt>
                <c:pt idx="10">
                  <c:v>10b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23а</c:v>
                </c:pt>
                <c:pt idx="23">
                  <c:v>23b</c:v>
                </c:pt>
                <c:pt idx="24">
                  <c:v>23с</c:v>
                </c:pt>
                <c:pt idx="25">
                  <c:v>24а</c:v>
                </c:pt>
                <c:pt idx="26">
                  <c:v>24b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2">
                  <c:v>30</c:v>
                </c:pt>
                <c:pt idx="33">
                  <c:v>31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39а</c:v>
                </c:pt>
                <c:pt idx="42">
                  <c:v>39b</c:v>
                </c:pt>
                <c:pt idx="43">
                  <c:v>39с</c:v>
                </c:pt>
                <c:pt idx="44">
                  <c:v>40</c:v>
                </c:pt>
                <c:pt idx="45">
                  <c:v>41</c:v>
                </c:pt>
                <c:pt idx="46">
                  <c:v>42</c:v>
                </c:pt>
                <c:pt idx="47">
                  <c:v>43</c:v>
                </c:pt>
                <c:pt idx="48">
                  <c:v>44</c:v>
                </c:pt>
                <c:pt idx="49">
                  <c:v>45</c:v>
                </c:pt>
                <c:pt idx="50">
                  <c:v>46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50а</c:v>
                </c:pt>
                <c:pt idx="55">
                  <c:v>50b</c:v>
                </c:pt>
                <c:pt idx="56">
                  <c:v>51</c:v>
                </c:pt>
                <c:pt idx="57">
                  <c:v>52</c:v>
                </c:pt>
                <c:pt idx="58">
                  <c:v>53</c:v>
                </c:pt>
                <c:pt idx="59">
                  <c:v>54</c:v>
                </c:pt>
                <c:pt idx="60">
                  <c:v>55</c:v>
                </c:pt>
                <c:pt idx="61">
                  <c:v>56</c:v>
                </c:pt>
                <c:pt idx="62">
                  <c:v>57а</c:v>
                </c:pt>
                <c:pt idx="63">
                  <c:v>57b</c:v>
                </c:pt>
                <c:pt idx="64">
                  <c:v>58</c:v>
                </c:pt>
                <c:pt idx="65">
                  <c:v>59</c:v>
                </c:pt>
                <c:pt idx="66">
                  <c:v>60</c:v>
                </c:pt>
                <c:pt idx="67">
                  <c:v>61</c:v>
                </c:pt>
                <c:pt idx="68">
                  <c:v>62</c:v>
                </c:pt>
                <c:pt idx="69">
                  <c:v>63</c:v>
                </c:pt>
                <c:pt idx="70">
                  <c:v>64</c:v>
                </c:pt>
                <c:pt idx="71">
                  <c:v>65</c:v>
                </c:pt>
                <c:pt idx="72">
                  <c:v>66</c:v>
                </c:pt>
                <c:pt idx="73">
                  <c:v>67</c:v>
                </c:pt>
                <c:pt idx="74">
                  <c:v>68</c:v>
                </c:pt>
              </c:strCache>
            </c:strRef>
          </c:cat>
          <c:val>
            <c:numRef>
              <c:f>Лист1!$B$2:$B$76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3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Событие</c:v>
                </c:pt>
              </c:strCache>
            </c:strRef>
          </c:tx>
          <c:spPr>
            <a:ln>
              <a:solidFill>
                <a:srgbClr val="B2B2B2">
                  <a:alpha val="50196"/>
                </a:srgbClr>
              </a:solidFill>
            </a:ln>
          </c:spPr>
          <c:marker>
            <c:symbol val="none"/>
          </c:marker>
          <c:cat>
            <c:strRef>
              <c:f>Лист1!$A$2:$A$76</c:f>
              <c:strCach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10а</c:v>
                </c:pt>
                <c:pt idx="10">
                  <c:v>10b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23а</c:v>
                </c:pt>
                <c:pt idx="23">
                  <c:v>23b</c:v>
                </c:pt>
                <c:pt idx="24">
                  <c:v>23с</c:v>
                </c:pt>
                <c:pt idx="25">
                  <c:v>24а</c:v>
                </c:pt>
                <c:pt idx="26">
                  <c:v>24b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2">
                  <c:v>30</c:v>
                </c:pt>
                <c:pt idx="33">
                  <c:v>31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39а</c:v>
                </c:pt>
                <c:pt idx="42">
                  <c:v>39b</c:v>
                </c:pt>
                <c:pt idx="43">
                  <c:v>39с</c:v>
                </c:pt>
                <c:pt idx="44">
                  <c:v>40</c:v>
                </c:pt>
                <c:pt idx="45">
                  <c:v>41</c:v>
                </c:pt>
                <c:pt idx="46">
                  <c:v>42</c:v>
                </c:pt>
                <c:pt idx="47">
                  <c:v>43</c:v>
                </c:pt>
                <c:pt idx="48">
                  <c:v>44</c:v>
                </c:pt>
                <c:pt idx="49">
                  <c:v>45</c:v>
                </c:pt>
                <c:pt idx="50">
                  <c:v>46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50а</c:v>
                </c:pt>
                <c:pt idx="55">
                  <c:v>50b</c:v>
                </c:pt>
                <c:pt idx="56">
                  <c:v>51</c:v>
                </c:pt>
                <c:pt idx="57">
                  <c:v>52</c:v>
                </c:pt>
                <c:pt idx="58">
                  <c:v>53</c:v>
                </c:pt>
                <c:pt idx="59">
                  <c:v>54</c:v>
                </c:pt>
                <c:pt idx="60">
                  <c:v>55</c:v>
                </c:pt>
                <c:pt idx="61">
                  <c:v>56</c:v>
                </c:pt>
                <c:pt idx="62">
                  <c:v>57а</c:v>
                </c:pt>
                <c:pt idx="63">
                  <c:v>57b</c:v>
                </c:pt>
                <c:pt idx="64">
                  <c:v>58</c:v>
                </c:pt>
                <c:pt idx="65">
                  <c:v>59</c:v>
                </c:pt>
                <c:pt idx="66">
                  <c:v>60</c:v>
                </c:pt>
                <c:pt idx="67">
                  <c:v>61</c:v>
                </c:pt>
                <c:pt idx="68">
                  <c:v>62</c:v>
                </c:pt>
                <c:pt idx="69">
                  <c:v>63</c:v>
                </c:pt>
                <c:pt idx="70">
                  <c:v>64</c:v>
                </c:pt>
                <c:pt idx="71">
                  <c:v>65</c:v>
                </c:pt>
                <c:pt idx="72">
                  <c:v>66</c:v>
                </c:pt>
                <c:pt idx="73">
                  <c:v>67</c:v>
                </c:pt>
                <c:pt idx="74">
                  <c:v>68</c:v>
                </c:pt>
              </c:strCache>
            </c:strRef>
          </c:cat>
          <c:val>
            <c:numRef>
              <c:f>Лист1!$C$2:$C$76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0</c:v>
                </c:pt>
                <c:pt idx="52">
                  <c:v>4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2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1</c:v>
                </c:pt>
                <c:pt idx="69">
                  <c:v>3</c:v>
                </c:pt>
                <c:pt idx="70">
                  <c:v>0</c:v>
                </c:pt>
                <c:pt idx="71">
                  <c:v>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Лист1!$A$2:$A$76</c:f>
              <c:strCach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10а</c:v>
                </c:pt>
                <c:pt idx="10">
                  <c:v>10b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23а</c:v>
                </c:pt>
                <c:pt idx="23">
                  <c:v>23b</c:v>
                </c:pt>
                <c:pt idx="24">
                  <c:v>23с</c:v>
                </c:pt>
                <c:pt idx="25">
                  <c:v>24а</c:v>
                </c:pt>
                <c:pt idx="26">
                  <c:v>24b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2">
                  <c:v>30</c:v>
                </c:pt>
                <c:pt idx="33">
                  <c:v>31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39а</c:v>
                </c:pt>
                <c:pt idx="42">
                  <c:v>39b</c:v>
                </c:pt>
                <c:pt idx="43">
                  <c:v>39с</c:v>
                </c:pt>
                <c:pt idx="44">
                  <c:v>40</c:v>
                </c:pt>
                <c:pt idx="45">
                  <c:v>41</c:v>
                </c:pt>
                <c:pt idx="46">
                  <c:v>42</c:v>
                </c:pt>
                <c:pt idx="47">
                  <c:v>43</c:v>
                </c:pt>
                <c:pt idx="48">
                  <c:v>44</c:v>
                </c:pt>
                <c:pt idx="49">
                  <c:v>45</c:v>
                </c:pt>
                <c:pt idx="50">
                  <c:v>46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50а</c:v>
                </c:pt>
                <c:pt idx="55">
                  <c:v>50b</c:v>
                </c:pt>
                <c:pt idx="56">
                  <c:v>51</c:v>
                </c:pt>
                <c:pt idx="57">
                  <c:v>52</c:v>
                </c:pt>
                <c:pt idx="58">
                  <c:v>53</c:v>
                </c:pt>
                <c:pt idx="59">
                  <c:v>54</c:v>
                </c:pt>
                <c:pt idx="60">
                  <c:v>55</c:v>
                </c:pt>
                <c:pt idx="61">
                  <c:v>56</c:v>
                </c:pt>
                <c:pt idx="62">
                  <c:v>57а</c:v>
                </c:pt>
                <c:pt idx="63">
                  <c:v>57b</c:v>
                </c:pt>
                <c:pt idx="64">
                  <c:v>58</c:v>
                </c:pt>
                <c:pt idx="65">
                  <c:v>59</c:v>
                </c:pt>
                <c:pt idx="66">
                  <c:v>60</c:v>
                </c:pt>
                <c:pt idx="67">
                  <c:v>61</c:v>
                </c:pt>
                <c:pt idx="68">
                  <c:v>62</c:v>
                </c:pt>
                <c:pt idx="69">
                  <c:v>63</c:v>
                </c:pt>
                <c:pt idx="70">
                  <c:v>64</c:v>
                </c:pt>
                <c:pt idx="71">
                  <c:v>65</c:v>
                </c:pt>
                <c:pt idx="72">
                  <c:v>66</c:v>
                </c:pt>
                <c:pt idx="73">
                  <c:v>67</c:v>
                </c:pt>
                <c:pt idx="74">
                  <c:v>68</c:v>
                </c:pt>
              </c:strCache>
            </c:strRef>
          </c:cat>
          <c:val>
            <c:numRef>
              <c:f>Лист1!$D$2:$D$76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96256"/>
        <c:axId val="66897792"/>
      </c:lineChart>
      <c:catAx>
        <c:axId val="668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897792"/>
        <c:crosses val="autoZero"/>
        <c:auto val="1"/>
        <c:lblAlgn val="ctr"/>
        <c:lblOffset val="100"/>
        <c:noMultiLvlLbl val="0"/>
      </c:catAx>
      <c:valAx>
        <c:axId val="6689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89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7351870511738E-2"/>
          <c:y val="6.2884523121586641E-2"/>
          <c:w val="0.66651934637202603"/>
          <c:h val="0.859048057589292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Относительная частота употребления аориста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Лист1!$A$2:$A$20</c:f>
              <c:numCache>
                <c:formatCode>General</c:formatCode>
                <c:ptCount val="19"/>
                <c:pt idx="0">
                  <c:v>1951</c:v>
                </c:pt>
                <c:pt idx="1">
                  <c:v>1953</c:v>
                </c:pt>
                <c:pt idx="2">
                  <c:v>1956</c:v>
                </c:pt>
                <c:pt idx="3">
                  <c:v>1957</c:v>
                </c:pt>
                <c:pt idx="4">
                  <c:v>1959</c:v>
                </c:pt>
                <c:pt idx="5">
                  <c:v>1962</c:v>
                </c:pt>
                <c:pt idx="6">
                  <c:v>1968</c:v>
                </c:pt>
                <c:pt idx="7">
                  <c:v>1974</c:v>
                </c:pt>
                <c:pt idx="8">
                  <c:v>1974</c:v>
                </c:pt>
                <c:pt idx="9">
                  <c:v>1975</c:v>
                </c:pt>
                <c:pt idx="10">
                  <c:v>1983</c:v>
                </c:pt>
                <c:pt idx="11">
                  <c:v>1983</c:v>
                </c:pt>
                <c:pt idx="12">
                  <c:v>1985</c:v>
                </c:pt>
                <c:pt idx="13">
                  <c:v>1985</c:v>
                </c:pt>
                <c:pt idx="14">
                  <c:v>1988</c:v>
                </c:pt>
                <c:pt idx="15">
                  <c:v>1989</c:v>
                </c:pt>
                <c:pt idx="16">
                  <c:v>1991</c:v>
                </c:pt>
                <c:pt idx="17">
                  <c:v>1992</c:v>
                </c:pt>
                <c:pt idx="18">
                  <c:v>1996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0.48</c:v>
                </c:pt>
                <c:pt idx="1">
                  <c:v>0.4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0.43</c:v>
                </c:pt>
                <c:pt idx="5">
                  <c:v>0.6</c:v>
                </c:pt>
                <c:pt idx="6">
                  <c:v>0.15</c:v>
                </c:pt>
                <c:pt idx="7">
                  <c:v>0.13</c:v>
                </c:pt>
                <c:pt idx="8">
                  <c:v>0.05</c:v>
                </c:pt>
                <c:pt idx="9">
                  <c:v>0.05</c:v>
                </c:pt>
                <c:pt idx="10">
                  <c:v>0.28999999999999998</c:v>
                </c:pt>
                <c:pt idx="11">
                  <c:v>0</c:v>
                </c:pt>
                <c:pt idx="12">
                  <c:v>0.08</c:v>
                </c:pt>
                <c:pt idx="13">
                  <c:v>0.04</c:v>
                </c:pt>
                <c:pt idx="14">
                  <c:v>0.06</c:v>
                </c:pt>
                <c:pt idx="15">
                  <c:v>0.02</c:v>
                </c:pt>
                <c:pt idx="16">
                  <c:v>0.04</c:v>
                </c:pt>
                <c:pt idx="17">
                  <c:v>0.02</c:v>
                </c:pt>
                <c:pt idx="1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89856"/>
        <c:axId val="80523264"/>
      </c:scatterChart>
      <c:valAx>
        <c:axId val="784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523264"/>
        <c:crosses val="autoZero"/>
        <c:crossBetween val="midCat"/>
      </c:valAx>
      <c:valAx>
        <c:axId val="8052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89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О семантике аориста в современном сербскохорватском </a:t>
            </a:r>
            <a:br>
              <a:rPr lang="ru-RU" sz="6000" dirty="0" smtClean="0"/>
            </a:br>
            <a:r>
              <a:rPr lang="ru-RU" sz="6000" dirty="0" smtClean="0"/>
              <a:t>языке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Мария Егорова, ИЛ РГГУ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24. 11. 2018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568952" cy="9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</a:rPr>
              <a:t>Грамматические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+mn-lt"/>
              </a:rPr>
              <a:t>описания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8784976" cy="4615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своём прямом значении формы аориста выражают </a:t>
            </a:r>
            <a:r>
              <a:rPr lang="ru-RU" b="1" dirty="0">
                <a:solidFill>
                  <a:schemeClr val="tx1"/>
                </a:solidFill>
              </a:rPr>
              <a:t>действие в прошлом, завершённое непосредственно перед моментом речи</a:t>
            </a:r>
            <a:r>
              <a:rPr lang="ru-RU" dirty="0">
                <a:solidFill>
                  <a:schemeClr val="tx1"/>
                </a:solidFill>
              </a:rPr>
              <a:t>. Они обычно образуются от глаголов совершенного вида. </a:t>
            </a:r>
            <a:r>
              <a:rPr lang="ru-RU" dirty="0" smtClean="0">
                <a:solidFill>
                  <a:schemeClr val="tx1"/>
                </a:solidFill>
              </a:rPr>
              <a:t>Будучи образованными от глаголов несовершенного вида, формы аориста выражают </a:t>
            </a:r>
            <a:r>
              <a:rPr lang="ru-RU" b="1" dirty="0" smtClean="0">
                <a:solidFill>
                  <a:schemeClr val="tx1"/>
                </a:solidFill>
              </a:rPr>
              <a:t>длительное действие в прошлом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закончившееся в известном ограниченном времени перед моментом речи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Толстой 1957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Аорист </a:t>
            </a:r>
            <a:r>
              <a:rPr lang="ru-RU" dirty="0">
                <a:solidFill>
                  <a:schemeClr val="tx1"/>
                </a:solidFill>
              </a:rPr>
              <a:t>выражает </a:t>
            </a:r>
            <a:r>
              <a:rPr lang="ru-RU" b="1" dirty="0">
                <a:solidFill>
                  <a:schemeClr val="tx1"/>
                </a:solidFill>
              </a:rPr>
              <a:t>не длительное или мгновенное действие в прошлом</a:t>
            </a:r>
            <a:r>
              <a:rPr lang="ru-RU" dirty="0">
                <a:solidFill>
                  <a:schemeClr val="tx1"/>
                </a:solidFill>
              </a:rPr>
              <a:t>. Аорист редко употребляется в разговорном языке и почти не встречается в публицистике, научных и общественно-политических текстах. Формы аориста применяются главным образом в художественном </a:t>
            </a:r>
            <a:r>
              <a:rPr lang="ru-RU" dirty="0" smtClean="0">
                <a:solidFill>
                  <a:schemeClr val="tx1"/>
                </a:solidFill>
              </a:rPr>
              <a:t>повествовании </a:t>
            </a:r>
            <a:r>
              <a:rPr lang="ru-RU" dirty="0">
                <a:solidFill>
                  <a:schemeClr val="tx1"/>
                </a:solidFill>
              </a:rPr>
              <a:t>[Гудков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1969</a:t>
            </a:r>
            <a:r>
              <a:rPr lang="ru-RU" dirty="0" smtClean="0">
                <a:solidFill>
                  <a:schemeClr val="tx1"/>
                </a:solidFill>
              </a:rPr>
              <a:t>].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130480" cy="115902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Как аорист функционирует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в тексте?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8856984" cy="40393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***</a:t>
            </a:r>
          </a:p>
          <a:p>
            <a:pPr algn="just"/>
            <a:r>
              <a:rPr lang="az-Cyrl-AZ" dirty="0" smtClean="0">
                <a:solidFill>
                  <a:schemeClr val="tx1"/>
                </a:solidFill>
              </a:rPr>
              <a:t>(5) — Жена у првом делу свог живота рађа, а у другом убија и сахрањује себе или оне око себе. Питање је када почиње тај други део?</a:t>
            </a: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Са тим мислима студенткиња хемије Херонеја Букур </a:t>
            </a:r>
            <a:r>
              <a:rPr lang="az-Cyrl-AZ" sz="2200" b="1" i="1" dirty="0" smtClean="0">
                <a:solidFill>
                  <a:schemeClr val="tx1"/>
                </a:solidFill>
              </a:rPr>
              <a:t>разлупа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az-Cyrl-AZ" sz="2200" dirty="0" smtClean="0">
                <a:solidFill>
                  <a:schemeClr val="tx1"/>
                </a:solidFill>
              </a:rPr>
              <a:t>кувано јаје о чело и </a:t>
            </a:r>
            <a:r>
              <a:rPr lang="az-Cyrl-AZ" sz="2200" b="1" i="1" dirty="0" smtClean="0">
                <a:solidFill>
                  <a:schemeClr val="tx1"/>
                </a:solidFill>
              </a:rPr>
              <a:t>појед</a:t>
            </a:r>
            <a:r>
              <a:rPr lang="az-Cyrl-AZ" sz="2200" i="1" dirty="0" smtClean="0">
                <a:solidFill>
                  <a:schemeClr val="tx1"/>
                </a:solidFill>
              </a:rPr>
              <a:t>е</a:t>
            </a:r>
            <a:r>
              <a:rPr lang="az-Cyrl-AZ" sz="2200" dirty="0" smtClean="0">
                <a:solidFill>
                  <a:schemeClr val="tx1"/>
                </a:solidFill>
              </a:rPr>
              <a:t> га. [Павић 1993]</a:t>
            </a: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‘— Женщина в первой половине своей жизни рожает, а во второй убивает и хоронит себя или своих близких. Вопрос  в том, когда начинается эта вторая половина.</a:t>
            </a: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С этими мыслями студентка [факультета] химии Геронея Букур </a:t>
            </a:r>
            <a:r>
              <a:rPr lang="az-Cyrl-AZ" sz="2200" b="1" i="1" dirty="0" smtClean="0">
                <a:solidFill>
                  <a:schemeClr val="tx1"/>
                </a:solidFill>
              </a:rPr>
              <a:t>разбила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  <a:r>
              <a:rPr lang="en-US" sz="2200" b="1" dirty="0" smtClean="0">
                <a:solidFill>
                  <a:schemeClr val="tx1"/>
                </a:solidFill>
              </a:rPr>
              <a:t>AOR-</a:t>
            </a:r>
            <a:r>
              <a:rPr lang="ru-RU" sz="2200" b="1" dirty="0">
                <a:solidFill>
                  <a:schemeClr val="tx1"/>
                </a:solidFill>
              </a:rPr>
              <a:t>3</a:t>
            </a:r>
            <a:r>
              <a:rPr lang="en-US" sz="2200" b="1" dirty="0">
                <a:solidFill>
                  <a:schemeClr val="tx1"/>
                </a:solidFill>
              </a:rPr>
              <a:t>SG</a:t>
            </a:r>
            <a:r>
              <a:rPr lang="az-Cyrl-AZ" sz="2200" b="1" i="1" dirty="0" smtClean="0">
                <a:solidFill>
                  <a:schemeClr val="tx1"/>
                </a:solidFill>
              </a:rPr>
              <a:t> </a:t>
            </a:r>
            <a:r>
              <a:rPr lang="az-Cyrl-AZ" sz="2200" dirty="0" smtClean="0">
                <a:solidFill>
                  <a:schemeClr val="tx1"/>
                </a:solidFill>
              </a:rPr>
              <a:t>варёное яйцо </a:t>
            </a:r>
            <a:r>
              <a:rPr lang="ru-RU" sz="2200" dirty="0" smtClean="0">
                <a:solidFill>
                  <a:schemeClr val="tx1"/>
                </a:solidFill>
              </a:rPr>
              <a:t>о лоб</a:t>
            </a:r>
            <a:r>
              <a:rPr lang="az-Cyrl-AZ" sz="2200" dirty="0" smtClean="0">
                <a:solidFill>
                  <a:schemeClr val="tx1"/>
                </a:solidFill>
              </a:rPr>
              <a:t> и </a:t>
            </a:r>
            <a:r>
              <a:rPr lang="az-Cyrl-AZ" sz="2200" b="1" i="1" dirty="0" smtClean="0">
                <a:solidFill>
                  <a:schemeClr val="tx1"/>
                </a:solidFill>
              </a:rPr>
              <a:t>съела.</a:t>
            </a:r>
            <a:r>
              <a:rPr lang="en-US" sz="2200" b="1" dirty="0" smtClean="0">
                <a:solidFill>
                  <a:schemeClr val="tx1"/>
                </a:solidFill>
              </a:rPr>
              <a:t>AOR-</a:t>
            </a:r>
            <a:r>
              <a:rPr lang="ru-RU" sz="2200" b="1" dirty="0">
                <a:solidFill>
                  <a:schemeClr val="tx1"/>
                </a:solidFill>
              </a:rPr>
              <a:t>3</a:t>
            </a:r>
            <a:r>
              <a:rPr lang="en-US" sz="2200" b="1" dirty="0">
                <a:solidFill>
                  <a:schemeClr val="tx1"/>
                </a:solidFill>
              </a:rPr>
              <a:t>SG</a:t>
            </a:r>
            <a:r>
              <a:rPr lang="az-Cyrl-AZ" sz="2200" dirty="0" smtClean="0">
                <a:solidFill>
                  <a:schemeClr val="tx1"/>
                </a:solidFill>
              </a:rPr>
              <a:t> его</a:t>
            </a:r>
            <a:r>
              <a:rPr lang="ru-RU" sz="2200" dirty="0" smtClean="0">
                <a:solidFill>
                  <a:schemeClr val="tx1"/>
                </a:solidFill>
              </a:rPr>
              <a:t>’.</a:t>
            </a:r>
            <a:endParaRPr lang="sr-Cyrl-R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2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640960" cy="943000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Отрывок из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[</a:t>
            </a:r>
            <a:r>
              <a:rPr lang="sr-Cyrl-RS" sz="4400" dirty="0" smtClean="0">
                <a:solidFill>
                  <a:schemeClr val="tx1"/>
                </a:solidFill>
                <a:latin typeface="+mn-lt"/>
              </a:rPr>
              <a:t>Павић 199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3]</a:t>
            </a:r>
            <a:r>
              <a:rPr lang="sr-Cyrl-RS" sz="44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</a:rPr>
            </a:br>
            <a:r>
              <a:rPr lang="sr-Cyrl-RS" sz="4400" dirty="0" smtClean="0">
                <a:solidFill>
                  <a:schemeClr val="tx1"/>
                </a:solidFill>
                <a:latin typeface="+mn-lt"/>
              </a:rPr>
              <a:t> 68 предложений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57089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1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85184"/>
            <a:ext cx="8784976" cy="108701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Аорист = Событие, 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Событие ≠ Аорист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712968" cy="4255368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>
                <a:solidFill>
                  <a:schemeClr val="tx1"/>
                </a:solidFill>
              </a:rPr>
              <a:t>(6a) Једнога јутра брат је у неком листу пронашао позоришни оглас који је привукао његову пажњу и </a:t>
            </a:r>
            <a:r>
              <a:rPr lang="sr-Cyrl-RS" b="1" i="1" dirty="0" smtClean="0">
                <a:solidFill>
                  <a:schemeClr val="tx1"/>
                </a:solidFill>
              </a:rPr>
              <a:t>показао</a:t>
            </a:r>
            <a:r>
              <a:rPr lang="sr-Cyrl-RS" dirty="0" smtClean="0">
                <a:solidFill>
                  <a:schemeClr val="tx1"/>
                </a:solidFill>
              </a:rPr>
              <a:t> ми га.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‘</a:t>
            </a:r>
            <a:r>
              <a:rPr lang="ru-RU" sz="2200" dirty="0" smtClean="0">
                <a:solidFill>
                  <a:schemeClr val="tx1"/>
                </a:solidFill>
              </a:rPr>
              <a:t>Однажды утром брат в какой-то газете нашёл объявление о спектакле, которое привлекло его внимание, и </a:t>
            </a:r>
            <a:r>
              <a:rPr lang="ru-RU" sz="2200" b="1" dirty="0" smtClean="0">
                <a:solidFill>
                  <a:schemeClr val="tx1"/>
                </a:solidFill>
              </a:rPr>
              <a:t>показал.</a:t>
            </a:r>
            <a:r>
              <a:rPr lang="en-US" sz="2200" b="1" dirty="0" smtClean="0">
                <a:solidFill>
                  <a:schemeClr val="tx1"/>
                </a:solidFill>
              </a:rPr>
              <a:t>PF</a:t>
            </a:r>
            <a:r>
              <a:rPr lang="ru-RU" sz="2200" b="1" dirty="0" smtClean="0">
                <a:solidFill>
                  <a:schemeClr val="tx1"/>
                </a:solidFill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</a:rPr>
              <a:t>3SGm</a:t>
            </a:r>
            <a:r>
              <a:rPr lang="ru-RU" sz="2200" dirty="0" smtClean="0">
                <a:solidFill>
                  <a:schemeClr val="tx1"/>
                </a:solidFill>
              </a:rPr>
              <a:t> мне его</a:t>
            </a:r>
            <a:r>
              <a:rPr lang="en-US" sz="2200" dirty="0" smtClean="0">
                <a:solidFill>
                  <a:schemeClr val="tx1"/>
                </a:solidFill>
              </a:rPr>
              <a:t>’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sr-Cyrl-RS" sz="2200" dirty="0" smtClean="0">
              <a:solidFill>
                <a:schemeClr val="tx1"/>
              </a:solidFill>
            </a:endParaRPr>
          </a:p>
          <a:p>
            <a:pPr algn="just"/>
            <a:r>
              <a:rPr lang="sr-Cyrl-RS" dirty="0" smtClean="0">
                <a:solidFill>
                  <a:schemeClr val="tx1"/>
                </a:solidFill>
              </a:rPr>
              <a:t>(6b) [Одустадосмо за тај пут,] али после неколико дана брат ми </a:t>
            </a:r>
            <a:r>
              <a:rPr lang="sr-Cyrl-RS" b="1" i="1" dirty="0" smtClean="0">
                <a:solidFill>
                  <a:schemeClr val="tx1"/>
                </a:solidFill>
              </a:rPr>
              <a:t>показа</a:t>
            </a:r>
            <a:r>
              <a:rPr lang="sr-Cyrl-RS" dirty="0" smtClean="0">
                <a:solidFill>
                  <a:schemeClr val="tx1"/>
                </a:solidFill>
              </a:rPr>
              <a:t> новине и у њима опет најављену представу Мусејеве песничке приче о Хери и Леандру.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‘В тот раз мы отступили [от своего намерения], однако через несколько дней брат </a:t>
            </a:r>
            <a:r>
              <a:rPr lang="az-Cyrl-AZ" sz="2200" b="1" dirty="0" smtClean="0">
                <a:solidFill>
                  <a:schemeClr val="tx1"/>
                </a:solidFill>
              </a:rPr>
              <a:t>показал.AO</a:t>
            </a:r>
            <a:r>
              <a:rPr lang="ru-RU" sz="2200" b="1" dirty="0" smtClean="0">
                <a:solidFill>
                  <a:schemeClr val="tx1"/>
                </a:solidFill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</a:rPr>
              <a:t>3SG</a:t>
            </a:r>
            <a:r>
              <a:rPr lang="az-Cyrl-AZ" sz="2200" dirty="0" smtClean="0">
                <a:solidFill>
                  <a:schemeClr val="tx1"/>
                </a:solidFill>
              </a:rPr>
              <a:t> мне газету, в которой снова сообщалось о постановке поэмы Мусия о Геро и Леандре’.</a:t>
            </a:r>
            <a:endParaRPr lang="az-Cyrl-A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Маркированный статус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8352928" cy="4759424"/>
          </a:xfrm>
        </p:spPr>
        <p:txBody>
          <a:bodyPr/>
          <a:lstStyle/>
          <a:p>
            <a:pPr algn="just"/>
            <a:r>
              <a:rPr lang="az-Cyrl-AZ" dirty="0" smtClean="0">
                <a:solidFill>
                  <a:schemeClr val="tx1"/>
                </a:solidFill>
              </a:rPr>
              <a:t>Таким образом, лингвистическая синхрония сама оказывается динамичной; любой языковой код на всех его уровнях подвержен чередованиям, и в любом чередовании одна из чередующихся единиц </a:t>
            </a:r>
            <a:r>
              <a:rPr lang="az-Cyrl-AZ" b="1" dirty="0" smtClean="0">
                <a:solidFill>
                  <a:schemeClr val="tx1"/>
                </a:solidFill>
              </a:rPr>
              <a:t>наделена дополнительной информационной значимостью и, следовательно, приобретает некий маркированный статус </a:t>
            </a:r>
            <a:r>
              <a:rPr lang="az-Cyrl-AZ" dirty="0" smtClean="0">
                <a:solidFill>
                  <a:schemeClr val="tx1"/>
                </a:solidFill>
              </a:rPr>
              <a:t>в противо-положность нейтральному, немаркированному статусу другой единицы [Якобсон 1985].</a:t>
            </a:r>
          </a:p>
          <a:p>
            <a:endParaRPr lang="az-Cyrl-A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6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Экспрессивность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”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239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»[</a:t>
            </a:r>
            <a:r>
              <a:rPr lang="sr-Cyrl-RS" dirty="0" smtClean="0">
                <a:solidFill>
                  <a:schemeClr val="tx1"/>
                </a:solidFill>
              </a:rPr>
              <a:t>Друга] значајна карактеристика облика аориста у односу </a:t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на перфекат јесте та што аорист увек </a:t>
            </a:r>
            <a:r>
              <a:rPr lang="sr-Cyrl-RS" b="1" dirty="0" smtClean="0">
                <a:solidFill>
                  <a:schemeClr val="tx1"/>
                </a:solidFill>
              </a:rPr>
              <a:t>исказује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доживљену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прошлу радњу или је представља као такву</a:t>
            </a:r>
            <a:r>
              <a:rPr lang="sr-Cyrl-RS" dirty="0" smtClean="0">
                <a:solidFill>
                  <a:schemeClr val="tx1"/>
                </a:solidFill>
              </a:rPr>
              <a:t>« [Пипер </a:t>
            </a:r>
            <a:r>
              <a:rPr lang="en-US" dirty="0" smtClean="0">
                <a:solidFill>
                  <a:schemeClr val="tx1"/>
                </a:solidFill>
              </a:rPr>
              <a:t>et </a:t>
            </a:r>
            <a:r>
              <a:rPr lang="en-US" dirty="0">
                <a:solidFill>
                  <a:schemeClr val="tx1"/>
                </a:solidFill>
              </a:rPr>
              <a:t>al. 2005</a:t>
            </a:r>
            <a:r>
              <a:rPr lang="en-US" dirty="0" smtClean="0">
                <a:solidFill>
                  <a:schemeClr val="tx1"/>
                </a:solidFill>
              </a:rPr>
              <a:t>].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Другая существенная характеристика формы аориста, по отношению к перфекту, — та, что аорист всегда выражает пережитое событие в прошлом или представляет его как таковое.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Аорист в основном обозначает ограниченное действие в прошлом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которое действующее лицо (говорящий) заметило или пережило</a:t>
            </a:r>
            <a:r>
              <a:rPr lang="ru-RU" dirty="0">
                <a:solidFill>
                  <a:schemeClr val="tx1"/>
                </a:solidFill>
              </a:rPr>
              <a:t>. &lt;…&gt; Аорист в ЛФС </a:t>
            </a:r>
            <a:r>
              <a:rPr lang="ru-RU" b="1" dirty="0">
                <a:solidFill>
                  <a:schemeClr val="tx1"/>
                </a:solidFill>
              </a:rPr>
              <a:t>употребляется в функции усиления динамики текста, живости изложения и большей </a:t>
            </a:r>
            <a:r>
              <a:rPr lang="ru-RU" b="1" dirty="0" smtClean="0">
                <a:solidFill>
                  <a:schemeClr val="tx1"/>
                </a:solidFill>
              </a:rPr>
              <a:t>экспрессивности</a:t>
            </a:r>
            <a:r>
              <a:rPr lang="ru-RU" dirty="0" smtClean="0">
                <a:solidFill>
                  <a:schemeClr val="tx1"/>
                </a:solidFill>
              </a:rPr>
              <a:t> [</a:t>
            </a:r>
            <a:r>
              <a:rPr lang="ru-RU" dirty="0">
                <a:solidFill>
                  <a:schemeClr val="tx1"/>
                </a:solidFill>
              </a:rPr>
              <a:t>Тошович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2006</a:t>
            </a:r>
            <a:r>
              <a:rPr lang="ru-RU" dirty="0" smtClean="0">
                <a:solidFill>
                  <a:schemeClr val="tx1"/>
                </a:solidFill>
              </a:rPr>
              <a:t>].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2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301208"/>
            <a:ext cx="4608512" cy="8709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Значения аориста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Претеритные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329264"/>
            <a:ext cx="4320480" cy="4187968"/>
          </a:xfrm>
        </p:spPr>
        <p:txBody>
          <a:bodyPr>
            <a:normAutofit/>
          </a:bodyPr>
          <a:lstStyle/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«употребляется в повествова-нии для обозначения событий, которые произошли в про-шлом» </a:t>
            </a:r>
            <a:r>
              <a:rPr lang="ru-RU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Mareti</a:t>
            </a:r>
            <a:r>
              <a:rPr lang="ru-RU" sz="2000" dirty="0">
                <a:solidFill>
                  <a:schemeClr val="tx1"/>
                </a:solidFill>
              </a:rPr>
              <a:t>ć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1963]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«</a:t>
            </a:r>
            <a:r>
              <a:rPr lang="ru-RU" sz="2200" dirty="0">
                <a:solidFill>
                  <a:schemeClr val="tx1"/>
                </a:solidFill>
              </a:rPr>
              <a:t>означает действия, которые происходили или произошли в прошлом, до момента речи» </a:t>
            </a:r>
            <a:r>
              <a:rPr lang="ru-RU" sz="2000" dirty="0">
                <a:solidFill>
                  <a:schemeClr val="tx1"/>
                </a:solidFill>
              </a:rPr>
              <a:t>[</a:t>
            </a:r>
            <a:r>
              <a:rPr lang="sr-Cyrl-RS" sz="2000" dirty="0">
                <a:solidFill>
                  <a:schemeClr val="tx1"/>
                </a:solidFill>
              </a:rPr>
              <a:t>Стевановић </a:t>
            </a:r>
            <a:r>
              <a:rPr lang="sr-Cyrl-RS" sz="2000" dirty="0" smtClean="0">
                <a:solidFill>
                  <a:schemeClr val="tx1"/>
                </a:solidFill>
              </a:rPr>
              <a:t>1989</a:t>
            </a:r>
            <a:r>
              <a:rPr lang="ru-RU" sz="2000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«выражает не длительное или мгновенное действие в про-шлом» </a:t>
            </a:r>
            <a:r>
              <a:rPr lang="ru-RU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>
                <a:solidFill>
                  <a:schemeClr val="tx1"/>
                </a:solidFill>
              </a:rPr>
              <a:t>Гудков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1969]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Специфицированные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4391344" cy="4331984"/>
          </a:xfrm>
        </p:spPr>
        <p:txBody>
          <a:bodyPr>
            <a:noAutofit/>
          </a:bodyPr>
          <a:lstStyle/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используется для указания на действие, совершившееся недав-но, «непосредственно перед моментом речи» </a:t>
            </a:r>
            <a:r>
              <a:rPr lang="ru-RU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>
                <a:solidFill>
                  <a:schemeClr val="tx1"/>
                </a:solidFill>
              </a:rPr>
              <a:t>Толстой </a:t>
            </a:r>
            <a:r>
              <a:rPr lang="en-US" sz="2000" dirty="0" smtClean="0">
                <a:solidFill>
                  <a:schemeClr val="tx1"/>
                </a:solidFill>
              </a:rPr>
              <a:t>1957</a:t>
            </a:r>
            <a:r>
              <a:rPr lang="ru-RU" sz="2000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используется для </a:t>
            </a:r>
            <a:r>
              <a:rPr lang="ru-RU" sz="2200" dirty="0">
                <a:solidFill>
                  <a:schemeClr val="tx1"/>
                </a:solidFill>
              </a:rPr>
              <a:t>выражения удивления, гнева, скорби или упрёка </a:t>
            </a:r>
            <a:r>
              <a:rPr lang="ru-RU" sz="2000" dirty="0">
                <a:solidFill>
                  <a:schemeClr val="tx1"/>
                </a:solidFill>
              </a:rPr>
              <a:t>[</a:t>
            </a:r>
            <a:r>
              <a:rPr lang="sr-Cyrl-RS" sz="2000" dirty="0">
                <a:solidFill>
                  <a:schemeClr val="tx1"/>
                </a:solidFill>
              </a:rPr>
              <a:t>Стевановић 1989</a:t>
            </a:r>
            <a:r>
              <a:rPr lang="ru-RU" sz="2000" dirty="0" smtClean="0">
                <a:solidFill>
                  <a:schemeClr val="tx1"/>
                </a:solidFill>
              </a:rPr>
              <a:t>], [</a:t>
            </a:r>
            <a:r>
              <a:rPr lang="en-US" sz="2000" dirty="0">
                <a:solidFill>
                  <a:schemeClr val="tx1"/>
                </a:solidFill>
              </a:rPr>
              <a:t>Mareti</a:t>
            </a:r>
            <a:r>
              <a:rPr lang="ru-RU" sz="2000" dirty="0" smtClean="0">
                <a:solidFill>
                  <a:schemeClr val="tx1"/>
                </a:solidFill>
              </a:rPr>
              <a:t>ć 1963]</a:t>
            </a:r>
          </a:p>
          <a:p>
            <a:pPr algn="just"/>
            <a:r>
              <a:rPr lang="az-Cyrl-AZ" sz="2200" dirty="0" smtClean="0">
                <a:solidFill>
                  <a:schemeClr val="tx1"/>
                </a:solidFill>
              </a:rPr>
              <a:t>придаёт живость повествова-нию </a:t>
            </a:r>
            <a:r>
              <a:rPr lang="ru-RU" sz="2000" dirty="0" smtClean="0">
                <a:solidFill>
                  <a:schemeClr val="tx1"/>
                </a:solidFill>
              </a:rPr>
              <a:t>[</a:t>
            </a:r>
            <a:r>
              <a:rPr lang="sr-Cyrl-RS" sz="2000" dirty="0">
                <a:solidFill>
                  <a:schemeClr val="tx1"/>
                </a:solidFill>
              </a:rPr>
              <a:t>Стевановић </a:t>
            </a:r>
            <a:r>
              <a:rPr lang="sr-Cyrl-RS" sz="2000" dirty="0" smtClean="0">
                <a:solidFill>
                  <a:schemeClr val="tx1"/>
                </a:solidFill>
              </a:rPr>
              <a:t>1989</a:t>
            </a:r>
            <a:r>
              <a:rPr lang="ru-RU" sz="2000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1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Метод: Анализ текста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685800"/>
            <a:ext cx="8712968" cy="46154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>
                <a:solidFill>
                  <a:schemeClr val="tx1"/>
                </a:solidFill>
              </a:rPr>
              <a:t>Описание </a:t>
            </a:r>
            <a:r>
              <a:rPr lang="ru-RU" dirty="0" smtClean="0">
                <a:solidFill>
                  <a:schemeClr val="tx1"/>
                </a:solidFill>
              </a:rPr>
              <a:t>употреблений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эвиденциалов </a:t>
            </a:r>
            <a:r>
              <a:rPr lang="ru-RU" dirty="0">
                <a:solidFill>
                  <a:schemeClr val="tx1"/>
                </a:solidFill>
              </a:rPr>
              <a:t>sub specie структуры </a:t>
            </a:r>
            <a:r>
              <a:rPr lang="ru-RU" dirty="0" smtClean="0">
                <a:solidFill>
                  <a:schemeClr val="tx1"/>
                </a:solidFill>
              </a:rPr>
              <a:t>текста / дискурса </a:t>
            </a:r>
            <a:r>
              <a:rPr lang="ru-RU" dirty="0">
                <a:solidFill>
                  <a:schemeClr val="tx1"/>
                </a:solidFill>
              </a:rPr>
              <a:t>позволяет найти объяснение многим феноменам, которые нельзя объяснить, </a:t>
            </a:r>
            <a:r>
              <a:rPr lang="ru-RU" dirty="0" smtClean="0">
                <a:solidFill>
                  <a:schemeClr val="tx1"/>
                </a:solidFill>
              </a:rPr>
              <a:t>если рассматривать </a:t>
            </a:r>
            <a:r>
              <a:rPr lang="ru-RU" dirty="0">
                <a:solidFill>
                  <a:schemeClr val="tx1"/>
                </a:solidFill>
              </a:rPr>
              <a:t>только отдельные </a:t>
            </a:r>
            <a:r>
              <a:rPr lang="ru-RU" dirty="0" smtClean="0">
                <a:solidFill>
                  <a:schemeClr val="tx1"/>
                </a:solidFill>
              </a:rPr>
              <a:t>синтагмы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ru-RU" dirty="0" err="1">
                <a:solidFill>
                  <a:schemeClr val="tx1"/>
                </a:solidFill>
              </a:rPr>
              <a:t>Макарцев</a:t>
            </a:r>
            <a:r>
              <a:rPr lang="ru-RU" dirty="0">
                <a:solidFill>
                  <a:schemeClr val="tx1"/>
                </a:solidFill>
              </a:rPr>
              <a:t> 2014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небольшой </a:t>
            </a:r>
            <a:r>
              <a:rPr lang="ru-RU" dirty="0">
                <a:solidFill>
                  <a:schemeClr val="tx1"/>
                </a:solidFill>
              </a:rPr>
              <a:t>массив текстов </a:t>
            </a:r>
            <a:r>
              <a:rPr lang="ru-RU" dirty="0" smtClean="0">
                <a:solidFill>
                  <a:schemeClr val="tx1"/>
                </a:solidFill>
              </a:rPr>
              <a:t>— 18 отрывков </a:t>
            </a:r>
            <a:r>
              <a:rPr lang="ru-RU" dirty="0">
                <a:solidFill>
                  <a:schemeClr val="tx1"/>
                </a:solidFill>
              </a:rPr>
              <a:t>из </a:t>
            </a:r>
            <a:r>
              <a:rPr lang="ru-RU" dirty="0" smtClean="0">
                <a:solidFill>
                  <a:schemeClr val="tx1"/>
                </a:solidFill>
              </a:rPr>
              <a:t>прозаических произведений </a:t>
            </a:r>
            <a:r>
              <a:rPr lang="ru-RU" dirty="0">
                <a:solidFill>
                  <a:schemeClr val="tx1"/>
                </a:solidFill>
              </a:rPr>
              <a:t>второй половины ХХ </a:t>
            </a:r>
            <a:r>
              <a:rPr lang="ru-RU" dirty="0" smtClean="0">
                <a:solidFill>
                  <a:schemeClr val="tx1"/>
                </a:solidFill>
              </a:rPr>
              <a:t>века;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источники: </a:t>
            </a:r>
            <a:r>
              <a:rPr lang="ru-RU" sz="2200" dirty="0">
                <a:solidFill>
                  <a:schemeClr val="tx1"/>
                </a:solidFill>
              </a:rPr>
              <a:t>[Гудков 1969], [</a:t>
            </a:r>
            <a:r>
              <a:rPr lang="hr-HR" sz="2200" dirty="0">
                <a:solidFill>
                  <a:schemeClr val="tx1"/>
                </a:solidFill>
              </a:rPr>
              <a:t>Kapor 1975</a:t>
            </a:r>
            <a:r>
              <a:rPr lang="hr-HR" sz="2200" dirty="0" smtClean="0">
                <a:solidFill>
                  <a:schemeClr val="tx1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>
                <a:solidFill>
                  <a:schemeClr val="tx1"/>
                </a:solidFill>
              </a:rPr>
              <a:t>[</a:t>
            </a:r>
            <a:r>
              <a:rPr lang="sr-Cyrl-RS" sz="2200" dirty="0">
                <a:solidFill>
                  <a:schemeClr val="tx1"/>
                </a:solidFill>
              </a:rPr>
              <a:t>Павић 1993</a:t>
            </a:r>
            <a:r>
              <a:rPr lang="ru-RU" sz="2200" dirty="0" smtClean="0">
                <a:solidFill>
                  <a:schemeClr val="tx1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[</a:t>
            </a:r>
            <a:r>
              <a:rPr lang="sr-Cyrl-RS" sz="2200" dirty="0">
                <a:solidFill>
                  <a:schemeClr val="tx1"/>
                </a:solidFill>
              </a:rPr>
              <a:t>Михајловић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r>
              <a:rPr lang="sr-Cyrl-RS" sz="2200" dirty="0">
                <a:solidFill>
                  <a:schemeClr val="tx1"/>
                </a:solidFill>
              </a:rPr>
              <a:t>1996</a:t>
            </a:r>
            <a:r>
              <a:rPr lang="ru-RU" sz="2200" dirty="0">
                <a:solidFill>
                  <a:schemeClr val="tx1"/>
                </a:solidFill>
              </a:rPr>
              <a:t>]</a:t>
            </a:r>
            <a:r>
              <a:rPr lang="sr-Cyrl-R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>
                <a:solidFill>
                  <a:schemeClr val="tx1"/>
                </a:solidFill>
              </a:rPr>
              <a:t>[Зайцева</a:t>
            </a:r>
            <a:r>
              <a:rPr lang="en-US" sz="2200" dirty="0">
                <a:solidFill>
                  <a:schemeClr val="tx1"/>
                </a:solidFill>
              </a:rPr>
              <a:t> et al. </a:t>
            </a:r>
            <a:r>
              <a:rPr lang="ru-RU" sz="2200" dirty="0">
                <a:solidFill>
                  <a:schemeClr val="tx1"/>
                </a:solidFill>
              </a:rPr>
              <a:t>2003</a:t>
            </a:r>
            <a:r>
              <a:rPr lang="ru-RU" sz="2200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гипотеза: аорист  сильно маркирован в текстах, характеризующихся низкой частотой данной формы;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интерес </a:t>
            </a:r>
            <a:r>
              <a:rPr lang="ru-RU" dirty="0">
                <a:solidFill>
                  <a:schemeClr val="tx1"/>
                </a:solidFill>
              </a:rPr>
              <a:t>для нас представляют тексты с частотой употребления аориста &gt; 0 и ≤ </a:t>
            </a:r>
            <a:r>
              <a:rPr lang="ru-RU" dirty="0" smtClean="0">
                <a:solidFill>
                  <a:schemeClr val="tx1"/>
                </a:solidFill>
              </a:rPr>
              <a:t>0,15, </a:t>
            </a:r>
            <a:r>
              <a:rPr lang="ru-RU" dirty="0">
                <a:solidFill>
                  <a:schemeClr val="tx1"/>
                </a:solidFill>
              </a:rPr>
              <a:t>в которых данная форма, по нашим предположениям, должна быть сильно </a:t>
            </a:r>
            <a:r>
              <a:rPr lang="ru-RU" dirty="0" smtClean="0">
                <a:solidFill>
                  <a:schemeClr val="tx1"/>
                </a:solidFill>
              </a:rPr>
              <a:t>маркирована.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3486081"/>
              </p:ext>
            </p:extLst>
          </p:nvPr>
        </p:nvGraphicFramePr>
        <p:xfrm>
          <a:off x="1043608" y="620688"/>
          <a:ext cx="68407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640960" cy="1008112"/>
          </a:xfrm>
        </p:spPr>
        <p:txBody>
          <a:bodyPr>
            <a:noAutofit/>
          </a:bodyPr>
          <a:lstStyle/>
          <a:p>
            <a:r>
              <a:rPr lang="ru-RU" sz="3800" dirty="0">
                <a:latin typeface="+mn-lt"/>
              </a:rPr>
              <a:t>Частота употребления аориста в текстах</a:t>
            </a:r>
            <a:endParaRPr lang="ru-RU" sz="3800" dirty="0"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266384" cy="101500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На единицах порядка клаузы: </a:t>
            </a:r>
            <a:r>
              <a:rPr lang="ru-RU" sz="4400" dirty="0" err="1" smtClean="0">
                <a:solidFill>
                  <a:schemeClr val="tx1"/>
                </a:solidFill>
                <a:latin typeface="+mn-lt"/>
              </a:rPr>
              <a:t>Аористное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значение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8568952" cy="38862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Базовое </a:t>
            </a:r>
            <a:r>
              <a:rPr lang="ru-RU" dirty="0">
                <a:solidFill>
                  <a:schemeClr val="tx1"/>
                </a:solidFill>
              </a:rPr>
              <a:t>значение, представляющее собой комбинацию </a:t>
            </a:r>
            <a:r>
              <a:rPr lang="ru-RU" dirty="0" err="1" smtClean="0">
                <a:solidFill>
                  <a:schemeClr val="tx1"/>
                </a:solidFill>
              </a:rPr>
              <a:t>перфектива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прошедшего времени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place of the </a:t>
            </a:r>
            <a:r>
              <a:rPr lang="en-US" dirty="0" smtClean="0">
                <a:solidFill>
                  <a:schemeClr val="tx1"/>
                </a:solidFill>
              </a:rPr>
              <a:t>term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‘perfective’ </a:t>
            </a:r>
            <a:r>
              <a:rPr lang="en-US" dirty="0">
                <a:solidFill>
                  <a:schemeClr val="tx1"/>
                </a:solidFill>
              </a:rPr>
              <a:t>some linguists use the </a:t>
            </a:r>
            <a:r>
              <a:rPr lang="en-US" dirty="0" smtClean="0">
                <a:solidFill>
                  <a:schemeClr val="tx1"/>
                </a:solidFill>
              </a:rPr>
              <a:t>term ‘aoristic’;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traditional grammatical terminologies </a:t>
            </a:r>
            <a:r>
              <a:rPr lang="en-US" dirty="0">
                <a:solidFill>
                  <a:schemeClr val="tx1"/>
                </a:solidFill>
              </a:rPr>
              <a:t>of some languages, however, the </a:t>
            </a:r>
            <a:r>
              <a:rPr lang="en-US" dirty="0" smtClean="0">
                <a:solidFill>
                  <a:schemeClr val="tx1"/>
                </a:solidFill>
              </a:rPr>
              <a:t>term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‘aorist’ </a:t>
            </a:r>
            <a:r>
              <a:rPr lang="en-US" dirty="0">
                <a:solidFill>
                  <a:schemeClr val="tx1"/>
                </a:solidFill>
              </a:rPr>
              <a:t>is restricted to perfectivity in the past tense (e.g. </a:t>
            </a:r>
            <a:r>
              <a:rPr lang="en-US" dirty="0" smtClean="0">
                <a:solidFill>
                  <a:schemeClr val="tx1"/>
                </a:solidFill>
              </a:rPr>
              <a:t>Bulgarian, Georgian</a:t>
            </a:r>
            <a:r>
              <a:rPr lang="en-US" dirty="0">
                <a:solidFill>
                  <a:schemeClr val="tx1"/>
                </a:solidFill>
              </a:rPr>
              <a:t>, also some writers on Spanish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&lt;…&gt;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Comrie</a:t>
            </a:r>
            <a:r>
              <a:rPr lang="en-US" dirty="0" smtClean="0">
                <a:solidFill>
                  <a:schemeClr val="tx1"/>
                </a:solidFill>
              </a:rPr>
              <a:t> 1976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179512" y="4149080"/>
            <a:ext cx="8856984" cy="20162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карта штокавских диалектов</a:t>
            </a:r>
            <a:r>
              <a:rPr lang="ru-RU" sz="2400" dirty="0" smtClean="0">
                <a:solidFill>
                  <a:schemeClr val="tx1"/>
                </a:solidFill>
              </a:rPr>
              <a:t> сербскохорватского языка</a:t>
            </a:r>
            <a:r>
              <a:rPr lang="sr-Cyrl-RS" sz="2400" dirty="0" smtClean="0">
                <a:solidFill>
                  <a:schemeClr val="tx1"/>
                </a:solidFill>
              </a:rPr>
              <a:t>, via [Brozović, Ivić 1988]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Сербскохорватский язык</a:t>
            </a:r>
            <a:r>
              <a:rPr lang="en-US" sz="3200" dirty="0" smtClean="0">
                <a:solidFill>
                  <a:schemeClr val="tx1"/>
                </a:solidFill>
              </a:rPr>
              <a:t> [</a:t>
            </a:r>
            <a:r>
              <a:rPr lang="ru-RU" sz="3200" dirty="0" smtClean="0">
                <a:solidFill>
                  <a:schemeClr val="tx1"/>
                </a:solidFill>
              </a:rPr>
              <a:t>СХЯ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  <a:r>
              <a:rPr lang="ru-RU" sz="3200" dirty="0" smtClean="0">
                <a:solidFill>
                  <a:schemeClr val="tx1"/>
                </a:solidFill>
              </a:rPr>
              <a:t>, вместе </a:t>
            </a:r>
            <a:r>
              <a:rPr lang="ru-RU" sz="3200" dirty="0">
                <a:solidFill>
                  <a:schemeClr val="tx1"/>
                </a:solidFill>
              </a:rPr>
              <a:t>со словенским языком,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образует </a:t>
            </a:r>
            <a:r>
              <a:rPr lang="ru-RU" sz="3200" dirty="0">
                <a:solidFill>
                  <a:schemeClr val="tx1"/>
                </a:solidFill>
              </a:rPr>
              <a:t>западную подгруппу </a:t>
            </a:r>
            <a:r>
              <a:rPr lang="ru-RU" sz="3200" dirty="0" smtClean="0">
                <a:solidFill>
                  <a:schemeClr val="tx1"/>
                </a:solidFill>
              </a:rPr>
              <a:t>южнославянской группы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славянских языков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smtClean="0">
                <a:solidFill>
                  <a:schemeClr val="tx1"/>
                </a:solidFill>
              </a:rPr>
              <a:t>входящих </a:t>
            </a:r>
            <a:r>
              <a:rPr lang="ru-RU" sz="3200" dirty="0">
                <a:solidFill>
                  <a:schemeClr val="tx1"/>
                </a:solidFill>
              </a:rPr>
              <a:t>в индоевропейскую языковую семью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bg-BG" sz="3200" dirty="0" smtClean="0">
                <a:solidFill>
                  <a:schemeClr val="tx1"/>
                </a:solidFill>
              </a:rPr>
              <a:t>Кречмер, Невекловский</a:t>
            </a:r>
            <a:r>
              <a:rPr lang="ru-RU" sz="32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2005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3836"/>
          <a:stretch>
            <a:fillRect/>
          </a:stretch>
        </p:blipFill>
        <p:spPr>
          <a:xfrm>
            <a:off x="59836" y="559475"/>
            <a:ext cx="8976660" cy="3445589"/>
          </a:xfrm>
        </p:spPr>
      </p:pic>
    </p:spTree>
    <p:extLst>
      <p:ext uri="{BB962C8B-B14F-4D97-AF65-F5344CB8AC3E}">
        <p14:creationId xmlns:p14="http://schemas.microsoft.com/office/powerpoint/2010/main" val="282605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(7) </a:t>
            </a:r>
            <a:r>
              <a:rPr lang="sr-Cyrl-RS" i="1" dirty="0">
                <a:solidFill>
                  <a:schemeClr val="tx1"/>
                </a:solidFill>
              </a:rPr>
              <a:t>Ти, Милутине</a:t>
            </a:r>
            <a:r>
              <a:rPr lang="ru-RU" i="1" dirty="0">
                <a:solidFill>
                  <a:schemeClr val="tx1"/>
                </a:solidFill>
              </a:rPr>
              <a:t> — </a:t>
            </a:r>
            <a:r>
              <a:rPr lang="sr-Cyrl-RS" b="1" i="1" dirty="0">
                <a:solidFill>
                  <a:schemeClr val="tx1"/>
                </a:solidFill>
              </a:rPr>
              <a:t>показа</a:t>
            </a:r>
            <a:r>
              <a:rPr lang="sr-Cyrl-RS" i="1" dirty="0">
                <a:solidFill>
                  <a:schemeClr val="tx1"/>
                </a:solidFill>
              </a:rPr>
              <a:t> ми он на једну планину, не знам како се зове</a:t>
            </a:r>
            <a:r>
              <a:rPr lang="ru-RU" i="1" dirty="0">
                <a:solidFill>
                  <a:schemeClr val="tx1"/>
                </a:solidFill>
              </a:rPr>
              <a:t> —</a:t>
            </a:r>
            <a:r>
              <a:rPr lang="sr-Cyrl-RS" i="1" dirty="0">
                <a:solidFill>
                  <a:schemeClr val="tx1"/>
                </a:solidFill>
              </a:rPr>
              <a:t> видиш само до оне планине, а не видиш шта је и како је иза планине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‘Ты, </a:t>
            </a:r>
            <a:r>
              <a:rPr lang="ru-RU" dirty="0" err="1">
                <a:solidFill>
                  <a:schemeClr val="tx1"/>
                </a:solidFill>
              </a:rPr>
              <a:t>Милутин</a:t>
            </a:r>
            <a:r>
              <a:rPr lang="ru-RU" dirty="0">
                <a:solidFill>
                  <a:schemeClr val="tx1"/>
                </a:solidFill>
              </a:rPr>
              <a:t>, — </a:t>
            </a:r>
            <a:r>
              <a:rPr lang="ru-RU" b="1" dirty="0" smtClean="0">
                <a:solidFill>
                  <a:schemeClr val="tx1"/>
                </a:solidFill>
              </a:rPr>
              <a:t>показал.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он мне на какую-то гору, не знаю, как называется, — видишь лишь до той горы, а что и как за горой, не видишь’.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(8) </a:t>
            </a:r>
            <a:r>
              <a:rPr lang="sr-Cyrl-RS" i="1" dirty="0">
                <a:solidFill>
                  <a:schemeClr val="tx1"/>
                </a:solidFill>
              </a:rPr>
              <a:t>Она </a:t>
            </a:r>
            <a:r>
              <a:rPr lang="sr-Cyrl-RS" b="1" i="1" dirty="0">
                <a:solidFill>
                  <a:schemeClr val="tx1"/>
                </a:solidFill>
              </a:rPr>
              <a:t>погледа</a:t>
            </a:r>
            <a:r>
              <a:rPr lang="sr-Cyrl-RS" i="1" dirty="0">
                <a:solidFill>
                  <a:schemeClr val="tx1"/>
                </a:solidFill>
              </a:rPr>
              <a:t> то место, </a:t>
            </a:r>
            <a:r>
              <a:rPr lang="sr-Cyrl-RS" b="1" i="1" dirty="0">
                <a:solidFill>
                  <a:schemeClr val="tx1"/>
                </a:solidFill>
              </a:rPr>
              <a:t>опази</a:t>
            </a:r>
            <a:r>
              <a:rPr lang="sr-Cyrl-RS" i="1" dirty="0">
                <a:solidFill>
                  <a:schemeClr val="tx1"/>
                </a:solidFill>
              </a:rPr>
              <a:t> мрљу како се шири и брзо </a:t>
            </a:r>
            <a:r>
              <a:rPr lang="sr-Cyrl-RS" b="1" i="1" dirty="0">
                <a:solidFill>
                  <a:schemeClr val="tx1"/>
                </a:solidFill>
              </a:rPr>
              <a:t>се опрости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‘Она </a:t>
            </a:r>
            <a:r>
              <a:rPr lang="ru-RU" b="1" dirty="0" smtClean="0">
                <a:solidFill>
                  <a:schemeClr val="tx1"/>
                </a:solidFill>
              </a:rPr>
              <a:t>посмотрела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это место, </a:t>
            </a:r>
            <a:r>
              <a:rPr lang="ru-RU" b="1" dirty="0" smtClean="0">
                <a:solidFill>
                  <a:schemeClr val="tx1"/>
                </a:solidFill>
              </a:rPr>
              <a:t>заметила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расширяющееся пятно и быстро </a:t>
            </a:r>
            <a:r>
              <a:rPr lang="ru-RU" b="1" dirty="0" smtClean="0">
                <a:solidFill>
                  <a:schemeClr val="tx1"/>
                </a:solidFill>
              </a:rPr>
              <a:t>попрощалась.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az-Cyrl-AZ" b="1" i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’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(9) </a:t>
            </a:r>
            <a:r>
              <a:rPr lang="sr-Cyrl-RS" i="1" dirty="0">
                <a:solidFill>
                  <a:schemeClr val="tx1"/>
                </a:solidFill>
              </a:rPr>
              <a:t>Још имам снаге да забодем гранчицу до доњих спратова — </a:t>
            </a:r>
            <a:r>
              <a:rPr lang="sr-Cyrl-RS" b="1" i="1" dirty="0">
                <a:solidFill>
                  <a:schemeClr val="tx1"/>
                </a:solidFill>
              </a:rPr>
              <a:t>сачеках</a:t>
            </a:r>
            <a:r>
              <a:rPr lang="sr-Cyrl-RS" i="1" dirty="0">
                <a:solidFill>
                  <a:schemeClr val="tx1"/>
                </a:solidFill>
              </a:rPr>
              <a:t> неколико тренутака да се накупи жућкаст „мрављи мед“ по гранчици, па је </a:t>
            </a:r>
            <a:r>
              <a:rPr lang="sr-Cyrl-RS" b="1" i="1" dirty="0">
                <a:solidFill>
                  <a:schemeClr val="tx1"/>
                </a:solidFill>
              </a:rPr>
              <a:t>извукох</a:t>
            </a:r>
            <a:r>
              <a:rPr lang="sr-Cyrl-RS" i="1" dirty="0">
                <a:solidFill>
                  <a:schemeClr val="tx1"/>
                </a:solidFill>
              </a:rPr>
              <a:t> и </a:t>
            </a:r>
            <a:r>
              <a:rPr lang="sr-Cyrl-RS" b="1" i="1" dirty="0">
                <a:solidFill>
                  <a:schemeClr val="tx1"/>
                </a:solidFill>
              </a:rPr>
              <a:t>освјежих</a:t>
            </a:r>
            <a:r>
              <a:rPr lang="sr-Cyrl-RS" i="1" dirty="0">
                <a:solidFill>
                  <a:schemeClr val="tx1"/>
                </a:solidFill>
              </a:rPr>
              <a:t> уста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‘Мне ещё хватает сил просунуть веточку до нижних этажей [муравейника]: я </a:t>
            </a:r>
            <a:r>
              <a:rPr lang="ru-RU" b="1" dirty="0" smtClean="0">
                <a:solidFill>
                  <a:schemeClr val="tx1"/>
                </a:solidFill>
              </a:rPr>
              <a:t>подождал.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несколько мгновений, чтобы на веточке собрался желтоватый «муравьиный мёд», затем </a:t>
            </a:r>
            <a:r>
              <a:rPr lang="ru-RU" b="1" dirty="0" smtClean="0">
                <a:solidFill>
                  <a:schemeClr val="tx1"/>
                </a:solidFill>
              </a:rPr>
              <a:t>вытащил.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её и </a:t>
            </a:r>
            <a:r>
              <a:rPr lang="ru-RU" b="1" dirty="0" smtClean="0">
                <a:solidFill>
                  <a:schemeClr val="tx1"/>
                </a:solidFill>
              </a:rPr>
              <a:t>освежил.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рот’.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8058472" cy="123103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</a:rPr>
              <a:t>На единицах 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порядка </a:t>
            </a:r>
            <a:r>
              <a:rPr lang="ru-RU" sz="4400" dirty="0">
                <a:solidFill>
                  <a:schemeClr val="tx1"/>
                </a:solidFill>
                <a:latin typeface="+mn-lt"/>
              </a:rPr>
              <a:t>клаузы: </a:t>
            </a:r>
            <a:r>
              <a:rPr lang="ru-RU" sz="4400" dirty="0" err="1" smtClean="0">
                <a:solidFill>
                  <a:schemeClr val="tx1"/>
                </a:solidFill>
                <a:latin typeface="+mn-lt"/>
              </a:rPr>
              <a:t>Миративные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640960" cy="41113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term ‘</a:t>
            </a:r>
            <a:r>
              <a:rPr lang="en-US" dirty="0" err="1">
                <a:solidFill>
                  <a:schemeClr val="tx1"/>
                </a:solidFill>
              </a:rPr>
              <a:t>mirativity</a:t>
            </a:r>
            <a:r>
              <a:rPr lang="en-US" dirty="0">
                <a:solidFill>
                  <a:schemeClr val="tx1"/>
                </a:solidFill>
              </a:rPr>
              <a:t>’ refers to the linguistic marking of an utterance as conveying information which is new or unexpected to the speaker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DeLancey</a:t>
            </a:r>
            <a:r>
              <a:rPr lang="en-US" dirty="0">
                <a:solidFill>
                  <a:schemeClr val="tx1"/>
                </a:solidFill>
              </a:rPr>
              <a:t> 2001]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(10) </a:t>
            </a:r>
            <a:r>
              <a:rPr lang="sr-Cyrl-RS" i="1" dirty="0">
                <a:solidFill>
                  <a:schemeClr val="tx1"/>
                </a:solidFill>
              </a:rPr>
              <a:t>Још док је тако стајао, Свилар </a:t>
            </a:r>
            <a:r>
              <a:rPr lang="sr-Cyrl-RS" b="1" i="1" dirty="0">
                <a:solidFill>
                  <a:schemeClr val="tx1"/>
                </a:solidFill>
              </a:rPr>
              <a:t>чу</a:t>
            </a:r>
            <a:r>
              <a:rPr lang="sr-Cyrl-RS" i="1" dirty="0">
                <a:solidFill>
                  <a:schemeClr val="tx1"/>
                </a:solidFill>
              </a:rPr>
              <a:t> необичан звук као хучање воде, али воде негде високо у ваздуху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‘Пока ещё [он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] так стоял, </a:t>
            </a:r>
            <a:r>
              <a:rPr lang="ru-RU" dirty="0" err="1">
                <a:solidFill>
                  <a:schemeClr val="tx1"/>
                </a:solidFill>
              </a:rPr>
              <a:t>Свилар</a:t>
            </a:r>
            <a:r>
              <a:rPr lang="en-US" baseline="-25000" dirty="0">
                <a:solidFill>
                  <a:schemeClr val="tx1"/>
                </a:solidFill>
              </a:rPr>
              <a:t>i </a:t>
            </a:r>
            <a:r>
              <a:rPr lang="ru-RU" b="1" dirty="0" smtClean="0">
                <a:solidFill>
                  <a:schemeClr val="tx1"/>
                </a:solidFill>
              </a:rPr>
              <a:t>услышал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необычный звук, похожий на плеск воды, но воды где-то высоко в воздухе’.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(11) </a:t>
            </a:r>
            <a:r>
              <a:rPr lang="sr-Cyrl-RS" i="1" dirty="0">
                <a:solidFill>
                  <a:schemeClr val="tx1"/>
                </a:solidFill>
              </a:rPr>
              <a:t>Да ли се ти бојиш смрти? — </a:t>
            </a:r>
            <a:r>
              <a:rPr lang="sr-Cyrl-RS" b="1" i="1" dirty="0">
                <a:solidFill>
                  <a:schemeClr val="tx1"/>
                </a:solidFill>
              </a:rPr>
              <a:t>упита</a:t>
            </a:r>
            <a:r>
              <a:rPr lang="sr-Cyrl-RS" i="1" dirty="0">
                <a:solidFill>
                  <a:schemeClr val="tx1"/>
                </a:solidFill>
              </a:rPr>
              <a:t> он Херу изненада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‘А ты боишься смерти? — неожиданно </a:t>
            </a:r>
            <a:r>
              <a:rPr lang="ru-RU" b="1" dirty="0" smtClean="0">
                <a:solidFill>
                  <a:schemeClr val="tx1"/>
                </a:solidFill>
              </a:rPr>
              <a:t>спросил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он Геру’.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latin typeface="+mn-lt"/>
              </a:rPr>
              <a:t>Миративные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418336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(12) </a:t>
            </a:r>
            <a:r>
              <a:rPr lang="sr-Cyrl-RS" i="1" dirty="0">
                <a:solidFill>
                  <a:schemeClr val="tx1"/>
                </a:solidFill>
              </a:rPr>
              <a:t>А онда, четрдесет друге, он оде у шуму: једне ноћи Германци дођоше по њега, а он им ђалну готово на очи, још му кревет био топао кад су ушли. Они због нечега </a:t>
            </a:r>
            <a:r>
              <a:rPr lang="sr-Cyrl-RS" b="1" i="1" dirty="0">
                <a:solidFill>
                  <a:schemeClr val="tx1"/>
                </a:solidFill>
              </a:rPr>
              <a:t>не дрпише</a:t>
            </a:r>
            <a:r>
              <a:rPr lang="sr-Cyrl-RS" i="1" dirty="0">
                <a:solidFill>
                  <a:schemeClr val="tx1"/>
                </a:solidFill>
              </a:rPr>
              <a:t> ни ћалета ни кев</a:t>
            </a:r>
            <a:r>
              <a:rPr lang="sr-Cyrl-RS" dirty="0">
                <a:solidFill>
                  <a:schemeClr val="tx1"/>
                </a:solidFill>
              </a:rPr>
              <a:t>у.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‘А потом, в сорок втором, он ушёл в лес [т.е. в партизаны]: однажды ночью за ним пришли немцы, а он удрал у них практически под носом, его кровать была ещё тёплой, когда они вошли. Они почему-то </a:t>
            </a:r>
            <a:r>
              <a:rPr lang="ru-RU" b="1" dirty="0">
                <a:solidFill>
                  <a:schemeClr val="tx1"/>
                </a:solidFill>
              </a:rPr>
              <a:t>не </a:t>
            </a:r>
            <a:r>
              <a:rPr lang="ru-RU" b="1" dirty="0" smtClean="0">
                <a:solidFill>
                  <a:schemeClr val="tx1"/>
                </a:solidFill>
              </a:rPr>
              <a:t>тронули.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ни мать, ни отца’.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(13) </a:t>
            </a:r>
            <a:r>
              <a:rPr lang="sr-Cyrl-RS" i="1" dirty="0">
                <a:solidFill>
                  <a:schemeClr val="tx1"/>
                </a:solidFill>
              </a:rPr>
              <a:t>Дотле нијесам знао гдје сам, ни куд треба да кренем, али при помисли на катун Јаблан у сјећању се извукоше стране свијета и ја по неком несвјесном струјању </a:t>
            </a:r>
            <a:r>
              <a:rPr lang="sr-Cyrl-RS" b="1" i="1" dirty="0">
                <a:solidFill>
                  <a:schemeClr val="tx1"/>
                </a:solidFill>
              </a:rPr>
              <a:t>нађох </a:t>
            </a:r>
            <a:r>
              <a:rPr lang="sr-Cyrl-RS" i="1" dirty="0">
                <a:solidFill>
                  <a:schemeClr val="tx1"/>
                </a:solidFill>
              </a:rPr>
              <a:t>најбољи могући правац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‘До этого я не знал, ни где я, ни в какую сторону мне двигаться, но при мысли о пастбище </a:t>
            </a:r>
            <a:r>
              <a:rPr lang="ru-RU" dirty="0" err="1">
                <a:solidFill>
                  <a:schemeClr val="tx1"/>
                </a:solidFill>
              </a:rPr>
              <a:t>Яблан</a:t>
            </a:r>
            <a:r>
              <a:rPr lang="ru-RU" dirty="0">
                <a:solidFill>
                  <a:schemeClr val="tx1"/>
                </a:solidFill>
              </a:rPr>
              <a:t> в памяти возникли стороны света и я по какому-то бессознательному наитию </a:t>
            </a:r>
            <a:r>
              <a:rPr lang="ru-RU" b="1" dirty="0" smtClean="0">
                <a:solidFill>
                  <a:schemeClr val="tx1"/>
                </a:solidFill>
              </a:rPr>
              <a:t>нашёл</a:t>
            </a:r>
            <a:r>
              <a:rPr lang="en-US" b="1" dirty="0" smtClean="0">
                <a:solidFill>
                  <a:schemeClr val="tx1"/>
                </a:solidFill>
              </a:rPr>
              <a:t>.AOR-1SG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наиболее вероятное направление’.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Противоречие ожиданиям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404664"/>
            <a:ext cx="7920880" cy="45365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Cyrl-RS" dirty="0" smtClean="0">
                <a:solidFill>
                  <a:schemeClr val="tx1"/>
                </a:solidFill>
              </a:rPr>
              <a:t>(14) </a:t>
            </a:r>
            <a:r>
              <a:rPr lang="sr-Latn-CS" i="1" dirty="0">
                <a:solidFill>
                  <a:schemeClr val="tx1"/>
                </a:solidFill>
              </a:rPr>
              <a:t>Po glavi mi se motala gomila jadnih, nepotrebnih filmova pabirčenih godinama po tri nesrećne kino-dvorane tamo, kod kuće; hteo sam da im nekako objasnim kakve bih sve pravio filmčuge, i tek u neprijatnom ćutanju one učionice </a:t>
            </a:r>
            <a:r>
              <a:rPr lang="sr-Latn-CS" b="1" i="1" dirty="0">
                <a:solidFill>
                  <a:schemeClr val="tx1"/>
                </a:solidFill>
              </a:rPr>
              <a:t>saznadoh</a:t>
            </a:r>
            <a:r>
              <a:rPr lang="sr-Latn-CS" i="1" dirty="0">
                <a:solidFill>
                  <a:schemeClr val="tx1"/>
                </a:solidFill>
              </a:rPr>
              <a:t> koliko sam bio glup što sam poverovao njihovim dobrim namerama</a:t>
            </a:r>
            <a:r>
              <a:rPr lang="sr-Latn-C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‘В моей голове крутилась масса жалких, негодных фильмов, виденных за годы [пребывания] в трёх несчастных кинозалах там, дома; я хотел им как-то объяснить, какие бы я стал снимать фильмы, и лишь во враждебном молчании аудитории я </a:t>
            </a:r>
            <a:r>
              <a:rPr lang="ru-RU" b="1" dirty="0" smtClean="0">
                <a:solidFill>
                  <a:schemeClr val="tx1"/>
                </a:solidFill>
              </a:rPr>
              <a:t>осознал.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насколько я был глуп, что поверил в их добрые намерения’.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(15) </a:t>
            </a:r>
            <a:r>
              <a:rPr lang="sr-Cyrl-RS" b="1" i="1" dirty="0">
                <a:solidFill>
                  <a:schemeClr val="tx1"/>
                </a:solidFill>
              </a:rPr>
              <a:t>Не дођоше</a:t>
            </a:r>
            <a:r>
              <a:rPr lang="sr-Cyrl-RS" i="1" dirty="0">
                <a:solidFill>
                  <a:schemeClr val="tx1"/>
                </a:solidFill>
              </a:rPr>
              <a:t> оцу ни четири брата из Војводине које је стално у болести звао, а који пред рат одселише на добровољачку земљу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</a:t>
            </a:r>
            <a:r>
              <a:rPr lang="ru-RU" b="1" dirty="0">
                <a:solidFill>
                  <a:schemeClr val="tx1"/>
                </a:solidFill>
              </a:rPr>
              <a:t>Не </a:t>
            </a:r>
            <a:r>
              <a:rPr lang="ru-RU" b="1" dirty="0" smtClean="0">
                <a:solidFill>
                  <a:schemeClr val="tx1"/>
                </a:solidFill>
              </a:rPr>
              <a:t>приехали.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 отцу и четыре брата из Воеводины, которых он постоянно звал во время болезни и которые перед войной отселились на добровольческую землю’.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Случайность и значимый результат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16) </a:t>
            </a:r>
            <a:r>
              <a:rPr lang="sr-Cyrl-RS" i="1" dirty="0">
                <a:solidFill>
                  <a:schemeClr val="tx1"/>
                </a:solidFill>
              </a:rPr>
              <a:t>Донео сам тај камичак с другог краја Балкана, са брда изнад града Алексинца; тачније, узео сам га из порте испред цркве Свете Тројице у селу Горњи Адровац, где ме једнога лета случајно </a:t>
            </a:r>
            <a:r>
              <a:rPr lang="sr-Cyrl-RS" b="1" i="1" dirty="0">
                <a:solidFill>
                  <a:schemeClr val="tx1"/>
                </a:solidFill>
              </a:rPr>
              <a:t>нанесе</a:t>
            </a:r>
            <a:r>
              <a:rPr lang="sr-Cyrl-RS" i="1" dirty="0">
                <a:solidFill>
                  <a:schemeClr val="tx1"/>
                </a:solidFill>
              </a:rPr>
              <a:t> пут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‘Я принёс этот камушек с другого края Балкан, с гор над городом </a:t>
            </a:r>
            <a:r>
              <a:rPr lang="ru-RU" dirty="0" err="1">
                <a:solidFill>
                  <a:schemeClr val="tx1"/>
                </a:solidFill>
              </a:rPr>
              <a:t>Алексинац</a:t>
            </a:r>
            <a:r>
              <a:rPr lang="ru-RU" dirty="0">
                <a:solidFill>
                  <a:schemeClr val="tx1"/>
                </a:solidFill>
              </a:rPr>
              <a:t>; точнее, я взял его с церковного двора перед церковью Святой Троицы в селе Верхний </a:t>
            </a:r>
            <a:r>
              <a:rPr lang="ru-RU" dirty="0" err="1">
                <a:solidFill>
                  <a:schemeClr val="tx1"/>
                </a:solidFill>
              </a:rPr>
              <a:t>Адровац</a:t>
            </a:r>
            <a:r>
              <a:rPr lang="ru-RU" dirty="0">
                <a:solidFill>
                  <a:schemeClr val="tx1"/>
                </a:solidFill>
              </a:rPr>
              <a:t>, куда меня тем летом случайно </a:t>
            </a:r>
            <a:r>
              <a:rPr lang="ru-RU" b="1" dirty="0" smtClean="0">
                <a:solidFill>
                  <a:schemeClr val="tx1"/>
                </a:solidFill>
              </a:rPr>
              <a:t>привела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 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дорога’.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(17) </a:t>
            </a:r>
            <a:r>
              <a:rPr lang="sr-Cyrl-RS" i="1" dirty="0">
                <a:solidFill>
                  <a:schemeClr val="tx1"/>
                </a:solidFill>
              </a:rPr>
              <a:t>Сада тај запис постаје Друга глава целине која ће обухватити сва моја знања о древном Србину кога </a:t>
            </a:r>
            <a:r>
              <a:rPr lang="sr-Cyrl-RS" b="1" i="1" dirty="0">
                <a:solidFill>
                  <a:schemeClr val="tx1"/>
                </a:solidFill>
              </a:rPr>
              <a:t>нађох</a:t>
            </a:r>
            <a:r>
              <a:rPr lang="sr-Cyrl-RS" i="1" dirty="0">
                <a:solidFill>
                  <a:schemeClr val="tx1"/>
                </a:solidFill>
              </a:rPr>
              <a:t> на стратишту испред Вазнесењске цркве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‘Сейчас эта запись становится Второй главой единого целого, которое охватит все мои знания о древнем сербе, которого я </a:t>
            </a:r>
            <a:r>
              <a:rPr lang="ru-RU" b="1" dirty="0" smtClean="0">
                <a:solidFill>
                  <a:schemeClr val="tx1"/>
                </a:solidFill>
              </a:rPr>
              <a:t>нашёл</a:t>
            </a:r>
            <a:r>
              <a:rPr lang="en-US" b="1" dirty="0" smtClean="0">
                <a:solidFill>
                  <a:schemeClr val="tx1"/>
                </a:solidFill>
              </a:rPr>
              <a:t>.AOR-1SG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месте гибели [людей] возле Вознесенской церкви’.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‘</a:t>
            </a:r>
            <a:r>
              <a:rPr lang="sr-Cyrl-RS" dirty="0" smtClean="0">
                <a:solidFill>
                  <a:schemeClr val="tx1"/>
                </a:solidFill>
              </a:rPr>
              <a:t>степен</a:t>
            </a:r>
            <a:r>
              <a:rPr lang="ru-RU" dirty="0" smtClean="0">
                <a:solidFill>
                  <a:schemeClr val="tx1"/>
                </a:solidFill>
              </a:rPr>
              <a:t>ь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r>
              <a:rPr lang="sr-Cyrl-RS" dirty="0">
                <a:solidFill>
                  <a:schemeClr val="tx1"/>
                </a:solidFill>
              </a:rPr>
              <a:t>фокусированности ситуации</a:t>
            </a:r>
            <a:r>
              <a:rPr lang="ru-RU" dirty="0">
                <a:solidFill>
                  <a:schemeClr val="tx1"/>
                </a:solidFill>
              </a:rPr>
              <a:t>’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sr-Cyrl-RS" dirty="0">
                <a:solidFill>
                  <a:schemeClr val="tx1"/>
                </a:solidFill>
              </a:rPr>
              <a:t>речь идёт о том, насколько тот или иной элемент нарративной цепочки является с точки зрения говорящего значимым для развития повествования</a:t>
            </a:r>
            <a:r>
              <a:rPr lang="ru-RU" dirty="0">
                <a:solidFill>
                  <a:schemeClr val="tx1"/>
                </a:solidFill>
              </a:rPr>
              <a:t>» [Плунгян 2008: 22</a:t>
            </a:r>
            <a:r>
              <a:rPr lang="ru-RU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‘</a:t>
            </a:r>
            <a:r>
              <a:rPr lang="en-US" dirty="0">
                <a:solidFill>
                  <a:schemeClr val="tx1"/>
                </a:solidFill>
              </a:rPr>
              <a:t>focalizing </a:t>
            </a:r>
            <a:r>
              <a:rPr lang="en-US" dirty="0" smtClean="0">
                <a:solidFill>
                  <a:schemeClr val="tx1"/>
                </a:solidFill>
              </a:rPr>
              <a:t>eye’ [Fleischman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1991: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89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sr-Cyrl-RS" dirty="0">
                <a:solidFill>
                  <a:schemeClr val="tx1"/>
                </a:solidFill>
              </a:rPr>
              <a:t>(</a:t>
            </a:r>
            <a:r>
              <a:rPr lang="sr-Cyrl-R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sr-Cyrl-RS" dirty="0" smtClean="0">
                <a:solidFill>
                  <a:schemeClr val="tx1"/>
                </a:solidFill>
              </a:rPr>
              <a:t>) </a:t>
            </a:r>
            <a:r>
              <a:rPr lang="sr-Latn-CS" i="1" dirty="0">
                <a:solidFill>
                  <a:schemeClr val="tx1"/>
                </a:solidFill>
              </a:rPr>
              <a:t>U hodnicima Akademije </a:t>
            </a:r>
            <a:r>
              <a:rPr lang="sr-Latn-CS" b="1" i="1" dirty="0">
                <a:solidFill>
                  <a:schemeClr val="tx1"/>
                </a:solidFill>
              </a:rPr>
              <a:t>otkrih</a:t>
            </a:r>
            <a:r>
              <a:rPr lang="sr-Latn-CS" i="1" dirty="0">
                <a:solidFill>
                  <a:schemeClr val="tx1"/>
                </a:solidFill>
              </a:rPr>
              <a:t> tako odbačene nesrećnike slične sebi. &lt;…&gt; </a:t>
            </a:r>
            <a:r>
              <a:rPr lang="sr-Latn-CS" b="1" i="1" dirty="0">
                <a:solidFill>
                  <a:schemeClr val="tx1"/>
                </a:solidFill>
              </a:rPr>
              <a:t>Primiše</a:t>
            </a:r>
            <a:r>
              <a:rPr lang="sr-Latn-CS" i="1" dirty="0">
                <a:solidFill>
                  <a:schemeClr val="tx1"/>
                </a:solidFill>
              </a:rPr>
              <a:t> me kao mlađeg brata i </a:t>
            </a:r>
            <a:r>
              <a:rPr lang="sr-Latn-CS" b="1" i="1" dirty="0">
                <a:solidFill>
                  <a:schemeClr val="tx1"/>
                </a:solidFill>
              </a:rPr>
              <a:t>odvedoše</a:t>
            </a:r>
            <a:r>
              <a:rPr lang="sr-Latn-CS" i="1" dirty="0">
                <a:solidFill>
                  <a:schemeClr val="tx1"/>
                </a:solidFill>
              </a:rPr>
              <a:t> u svoja svetilišta. </a:t>
            </a:r>
            <a:r>
              <a:rPr lang="sr-Latn-CS" b="1" i="1" dirty="0">
                <a:solidFill>
                  <a:schemeClr val="tx1"/>
                </a:solidFill>
              </a:rPr>
              <a:t>Otkrili su</a:t>
            </a:r>
            <a:r>
              <a:rPr lang="sr-Latn-CS" i="1" dirty="0">
                <a:solidFill>
                  <a:schemeClr val="tx1"/>
                </a:solidFill>
              </a:rPr>
              <a:t> mi Kinoteku </a:t>
            </a:r>
            <a:r>
              <a:rPr lang="sr-Latn-CS" dirty="0">
                <a:solidFill>
                  <a:schemeClr val="tx1"/>
                </a:solidFill>
              </a:rPr>
              <a:t>&lt;…&gt;.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‘В коридорах Академии я </a:t>
            </a:r>
            <a:r>
              <a:rPr lang="ru-RU" b="1" dirty="0">
                <a:solidFill>
                  <a:schemeClr val="tx1"/>
                </a:solidFill>
              </a:rPr>
              <a:t>обнаружил.</a:t>
            </a:r>
            <a:r>
              <a:rPr lang="en-US" b="1" dirty="0" smtClean="0">
                <a:solidFill>
                  <a:schemeClr val="tx1"/>
                </a:solidFill>
              </a:rPr>
              <a:t>AOR-1SG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таких же отвергнутых неудачников, как и я сам. Они </a:t>
            </a:r>
            <a:r>
              <a:rPr lang="ru-RU" b="1" dirty="0">
                <a:solidFill>
                  <a:schemeClr val="tx1"/>
                </a:solidFill>
              </a:rPr>
              <a:t>приняли.</a:t>
            </a:r>
            <a:r>
              <a:rPr lang="en-US" b="1" dirty="0" smtClean="0">
                <a:solidFill>
                  <a:schemeClr val="tx1"/>
                </a:solidFill>
              </a:rPr>
              <a:t>AOR-3PL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меня как младшего брата и </a:t>
            </a:r>
            <a:r>
              <a:rPr lang="ru-RU" b="1" dirty="0">
                <a:solidFill>
                  <a:schemeClr val="tx1"/>
                </a:solidFill>
              </a:rPr>
              <a:t>отвели.</a:t>
            </a:r>
            <a:r>
              <a:rPr lang="en-US" b="1" dirty="0" smtClean="0">
                <a:solidFill>
                  <a:schemeClr val="tx1"/>
                </a:solidFill>
              </a:rPr>
              <a:t>AOR-3PL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свои святилища. </a:t>
            </a:r>
            <a:r>
              <a:rPr lang="ru-RU" b="1" dirty="0">
                <a:solidFill>
                  <a:schemeClr val="tx1"/>
                </a:solidFill>
              </a:rPr>
              <a:t>Открыли.</a:t>
            </a:r>
            <a:r>
              <a:rPr lang="en-US" b="1" dirty="0" smtClean="0">
                <a:solidFill>
                  <a:schemeClr val="tx1"/>
                </a:solidFill>
              </a:rPr>
              <a:t>PF-3PLm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мне Кинотеку </a:t>
            </a:r>
            <a:r>
              <a:rPr lang="sr-Latn-CS" dirty="0">
                <a:solidFill>
                  <a:schemeClr val="tx1"/>
                </a:solidFill>
              </a:rPr>
              <a:t>&lt;…&gt;</a:t>
            </a:r>
            <a:r>
              <a:rPr lang="ru-RU" dirty="0">
                <a:solidFill>
                  <a:schemeClr val="tx1"/>
                </a:solidFill>
              </a:rPr>
              <a:t>’</a:t>
            </a:r>
            <a:r>
              <a:rPr lang="sr-Latn-C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(19) </a:t>
            </a:r>
            <a:r>
              <a:rPr lang="sr-Cyrl-RS" i="1" dirty="0" smtClean="0">
                <a:solidFill>
                  <a:schemeClr val="tx1"/>
                </a:solidFill>
              </a:rPr>
              <a:t>Чим </a:t>
            </a:r>
            <a:r>
              <a:rPr lang="sr-Cyrl-RS" b="1" i="1" dirty="0" smtClean="0">
                <a:solidFill>
                  <a:schemeClr val="tx1"/>
                </a:solidFill>
              </a:rPr>
              <a:t>се отарасисмо</a:t>
            </a:r>
            <a:r>
              <a:rPr lang="sr-Cyrl-RS" i="1" dirty="0" smtClean="0">
                <a:solidFill>
                  <a:schemeClr val="tx1"/>
                </a:solidFill>
              </a:rPr>
              <a:t> старог господина брат и ја </a:t>
            </a:r>
            <a:r>
              <a:rPr lang="sr-Cyrl-RS" b="1" i="1" dirty="0" smtClean="0">
                <a:solidFill>
                  <a:schemeClr val="tx1"/>
                </a:solidFill>
              </a:rPr>
              <a:t>одосмо</a:t>
            </a:r>
            <a:r>
              <a:rPr lang="sr-Cyrl-RS" i="1" dirty="0" smtClean="0">
                <a:solidFill>
                  <a:schemeClr val="tx1"/>
                </a:solidFill>
              </a:rPr>
              <a:t> на новоозначено одредиште и </a:t>
            </a:r>
            <a:r>
              <a:rPr lang="sr-Cyrl-RS" b="1" i="1" dirty="0" smtClean="0">
                <a:solidFill>
                  <a:schemeClr val="tx1"/>
                </a:solidFill>
              </a:rPr>
              <a:t>открисмо</a:t>
            </a:r>
            <a:r>
              <a:rPr lang="sr-Cyrl-RS" i="1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[</a:t>
            </a:r>
            <a:r>
              <a:rPr lang="sr-Cyrl-RS" i="1" dirty="0" smtClean="0">
                <a:solidFill>
                  <a:schemeClr val="tx1"/>
                </a:solidFill>
              </a:rPr>
              <a:t>да тамо доиста постоји 'џепно' позориште</a:t>
            </a:r>
            <a:r>
              <a:rPr lang="sr-Cyrl-RS" dirty="0" smtClean="0">
                <a:solidFill>
                  <a:schemeClr val="tx1"/>
                </a:solidFill>
              </a:rPr>
              <a:t>].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ru-RU" dirty="0" smtClean="0">
                <a:solidFill>
                  <a:schemeClr val="tx1"/>
                </a:solidFill>
              </a:rPr>
              <a:t>Как только мы </a:t>
            </a:r>
            <a:r>
              <a:rPr lang="ru-RU" b="1" dirty="0" smtClean="0">
                <a:solidFill>
                  <a:schemeClr val="tx1"/>
                </a:solidFill>
              </a:rPr>
              <a:t>отделались</a:t>
            </a:r>
            <a:r>
              <a:rPr lang="en-US" b="1" dirty="0" smtClean="0">
                <a:solidFill>
                  <a:schemeClr val="tx1"/>
                </a:solidFill>
              </a:rPr>
              <a:t>.AOR-1PL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 старого господина, брат и я </a:t>
            </a:r>
            <a:r>
              <a:rPr lang="ru-RU" b="1" dirty="0" smtClean="0">
                <a:solidFill>
                  <a:schemeClr val="tx1"/>
                </a:solidFill>
              </a:rPr>
              <a:t>отправились</a:t>
            </a:r>
            <a:r>
              <a:rPr lang="en-US" b="1" dirty="0" smtClean="0">
                <a:solidFill>
                  <a:schemeClr val="tx1"/>
                </a:solidFill>
              </a:rPr>
              <a:t>.AOR-1PL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 новому адресу и </a:t>
            </a:r>
            <a:r>
              <a:rPr lang="ru-RU" b="1" dirty="0" smtClean="0">
                <a:solidFill>
                  <a:schemeClr val="tx1"/>
                </a:solidFill>
              </a:rPr>
              <a:t>обнаружили</a:t>
            </a:r>
            <a:r>
              <a:rPr lang="en-US" b="1" dirty="0" smtClean="0">
                <a:solidFill>
                  <a:schemeClr val="tx1"/>
                </a:solidFill>
              </a:rPr>
              <a:t>.AOR-1PL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что там действительно есть карманный театр 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(20) </a:t>
            </a:r>
            <a:r>
              <a:rPr lang="sr-Cyrl-RS" i="1" dirty="0">
                <a:solidFill>
                  <a:schemeClr val="tx1"/>
                </a:solidFill>
              </a:rPr>
              <a:t>„</a:t>
            </a:r>
            <a:r>
              <a:rPr lang="sr-Latn-CS" i="1" dirty="0">
                <a:solidFill>
                  <a:schemeClr val="tx1"/>
                </a:solidFill>
              </a:rPr>
              <a:t>Zašto ne napišeš knjigu?</a:t>
            </a:r>
            <a:r>
              <a:rPr lang="sr-Cyrl-RS" i="1" dirty="0">
                <a:solidFill>
                  <a:schemeClr val="tx1"/>
                </a:solidFill>
              </a:rPr>
              <a:t>“</a:t>
            </a:r>
            <a:r>
              <a:rPr lang="sr-Latn-CS" i="1" dirty="0">
                <a:solidFill>
                  <a:schemeClr val="tx1"/>
                </a:solidFill>
              </a:rPr>
              <a:t> — </a:t>
            </a:r>
            <a:r>
              <a:rPr lang="sr-Latn-CS" b="1" i="1" dirty="0">
                <a:solidFill>
                  <a:schemeClr val="tx1"/>
                </a:solidFill>
              </a:rPr>
              <a:t>reče</a:t>
            </a:r>
            <a:r>
              <a:rPr lang="sr-Latn-CS" i="1" dirty="0">
                <a:solidFill>
                  <a:schemeClr val="tx1"/>
                </a:solidFill>
              </a:rPr>
              <a:t> mi Z. Dž. jedne večeri, dok sam mu objašnjavao šta osećam kad šetam Knez Mihajlovom</a:t>
            </a:r>
            <a:r>
              <a:rPr lang="sr-Latn-C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‘«Почему бы тебе не написать книгу?» — </a:t>
            </a:r>
            <a:r>
              <a:rPr lang="ru-RU" b="1" dirty="0" smtClean="0">
                <a:solidFill>
                  <a:schemeClr val="tx1"/>
                </a:solidFill>
              </a:rPr>
              <a:t>сказал</a:t>
            </a:r>
            <a:r>
              <a:rPr lang="en-US" b="1" dirty="0" smtClean="0">
                <a:solidFill>
                  <a:schemeClr val="tx1"/>
                </a:solidFill>
              </a:rPr>
              <a:t>.AOR-3SG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мне З. Дж. однажды вечером, пока я объяснял ему, что чувствую, когда прохожу по улице Князя Михаила</a:t>
            </a:r>
            <a:r>
              <a:rPr lang="ru-RU" dirty="0" smtClean="0">
                <a:solidFill>
                  <a:schemeClr val="tx1"/>
                </a:solidFill>
              </a:rPr>
              <a:t>’.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45224"/>
            <a:ext cx="8964488" cy="12241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На единицах порядка текста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Фокусирующие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7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8130480" cy="870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Начало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vs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Конец Нарратива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202488" cy="4687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dirty="0" smtClean="0">
                <a:solidFill>
                  <a:schemeClr val="tx1"/>
                </a:solidFill>
              </a:rPr>
              <a:t>№№ (5), (20)</a:t>
            </a:r>
          </a:p>
          <a:p>
            <a:pPr algn="just"/>
            <a:r>
              <a:rPr lang="sr-Cyrl-RS" dirty="0" smtClean="0">
                <a:solidFill>
                  <a:schemeClr val="tx1"/>
                </a:solidFill>
              </a:rPr>
              <a:t> (21) </a:t>
            </a:r>
            <a:r>
              <a:rPr lang="sr-Cyrl-RS" i="1" dirty="0">
                <a:solidFill>
                  <a:schemeClr val="tx1"/>
                </a:solidFill>
              </a:rPr>
              <a:t>Сахранили смо га на старом муслиманском гробљу у Коњицу. Џенетске хурије </a:t>
            </a:r>
            <a:r>
              <a:rPr lang="sr-Cyrl-RS" b="1" i="1" dirty="0">
                <a:solidFill>
                  <a:schemeClr val="tx1"/>
                </a:solidFill>
              </a:rPr>
              <a:t>прихватише</a:t>
            </a:r>
            <a:r>
              <a:rPr lang="sr-Cyrl-RS" i="1" dirty="0">
                <a:solidFill>
                  <a:schemeClr val="tx1"/>
                </a:solidFill>
              </a:rPr>
              <a:t> његову душу и </a:t>
            </a:r>
            <a:r>
              <a:rPr lang="sr-Cyrl-RS" b="1" i="1" dirty="0">
                <a:solidFill>
                  <a:schemeClr val="tx1"/>
                </a:solidFill>
              </a:rPr>
              <a:t>однеше</a:t>
            </a:r>
            <a:r>
              <a:rPr lang="sr-Cyrl-RS" i="1" dirty="0">
                <a:solidFill>
                  <a:schemeClr val="tx1"/>
                </a:solidFill>
              </a:rPr>
              <a:t> је у модро небо изнад слеђених херцеговачких чемпреса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‘Мы похоронили его на старом мусульманском кладбище в </a:t>
            </a:r>
            <a:r>
              <a:rPr lang="ru-RU" dirty="0" err="1">
                <a:solidFill>
                  <a:schemeClr val="tx1"/>
                </a:solidFill>
              </a:rPr>
              <a:t>Конице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Райские </a:t>
            </a:r>
            <a:r>
              <a:rPr lang="ru-RU" dirty="0">
                <a:solidFill>
                  <a:schemeClr val="tx1"/>
                </a:solidFill>
              </a:rPr>
              <a:t>гурии </a:t>
            </a:r>
            <a:r>
              <a:rPr lang="ru-RU" b="1" dirty="0" smtClean="0">
                <a:solidFill>
                  <a:schemeClr val="tx1"/>
                </a:solidFill>
              </a:rPr>
              <a:t>подхватили</a:t>
            </a:r>
            <a:r>
              <a:rPr lang="en-US" b="1" dirty="0" smtClean="0">
                <a:solidFill>
                  <a:schemeClr val="tx1"/>
                </a:solidFill>
              </a:rPr>
              <a:t>.AOR-3PL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его душу и </a:t>
            </a:r>
            <a:r>
              <a:rPr lang="ru-RU" b="1" dirty="0" smtClean="0">
                <a:solidFill>
                  <a:schemeClr val="tx1"/>
                </a:solidFill>
              </a:rPr>
              <a:t>отнесли</a:t>
            </a:r>
            <a:r>
              <a:rPr lang="en-US" b="1" dirty="0" smtClean="0">
                <a:solidFill>
                  <a:schemeClr val="tx1"/>
                </a:solidFill>
              </a:rPr>
              <a:t>.AOR-3PL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её в голубое небо над заледенелыми герцеговинскими кипарисами</a:t>
            </a:r>
            <a:r>
              <a:rPr lang="ru-RU" dirty="0" smtClean="0">
                <a:solidFill>
                  <a:schemeClr val="tx1"/>
                </a:solidFill>
              </a:rPr>
              <a:t>’.</a:t>
            </a:r>
          </a:p>
          <a:p>
            <a:pPr algn="just"/>
            <a:r>
              <a:rPr lang="sr-Cyrl-RS" dirty="0" smtClean="0">
                <a:solidFill>
                  <a:schemeClr val="tx1"/>
                </a:solidFill>
              </a:rPr>
              <a:t>(22) </a:t>
            </a:r>
            <a:r>
              <a:rPr lang="sr-Cyrl-RS" i="1" dirty="0" smtClean="0">
                <a:solidFill>
                  <a:schemeClr val="tx1"/>
                </a:solidFill>
              </a:rPr>
              <a:t>Било је дванаест и пет када куле у страшној експлозији </a:t>
            </a:r>
            <a:r>
              <a:rPr lang="sr-Cyrl-RS" b="1" i="1" dirty="0" smtClean="0">
                <a:solidFill>
                  <a:schemeClr val="tx1"/>
                </a:solidFill>
              </a:rPr>
              <a:t>одлетеше</a:t>
            </a:r>
            <a:r>
              <a:rPr lang="sr-Cyrl-RS" i="1" dirty="0" smtClean="0">
                <a:solidFill>
                  <a:schemeClr val="tx1"/>
                </a:solidFill>
              </a:rPr>
              <a:t> у ваздух разносећи огањ у којем је нестало Леандрово тело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ru-RU" dirty="0" smtClean="0">
                <a:solidFill>
                  <a:schemeClr val="tx1"/>
                </a:solidFill>
              </a:rPr>
              <a:t>Было 12.05, когда башни </a:t>
            </a:r>
            <a:r>
              <a:rPr lang="ru-RU" b="1" dirty="0" smtClean="0">
                <a:solidFill>
                  <a:schemeClr val="tx1"/>
                </a:solidFill>
              </a:rPr>
              <a:t>взлетели</a:t>
            </a:r>
            <a:r>
              <a:rPr lang="en-US" b="1" dirty="0" smtClean="0">
                <a:solidFill>
                  <a:schemeClr val="tx1"/>
                </a:solidFill>
              </a:rPr>
              <a:t>.AOR-3PL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воздух от страшного взрыва, разнося огонь, в котором исчезло тело </a:t>
            </a:r>
            <a:r>
              <a:rPr lang="ru-RU" dirty="0" err="1" smtClean="0">
                <a:solidFill>
                  <a:schemeClr val="tx1"/>
                </a:solidFill>
              </a:rPr>
              <a:t>Леандра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Ключевой момент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07896" cy="48314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dirty="0" smtClean="0">
                <a:solidFill>
                  <a:schemeClr val="tx1"/>
                </a:solidFill>
              </a:rPr>
              <a:t>№№ (</a:t>
            </a:r>
            <a:r>
              <a:rPr lang="sr-Cyrl-RS" dirty="0">
                <a:solidFill>
                  <a:schemeClr val="tx1"/>
                </a:solidFill>
              </a:rPr>
              <a:t>17</a:t>
            </a:r>
            <a:r>
              <a:rPr lang="sr-Cyrl-RS" dirty="0" smtClean="0">
                <a:solidFill>
                  <a:schemeClr val="tx1"/>
                </a:solidFill>
              </a:rPr>
              <a:t>)-(18)</a:t>
            </a:r>
          </a:p>
          <a:p>
            <a:pPr algn="just"/>
            <a:r>
              <a:rPr lang="sr-Cyrl-RS" dirty="0" smtClean="0">
                <a:solidFill>
                  <a:schemeClr val="tx1"/>
                </a:solidFill>
              </a:rPr>
              <a:t>(23) </a:t>
            </a:r>
            <a:r>
              <a:rPr lang="sr-Cyrl-RS" i="1" dirty="0" smtClean="0">
                <a:solidFill>
                  <a:schemeClr val="tx1"/>
                </a:solidFill>
              </a:rPr>
              <a:t>Хтела </a:t>
            </a:r>
            <a:r>
              <a:rPr lang="sr-Cyrl-RS" i="1" dirty="0">
                <a:solidFill>
                  <a:schemeClr val="tx1"/>
                </a:solidFill>
              </a:rPr>
              <a:t>је да продужи уз два рукавца ветра који су долазиле са Калемегдана не одговоривши, када јој изненада </a:t>
            </a:r>
            <a:r>
              <a:rPr lang="sr-Cyrl-RS" b="1" i="1" dirty="0">
                <a:solidFill>
                  <a:schemeClr val="tx1"/>
                </a:solidFill>
              </a:rPr>
              <a:t>излете</a:t>
            </a:r>
            <a:r>
              <a:rPr lang="sr-Cyrl-RS" i="1" dirty="0">
                <a:solidFill>
                  <a:schemeClr val="tx1"/>
                </a:solidFill>
              </a:rPr>
              <a:t> одговор и то у будућем времену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</a:t>
            </a:r>
            <a:r>
              <a:rPr lang="sr-Cyrl-RS" dirty="0">
                <a:solidFill>
                  <a:schemeClr val="tx1"/>
                </a:solidFill>
              </a:rPr>
              <a:t>Она хотела было, не ответив, пойти навстречу двум потокам ветра, что дули с Калемегдана, когда у неё внезапно </a:t>
            </a:r>
            <a:r>
              <a:rPr lang="sr-Cyrl-RS" b="1" dirty="0" smtClean="0">
                <a:solidFill>
                  <a:schemeClr val="tx1"/>
                </a:solidFill>
              </a:rPr>
              <a:t>вырвался</a:t>
            </a:r>
            <a:r>
              <a:rPr lang="en-US" b="1" dirty="0" smtClean="0">
                <a:solidFill>
                  <a:schemeClr val="tx1"/>
                </a:solidFill>
              </a:rPr>
              <a:t>.AOR-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r>
              <a:rPr lang="sr-Cyrl-RS" dirty="0">
                <a:solidFill>
                  <a:schemeClr val="tx1"/>
                </a:solidFill>
              </a:rPr>
              <a:t>ответ, </a:t>
            </a:r>
            <a:r>
              <a:rPr lang="ru-RU" dirty="0">
                <a:solidFill>
                  <a:schemeClr val="tx1"/>
                </a:solidFill>
              </a:rPr>
              <a:t>[</a:t>
            </a:r>
            <a:r>
              <a:rPr lang="sr-Cyrl-RS" dirty="0">
                <a:solidFill>
                  <a:schemeClr val="tx1"/>
                </a:solidFill>
              </a:rPr>
              <a:t>и ответ этот был</a:t>
            </a:r>
            <a:r>
              <a:rPr lang="ru-RU" dirty="0">
                <a:solidFill>
                  <a:schemeClr val="tx1"/>
                </a:solidFill>
              </a:rPr>
              <a:t>]</a:t>
            </a:r>
            <a:r>
              <a:rPr lang="sr-Cyrl-RS" dirty="0">
                <a:solidFill>
                  <a:schemeClr val="tx1"/>
                </a:solidFill>
              </a:rPr>
              <a:t> в будущем времени</a:t>
            </a:r>
            <a:r>
              <a:rPr lang="ru-RU" dirty="0">
                <a:solidFill>
                  <a:schemeClr val="tx1"/>
                </a:solidFill>
              </a:rPr>
              <a:t>’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(24) </a:t>
            </a:r>
            <a:r>
              <a:rPr lang="sr-Cyrl-RS" i="1" dirty="0">
                <a:solidFill>
                  <a:schemeClr val="tx1"/>
                </a:solidFill>
              </a:rPr>
              <a:t>Заправо, тек сада он читавим својим бићем </a:t>
            </a:r>
            <a:r>
              <a:rPr lang="sr-Cyrl-RS" b="1" i="1" dirty="0">
                <a:solidFill>
                  <a:schemeClr val="tx1"/>
                </a:solidFill>
              </a:rPr>
              <a:t>схвати</a:t>
            </a:r>
            <a:r>
              <a:rPr lang="sr-Cyrl-RS" i="1" dirty="0">
                <a:solidFill>
                  <a:schemeClr val="tx1"/>
                </a:solidFill>
              </a:rPr>
              <a:t>: ако се већ помирио с мишљу да нема спаса, не сме му бити свеједно како ће умрети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‘В самом деле, только сейчас он всем своим существом </a:t>
            </a:r>
            <a:r>
              <a:rPr lang="ru-RU" b="1" dirty="0" smtClean="0">
                <a:solidFill>
                  <a:schemeClr val="tx1"/>
                </a:solidFill>
              </a:rPr>
              <a:t>понял</a:t>
            </a:r>
            <a:r>
              <a:rPr lang="en-US" b="1" dirty="0" smtClean="0">
                <a:solidFill>
                  <a:schemeClr val="tx1"/>
                </a:solidFill>
              </a:rPr>
              <a:t>.AOR-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az-Cyrl-AZ" b="1" i="1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хотя он уже примирился с мыслью о том, что спасения нет, но ему не должно быть всё равно, как он умрёт</a:t>
            </a:r>
            <a:r>
              <a:rPr lang="ru-RU" dirty="0" smtClean="0">
                <a:solidFill>
                  <a:schemeClr val="tx1"/>
                </a:solidFill>
              </a:rPr>
              <a:t>’.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(25) </a:t>
            </a:r>
            <a:r>
              <a:rPr lang="ru-RU" i="1" dirty="0" smtClean="0">
                <a:solidFill>
                  <a:schemeClr val="tx1"/>
                </a:solidFill>
              </a:rPr>
              <a:t>Али, у том часу </a:t>
            </a:r>
            <a:r>
              <a:rPr lang="ru-RU" i="1" dirty="0" err="1" smtClean="0">
                <a:solidFill>
                  <a:schemeClr val="tx1"/>
                </a:solidFill>
              </a:rPr>
              <a:t>Леандер</a:t>
            </a:r>
            <a:r>
              <a:rPr lang="ru-RU" i="1" dirty="0" smtClean="0">
                <a:solidFill>
                  <a:schemeClr val="tx1"/>
                </a:solidFill>
              </a:rPr>
              <a:t> од ужаса </a:t>
            </a:r>
            <a:r>
              <a:rPr lang="ru-RU" b="1" i="1" dirty="0" smtClean="0">
                <a:solidFill>
                  <a:schemeClr val="tx1"/>
                </a:solidFill>
              </a:rPr>
              <a:t>изгуби</a:t>
            </a:r>
            <a:r>
              <a:rPr lang="ru-RU" i="1" dirty="0" smtClean="0">
                <a:solidFill>
                  <a:schemeClr val="tx1"/>
                </a:solidFill>
              </a:rPr>
              <a:t> глас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И то </a:t>
            </a:r>
            <a:r>
              <a:rPr lang="ru-RU" i="1" dirty="0" err="1" smtClean="0">
                <a:solidFill>
                  <a:schemeClr val="tx1"/>
                </a:solidFill>
              </a:rPr>
              <a:t>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спасе </a:t>
            </a:r>
            <a:r>
              <a:rPr lang="ru-RU" i="1" dirty="0" smtClean="0">
                <a:solidFill>
                  <a:schemeClr val="tx1"/>
                </a:solidFill>
              </a:rPr>
              <a:t>главу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Но в этот момент </a:t>
            </a:r>
            <a:r>
              <a:rPr lang="ru-RU" dirty="0" err="1" smtClean="0">
                <a:solidFill>
                  <a:schemeClr val="tx1"/>
                </a:solidFill>
              </a:rPr>
              <a:t>Леандр</a:t>
            </a:r>
            <a:r>
              <a:rPr lang="ru-RU" dirty="0" smtClean="0">
                <a:solidFill>
                  <a:schemeClr val="tx1"/>
                </a:solidFill>
              </a:rPr>
              <a:t> от ужаса </a:t>
            </a:r>
            <a:r>
              <a:rPr lang="ru-RU" b="1" dirty="0" smtClean="0">
                <a:solidFill>
                  <a:schemeClr val="tx1"/>
                </a:solidFill>
              </a:rPr>
              <a:t>лишился</a:t>
            </a:r>
            <a:r>
              <a:rPr lang="en-US" b="1" dirty="0" smtClean="0">
                <a:solidFill>
                  <a:schemeClr val="tx1"/>
                </a:solidFill>
              </a:rPr>
              <a:t>.AOR-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голоса. И это </a:t>
            </a:r>
            <a:r>
              <a:rPr lang="ru-RU" b="1" dirty="0" smtClean="0">
                <a:solidFill>
                  <a:schemeClr val="tx1"/>
                </a:solidFill>
              </a:rPr>
              <a:t>спасло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ему жизнь.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6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Результативные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’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4608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(25) </a:t>
            </a:r>
            <a:r>
              <a:rPr lang="sr-Cyrl-RS" i="1" dirty="0">
                <a:solidFill>
                  <a:schemeClr val="tx1"/>
                </a:solidFill>
              </a:rPr>
              <a:t>У сваком случају, постепено се као и по другим манастирима Свете Горе полако обнављао самачки живот и у Хиландару. Монаси почеше опет уређивати и припитомљавати воде, почеше опет сејати и жњети, рибарити и рибу на хљеб стављати, почеше опет стицати слух за подземне пределе Светог врха, где су се у утроби земље скривала и куцала богатства, руде и драгуљи, вратише се послови самаца натраг на Атос и Хиландар их</a:t>
            </a:r>
            <a:r>
              <a:rPr lang="sr-Cyrl-RS" b="1" i="1" dirty="0">
                <a:solidFill>
                  <a:schemeClr val="tx1"/>
                </a:solidFill>
              </a:rPr>
              <a:t> прихвати </a:t>
            </a:r>
            <a:r>
              <a:rPr lang="sr-Cyrl-RS" i="1" dirty="0">
                <a:solidFill>
                  <a:schemeClr val="tx1"/>
                </a:solidFill>
              </a:rPr>
              <a:t>као и остали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‘Во всяком случае, постепенно, как и в других монастырях Святой Горы, мало-помалу возрождался уклад жизни затворников и в </a:t>
            </a:r>
            <a:r>
              <a:rPr lang="ru-RU" dirty="0" err="1">
                <a:solidFill>
                  <a:schemeClr val="tx1"/>
                </a:solidFill>
              </a:rPr>
              <a:t>Хилендаре</a:t>
            </a:r>
            <a:r>
              <a:rPr lang="ru-RU" dirty="0">
                <a:solidFill>
                  <a:schemeClr val="tx1"/>
                </a:solidFill>
              </a:rPr>
              <a:t>. Монахи вновь начали обустраиваться и укрощать воды, вновь начали сеять и жать, рыбачить и полагать рыбу на хлеб, вновь начали прислушиваться к подземным пределам Святой Горы, где в недрах земли таились и пульсировали богатства, руды и драгоценные камни; вернулись занятия одиночек, наконец, на Афон, и </a:t>
            </a:r>
            <a:r>
              <a:rPr lang="ru-RU" dirty="0" err="1">
                <a:solidFill>
                  <a:schemeClr val="tx1"/>
                </a:solidFill>
              </a:rPr>
              <a:t>Хилендар</a:t>
            </a:r>
            <a:r>
              <a:rPr lang="ru-RU" dirty="0">
                <a:solidFill>
                  <a:schemeClr val="tx1"/>
                </a:solidFill>
              </a:rPr>
              <a:t>, как и остальные, их </a:t>
            </a:r>
            <a:r>
              <a:rPr lang="ru-RU" b="1" dirty="0" smtClean="0">
                <a:solidFill>
                  <a:schemeClr val="tx1"/>
                </a:solidFill>
              </a:rPr>
              <a:t>принял.</a:t>
            </a:r>
            <a:r>
              <a:rPr lang="en-US" b="1" dirty="0" smtClean="0">
                <a:solidFill>
                  <a:schemeClr val="tx1"/>
                </a:solidFill>
              </a:rPr>
              <a:t>AOR-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SG</a:t>
            </a:r>
            <a:r>
              <a:rPr lang="az-Cyrl-AZ" b="1" i="1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’.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(15) </a:t>
            </a:r>
            <a:r>
              <a:rPr lang="sr-Cyrl-RS" i="1" dirty="0">
                <a:solidFill>
                  <a:schemeClr val="tx1"/>
                </a:solidFill>
              </a:rPr>
              <a:t>Не дођоше оцу ни четири брата из Војводине које је стално у болести звао, а који пред рат </a:t>
            </a:r>
            <a:r>
              <a:rPr lang="sr-Cyrl-RS" b="1" i="1" dirty="0">
                <a:solidFill>
                  <a:schemeClr val="tx1"/>
                </a:solidFill>
              </a:rPr>
              <a:t>одселише </a:t>
            </a:r>
            <a:r>
              <a:rPr lang="sr-Cyrl-RS" i="1" dirty="0">
                <a:solidFill>
                  <a:schemeClr val="tx1"/>
                </a:solidFill>
              </a:rPr>
              <a:t>на добровољачку земљу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‘Не приехали к отцу и четыре брата из Воеводины, которых он постоянно звал во время болезни и которые перед войной </a:t>
            </a:r>
            <a:r>
              <a:rPr lang="ru-RU" b="1" dirty="0" smtClean="0">
                <a:solidFill>
                  <a:schemeClr val="tx1"/>
                </a:solidFill>
              </a:rPr>
              <a:t>отселились</a:t>
            </a:r>
            <a:r>
              <a:rPr lang="en-US" b="1" dirty="0" smtClean="0">
                <a:solidFill>
                  <a:schemeClr val="tx1"/>
                </a:solidFill>
              </a:rPr>
              <a:t>.AOR-</a:t>
            </a: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PL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добровольческую землю’.</a:t>
            </a:r>
          </a:p>
          <a:p>
            <a:pPr algn="just"/>
            <a:endParaRPr lang="sr-Cyrl-R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Проблемы и поиск решений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8712968" cy="3886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&lt;…&gt; </a:t>
            </a:r>
            <a:r>
              <a:rPr lang="ru-RU" dirty="0">
                <a:solidFill>
                  <a:schemeClr val="tx1"/>
                </a:solidFill>
              </a:rPr>
              <a:t>востребованным оказывается наличие в </a:t>
            </a:r>
            <a:r>
              <a:rPr lang="ru-RU" dirty="0" smtClean="0">
                <a:solidFill>
                  <a:schemeClr val="tx1"/>
                </a:solidFill>
              </a:rPr>
              <a:t>системе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“</a:t>
            </a:r>
            <a:r>
              <a:rPr lang="ru-RU" dirty="0">
                <a:solidFill>
                  <a:schemeClr val="tx1"/>
                </a:solidFill>
              </a:rPr>
              <a:t>зоны колебаний”, где говорящий волен </a:t>
            </a:r>
            <a:r>
              <a:rPr lang="ru-RU" dirty="0" smtClean="0">
                <a:solidFill>
                  <a:schemeClr val="tx1"/>
                </a:solidFill>
              </a:rPr>
              <a:t>выбирать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между </a:t>
            </a:r>
            <a:r>
              <a:rPr lang="ru-RU" dirty="0">
                <a:solidFill>
                  <a:schemeClr val="tx1"/>
                </a:solidFill>
              </a:rPr>
              <a:t>двумя формами для реализации </a:t>
            </a:r>
            <a:r>
              <a:rPr lang="ru-RU" dirty="0" smtClean="0">
                <a:solidFill>
                  <a:schemeClr val="tx1"/>
                </a:solidFill>
              </a:rPr>
              <a:t>собственных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коммуникативных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намерений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ru-RU" dirty="0">
                <a:solidFill>
                  <a:schemeClr val="tx1"/>
                </a:solidFill>
              </a:rPr>
              <a:t>Плунгян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Урманчиева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2017</a:t>
            </a:r>
            <a:r>
              <a:rPr lang="en-US" dirty="0" smtClean="0">
                <a:solidFill>
                  <a:schemeClr val="tx1"/>
                </a:solidFill>
              </a:rPr>
              <a:t>].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(26) </a:t>
            </a:r>
            <a:r>
              <a:rPr lang="sr-Cyrl-RS" i="1" dirty="0" smtClean="0">
                <a:solidFill>
                  <a:schemeClr val="tx1"/>
                </a:solidFill>
              </a:rPr>
              <a:t>Али, тај режим </a:t>
            </a:r>
            <a:r>
              <a:rPr lang="sr-Cyrl-RS" b="1" i="1" dirty="0" smtClean="0">
                <a:solidFill>
                  <a:schemeClr val="tx1"/>
                </a:solidFill>
              </a:rPr>
              <a:t>био је </a:t>
            </a:r>
            <a:r>
              <a:rPr lang="sr-Cyrl-RS" i="1" dirty="0" smtClean="0">
                <a:solidFill>
                  <a:schemeClr val="tx1"/>
                </a:solidFill>
              </a:rPr>
              <a:t>изненада </a:t>
            </a:r>
            <a:r>
              <a:rPr lang="sr-Cyrl-RS" b="1" i="1" dirty="0" smtClean="0">
                <a:solidFill>
                  <a:schemeClr val="tx1"/>
                </a:solidFill>
              </a:rPr>
              <a:t>прекинут</a:t>
            </a:r>
            <a:r>
              <a:rPr lang="sr-Cyrl-RS" i="1" dirty="0" smtClean="0">
                <a:solidFill>
                  <a:schemeClr val="tx1"/>
                </a:solidFill>
              </a:rPr>
              <a:t>. </a:t>
            </a:r>
            <a:r>
              <a:rPr lang="sr-Cyrl-RS" b="1" i="1" dirty="0" smtClean="0">
                <a:solidFill>
                  <a:schemeClr val="tx1"/>
                </a:solidFill>
              </a:rPr>
              <a:t>Избио је</a:t>
            </a:r>
            <a:r>
              <a:rPr lang="sr-Cyrl-RS" i="1" dirty="0" smtClean="0">
                <a:solidFill>
                  <a:schemeClr val="tx1"/>
                </a:solidFill>
              </a:rPr>
              <a:t> српско</a:t>
            </a:r>
            <a:r>
              <a:rPr lang="en-US" i="1" dirty="0" smtClean="0">
                <a:solidFill>
                  <a:schemeClr val="tx1"/>
                </a:solidFill>
              </a:rPr>
              <a:t>-</a:t>
            </a:r>
            <a:r>
              <a:rPr lang="sr-Cyrl-RS" i="1" dirty="0" smtClean="0">
                <a:solidFill>
                  <a:schemeClr val="tx1"/>
                </a:solidFill>
              </a:rPr>
              <a:t>аустријски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sr-Cyrl-RS" i="1" dirty="0" smtClean="0">
                <a:solidFill>
                  <a:schemeClr val="tx1"/>
                </a:solidFill>
              </a:rPr>
              <a:t>сукоб </a:t>
            </a:r>
            <a:r>
              <a:rPr lang="en-US" dirty="0" smtClean="0">
                <a:solidFill>
                  <a:schemeClr val="tx1"/>
                </a:solidFill>
              </a:rPr>
              <a:t>&lt;….&gt;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Однако, этот режим внезапно </a:t>
            </a:r>
            <a:r>
              <a:rPr lang="ru-RU" dirty="0" smtClean="0">
                <a:solidFill>
                  <a:schemeClr val="tx1"/>
                </a:solidFill>
              </a:rPr>
              <a:t>был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PF-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 err="1" smtClean="0">
                <a:solidFill>
                  <a:schemeClr val="tx1"/>
                </a:solidFill>
              </a:rPr>
              <a:t>SGm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прекращён. </a:t>
            </a:r>
            <a:r>
              <a:rPr lang="ru-RU" dirty="0" smtClean="0">
                <a:solidFill>
                  <a:schemeClr val="tx1"/>
                </a:solidFill>
              </a:rPr>
              <a:t>Разразился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PF-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 err="1">
                <a:solidFill>
                  <a:schemeClr val="tx1"/>
                </a:solidFill>
              </a:rPr>
              <a:t>SGm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сербско-австрийский конфликт </a:t>
            </a:r>
            <a:r>
              <a:rPr lang="en-US" dirty="0" smtClean="0">
                <a:solidFill>
                  <a:schemeClr val="tx1"/>
                </a:solidFill>
              </a:rPr>
              <a:t>&lt;….&gt;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97152"/>
            <a:ext cx="8490520" cy="1872208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Система прошедших времён сербскохорватского языка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подробнее см.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[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Гудков 1969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43900" cy="4236720"/>
          </a:xfrm>
        </p:spPr>
      </p:pic>
    </p:spTree>
    <p:extLst>
      <p:ext uri="{BB962C8B-B14F-4D97-AF65-F5344CB8AC3E}">
        <p14:creationId xmlns:p14="http://schemas.microsoft.com/office/powerpoint/2010/main" val="1958247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928546" cy="5688632"/>
          </a:xfrm>
        </p:spPr>
        <p:txBody>
          <a:bodyPr>
            <a:noAutofit/>
          </a:bodyPr>
          <a:lstStyle/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[</a:t>
            </a:r>
            <a:r>
              <a:rPr lang="ru-RU" sz="1700" dirty="0" smtClean="0">
                <a:solidFill>
                  <a:schemeClr val="tx1"/>
                </a:solidFill>
              </a:rPr>
              <a:t>Гудков 1969</a:t>
            </a:r>
            <a:r>
              <a:rPr lang="en-US" sz="1700" dirty="0" smtClean="0">
                <a:solidFill>
                  <a:schemeClr val="tx1"/>
                </a:solidFill>
              </a:rPr>
              <a:t>]</a:t>
            </a:r>
            <a:r>
              <a:rPr lang="ru-RU" sz="1700" dirty="0" smtClean="0">
                <a:solidFill>
                  <a:schemeClr val="tx1"/>
                </a:solidFill>
              </a:rPr>
              <a:t>—В.</a:t>
            </a:r>
            <a:r>
              <a:rPr lang="ru-RU" sz="1700" dirty="0">
                <a:solidFill>
                  <a:schemeClr val="tx1"/>
                </a:solidFill>
              </a:rPr>
              <a:t> П. </a:t>
            </a:r>
            <a:r>
              <a:rPr lang="ru-RU" sz="1700" dirty="0" smtClean="0">
                <a:solidFill>
                  <a:schemeClr val="tx1"/>
                </a:solidFill>
              </a:rPr>
              <a:t>Гудков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r>
              <a:rPr lang="ru-RU" sz="1700" dirty="0" smtClean="0">
                <a:solidFill>
                  <a:schemeClr val="tx1"/>
                </a:solidFill>
              </a:rPr>
              <a:t> Сербохорватский </a:t>
            </a:r>
            <a:r>
              <a:rPr lang="ru-RU" sz="1700" dirty="0">
                <a:solidFill>
                  <a:schemeClr val="tx1"/>
                </a:solidFill>
              </a:rPr>
              <a:t>язык. Грамматический очерк, литературные </a:t>
            </a:r>
            <a:r>
              <a:rPr lang="sr-Cyrl-RS" sz="1700" dirty="0" smtClean="0">
                <a:solidFill>
                  <a:schemeClr val="tx1"/>
                </a:solidFill>
              </a:rPr>
              <a:t>тексты с комментариями и словарём. М.: Издательство Московского университета.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[Кречмер, Невекловский 2005]—А. Г. Кречмер, Г. Невекловский.  Сербохорватский язык (сербский, хорватский, боснийский языки) // Языки мира: Славянские языки. М.: Academia.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[Пипер et al. 2005]—Предраг Пипер, Ивана Антонић, Владислава Ружић,</a:t>
            </a:r>
            <a:br>
              <a:rPr lang="sr-Cyrl-RS" sz="1700" dirty="0" smtClean="0">
                <a:solidFill>
                  <a:schemeClr val="tx1"/>
                </a:solidFill>
              </a:rPr>
            </a:br>
            <a:r>
              <a:rPr lang="sr-Cyrl-RS" sz="1700" dirty="0" smtClean="0">
                <a:solidFill>
                  <a:schemeClr val="tx1"/>
                </a:solidFill>
              </a:rPr>
              <a:t>Срето Танасић, Људмила Поповић, Бранко Тошовић. Синтакса савременог српског  језика. Проста реченица. Београд: Институт за српски језик САНУ—</a:t>
            </a:r>
            <a:br>
              <a:rPr lang="sr-Cyrl-RS" sz="1700" dirty="0" smtClean="0">
                <a:solidFill>
                  <a:schemeClr val="tx1"/>
                </a:solidFill>
              </a:rPr>
            </a:br>
            <a:r>
              <a:rPr lang="sr-Cyrl-RS" sz="1700" dirty="0" smtClean="0">
                <a:solidFill>
                  <a:schemeClr val="tx1"/>
                </a:solidFill>
              </a:rPr>
              <a:t>Београдска  књига—Матица српска.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[Стевановић  1989]—М. Стевановић. Савремени српскохрватски језик. Граматички системи и књижевнојезичка норма. II. Синтакса. Четврто издање. Београд: Научна књига.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[Толстой 1957]—И. И. Толстой. Краткий очерк грамматики сербскохорватского языка // И. И. Толстой. Сербско-хорватско-русский словарь. М.: Государственное издательство иностранных и национальных словарей. [Переиздан в: И. И. Толстой. Сербскохорватско-русский словарь. 7-е издание, стереотипное. М.: «Русский язык», 2000].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[Тошович 2006]—Бранко Тошович. Экспрессивный синтаксис глагола русского и сербского / хорватского языков. М.: Языки славянской культуры.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[Brozović, Ivić 1988]—D. Brozović, P. Ivić. Jezik srpskohrvatski / hrvatskosrpski, hrvatski ili srpski. Zagreb: »Miroslav Krleža«.</a:t>
            </a:r>
          </a:p>
          <a:p>
            <a:pPr algn="just"/>
            <a:r>
              <a:rPr lang="sr-Cyrl-RS" sz="1700" dirty="0" smtClean="0">
                <a:solidFill>
                  <a:schemeClr val="tx1"/>
                </a:solidFill>
              </a:rPr>
              <a:t>[Maretić 1963]—Tomo Maretić. Gramatika hrvatskoga ili srpskoga književnog jezika. Zageb: Matica Hrvatska.</a:t>
            </a:r>
            <a:endParaRPr lang="sr-Cyrl-R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07504" y="685800"/>
            <a:ext cx="8820596" cy="38862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>
                <a:solidFill>
                  <a:schemeClr val="tx1"/>
                </a:solidFill>
              </a:rPr>
              <a:t>Зайцева </a:t>
            </a:r>
            <a:r>
              <a:rPr lang="en-US" sz="2000" dirty="0" smtClean="0">
                <a:solidFill>
                  <a:schemeClr val="tx1"/>
                </a:solidFill>
              </a:rPr>
              <a:t> et al. 2003]— </a:t>
            </a:r>
            <a:r>
              <a:rPr lang="ru-RU" sz="2000" dirty="0">
                <a:solidFill>
                  <a:schemeClr val="tx1"/>
                </a:solidFill>
              </a:rPr>
              <a:t>С. 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Зайцева</a:t>
            </a:r>
            <a:r>
              <a:rPr lang="ru-RU" sz="2000" dirty="0">
                <a:solidFill>
                  <a:schemeClr val="tx1"/>
                </a:solidFill>
              </a:rPr>
              <a:t>, 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Стоянович</a:t>
            </a:r>
            <a:r>
              <a:rPr lang="ru-RU" sz="2000" dirty="0">
                <a:solidFill>
                  <a:schemeClr val="tx1"/>
                </a:solidFill>
              </a:rPr>
              <a:t>, М. А Милютина. (сост.). Сербская поэзия и проза ХХ века: Хрестоматия // СПб: Издательство С.-Петербургского </a:t>
            </a:r>
            <a:r>
              <a:rPr lang="ru-RU" sz="2000" dirty="0" smtClean="0">
                <a:solidFill>
                  <a:schemeClr val="tx1"/>
                </a:solidFill>
              </a:rPr>
              <a:t>университета.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sr-Cyrl-RS" sz="2000" dirty="0" smtClean="0">
                <a:solidFill>
                  <a:schemeClr val="tx1"/>
                </a:solidFill>
              </a:rPr>
              <a:t>Михајловић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1996</a:t>
            </a:r>
            <a:r>
              <a:rPr lang="en-US" sz="2000" dirty="0" smtClean="0">
                <a:solidFill>
                  <a:schemeClr val="tx1"/>
                </a:solidFill>
              </a:rPr>
              <a:t>]—</a:t>
            </a:r>
            <a:r>
              <a:rPr lang="sr-Cyrl-RS" sz="2000" dirty="0" smtClean="0">
                <a:solidFill>
                  <a:schemeClr val="tx1"/>
                </a:solidFill>
              </a:rPr>
              <a:t> Драгослав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Cyrl-RS" sz="2000" dirty="0">
                <a:solidFill>
                  <a:schemeClr val="tx1"/>
                </a:solidFill>
              </a:rPr>
              <a:t>Михајловић. Сабрана дела. Књига 2. Београд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Laguna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sr-Cyrl-RS" sz="2000" dirty="0" smtClean="0">
                <a:solidFill>
                  <a:schemeClr val="tx1"/>
                </a:solidFill>
              </a:rPr>
              <a:t>Павић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Cyrl-RS" sz="2000" dirty="0" smtClean="0">
                <a:solidFill>
                  <a:schemeClr val="tx1"/>
                </a:solidFill>
              </a:rPr>
              <a:t>1993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sr-Cyrl-RS" sz="2000" dirty="0" smtClean="0">
                <a:solidFill>
                  <a:schemeClr val="tx1"/>
                </a:solidFill>
              </a:rPr>
              <a:t>— Милорад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Cyrl-RS" sz="2000" dirty="0">
                <a:solidFill>
                  <a:schemeClr val="tx1"/>
                </a:solidFill>
              </a:rPr>
              <a:t>Павић. Унутрашња страна ветра, или роман о Хери и Леандру. Београд: </a:t>
            </a:r>
            <a:r>
              <a:rPr lang="sr-Cyrl-RS" sz="2000" dirty="0" smtClean="0">
                <a:solidFill>
                  <a:schemeClr val="tx1"/>
                </a:solidFill>
              </a:rPr>
              <a:t>Просвета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hr-HR" sz="2000" dirty="0" smtClean="0">
                <a:solidFill>
                  <a:schemeClr val="tx1"/>
                </a:solidFill>
              </a:rPr>
              <a:t>Kapor</a:t>
            </a:r>
            <a:r>
              <a:rPr lang="en-US" sz="2000" dirty="0" smtClean="0">
                <a:solidFill>
                  <a:schemeClr val="tx1"/>
                </a:solidFill>
              </a:rPr>
              <a:t> 1975]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—</a:t>
            </a:r>
            <a:r>
              <a:rPr lang="sr-Cyrl-RS" sz="2000" dirty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Momo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Kapor. </a:t>
            </a:r>
            <a:r>
              <a:rPr lang="hr-HR" sz="2000" dirty="0">
                <a:solidFill>
                  <a:schemeClr val="tx1"/>
                </a:solidFill>
              </a:rPr>
              <a:t>Foliranti. Zagreb: Znanje, 1975.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964488" cy="5407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err="1" smtClean="0">
                <a:solidFill>
                  <a:schemeClr val="tx1"/>
                </a:solidFill>
              </a:rPr>
              <a:t>Макарцев</a:t>
            </a:r>
            <a:r>
              <a:rPr lang="ru-RU" dirty="0" smtClean="0">
                <a:solidFill>
                  <a:schemeClr val="tx1"/>
                </a:solidFill>
              </a:rPr>
              <a:t> 2014</a:t>
            </a:r>
            <a:r>
              <a:rPr lang="en-US" dirty="0" smtClean="0">
                <a:solidFill>
                  <a:schemeClr val="tx1"/>
                </a:solidFill>
              </a:rPr>
              <a:t>]—</a:t>
            </a:r>
            <a:r>
              <a:rPr lang="ru-RU" dirty="0" smtClean="0">
                <a:solidFill>
                  <a:schemeClr val="tx1"/>
                </a:solidFill>
              </a:rPr>
              <a:t>М. М. </a:t>
            </a:r>
            <a:r>
              <a:rPr lang="ru-RU" dirty="0" err="1" smtClean="0">
                <a:solidFill>
                  <a:schemeClr val="tx1"/>
                </a:solidFill>
              </a:rPr>
              <a:t>Макарцев</a:t>
            </a:r>
            <a:r>
              <a:rPr lang="ru-RU" dirty="0" smtClean="0">
                <a:solidFill>
                  <a:schemeClr val="tx1"/>
                </a:solidFill>
              </a:rPr>
              <a:t>. Эвиденциальность </a:t>
            </a:r>
            <a:r>
              <a:rPr lang="ru-RU" dirty="0">
                <a:solidFill>
                  <a:schemeClr val="tx1"/>
                </a:solidFill>
              </a:rPr>
              <a:t>в пространстве балканского текста. М</a:t>
            </a:r>
            <a:r>
              <a:rPr lang="ru-RU" dirty="0" smtClean="0">
                <a:solidFill>
                  <a:schemeClr val="tx1"/>
                </a:solidFill>
              </a:rPr>
              <a:t>.—СПб</a:t>
            </a:r>
            <a:r>
              <a:rPr lang="ru-RU" dirty="0">
                <a:solidFill>
                  <a:schemeClr val="tx1"/>
                </a:solidFill>
              </a:rPr>
              <a:t>.: </a:t>
            </a:r>
            <a:r>
              <a:rPr lang="ru-RU" dirty="0" smtClean="0">
                <a:solidFill>
                  <a:schemeClr val="tx1"/>
                </a:solidFill>
              </a:rPr>
              <a:t>Нестор-История.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Плунгян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2008</a:t>
            </a:r>
            <a:r>
              <a:rPr lang="en-US" dirty="0" smtClean="0">
                <a:solidFill>
                  <a:schemeClr val="tx1"/>
                </a:solidFill>
              </a:rPr>
              <a:t>]—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А. </a:t>
            </a:r>
            <a:r>
              <a:rPr lang="ru-RU" dirty="0" smtClean="0">
                <a:solidFill>
                  <a:schemeClr val="tx1"/>
                </a:solidFill>
              </a:rPr>
              <a:t>Плунгян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Предисловие</a:t>
            </a:r>
            <a:r>
              <a:rPr lang="ru-RU" dirty="0">
                <a:solidFill>
                  <a:schemeClr val="tx1"/>
                </a:solidFill>
              </a:rPr>
              <a:t>: дискурс и грамматика // В. А. Плунгян (отв. ред.), В. Ю. Гусев (ред.), А. Ю. </a:t>
            </a:r>
            <a:r>
              <a:rPr lang="ru-RU" dirty="0" err="1">
                <a:solidFill>
                  <a:schemeClr val="tx1"/>
                </a:solidFill>
              </a:rPr>
              <a:t>Урманчиева</a:t>
            </a:r>
            <a:r>
              <a:rPr lang="ru-RU" dirty="0">
                <a:solidFill>
                  <a:schemeClr val="tx1"/>
                </a:solidFill>
              </a:rPr>
              <a:t> (ред.). Исследования по теории грамматики. Вып. 4: Грамматические категории в дискурсе. М.: </a:t>
            </a:r>
            <a:r>
              <a:rPr lang="ru-RU" dirty="0" err="1">
                <a:solidFill>
                  <a:schemeClr val="tx1"/>
                </a:solidFill>
              </a:rPr>
              <a:t>Гнозис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2008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Плунгян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Урманчиева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2017]—</a:t>
            </a:r>
            <a:r>
              <a:rPr lang="ru-RU" dirty="0" smtClean="0">
                <a:solidFill>
                  <a:schemeClr val="tx1"/>
                </a:solidFill>
              </a:rPr>
              <a:t>В. А. </a:t>
            </a:r>
            <a:r>
              <a:rPr lang="ru-RU" dirty="0">
                <a:solidFill>
                  <a:schemeClr val="tx1"/>
                </a:solidFill>
              </a:rPr>
              <a:t>Плунгян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А. Ю. </a:t>
            </a:r>
            <a:r>
              <a:rPr lang="ru-RU" dirty="0" err="1" smtClean="0">
                <a:solidFill>
                  <a:schemeClr val="tx1"/>
                </a:solidFill>
              </a:rPr>
              <a:t>Урманчиева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Перфект </a:t>
            </a:r>
            <a:r>
              <a:rPr lang="ru-RU" dirty="0">
                <a:solidFill>
                  <a:schemeClr val="tx1"/>
                </a:solidFill>
              </a:rPr>
              <a:t>в старославянском: был ли он результативным? // </a:t>
            </a:r>
            <a:r>
              <a:rPr lang="az-Latn-AZ" dirty="0">
                <a:solidFill>
                  <a:schemeClr val="tx1"/>
                </a:solidFill>
              </a:rPr>
              <a:t>Slověne</a:t>
            </a:r>
            <a:r>
              <a:rPr lang="ru-RU" dirty="0">
                <a:solidFill>
                  <a:schemeClr val="tx1"/>
                </a:solidFill>
              </a:rPr>
              <a:t> 2017, № </a:t>
            </a:r>
            <a:r>
              <a:rPr lang="ru-RU" dirty="0" smtClean="0">
                <a:solidFill>
                  <a:schemeClr val="tx1"/>
                </a:solidFill>
              </a:rPr>
              <a:t>2.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Якобсон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1985</a:t>
            </a:r>
            <a:r>
              <a:rPr lang="en-US" dirty="0" smtClean="0">
                <a:solidFill>
                  <a:schemeClr val="tx1"/>
                </a:solidFill>
              </a:rPr>
              <a:t>]—</a:t>
            </a:r>
            <a:r>
              <a:rPr lang="ru-RU" dirty="0" smtClean="0">
                <a:solidFill>
                  <a:schemeClr val="tx1"/>
                </a:solidFill>
              </a:rPr>
              <a:t>Роман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Якобсон. </a:t>
            </a:r>
            <a:r>
              <a:rPr lang="ru-RU" dirty="0">
                <a:solidFill>
                  <a:schemeClr val="tx1"/>
                </a:solidFill>
              </a:rPr>
              <a:t>Речевая коммуникация // Роман Якобсон. Избранные работы. М.: </a:t>
            </a:r>
            <a:r>
              <a:rPr lang="ru-RU" dirty="0" smtClean="0">
                <a:solidFill>
                  <a:schemeClr val="tx1"/>
                </a:solidFill>
              </a:rPr>
              <a:t>Прогресс.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Comrie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1976]—Bernard </a:t>
            </a:r>
            <a:r>
              <a:rPr lang="en-US" dirty="0" err="1">
                <a:solidFill>
                  <a:schemeClr val="tx1"/>
                </a:solidFill>
              </a:rPr>
              <a:t>Comrie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Aspect: An introduction to the study of verbal aspect and related problems. Cambridge: Cambridge University </a:t>
            </a:r>
            <a:r>
              <a:rPr lang="en-US" dirty="0" smtClean="0">
                <a:solidFill>
                  <a:schemeClr val="tx1"/>
                </a:solidFill>
              </a:rPr>
              <a:t>Press.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DeLancey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2001]—Scott </a:t>
            </a:r>
            <a:r>
              <a:rPr lang="en-US" dirty="0" err="1" smtClean="0">
                <a:solidFill>
                  <a:schemeClr val="tx1"/>
                </a:solidFill>
              </a:rPr>
              <a:t>DeLancey</a:t>
            </a:r>
            <a:r>
              <a:rPr lang="en-US" dirty="0" smtClean="0">
                <a:solidFill>
                  <a:schemeClr val="tx1"/>
                </a:solidFill>
              </a:rPr>
              <a:t>. The </a:t>
            </a:r>
            <a:r>
              <a:rPr lang="en-US" dirty="0" err="1">
                <a:solidFill>
                  <a:schemeClr val="tx1"/>
                </a:solidFill>
              </a:rPr>
              <a:t>mirative</a:t>
            </a:r>
            <a:r>
              <a:rPr lang="en-US" dirty="0">
                <a:solidFill>
                  <a:schemeClr val="tx1"/>
                </a:solidFill>
              </a:rPr>
              <a:t> and evidentiality // Journal of Pragmatics. Vol. 33, № </a:t>
            </a:r>
            <a:r>
              <a:rPr lang="en-US" dirty="0" smtClean="0">
                <a:solidFill>
                  <a:schemeClr val="tx1"/>
                </a:solidFill>
              </a:rPr>
              <a:t>3.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[Fleischman 1991]—Suzanne Fleischman. Toward </a:t>
            </a:r>
            <a:r>
              <a:rPr lang="en-US" dirty="0">
                <a:solidFill>
                  <a:schemeClr val="tx1"/>
                </a:solidFill>
              </a:rPr>
              <a:t>a theory of tense-aspect in narrative discourse // J. </a:t>
            </a:r>
            <a:r>
              <a:rPr lang="en-US" dirty="0" err="1">
                <a:solidFill>
                  <a:schemeClr val="tx1"/>
                </a:solidFill>
              </a:rPr>
              <a:t>Gvozdanović</a:t>
            </a:r>
            <a:r>
              <a:rPr lang="en-US" dirty="0">
                <a:solidFill>
                  <a:schemeClr val="tx1"/>
                </a:solidFill>
              </a:rPr>
              <a:t>, Th. A. J. M. Janssen, Ö. Dahl (</a:t>
            </a:r>
            <a:r>
              <a:rPr lang="en-US" i="1" dirty="0">
                <a:solidFill>
                  <a:schemeClr val="tx1"/>
                </a:solidFill>
              </a:rPr>
              <a:t>eds</a:t>
            </a:r>
            <a:r>
              <a:rPr lang="en-US" dirty="0">
                <a:solidFill>
                  <a:schemeClr val="tx1"/>
                </a:solidFill>
              </a:rPr>
              <a:t>.). The Function of Tense in Texts. Amsterdam: </a:t>
            </a:r>
            <a:r>
              <a:rPr lang="en-US" dirty="0" smtClean="0">
                <a:solidFill>
                  <a:schemeClr val="tx1"/>
                </a:solidFill>
              </a:rPr>
              <a:t>North-Holland.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770440" cy="10150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Синтетические претериты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496855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sz="2600" dirty="0" smtClean="0">
              <a:solidFill>
                <a:schemeClr val="tx1"/>
              </a:solidFill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 В современном СХЯ синтетические претериты </a:t>
            </a:r>
            <a:r>
              <a:rPr lang="ru-RU" sz="2900" dirty="0">
                <a:solidFill>
                  <a:schemeClr val="tx1"/>
                </a:solidFill>
              </a:rPr>
              <a:t>находятся в дополнительном распределении: аорист образуется почти исключительно от основ совершенного вида, тогда как имперфект, напротив, от основ несовершенного вида [Гудков 1969: 56-57], [</a:t>
            </a:r>
            <a:r>
              <a:rPr lang="hr-HR" sz="2900" dirty="0">
                <a:solidFill>
                  <a:schemeClr val="tx1"/>
                </a:solidFill>
              </a:rPr>
              <a:t>Maretić 1963: 232</a:t>
            </a:r>
            <a:r>
              <a:rPr lang="ru-RU" sz="2900" dirty="0">
                <a:solidFill>
                  <a:schemeClr val="tx1"/>
                </a:solidFill>
              </a:rPr>
              <a:t>], [</a:t>
            </a:r>
            <a:r>
              <a:rPr lang="sr-Cyrl-RS" sz="2900" dirty="0">
                <a:solidFill>
                  <a:schemeClr val="tx1"/>
                </a:solidFill>
              </a:rPr>
              <a:t>Стевановић </a:t>
            </a:r>
            <a:r>
              <a:rPr lang="ru-RU" sz="2900" dirty="0">
                <a:solidFill>
                  <a:schemeClr val="tx1"/>
                </a:solidFill>
              </a:rPr>
              <a:t>1989: 633, 655</a:t>
            </a:r>
            <a:r>
              <a:rPr lang="ru-RU" sz="2900" dirty="0" smtClean="0">
                <a:solidFill>
                  <a:schemeClr val="tx1"/>
                </a:solidFill>
              </a:rPr>
              <a:t>]. Исключения редки, </a:t>
            </a:r>
            <a:r>
              <a:rPr lang="en-US" sz="2900" dirty="0" smtClean="0">
                <a:solidFill>
                  <a:schemeClr val="tx1"/>
                </a:solidFill>
              </a:rPr>
              <a:t>e. g.:</a:t>
            </a:r>
            <a:endParaRPr lang="ru-RU" sz="2900" dirty="0" smtClean="0">
              <a:solidFill>
                <a:schemeClr val="tx1"/>
              </a:solidFill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(1)</a:t>
            </a:r>
            <a:r>
              <a:rPr lang="sr-Latn-CS" sz="2900" dirty="0" smtClean="0">
                <a:solidFill>
                  <a:schemeClr val="tx1"/>
                </a:solidFill>
              </a:rPr>
              <a:t> koji </a:t>
            </a:r>
            <a:r>
              <a:rPr lang="sr-Latn-CS" sz="2900" dirty="0">
                <a:solidFill>
                  <a:schemeClr val="tx1"/>
                </a:solidFill>
              </a:rPr>
              <a:t>s njim </a:t>
            </a:r>
            <a:r>
              <a:rPr lang="sr-Latn-CS" sz="2900" b="1" i="1" dirty="0">
                <a:solidFill>
                  <a:schemeClr val="tx1"/>
                </a:solidFill>
              </a:rPr>
              <a:t>jedosmo</a:t>
            </a:r>
            <a:r>
              <a:rPr lang="sr-Latn-CS" sz="2900" i="1" dirty="0">
                <a:solidFill>
                  <a:schemeClr val="tx1"/>
                </a:solidFill>
              </a:rPr>
              <a:t> </a:t>
            </a:r>
            <a:r>
              <a:rPr lang="sr-Latn-CS" sz="2900" dirty="0">
                <a:solidFill>
                  <a:schemeClr val="tx1"/>
                </a:solidFill>
              </a:rPr>
              <a:t>i </a:t>
            </a:r>
            <a:r>
              <a:rPr lang="sr-Latn-CS" sz="2900" b="1" i="1" dirty="0">
                <a:solidFill>
                  <a:schemeClr val="tx1"/>
                </a:solidFill>
              </a:rPr>
              <a:t>pismo</a:t>
            </a:r>
            <a:r>
              <a:rPr lang="sr-Latn-CS" sz="2900" i="1" dirty="0">
                <a:solidFill>
                  <a:schemeClr val="tx1"/>
                </a:solidFill>
              </a:rPr>
              <a:t> </a:t>
            </a:r>
            <a:r>
              <a:rPr lang="sr-Latn-CS" sz="2900" dirty="0">
                <a:solidFill>
                  <a:schemeClr val="tx1"/>
                </a:solidFill>
              </a:rPr>
              <a:t>po vaskrseniju </a:t>
            </a:r>
            <a:r>
              <a:rPr lang="sr-Latn-CS" sz="2900" dirty="0" smtClean="0">
                <a:solidFill>
                  <a:schemeClr val="tx1"/>
                </a:solidFill>
              </a:rPr>
              <a:t>njegovom</a:t>
            </a:r>
            <a:r>
              <a:rPr lang="ru-RU" sz="29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</a:rPr>
              <a:t>     ‘</a:t>
            </a:r>
            <a:r>
              <a:rPr lang="ru-RU" sz="2600" dirty="0" smtClean="0">
                <a:solidFill>
                  <a:schemeClr val="tx1"/>
                </a:solidFill>
              </a:rPr>
              <a:t>которые с ним </a:t>
            </a:r>
            <a:r>
              <a:rPr lang="ru-RU" sz="2600" b="1" dirty="0" smtClean="0">
                <a:solidFill>
                  <a:schemeClr val="tx1"/>
                </a:solidFill>
              </a:rPr>
              <a:t>ели</a:t>
            </a:r>
            <a:r>
              <a:rPr lang="en-US" sz="2600" b="1" dirty="0" smtClean="0">
                <a:solidFill>
                  <a:schemeClr val="tx1"/>
                </a:solidFill>
              </a:rPr>
              <a:t>.AOR</a:t>
            </a:r>
            <a:r>
              <a:rPr lang="ru-RU" sz="2600" b="1" dirty="0" smtClean="0">
                <a:solidFill>
                  <a:schemeClr val="tx1"/>
                </a:solidFill>
              </a:rPr>
              <a:t>-</a:t>
            </a:r>
            <a:r>
              <a:rPr lang="en-US" sz="2600" b="1" dirty="0" smtClean="0">
                <a:solidFill>
                  <a:schemeClr val="tx1"/>
                </a:solidFill>
              </a:rPr>
              <a:t>1PL</a:t>
            </a:r>
            <a:r>
              <a:rPr lang="ru-RU" sz="2600" dirty="0" smtClean="0">
                <a:solidFill>
                  <a:schemeClr val="tx1"/>
                </a:solidFill>
              </a:rPr>
              <a:t> и </a:t>
            </a:r>
            <a:r>
              <a:rPr lang="ru-RU" sz="2600" b="1" dirty="0" smtClean="0">
                <a:solidFill>
                  <a:schemeClr val="tx1"/>
                </a:solidFill>
              </a:rPr>
              <a:t>пили</a:t>
            </a:r>
            <a:r>
              <a:rPr lang="en-US" sz="2600" b="1" dirty="0" smtClean="0">
                <a:solidFill>
                  <a:schemeClr val="tx1"/>
                </a:solidFill>
              </a:rPr>
              <a:t>.AOR-1PL</a:t>
            </a:r>
            <a:r>
              <a:rPr lang="ru-RU" sz="2600" dirty="0" smtClean="0">
                <a:solidFill>
                  <a:schemeClr val="tx1"/>
                </a:solidFill>
              </a:rPr>
              <a:t> по воскресении его</a:t>
            </a:r>
            <a:r>
              <a:rPr lang="en-US" sz="2600" dirty="0" smtClean="0">
                <a:solidFill>
                  <a:schemeClr val="tx1"/>
                </a:solidFill>
              </a:rPr>
              <a:t>’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sr-Cyrl-RS" sz="2900" dirty="0" smtClean="0">
                <a:solidFill>
                  <a:schemeClr val="tx1"/>
                </a:solidFill>
              </a:rPr>
              <a:t>(</a:t>
            </a:r>
            <a:r>
              <a:rPr lang="sr-Cyrl-RS" sz="2900" dirty="0">
                <a:solidFill>
                  <a:schemeClr val="tx1"/>
                </a:solidFill>
              </a:rPr>
              <a:t>2) </a:t>
            </a:r>
            <a:r>
              <a:rPr lang="sr-Cyrl-RS" sz="2900" b="1" i="1" dirty="0">
                <a:solidFill>
                  <a:schemeClr val="tx1"/>
                </a:solidFill>
              </a:rPr>
              <a:t>Аргатовах</a:t>
            </a:r>
            <a:r>
              <a:rPr lang="sr-Cyrl-RS" sz="2900" dirty="0">
                <a:solidFill>
                  <a:schemeClr val="tx1"/>
                </a:solidFill>
              </a:rPr>
              <a:t> три године дана и ја </a:t>
            </a:r>
            <a:r>
              <a:rPr lang="sr-Cyrl-RS" sz="2900" b="1" i="1" dirty="0">
                <a:solidFill>
                  <a:schemeClr val="tx1"/>
                </a:solidFill>
              </a:rPr>
              <a:t>вукох</a:t>
            </a:r>
            <a:r>
              <a:rPr lang="sr-Cyrl-RS" sz="2900" dirty="0">
                <a:solidFill>
                  <a:schemeClr val="tx1"/>
                </a:solidFill>
              </a:rPr>
              <a:t> дрвље и </a:t>
            </a:r>
            <a:r>
              <a:rPr lang="sr-Cyrl-RS" sz="2900" dirty="0" smtClean="0">
                <a:solidFill>
                  <a:schemeClr val="tx1"/>
                </a:solidFill>
              </a:rPr>
              <a:t>камење.</a:t>
            </a:r>
          </a:p>
          <a:p>
            <a:pPr algn="just"/>
            <a:r>
              <a:rPr lang="sr-Cyrl-RS" sz="2600" dirty="0">
                <a:solidFill>
                  <a:schemeClr val="tx1"/>
                </a:solidFill>
              </a:rPr>
              <a:t> </a:t>
            </a:r>
            <a:r>
              <a:rPr lang="sr-Cyrl-RS" sz="2600" dirty="0" smtClean="0">
                <a:solidFill>
                  <a:schemeClr val="tx1"/>
                </a:solidFill>
              </a:rPr>
              <a:t>    </a:t>
            </a:r>
            <a:r>
              <a:rPr lang="en-US" sz="2600" dirty="0" smtClean="0">
                <a:solidFill>
                  <a:schemeClr val="tx1"/>
                </a:solidFill>
              </a:rPr>
              <a:t>‘</a:t>
            </a:r>
            <a:r>
              <a:rPr lang="ru-RU" sz="2600" dirty="0" smtClean="0">
                <a:solidFill>
                  <a:schemeClr val="tx1"/>
                </a:solidFill>
              </a:rPr>
              <a:t>Я </a:t>
            </a:r>
            <a:r>
              <a:rPr lang="ru-RU" sz="2600" b="1" dirty="0" smtClean="0">
                <a:solidFill>
                  <a:schemeClr val="tx1"/>
                </a:solidFill>
              </a:rPr>
              <a:t>батрачил</a:t>
            </a:r>
            <a:r>
              <a:rPr lang="en-US" sz="2600" b="1" dirty="0" smtClean="0">
                <a:solidFill>
                  <a:schemeClr val="tx1"/>
                </a:solidFill>
              </a:rPr>
              <a:t>.AOR-1SG</a:t>
            </a:r>
            <a:r>
              <a:rPr lang="ru-RU" sz="2600" dirty="0" smtClean="0">
                <a:solidFill>
                  <a:schemeClr val="tx1"/>
                </a:solidFill>
              </a:rPr>
              <a:t> три года и </a:t>
            </a:r>
            <a:r>
              <a:rPr lang="ru-RU" sz="2600" b="1" dirty="0" smtClean="0">
                <a:solidFill>
                  <a:schemeClr val="tx1"/>
                </a:solidFill>
              </a:rPr>
              <a:t>таскал</a:t>
            </a:r>
            <a:r>
              <a:rPr lang="en-US" sz="2600" b="1" dirty="0" smtClean="0">
                <a:solidFill>
                  <a:schemeClr val="tx1"/>
                </a:solidFill>
              </a:rPr>
              <a:t>.AOR-1SG</a:t>
            </a:r>
            <a:r>
              <a:rPr lang="ru-RU" sz="2600" dirty="0" smtClean="0">
                <a:solidFill>
                  <a:schemeClr val="tx1"/>
                </a:solidFill>
              </a:rPr>
              <a:t> брёвна и камни</a:t>
            </a:r>
            <a:r>
              <a:rPr lang="en-US" sz="2600" dirty="0" smtClean="0">
                <a:solidFill>
                  <a:schemeClr val="tx1"/>
                </a:solidFill>
              </a:rPr>
              <a:t>’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1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640960" cy="11590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</a:rPr>
              <a:t>Синтетические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+mn-lt"/>
              </a:rPr>
              <a:t>претериты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85800"/>
            <a:ext cx="8928992" cy="46874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Имеют </a:t>
            </a:r>
            <a:r>
              <a:rPr lang="ru-RU" dirty="0">
                <a:solidFill>
                  <a:schemeClr val="tx1"/>
                </a:solidFill>
              </a:rPr>
              <a:t>ограниченную функциональную </a:t>
            </a:r>
            <a:r>
              <a:rPr lang="ru-RU" dirty="0" smtClean="0">
                <a:solidFill>
                  <a:schemeClr val="tx1"/>
                </a:solidFill>
              </a:rPr>
              <a:t>дистрибуцию:</a:t>
            </a:r>
          </a:p>
          <a:p>
            <a:pPr algn="just"/>
            <a:r>
              <a:rPr lang="az-Cyrl-AZ" dirty="0" smtClean="0">
                <a:solidFill>
                  <a:schemeClr val="tx1"/>
                </a:solidFill>
              </a:rPr>
              <a:t>Формы аориста «применяются </a:t>
            </a:r>
            <a:r>
              <a:rPr lang="az-Cyrl-AZ" b="1" dirty="0" smtClean="0">
                <a:solidFill>
                  <a:schemeClr val="tx1"/>
                </a:solidFill>
              </a:rPr>
              <a:t>главным образом в художе-ственном повествовании</a:t>
            </a:r>
            <a:r>
              <a:rPr lang="az-Cyrl-AZ" dirty="0" smtClean="0">
                <a:solidFill>
                  <a:schemeClr val="tx1"/>
                </a:solidFill>
              </a:rPr>
              <a:t>», а имперфект «встречается у некоторых писателей в повествовании и почти никогда — в диалогах» [Гудков 1969]. </a:t>
            </a:r>
          </a:p>
          <a:p>
            <a:pPr algn="just"/>
            <a:r>
              <a:rPr lang="az-Cyrl-AZ" dirty="0" smtClean="0">
                <a:solidFill>
                  <a:schemeClr val="tx1"/>
                </a:solidFill>
              </a:rPr>
              <a:t>«Аорист имеет очень выраженную экспрессивность. </a:t>
            </a:r>
            <a:r>
              <a:rPr lang="az-Cyrl-AZ" b="1" dirty="0" smtClean="0">
                <a:solidFill>
                  <a:schemeClr val="tx1"/>
                </a:solidFill>
              </a:rPr>
              <a:t>В Л[итературно-художественном] Ф[ункциональном] С[тиле] он является важным элементом художественного повество-вания</a:t>
            </a:r>
            <a:r>
              <a:rPr lang="az-Cyrl-AZ" dirty="0" smtClean="0">
                <a:solidFill>
                  <a:schemeClr val="tx1"/>
                </a:solidFill>
              </a:rPr>
              <a:t>, в Р[азговорном] ФС встречается реже, в О[фициально-деловом] ФС не употребляется, а в собственно публицисти-ческих и научных текстах почти не появляется» [Тошович 2006].</a:t>
            </a:r>
          </a:p>
          <a:p>
            <a:pPr algn="just"/>
            <a:endParaRPr lang="az-Cyrl-A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>
          <a:xfrm>
            <a:off x="179512" y="620688"/>
            <a:ext cx="8815666" cy="338375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5085184"/>
            <a:ext cx="7391400" cy="93610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http://www-gewi.uni-graz.at/cocoon/gralis/search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6888" y="2123301"/>
            <a:ext cx="2359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123"/>
            <a:ext cx="9144000" cy="49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036496" cy="504098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Полное исчезновение аориста предсказывал в прошлом веке </a:t>
            </a:r>
            <a:r>
              <a:rPr lang="bg-BG" dirty="0" smtClean="0">
                <a:solidFill>
                  <a:schemeClr val="tx1"/>
                </a:solidFill>
              </a:rPr>
              <a:t>Томо Маретич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см. [Тошович </a:t>
            </a:r>
            <a:r>
              <a:rPr lang="ru-RU" dirty="0" smtClean="0">
                <a:solidFill>
                  <a:schemeClr val="tx1"/>
                </a:solidFill>
              </a:rPr>
              <a:t>2006]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Формы </a:t>
            </a:r>
            <a:r>
              <a:rPr lang="ru-RU" dirty="0">
                <a:solidFill>
                  <a:schemeClr val="tx1"/>
                </a:solidFill>
              </a:rPr>
              <a:t>аориста не только не склонны к исчезновению, но и «обретают новую жизнь в интернет-форумах, чатах, </a:t>
            </a:r>
            <a:r>
              <a:rPr lang="en-US" dirty="0" err="1">
                <a:solidFill>
                  <a:schemeClr val="tx1"/>
                </a:solidFill>
              </a:rPr>
              <a:t>sms</a:t>
            </a:r>
            <a:r>
              <a:rPr lang="ru-RU" dirty="0">
                <a:solidFill>
                  <a:schemeClr val="tx1"/>
                </a:solidFill>
              </a:rPr>
              <a:t>-сообщениях и в электронной почте» </a:t>
            </a:r>
            <a:r>
              <a:rPr lang="ru-RU" dirty="0" smtClean="0">
                <a:solidFill>
                  <a:schemeClr val="tx1"/>
                </a:solidFill>
              </a:rPr>
              <a:t>[Там же]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(3)</a:t>
            </a:r>
            <a:r>
              <a:rPr lang="es-ES_tradnl" dirty="0">
                <a:solidFill>
                  <a:schemeClr val="tx1"/>
                </a:solidFill>
              </a:rPr>
              <a:t> </a:t>
            </a:r>
            <a:r>
              <a:rPr lang="es-ES_tradnl" i="1" dirty="0">
                <a:solidFill>
                  <a:schemeClr val="tx1"/>
                </a:solidFill>
              </a:rPr>
              <a:t>Evo </a:t>
            </a:r>
            <a:r>
              <a:rPr lang="es-ES_tradnl" b="1" i="1" dirty="0">
                <a:solidFill>
                  <a:schemeClr val="tx1"/>
                </a:solidFill>
              </a:rPr>
              <a:t>pro</a:t>
            </a:r>
            <a:r>
              <a:rPr lang="ru-RU" b="1" i="1" dirty="0">
                <a:solidFill>
                  <a:schemeClr val="tx1"/>
                </a:solidFill>
              </a:rPr>
              <a:t>č</a:t>
            </a:r>
            <a:r>
              <a:rPr lang="es-ES_tradnl" b="1" i="1" dirty="0">
                <a:solidFill>
                  <a:schemeClr val="tx1"/>
                </a:solidFill>
              </a:rPr>
              <a:t>itah</a:t>
            </a:r>
            <a:r>
              <a:rPr lang="es-ES_tradnl" i="1" dirty="0">
                <a:solidFill>
                  <a:schemeClr val="tx1"/>
                </a:solidFill>
              </a:rPr>
              <a:t> ovo na iskonu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es-ES_tradnl" i="1" dirty="0">
                <a:solidFill>
                  <a:schemeClr val="tx1"/>
                </a:solidFill>
              </a:rPr>
              <a:t>pa </a:t>
            </a:r>
            <a:r>
              <a:rPr lang="es-ES_tradnl" b="1" i="1" dirty="0">
                <a:solidFill>
                  <a:schemeClr val="tx1"/>
                </a:solidFill>
              </a:rPr>
              <a:t>se</a:t>
            </a:r>
            <a:r>
              <a:rPr lang="ru-RU" b="1" i="1" dirty="0">
                <a:solidFill>
                  <a:schemeClr val="tx1"/>
                </a:solidFill>
              </a:rPr>
              <a:t> š</a:t>
            </a:r>
            <a:r>
              <a:rPr lang="es-ES_tradnl" b="1" i="1" dirty="0" smtClean="0">
                <a:solidFill>
                  <a:schemeClr val="tx1"/>
                </a:solidFill>
              </a:rPr>
              <a:t>okirah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‘</a:t>
            </a:r>
            <a:r>
              <a:rPr lang="ru-RU" sz="2200" dirty="0">
                <a:solidFill>
                  <a:schemeClr val="tx1"/>
                </a:solidFill>
              </a:rPr>
              <a:t>Вот </a:t>
            </a:r>
            <a:r>
              <a:rPr lang="ru-RU" sz="2200" b="1" dirty="0" smtClean="0">
                <a:solidFill>
                  <a:schemeClr val="tx1"/>
                </a:solidFill>
              </a:rPr>
              <a:t>прочитал.</a:t>
            </a:r>
            <a:r>
              <a:rPr lang="en-US" sz="2200" b="1" dirty="0" smtClean="0">
                <a:solidFill>
                  <a:schemeClr val="tx1"/>
                </a:solidFill>
              </a:rPr>
              <a:t>AOR-1SG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это вначале и </a:t>
            </a:r>
            <a:r>
              <a:rPr lang="ru-RU" sz="2200" b="1" dirty="0" smtClean="0">
                <a:solidFill>
                  <a:schemeClr val="tx1"/>
                </a:solidFill>
              </a:rPr>
              <a:t>был</a:t>
            </a:r>
            <a:r>
              <a:rPr lang="en-US" sz="2200" b="1" dirty="0" smtClean="0">
                <a:solidFill>
                  <a:schemeClr val="tx1"/>
                </a:solidFill>
              </a:rPr>
              <a:t>_</a:t>
            </a:r>
            <a:r>
              <a:rPr lang="ru-RU" sz="2200" b="1" dirty="0" smtClean="0">
                <a:solidFill>
                  <a:schemeClr val="tx1"/>
                </a:solidFill>
              </a:rPr>
              <a:t>шокирован</a:t>
            </a:r>
            <a:r>
              <a:rPr lang="en-US" sz="2200" b="1" dirty="0" smtClean="0">
                <a:solidFill>
                  <a:schemeClr val="tx1"/>
                </a:solidFill>
              </a:rPr>
              <a:t>.AOR-1SG</a:t>
            </a:r>
            <a:r>
              <a:rPr lang="ru-RU" sz="2200" dirty="0" smtClean="0">
                <a:solidFill>
                  <a:schemeClr val="tx1"/>
                </a:solidFill>
              </a:rPr>
              <a:t>’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  <a:r>
              <a:rPr lang="hr-HR" dirty="0">
                <a:solidFill>
                  <a:schemeClr val="tx1"/>
                </a:solidFill>
              </a:rPr>
              <a:t> </a:t>
            </a:r>
            <a:r>
              <a:rPr lang="hr-HR" i="1" dirty="0">
                <a:solidFill>
                  <a:schemeClr val="tx1"/>
                </a:solidFill>
              </a:rPr>
              <a:t>Baš tako, </a:t>
            </a:r>
            <a:r>
              <a:rPr lang="hr-HR" b="1" i="1" dirty="0">
                <a:solidFill>
                  <a:schemeClr val="tx1"/>
                </a:solidFill>
              </a:rPr>
              <a:t>aorist se upotrebljava vrlo rijetko, a zvuči lirski</a:t>
            </a:r>
            <a:r>
              <a:rPr lang="hr-HR" i="1" dirty="0">
                <a:solidFill>
                  <a:schemeClr val="tx1"/>
                </a:solidFill>
              </a:rPr>
              <a:t>, puno ljepše od samog perfekta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hr-HR" sz="2200" dirty="0">
                <a:solidFill>
                  <a:schemeClr val="tx1"/>
                </a:solidFill>
              </a:rPr>
              <a:t>ʻ</a:t>
            </a:r>
            <a:r>
              <a:rPr lang="ru-RU" sz="2200" dirty="0">
                <a:solidFill>
                  <a:schemeClr val="tx1"/>
                </a:solidFill>
              </a:rPr>
              <a:t>Именно так, </a:t>
            </a:r>
            <a:r>
              <a:rPr lang="ru-RU" sz="2200" b="1" dirty="0">
                <a:solidFill>
                  <a:schemeClr val="tx1"/>
                </a:solidFill>
              </a:rPr>
              <a:t>аорист употребляется очень редко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b="1" dirty="0">
                <a:solidFill>
                  <a:schemeClr val="tx1"/>
                </a:solidFill>
              </a:rPr>
              <a:t>а звучит лирично</a:t>
            </a:r>
            <a:r>
              <a:rPr lang="ru-RU" sz="2200" dirty="0">
                <a:solidFill>
                  <a:schemeClr val="tx1"/>
                </a:solidFill>
              </a:rPr>
              <a:t>, намного лучше простого [букв. ‘чистого’] перфекта</a:t>
            </a:r>
            <a:r>
              <a:rPr lang="hr-HR" sz="2200" dirty="0">
                <a:solidFill>
                  <a:schemeClr val="tx1"/>
                </a:solidFill>
              </a:rPr>
              <a:t>ʼ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Грамматические описания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85800"/>
            <a:ext cx="8856984" cy="46874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Аорист употребляется в повествовании для обозначения событий, которые произошли в прошлом, то есть </a:t>
            </a:r>
            <a:r>
              <a:rPr lang="ru-RU" b="1" dirty="0" smtClean="0">
                <a:solidFill>
                  <a:schemeClr val="tx1"/>
                </a:solidFill>
              </a:rPr>
              <a:t>означает то же, что настоящее историческое или перфект от </a:t>
            </a:r>
            <a:r>
              <a:rPr lang="az-Cyrl-AZ" b="1" dirty="0" smtClean="0">
                <a:solidFill>
                  <a:schemeClr val="tx1"/>
                </a:solidFill>
              </a:rPr>
              <a:t>мгновенных глаголов</a:t>
            </a:r>
            <a:r>
              <a:rPr lang="az-Cyrl-AZ" dirty="0" smtClean="0">
                <a:solidFill>
                  <a:schemeClr val="tx1"/>
                </a:solidFill>
              </a:rPr>
              <a:t>  [Maretić 1963].</a:t>
            </a:r>
          </a:p>
          <a:p>
            <a:pPr algn="just"/>
            <a:r>
              <a:rPr lang="az-Cyrl-AZ" dirty="0" smtClean="0">
                <a:solidFill>
                  <a:schemeClr val="tx1"/>
                </a:solidFill>
              </a:rPr>
              <a:t> В современном сербском стандартном языке аорист имеет две синтаксические функции: выражение </a:t>
            </a:r>
            <a:r>
              <a:rPr lang="az-Cyrl-AZ" b="1" dirty="0" smtClean="0">
                <a:solidFill>
                  <a:schemeClr val="tx1"/>
                </a:solidFill>
              </a:rPr>
              <a:t>действий,  совершив-шихся непосредственно перед моментом речи</a:t>
            </a:r>
            <a:r>
              <a:rPr lang="az-Cyrl-AZ" dirty="0" smtClean="0">
                <a:solidFill>
                  <a:schemeClr val="tx1"/>
                </a:solidFill>
              </a:rPr>
              <a:t>, и  </a:t>
            </a:r>
            <a:r>
              <a:rPr lang="az-Cyrl-AZ" b="1" dirty="0" smtClean="0">
                <a:solidFill>
                  <a:schemeClr val="tx1"/>
                </a:solidFill>
              </a:rPr>
              <a:t>действий</a:t>
            </a:r>
            <a:r>
              <a:rPr lang="az-Cyrl-AZ" dirty="0" smtClean="0">
                <a:solidFill>
                  <a:schemeClr val="tx1"/>
                </a:solidFill>
              </a:rPr>
              <a:t>, </a:t>
            </a:r>
            <a:r>
              <a:rPr lang="az-Cyrl-AZ" b="1" dirty="0" smtClean="0">
                <a:solidFill>
                  <a:schemeClr val="tx1"/>
                </a:solidFill>
              </a:rPr>
              <a:t>совершившихся значительно раньше момента речи</a:t>
            </a:r>
            <a:r>
              <a:rPr lang="az-Cyrl-AZ" dirty="0" smtClean="0">
                <a:solidFill>
                  <a:schemeClr val="tx1"/>
                </a:solidFill>
              </a:rPr>
              <a:t> [Пипер et al. 2005].</a:t>
            </a:r>
            <a:endParaRPr lang="az-Cyrl-A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D3636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973</TotalTime>
  <Words>2417</Words>
  <Application>Microsoft Office PowerPoint</Application>
  <PresentationFormat>Экран (4:3)</PresentationFormat>
  <Paragraphs>158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NewsPrint</vt:lpstr>
      <vt:lpstr>О семантике аориста в современном сербскохорватском  языке</vt:lpstr>
      <vt:lpstr> </vt:lpstr>
      <vt:lpstr>Система прошедших времён сербскохорватского языка подробнее см. [Гудков 1969] </vt:lpstr>
      <vt:lpstr>Синтетические претериты</vt:lpstr>
      <vt:lpstr>Синтетические претериты</vt:lpstr>
      <vt:lpstr>Презентация PowerPoint</vt:lpstr>
      <vt:lpstr>Презентация PowerPoint</vt:lpstr>
      <vt:lpstr>Презентация PowerPoint</vt:lpstr>
      <vt:lpstr>Грамматические описания</vt:lpstr>
      <vt:lpstr>Грамматические описания</vt:lpstr>
      <vt:lpstr>Как аорист функционирует в тексте?</vt:lpstr>
      <vt:lpstr>Отрывок из [Павић 1993]:  68 предложений</vt:lpstr>
      <vt:lpstr>Аорист = Событие,  Событие ≠ Аорист</vt:lpstr>
      <vt:lpstr>Маркированный статус</vt:lpstr>
      <vt:lpstr>“Экспрессивность”</vt:lpstr>
      <vt:lpstr>Значения аориста</vt:lpstr>
      <vt:lpstr>Метод: Анализ текста</vt:lpstr>
      <vt:lpstr>Частота употребления аориста в текстах</vt:lpstr>
      <vt:lpstr>На единицах порядка клаузы: Аористное значение</vt:lpstr>
      <vt:lpstr>    </vt:lpstr>
      <vt:lpstr>На единицах порядка клаузы: Миративные</vt:lpstr>
      <vt:lpstr>Миративные</vt:lpstr>
      <vt:lpstr>Противоречие ожиданиям</vt:lpstr>
      <vt:lpstr>Случайность и значимый результат</vt:lpstr>
      <vt:lpstr>На единицах порядка текста: Фокусирующие</vt:lpstr>
      <vt:lpstr>Начало vs Конец Нарратива</vt:lpstr>
      <vt:lpstr>Ключевой момент</vt:lpstr>
      <vt:lpstr>‘Результативные’</vt:lpstr>
      <vt:lpstr>Проблемы и поиск решений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103</cp:revision>
  <dcterms:created xsi:type="dcterms:W3CDTF">2018-05-22T05:59:02Z</dcterms:created>
  <dcterms:modified xsi:type="dcterms:W3CDTF">2018-12-29T16:14:23Z</dcterms:modified>
</cp:coreProperties>
</file>