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5143500" cx="9144000"/>
  <p:notesSz cx="6858000" cy="9144000"/>
  <p:embeddedFontLst>
    <p:embeddedFont>
      <p:font typeface="Roboto"/>
      <p:regular r:id="rId30"/>
      <p:bold r:id="rId31"/>
      <p:italic r:id="rId32"/>
      <p:boldItalic r:id="rId33"/>
    </p:embeddedFont>
    <p:embeddedFont>
      <p:font typeface="Lora"/>
      <p:regular r:id="rId34"/>
      <p:bold r:id="rId35"/>
      <p:italic r:id="rId36"/>
      <p:boldItalic r:id="rId37"/>
    </p:embeddedFont>
    <p:embeddedFont>
      <p:font typeface="Old Standard TT"/>
      <p:regular r:id="rId38"/>
      <p:bold r:id="rId39"/>
      <p: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6DAD132-D609-414B-B99E-017249E25A15}">
  <a:tblStyle styleId="{F6DAD132-D609-414B-B99E-017249E25A1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OldStandardTT-italic.fntdata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Roboto-bold.fntdata"/><Relationship Id="rId30" Type="http://schemas.openxmlformats.org/officeDocument/2006/relationships/font" Target="fonts/Roboto-regular.fntdata"/><Relationship Id="rId11" Type="http://schemas.openxmlformats.org/officeDocument/2006/relationships/slide" Target="slides/slide5.xml"/><Relationship Id="rId33" Type="http://schemas.openxmlformats.org/officeDocument/2006/relationships/font" Target="fonts/Roboto-boldItalic.fntdata"/><Relationship Id="rId10" Type="http://schemas.openxmlformats.org/officeDocument/2006/relationships/slide" Target="slides/slide4.xml"/><Relationship Id="rId32" Type="http://schemas.openxmlformats.org/officeDocument/2006/relationships/font" Target="fonts/Roboto-italic.fntdata"/><Relationship Id="rId13" Type="http://schemas.openxmlformats.org/officeDocument/2006/relationships/slide" Target="slides/slide7.xml"/><Relationship Id="rId35" Type="http://schemas.openxmlformats.org/officeDocument/2006/relationships/font" Target="fonts/Lora-bold.fntdata"/><Relationship Id="rId12" Type="http://schemas.openxmlformats.org/officeDocument/2006/relationships/slide" Target="slides/slide6.xml"/><Relationship Id="rId34" Type="http://schemas.openxmlformats.org/officeDocument/2006/relationships/font" Target="fonts/Lora-regular.fntdata"/><Relationship Id="rId15" Type="http://schemas.openxmlformats.org/officeDocument/2006/relationships/slide" Target="slides/slide9.xml"/><Relationship Id="rId37" Type="http://schemas.openxmlformats.org/officeDocument/2006/relationships/font" Target="fonts/Lora-boldItalic.fntdata"/><Relationship Id="rId14" Type="http://schemas.openxmlformats.org/officeDocument/2006/relationships/slide" Target="slides/slide8.xml"/><Relationship Id="rId36" Type="http://schemas.openxmlformats.org/officeDocument/2006/relationships/font" Target="fonts/Lora-italic.fntdata"/><Relationship Id="rId17" Type="http://schemas.openxmlformats.org/officeDocument/2006/relationships/slide" Target="slides/slide11.xml"/><Relationship Id="rId39" Type="http://schemas.openxmlformats.org/officeDocument/2006/relationships/font" Target="fonts/OldStandardTT-bold.fntdata"/><Relationship Id="rId16" Type="http://schemas.openxmlformats.org/officeDocument/2006/relationships/slide" Target="slides/slide10.xml"/><Relationship Id="rId38" Type="http://schemas.openxmlformats.org/officeDocument/2006/relationships/font" Target="fonts/OldStandardTT-regular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80bab6b1c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80bab6b1c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ac91a2d59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ac91a2d59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ac91a2d595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ac91a2d59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c91a2d595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ac91a2d595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ac91a2d595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ac91a2d59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ac91a2d595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ac91a2d59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ac91a2d595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ac91a2d595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ac91a2d595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ac91a2d595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ac91a2d595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ac91a2d595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ac91a2d595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ac91a2d595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0bab6b1c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0bab6b1c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80bab6b1c6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80bab6b1c6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80bab6b1c6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80bab6b1c6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ac91a2d595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ac91a2d595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887c969e5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887c969e5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c91a2d595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c91a2d595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0bab6b1c6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0bab6b1c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c91a2d595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c91a2d595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c91a2d595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c91a2d595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c91a2d595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c91a2d595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80bab6b1c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80bab6b1c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ac91a2d59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ac91a2d59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uplyla@gmail.com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489900"/>
            <a:ext cx="8520600" cy="996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600">
                <a:latin typeface="Lora"/>
                <a:ea typeface="Lora"/>
                <a:cs typeface="Lora"/>
                <a:sym typeface="Lora"/>
              </a:rPr>
              <a:t>Способы выражения неактуального прошедшего </a:t>
            </a:r>
            <a:endParaRPr b="1" sz="2600"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2600">
                <a:latin typeface="Lora"/>
                <a:ea typeface="Lora"/>
                <a:cs typeface="Lora"/>
                <a:sym typeface="Lora"/>
              </a:rPr>
              <a:t>в старорусском языке</a:t>
            </a:r>
            <a:endParaRPr sz="65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36800" y="2486500"/>
            <a:ext cx="8837700" cy="18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699999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Лиза Бунина, </a:t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2699999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ОТиПЛ, МГУ</a:t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2699999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t.me/uplyla</a:t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2699999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 u="sng">
                <a:solidFill>
                  <a:schemeClr val="hlink"/>
                </a:solidFill>
                <a:latin typeface="Lora"/>
                <a:ea typeface="Lora"/>
                <a:cs typeface="Lora"/>
                <a:sym typeface="Lora"/>
                <a:hlinkClick r:id="rId3"/>
              </a:rPr>
              <a:t>uplyla@gmail.com</a:t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20 ноября 2020</a:t>
            </a:r>
            <a:endParaRPr sz="1800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XVII Конференция по типология и грамматике для молодых исследователей</a:t>
            </a:r>
            <a:endParaRPr sz="1800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73375" y="1078275"/>
            <a:ext cx="8520600" cy="106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Новый «сверхсложный» плюсквамперфект</a:t>
            </a:r>
            <a:endParaRPr b="1" sz="16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302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●"/>
            </a:pPr>
            <a:r>
              <a:rPr lang="ru" sz="16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значение </a:t>
            </a:r>
            <a:r>
              <a:rPr b="1" lang="ru" sz="16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аннулированного результата</a:t>
            </a:r>
            <a:endParaRPr b="1" sz="16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45720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(4) </a:t>
            </a:r>
            <a:r>
              <a:rPr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А</a:t>
            </a:r>
            <a:r>
              <a:rPr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менѧ ти, г[осподи]не, пожаловати, в докончан[ь]е принѧти и в браты молодшіе, и ѡтчинꙋ ти мнѣ дати, ѡпроч[е] ѡтца моег[о] ѡтчины, Дмитров с волостьми, и с пꙋти, и съ селы, и со всѣми пошлинами, как </a:t>
            </a:r>
            <a:r>
              <a:rPr b="1"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был дал</a:t>
            </a:r>
            <a:r>
              <a:rPr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кнꙗз[ь] великіи моемꙋ ѡтцю</a:t>
            </a:r>
            <a:r>
              <a:rPr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</a:t>
            </a:r>
            <a:r>
              <a:rPr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[1461-1462; Докончание бывшего князя];</a:t>
            </a:r>
            <a:endParaRPr sz="12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45720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Плюсквамперфект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idx="4294967295"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Плюсквамперфект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16" name="Google Shape;116;p23"/>
          <p:cNvSpPr txBox="1"/>
          <p:nvPr/>
        </p:nvSpPr>
        <p:spPr>
          <a:xfrm>
            <a:off x="311700" y="1076700"/>
            <a:ext cx="8520600" cy="24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«Книжный» плюсквамперфект</a:t>
            </a:r>
            <a:endParaRPr b="1" sz="16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●"/>
            </a:pPr>
            <a:r>
              <a:rPr lang="ru" sz="16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значение </a:t>
            </a:r>
            <a:r>
              <a:rPr b="1" lang="ru" sz="16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прекращенной хабитуальности</a:t>
            </a:r>
            <a:endParaRPr b="1" sz="16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ora"/>
              <a:buChar char="●"/>
            </a:pPr>
            <a:r>
              <a:rPr lang="ru" sz="16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нетипичное значение для этой формы</a:t>
            </a:r>
            <a:endParaRPr sz="16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(5)</a:t>
            </a:r>
            <a:r>
              <a:rPr i="1" lang="ru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До здѣ же убо списашася сиа вся, елика съдѣяшася, идѣже</a:t>
            </a:r>
            <a:r>
              <a:rPr b="1" i="1" lang="ru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бѣ </a:t>
            </a:r>
            <a:r>
              <a:rPr i="1" lang="ru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прежде </a:t>
            </a:r>
            <a:r>
              <a:rPr b="1" i="1" lang="ru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жилъ</a:t>
            </a:r>
            <a:r>
              <a:rPr i="1" lang="ru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Кирилъ нѣ в коей веси области оноя, иже бѣ въ предѣлѣх Ростовьскаго княжениа, не зѣло близ града Ростова. Хощет же слово сказати аки нѣкое преселение: пресели бо ся Кирилъ от Ростова в Радонѣжь </a:t>
            </a:r>
            <a:r>
              <a:rPr lang="ru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[1417-1418; Епифаний Премудрый. Житие Сергия Радонежского].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Плюсквамперфект: общее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ora"/>
              <a:buAutoNum type="arabicPeriod"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И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сключительно редок, но для него 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неактуальное прошедшее - одно из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основных;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ora"/>
              <a:buAutoNum type="arabicPeriod"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Встречаются и формы «книжного</a:t>
            </a:r>
            <a:r>
              <a:rPr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»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плюсквамперфекта, и нового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 «сверхсложного» плюсквамперфект</a:t>
            </a:r>
            <a:endParaRPr sz="2000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</p:txBody>
      </p:sp>
      <p:pic>
        <p:nvPicPr>
          <p:cNvPr id="123" name="Google Shape;123;p24" title="Диаграмма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54750" y="1310200"/>
            <a:ext cx="3589125" cy="2828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Бесприставочные итеративы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29" name="Google Shape;12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(6)</a:t>
            </a:r>
            <a:r>
              <a:rPr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А патріархъ Филаретъ въ соборѣ не бываетъ, а бываетъ у Ризъ Положенія; а прежніе патріархи бывали и </a:t>
            </a:r>
            <a:r>
              <a:rPr b="1"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служивали</a:t>
            </a:r>
            <a:r>
              <a:rPr lang="ru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[1634; Устав церковных обрядов. НКРЯ];</a:t>
            </a:r>
            <a:endParaRPr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45720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(7) </a:t>
            </a:r>
            <a:r>
              <a:rPr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...напередъ де вы сего </a:t>
            </a:r>
            <a:r>
              <a:rPr b="1"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давывали</a:t>
            </a:r>
            <a:r>
              <a:rPr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ясакъ Нагайцомъ, а нынѣ де давайте ясакъ, а я де къ вамъ пришлю для ясаку пословъ своихъ </a:t>
            </a:r>
            <a:r>
              <a:rPr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[1623-1628; Отписка тюменских воевод  – Ответ тобольского воеводы. НКРЯ];</a:t>
            </a:r>
            <a:endParaRPr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ora"/>
              <a:buAutoNum type="arabicPeriod"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Будучи образованиями несовершенного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вида, выражали значение прекращенной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хабитуальности.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ora"/>
              <a:buAutoNum type="arabicPeriod"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Большинство форм во множественном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числе. 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35" name="Google Shape;13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Бесприставочные итеративы: общее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pic>
        <p:nvPicPr>
          <p:cNvPr id="136" name="Google Shape;136;p26" title="Диаграмма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56100" y="1543375"/>
            <a:ext cx="3376201" cy="257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/>
          <p:nvPr/>
        </p:nvSpPr>
        <p:spPr>
          <a:xfrm>
            <a:off x="155850" y="977025"/>
            <a:ext cx="88323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42" name="Google Shape;14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600">
                <a:latin typeface="Times New Roman"/>
                <a:ea typeface="Times New Roman"/>
                <a:cs typeface="Times New Roman"/>
                <a:sym typeface="Times New Roman"/>
              </a:rPr>
              <a:t>«Обычные»</a:t>
            </a:r>
            <a:r>
              <a:rPr i="1" lang="ru" sz="2600">
                <a:latin typeface="Times New Roman"/>
                <a:ea typeface="Times New Roman"/>
                <a:cs typeface="Times New Roman"/>
                <a:sym typeface="Times New Roman"/>
              </a:rPr>
              <a:t> l</a:t>
            </a:r>
            <a:r>
              <a:rPr lang="ru" sz="2600">
                <a:latin typeface="Times New Roman"/>
                <a:ea typeface="Times New Roman"/>
                <a:cs typeface="Times New Roman"/>
                <a:sym typeface="Times New Roman"/>
              </a:rPr>
              <a:t>-формы</a:t>
            </a:r>
            <a:endParaRPr/>
          </a:p>
        </p:txBody>
      </p:sp>
      <p:sp>
        <p:nvSpPr>
          <p:cNvPr id="143" name="Google Shape;143;p27"/>
          <p:cNvSpPr txBox="1"/>
          <p:nvPr>
            <p:ph idx="1" type="body"/>
          </p:nvPr>
        </p:nvSpPr>
        <p:spPr>
          <a:xfrm>
            <a:off x="350475" y="1146150"/>
            <a:ext cx="8481900" cy="342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(8) </a:t>
            </a:r>
            <a:r>
              <a:rPr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якоже сквернаго оного Манасию, иже пятьдесят лѣт и два лѣта идоломъ </a:t>
            </a:r>
            <a:r>
              <a:rPr b="1"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служил</a:t>
            </a:r>
            <a:r>
              <a:rPr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, и весь Исраиль безаконствовати сотвори, и во един часъ покаяся, прощение получи? </a:t>
            </a:r>
            <a:r>
              <a:rPr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[1504; </a:t>
            </a:r>
            <a:r>
              <a:rPr lang="ru">
                <a:solidFill>
                  <a:schemeClr val="dk1"/>
                </a:solidFill>
                <a:highlight>
                  <a:schemeClr val="lt1"/>
                </a:highlight>
                <a:latin typeface="Old Standard TT"/>
                <a:ea typeface="Old Standard TT"/>
                <a:cs typeface="Old Standard TT"/>
                <a:sym typeface="Old Standard TT"/>
              </a:rPr>
              <a:t>Ответ кирилловских старцев на послание Иосифа Волоцкого об осуждении еретиков]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457200" lvl="0" marL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(9)</a:t>
            </a:r>
            <a:r>
              <a:rPr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а те, господине, селища Алтыново и Дубровка — земли церковные да и митрополичи Борисоглебского монастыря, а </a:t>
            </a:r>
            <a:r>
              <a:rPr b="1"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пахали</a:t>
            </a:r>
            <a:r>
              <a:rPr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их, господине, отци наши, живучи в том в монастырском селе на Милятине, а опосле, господине, отцов наших те земли Алтыново и Дубровку мы пашем, живучи на Милятине ж лет с сорок</a:t>
            </a:r>
            <a:r>
              <a:rPr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[1462-1505; Правая грамота.НКРЯ];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chemeClr val="lt1"/>
              </a:highlight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chemeClr val="lt1"/>
              </a:highlight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«Обычные»</a:t>
            </a:r>
            <a:r>
              <a:rPr i="1" lang="ru" sz="2400">
                <a:latin typeface="Lora"/>
                <a:ea typeface="Lora"/>
                <a:cs typeface="Lora"/>
                <a:sym typeface="Lora"/>
              </a:rPr>
              <a:t> l</a:t>
            </a:r>
            <a:r>
              <a:rPr lang="ru" sz="2400">
                <a:latin typeface="Lora"/>
                <a:ea typeface="Lora"/>
                <a:cs typeface="Lora"/>
                <a:sym typeface="Lora"/>
              </a:rPr>
              <a:t>-формы: </a:t>
            </a:r>
            <a:endParaRPr sz="2400"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употребление в составе канцелярских формул</a:t>
            </a:r>
            <a:endParaRPr sz="2400"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49" name="Google Shape;149;p28"/>
          <p:cNvSpPr txBox="1"/>
          <p:nvPr>
            <p:ph idx="1" type="body"/>
          </p:nvPr>
        </p:nvSpPr>
        <p:spPr>
          <a:xfrm>
            <a:off x="311700" y="1398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(10)</a:t>
            </a:r>
            <a:r>
              <a:rPr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Се яз, Протасей инок, дал есми деревню на реке на Талице Бреховскую к святой Троице на Березник игумену з братьею, куды мой плуг и коса и топор </a:t>
            </a:r>
            <a:r>
              <a:rPr b="1"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ходил </a:t>
            </a:r>
            <a:r>
              <a:rPr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[1461-1471; Данная. НКРЯ];</a:t>
            </a:r>
            <a:endParaRPr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457200" lvl="0" marL="0" rtl="0" algn="just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(11)</a:t>
            </a:r>
            <a:r>
              <a:rPr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А держати ми, г[о]с[поди]не, тебе, великог[о] кн[ѧ]зѧ, въ старѣишиньствѣ, как </a:t>
            </a:r>
            <a:r>
              <a:rPr b="1"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держал</a:t>
            </a:r>
            <a:r>
              <a:rPr i="1"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твоег[о] ѡтца, великог[о] кн[ѧ]зѧ Васил[ь]ꙗ Дмитриевич[а], мои ѡ[те]цъ, кн[ѧ]зь Юрьи Дмитриевич </a:t>
            </a:r>
            <a:r>
              <a:rPr lang="ru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[1436; Докончание великого князя. НКРЯ].</a:t>
            </a:r>
            <a:endParaRPr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ora"/>
              <a:buAutoNum type="arabicPeriod"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Самые частотные и самые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неспециализированные на значении 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неактуального прошедшего.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ora"/>
              <a:buAutoNum type="arabicPeriod"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Чаще других форм употреблялись в 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составе канцелярских формул.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55" name="Google Shape;155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«Обычные»</a:t>
            </a:r>
            <a:r>
              <a:rPr i="1" lang="ru" sz="2400">
                <a:latin typeface="Lora"/>
                <a:ea typeface="Lora"/>
                <a:cs typeface="Lora"/>
                <a:sym typeface="Lora"/>
              </a:rPr>
              <a:t> l</a:t>
            </a:r>
            <a:r>
              <a:rPr lang="ru" sz="2400">
                <a:latin typeface="Lora"/>
                <a:ea typeface="Lora"/>
                <a:cs typeface="Lora"/>
                <a:sym typeface="Lora"/>
              </a:rPr>
              <a:t>-формы: выводы</a:t>
            </a:r>
            <a:endParaRPr sz="2600">
              <a:latin typeface="Lora"/>
              <a:ea typeface="Lora"/>
              <a:cs typeface="Lora"/>
              <a:sym typeface="Lora"/>
            </a:endParaRPr>
          </a:p>
        </p:txBody>
      </p:sp>
      <p:pic>
        <p:nvPicPr>
          <p:cNvPr id="156" name="Google Shape;156;p29" title="Диаграмма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77200" y="1519150"/>
            <a:ext cx="3755101" cy="2868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Применение статистического критерия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62" name="Google Shape;162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p-value </a:t>
            </a:r>
            <a:r>
              <a:rPr lang="ru">
                <a:solidFill>
                  <a:schemeClr val="dk1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&lt; 0,00001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p = 0,95</a:t>
            </a:r>
            <a:endParaRPr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χ² (2, N = 4948) =  25.3151,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Где N  — размер выборки.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Полученное значение больше нуля, следовательно, различия долей </a:t>
            </a:r>
            <a:r>
              <a:rPr b="1" lang="ru">
                <a:solidFill>
                  <a:schemeClr val="dk1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значимо</a:t>
            </a:r>
            <a:r>
              <a:rPr lang="ru">
                <a:solidFill>
                  <a:schemeClr val="dk1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, и можно говорить о — по крайней мере  — </a:t>
            </a:r>
            <a:r>
              <a:rPr b="1" lang="ru">
                <a:solidFill>
                  <a:schemeClr val="dk1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частичной грамматикализации</a:t>
            </a:r>
            <a:r>
              <a:rPr lang="ru">
                <a:solidFill>
                  <a:schemeClr val="dk1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 значения неактуального прошедшего</a:t>
            </a:r>
            <a:endParaRPr sz="2200">
              <a:solidFill>
                <a:schemeClr val="dk1"/>
              </a:solidFill>
              <a:highlight>
                <a:srgbClr val="FFFFFF"/>
              </a:highlight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69" name="Google Shape;169;p31" title="Диаграмма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7750" y="303200"/>
            <a:ext cx="5421375" cy="267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31" title="Диаграмма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1478" y="2977850"/>
            <a:ext cx="2333149" cy="1838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31" title="Диаграмма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21862" y="3006000"/>
            <a:ext cx="2333149" cy="17823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31" title="Диаграмма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952225" y="3006002"/>
            <a:ext cx="2333149" cy="17823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3284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Предмет исследования: </a:t>
            </a:r>
            <a:r>
              <a:rPr b="1" lang="ru" sz="2400">
                <a:latin typeface="Lora"/>
                <a:ea typeface="Lora"/>
                <a:cs typeface="Lora"/>
                <a:sym typeface="Lora"/>
              </a:rPr>
              <a:t>неактуальное прошедшее </a:t>
            </a:r>
            <a:r>
              <a:rPr lang="ru" sz="2400">
                <a:latin typeface="Lora"/>
                <a:ea typeface="Lora"/>
                <a:cs typeface="Lora"/>
                <a:sym typeface="Lora"/>
              </a:rPr>
              <a:t>как</a:t>
            </a:r>
            <a:r>
              <a:rPr b="1" lang="ru" sz="2400">
                <a:latin typeface="Lora"/>
                <a:ea typeface="Lora"/>
                <a:cs typeface="Lora"/>
                <a:sym typeface="Lora"/>
              </a:rPr>
              <a:t> </a:t>
            </a:r>
            <a:r>
              <a:rPr lang="ru" sz="2400">
                <a:latin typeface="Lora"/>
                <a:ea typeface="Lora"/>
                <a:cs typeface="Lora"/>
                <a:sym typeface="Lora"/>
              </a:rPr>
              <a:t>часть зоны значений антирезультативного кластера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410100" y="1471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для форм </a:t>
            </a:r>
            <a:r>
              <a:rPr b="1"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совершенного вида</a:t>
            </a:r>
            <a:r>
              <a:rPr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 –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r>
              <a:rPr lang="ru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значения </a:t>
            </a:r>
            <a:r>
              <a:rPr b="1" lang="ru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аннулированного или недостигнутого результата</a:t>
            </a:r>
            <a:r>
              <a:rPr lang="ru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 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[Dahl 1997], [Squartini 1999], [Плунгян 2001], 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[Сичинава 2013]</a:t>
            </a:r>
            <a:r>
              <a:rPr lang="ru">
                <a:solidFill>
                  <a:schemeClr val="dk1"/>
                </a:solidFill>
                <a:highlight>
                  <a:schemeClr val="lt1"/>
                </a:highlight>
                <a:latin typeface="Lora"/>
                <a:ea typeface="Lora"/>
                <a:cs typeface="Lora"/>
                <a:sym typeface="Lora"/>
              </a:rPr>
              <a:t>, [Leone 2019]</a:t>
            </a:r>
            <a:endParaRPr>
              <a:solidFill>
                <a:srgbClr val="000000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для форм </a:t>
            </a:r>
            <a:r>
              <a:rPr b="1"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несовершенного вида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r>
              <a:rPr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– 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значение </a:t>
            </a:r>
            <a:r>
              <a:rPr b="1"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прекращенной хабитуальности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[Шевелёва 2010; 2012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;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 2016]</a:t>
            </a:r>
            <a:endParaRPr>
              <a:solidFill>
                <a:srgbClr val="000000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2"/>
          <p:cNvSpPr txBox="1"/>
          <p:nvPr>
            <p:ph type="title"/>
          </p:nvPr>
        </p:nvSpPr>
        <p:spPr>
          <a:xfrm>
            <a:off x="311700" y="328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Выводы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78" name="Google Shape;178;p32"/>
          <p:cNvSpPr txBox="1"/>
          <p:nvPr>
            <p:ph idx="1" type="body"/>
          </p:nvPr>
        </p:nvSpPr>
        <p:spPr>
          <a:xfrm>
            <a:off x="311700" y="805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0000" lvl="0" marL="4500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0. 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Значение неактуального прошедшего действительно могли выражать несколько разных форм, ни одна из них не выражала это значение специализированно. Чаще всего неактуальное прошедшее выражали </a:t>
            </a:r>
            <a:r>
              <a:rPr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«обычные»</a:t>
            </a:r>
            <a:r>
              <a:rPr i="1"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 l</a:t>
            </a:r>
            <a:r>
              <a:rPr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-формы, на втором месте по частности – бесприставочные итеративы, реже это значение могли выражать формы плюсквамперфекта (но для них оно одно из наиболее употребительных).</a:t>
            </a:r>
            <a:endParaRPr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ora"/>
              <a:buAutoNum type="arabicPeriod"/>
            </a:pPr>
            <a:r>
              <a:rPr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Есть некоторые особые контексты употребления разных форм: для бесприставочных итеративов это формы множественного числа, для «обычных» </a:t>
            </a:r>
            <a:r>
              <a:rPr i="1"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l-</a:t>
            </a:r>
            <a:r>
              <a:rPr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форм – канцелярские формулы.</a:t>
            </a:r>
            <a:endParaRPr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ora"/>
              <a:buAutoNum type="arabicPeriod"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Применение статистического критерий хи-квадрат позволяет говорить о том, что значение неактуального прошедшего в старорусском языке было частично грамматикализовано.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Перспективы исследования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84" name="Google Shape;184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ora"/>
              <a:buAutoNum type="arabicPeriod"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Продолжить сбор и анализ уже собранных данных на материале старорусского языка, в том числе исследовать глагол </a:t>
            </a:r>
            <a:r>
              <a:rPr i="1"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быти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 и релевантные производные;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ora"/>
              <a:buAutoNum type="arabicPeriod"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Расширить область исследования на другие славянские языки, провести типологический анализ;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ora"/>
              <a:buAutoNum type="arabicPeriod"/>
            </a:pP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Расширить границы исследуемого периода и посмотреть на предмет исследования диахронически.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Источники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90" name="Google Shape;190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ora"/>
              <a:buAutoNum type="arabicPeriod"/>
            </a:pPr>
            <a:r>
              <a:rPr lang="ru" sz="1400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НКРЯ – Национальный корпус русского языка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Lora"/>
              <a:ea typeface="Lora"/>
              <a:cs typeface="Lora"/>
              <a:sym typeface="Lora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ora"/>
              <a:buAutoNum type="arabicPeriod"/>
            </a:pPr>
            <a:r>
              <a:rPr lang="ru" sz="1400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ПРР – Памятники русской письменности 15–16 вв. Рязанский край// под ред. С.И. Коткова. – М.:Наука, 1978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Lora"/>
              <a:ea typeface="Lora"/>
              <a:cs typeface="Lora"/>
              <a:sym typeface="Lora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ora"/>
              <a:buAutoNum type="arabicPeriod"/>
            </a:pPr>
            <a:r>
              <a:rPr lang="ru" sz="1400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Ляшевская О.Н. Частотный грамматический словарь русского языка XIV-XVII вв. (по материалам Старорусского корпуса НКРЯ). Электронное издание. М. 2018: ИРЯ им. В.В. Виноградова.</a:t>
            </a:r>
            <a:endParaRPr sz="2000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5"/>
          <p:cNvSpPr txBox="1"/>
          <p:nvPr>
            <p:ph type="title"/>
          </p:nvPr>
        </p:nvSpPr>
        <p:spPr>
          <a:xfrm>
            <a:off x="311700" y="130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Литература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96" name="Google Shape;196;p35"/>
          <p:cNvSpPr txBox="1"/>
          <p:nvPr>
            <p:ph idx="1" type="body"/>
          </p:nvPr>
        </p:nvSpPr>
        <p:spPr>
          <a:xfrm>
            <a:off x="228750" y="629750"/>
            <a:ext cx="8686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ora"/>
              <a:buAutoNum type="arabicPeriod"/>
            </a:pPr>
            <a:r>
              <a:rPr lang="ru" sz="1400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Dahl Ö. The relation between past time reference and counterfactuality: a new look. // A. Athanasiadou, R. Dirven (eds.). On Conditionals Again. Amsterdam. 1997. P. 97-114.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Lora"/>
              <a:ea typeface="Lora"/>
              <a:cs typeface="Lora"/>
              <a:sym typeface="Lora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ora"/>
              <a:buAutoNum type="arabicPeriod"/>
            </a:pPr>
            <a:r>
              <a:rPr lang="ru" sz="1400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Squartini, M. On the semantics of pluperfect: evidences from Germanic and Romance // Linguistic Typology 3. 1999. P. 51—89.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Lora"/>
              <a:ea typeface="Lora"/>
              <a:cs typeface="Lora"/>
              <a:sym typeface="Lora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ora"/>
              <a:buAutoNum type="arabicPeriod"/>
            </a:pPr>
            <a:r>
              <a:rPr lang="ru" sz="1400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Плунгян В.А. Антирезультатив: до и после результата. // Исследования по теории грамматики. Вып. 1: Грамматические категории. М.: Русские словари. 2001. С. 50—88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Lora"/>
              <a:ea typeface="Lora"/>
              <a:cs typeface="Lora"/>
              <a:sym typeface="Lora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ora"/>
              <a:buAutoNum type="arabicPeriod"/>
            </a:pPr>
            <a:r>
              <a:rPr lang="ru" sz="1400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Сичинава Д.В. Типология плюсквамперфекта. Славянский плюсквамперфект. – М.: АСТ-ПРЕСС КНИГА, 2013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Lora"/>
              <a:ea typeface="Lora"/>
              <a:cs typeface="Lora"/>
              <a:sym typeface="Lora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ora"/>
              <a:buAutoNum type="arabicPeriod"/>
            </a:pPr>
            <a:r>
              <a:rPr lang="ru" sz="1400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Шевелёва, М.Н. Вторичные имперфективы с суффиксом -ыва-/-ива- в летописях ХII—ХVI вв // Русский язык в научном освещении. 2010, №2 (20)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Lora"/>
              <a:ea typeface="Lora"/>
              <a:cs typeface="Lora"/>
              <a:sym typeface="Lora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ora"/>
              <a:buAutoNum type="arabicPeriod"/>
            </a:pPr>
            <a:r>
              <a:rPr lang="ru" sz="1400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Шевелёва, М.Н. Еще раз о бесприставочных итеративах на -</a:t>
            </a:r>
            <a:r>
              <a:rPr i="1" lang="ru" sz="1400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ыва-/-ива</a:t>
            </a:r>
            <a:r>
              <a:rPr lang="ru" sz="1400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- типа </a:t>
            </a:r>
            <a:r>
              <a:rPr i="1" lang="ru" sz="1400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хаживать</a:t>
            </a:r>
            <a:r>
              <a:rPr lang="ru" sz="1400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 в истории русского языка // Русский язык в научном освещении. 2012, </a:t>
            </a:r>
            <a:r>
              <a:rPr i="1" lang="ru" sz="1400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№1</a:t>
            </a:r>
            <a:r>
              <a:rPr lang="ru" sz="1400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 (23)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Lora"/>
              <a:ea typeface="Lora"/>
              <a:cs typeface="Lora"/>
              <a:sym typeface="Lora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ora"/>
              <a:buAutoNum type="arabicPeriod"/>
            </a:pPr>
            <a:r>
              <a:rPr lang="ru" sz="1400">
                <a:solidFill>
                  <a:srgbClr val="000000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Шевелева М.Н. К истории грамматической семантики форм типа хаживал, бивал, бирал в русском языке // Русский язык в научном освещении. 2016. № 2 (32)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Lora"/>
              <a:ea typeface="Lora"/>
              <a:cs typeface="Lora"/>
              <a:sym typeface="Lora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ora"/>
              <a:buAutoNum type="arabicPeriod"/>
            </a:pPr>
            <a:r>
              <a:rPr lang="ru" sz="1400">
                <a:solidFill>
                  <a:schemeClr val="dk1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Leone M. Il ‘passato discontinuo’ come categoria semantico-funzionale nella lingua russa contemporanea. In I. Krapova, S. Nistratova, &amp; L. Ruvoletto (Eds.), </a:t>
            </a:r>
            <a:r>
              <a:rPr i="1" lang="ru" sz="1400">
                <a:solidFill>
                  <a:schemeClr val="dk1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Studi di linguistica slava: Nuove prospettive e metodologie di ricerca</a:t>
            </a:r>
            <a:r>
              <a:rPr lang="ru" sz="1400">
                <a:solidFill>
                  <a:schemeClr val="dk1"/>
                </a:solidFill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rPr>
              <a:t>. Edizioni Ca’ Foscari. 2019.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5251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Плюсквамперфект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312725"/>
            <a:ext cx="8520600" cy="189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«Книжный</a:t>
            </a:r>
            <a:r>
              <a:rPr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»</a:t>
            </a:r>
            <a:r>
              <a:rPr b="1"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 плюсквамперфект: </a:t>
            </a:r>
            <a:r>
              <a:rPr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антирезультатив – вторичное значение.</a:t>
            </a:r>
            <a:endParaRPr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just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Н</a:t>
            </a:r>
            <a:r>
              <a:rPr b="1"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овый «сверхсложный» плюсквамперфект: </a:t>
            </a:r>
            <a:r>
              <a:rPr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антирезультатив – основное значение.</a:t>
            </a:r>
            <a:r>
              <a:rPr b="1"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endParaRPr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Что известно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ora"/>
              <a:buAutoNum type="arabicPeriod"/>
            </a:pPr>
            <a:r>
              <a:rPr lang="ru" sz="16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В старорусском языке неактуальное прошедшее могло выражаться разными грамматическими и лексическими способами;</a:t>
            </a:r>
            <a:endParaRPr sz="16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ora"/>
              <a:buAutoNum type="arabicPeriod"/>
            </a:pPr>
            <a:r>
              <a:rPr lang="ru" sz="16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Не было такой формы, единственной функцией которой было бы выражение неактуального прошедшего;</a:t>
            </a:r>
            <a:endParaRPr sz="16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ora"/>
              <a:buAutoNum type="arabicPeriod"/>
            </a:pPr>
            <a:r>
              <a:rPr lang="ru" sz="16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Наиболее частотным способом выражения неактуального прошедшего были «обычные» неитеративные </a:t>
            </a:r>
            <a:r>
              <a:rPr i="1" lang="ru" sz="16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l</a:t>
            </a:r>
            <a:r>
              <a:rPr lang="ru" sz="16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-формы несовершенного вида, второе место по частотности занимали бесприставочные итеративы, реже всего встречались формы нового «сверхсложного» плюсквамперфекта;</a:t>
            </a:r>
            <a:endParaRPr sz="16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Предыдущее исследование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960900"/>
            <a:ext cx="8677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ora"/>
              <a:buChar char="●"/>
            </a:pPr>
            <a:r>
              <a:rPr b="1" lang="ru" sz="140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Материал: </a:t>
            </a:r>
            <a:r>
              <a:rPr lang="ru" sz="140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сборник деловых документов рязанского края XV-XVI вв.</a:t>
            </a:r>
            <a:endParaRPr sz="1400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ora"/>
              <a:buChar char="●"/>
            </a:pPr>
            <a:r>
              <a:rPr lang="ru" sz="140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Неактуальное прошедшее могли выражать три типа форм: </a:t>
            </a:r>
            <a:r>
              <a:rPr b="1" lang="ru" sz="140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формы </a:t>
            </a:r>
            <a:r>
              <a:rPr b="1" lang="ru" sz="140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но</a:t>
            </a:r>
            <a:r>
              <a:rPr b="1" lang="ru" sz="140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вого «сверхсложного» плюсквамперфекта</a:t>
            </a:r>
            <a:r>
              <a:rPr lang="ru" sz="140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:</a:t>
            </a:r>
            <a:endParaRPr sz="1400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45720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(1)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ru" sz="1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Се яз ωлексѣи Нелюбов &lt;...&gt;; что</a:t>
            </a:r>
            <a:r>
              <a:rPr b="1" i="1" lang="ru" sz="1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выменил был есмя</a:t>
            </a:r>
            <a:r>
              <a:rPr i="1" lang="ru" sz="1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вотчину у живоначалнои троицы &lt;…&gt; и ннѣча есмя ту свою вотчину &lt;…&gt; ωпят ωтдал к живоначалнои троицѣ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[№42; 1577–1578 гг. – Данная на вотчину. ПРР].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 бесприставочные итеративы</a:t>
            </a:r>
            <a:r>
              <a:rPr lang="ru" sz="140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:</a:t>
            </a:r>
            <a:endParaRPr sz="1400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457200" lvl="0" marL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(2) </a:t>
            </a:r>
            <a:r>
              <a:rPr i="1" lang="ru" sz="1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а преж того есмѧ гсне тут ватагои </a:t>
            </a:r>
            <a:r>
              <a:rPr b="1" i="1" lang="ru" sz="1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стаивали</a:t>
            </a:r>
            <a:r>
              <a:rPr i="1" lang="ru" sz="1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и мы гсне то заимище </a:t>
            </a:r>
            <a:r>
              <a:rPr b="1" i="1" lang="ru" sz="1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заимывали</a:t>
            </a:r>
            <a:r>
              <a:rPr i="1" lang="ru" sz="1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и рыбу в том истоке </a:t>
            </a:r>
            <a:r>
              <a:rPr b="1" i="1" lang="ru" sz="1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лавливали</a:t>
            </a:r>
            <a:r>
              <a:rPr i="1" lang="ru" sz="1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и бобры бивали на лговског игумена з братью </a:t>
            </a:r>
            <a:r>
              <a:rPr lang="ru" sz="1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[№17; 1530 г. 20 февраля – Правая грамота. ПРР];</a:t>
            </a:r>
            <a:endParaRPr sz="1400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и </a:t>
            </a:r>
            <a:r>
              <a:rPr b="1" lang="ru" sz="140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неитеративные глаголы несовершенного вида</a:t>
            </a:r>
            <a:r>
              <a:rPr lang="ru" sz="140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:</a:t>
            </a:r>
            <a:endParaRPr sz="1400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457200" lvl="0" marL="0" rtl="0" algn="l">
              <a:spcBef>
                <a:spcPts val="16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(3) </a:t>
            </a:r>
            <a:r>
              <a:rPr i="1" lang="ru" sz="1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со всѣми угоди куды топор и соха и коса </a:t>
            </a:r>
            <a:r>
              <a:rPr b="1" i="1" lang="ru" sz="1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ходила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[№15; 1521 - 1522 гг – Купчая. ПРР];</a:t>
            </a:r>
            <a:endParaRPr sz="1600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Зафиксировано различие в типах текстов, в которых употреблялись </a:t>
            </a:r>
            <a:r>
              <a:rPr b="1"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бесприставочные итеративы</a:t>
            </a:r>
            <a:r>
              <a:rPr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 и </a:t>
            </a:r>
            <a:r>
              <a:rPr b="1"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 «обычные» </a:t>
            </a:r>
            <a:r>
              <a:rPr b="1" i="1"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l</a:t>
            </a:r>
            <a:r>
              <a:rPr b="1"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-формы</a:t>
            </a:r>
            <a:r>
              <a:rPr b="1"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. </a:t>
            </a:r>
            <a:endParaRPr b="1" sz="15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«Обычные» </a:t>
            </a:r>
            <a:r>
              <a:rPr b="1" i="1"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l</a:t>
            </a:r>
            <a:r>
              <a:rPr b="1"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-формы</a:t>
            </a:r>
            <a:r>
              <a:rPr b="1"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:</a:t>
            </a:r>
            <a:r>
              <a:rPr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 в купчих и данных грамотах, которые в значительной степени </a:t>
            </a:r>
            <a:r>
              <a:rPr b="1"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состояли из формул</a:t>
            </a:r>
            <a:r>
              <a:rPr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 и строились по заранее известной модели. </a:t>
            </a:r>
            <a:endParaRPr sz="15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Бесприставочные итеративы:</a:t>
            </a:r>
            <a:r>
              <a:rPr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 в правых грамотах и десятнях, которые по содержанию представляют собой гораздо более </a:t>
            </a:r>
            <a:r>
              <a:rPr b="1"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оригинальные тексты</a:t>
            </a:r>
            <a:r>
              <a:rPr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.</a:t>
            </a:r>
            <a:endParaRPr sz="15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-&gt; бесприставочные итеративы могли быть маркированным средством выражения неактуального прошедшего</a:t>
            </a:r>
            <a:endParaRPr sz="15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Предыдущее исследование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91825" y="22854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Гипотеза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2947100"/>
            <a:ext cx="8600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Б</a:t>
            </a:r>
            <a:r>
              <a:rPr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есприставочные итеративы и формы «сверхсложного» плюсквамперфекта были маркированными средствами выражения неактуального прошедшего.</a:t>
            </a:r>
            <a:endParaRPr/>
          </a:p>
        </p:txBody>
      </p:sp>
      <p:sp>
        <p:nvSpPr>
          <p:cNvPr id="92" name="Google Shape;92;p19"/>
          <p:cNvSpPr txBox="1"/>
          <p:nvPr>
            <p:ph type="title"/>
          </p:nvPr>
        </p:nvSpPr>
        <p:spPr>
          <a:xfrm>
            <a:off x="391825" y="5958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Цель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93" name="Google Shape;93;p19"/>
          <p:cNvSpPr txBox="1"/>
          <p:nvPr/>
        </p:nvSpPr>
        <p:spPr>
          <a:xfrm>
            <a:off x="311700" y="12367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Собрать и обобщить данные о способах употребления неактуального прошедшего в старорусском языке. И</a:t>
            </a:r>
            <a:r>
              <a:rPr lang="ru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сследовать дистрибуцию форм, его выражающих.</a:t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Lora"/>
                <a:ea typeface="Lora"/>
                <a:cs typeface="Lora"/>
                <a:sym typeface="Lora"/>
              </a:rPr>
              <a:t>Материал исследования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b="1"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С</a:t>
            </a:r>
            <a:r>
              <a:rPr b="1"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тарорусский подкорпус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r>
              <a:rPr b="1"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НКРЯ: 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тексты XV-XVII веков;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ora"/>
              <a:buChar char="●"/>
            </a:pPr>
            <a:r>
              <a:rPr b="1"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10 частотных глаголов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 [</a:t>
            </a:r>
            <a:r>
              <a:rPr lang="ru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Ляшевская 2018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]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b="1"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Г</a:t>
            </a:r>
            <a:r>
              <a:rPr b="1"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енеральная совокупность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: 15989 вхождений;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b="1"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Выборка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 (P = 0.95, CI = 5): 4949 вхождений;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b="1"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Анализируемые параметры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: тип глагольной формы, число, род, вид, наличие отрицания; </a:t>
            </a:r>
            <a:r>
              <a:rPr b="1"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указаны </a:t>
            </a:r>
            <a:r>
              <a:rPr lang="ru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источник и время создания.</a:t>
            </a:r>
            <a:endParaRPr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p21"/>
          <p:cNvGraphicFramePr/>
          <p:nvPr/>
        </p:nvGraphicFramePr>
        <p:xfrm>
          <a:off x="508088" y="771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{F6DAD132-D609-414B-B99E-017249E25A15}</a:tableStyleId>
              </a:tblPr>
              <a:tblGrid>
                <a:gridCol w="2118350"/>
                <a:gridCol w="1103775"/>
                <a:gridCol w="546325"/>
                <a:gridCol w="780450"/>
                <a:gridCol w="1025725"/>
                <a:gridCol w="579775"/>
                <a:gridCol w="468275"/>
                <a:gridCol w="490575"/>
                <a:gridCol w="1014575"/>
              </a:tblGrid>
              <a:tr h="333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Пример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Источник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Год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Глагол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Тип формы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Число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Род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Вид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Отрицание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072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ru" sz="1200">
                          <a:latin typeface="Old Standard TT"/>
                          <a:ea typeface="Old Standard TT"/>
                          <a:cs typeface="Old Standard TT"/>
                          <a:sym typeface="Old Standard TT"/>
                        </a:rPr>
                        <a:t>А где на святой Гольгофе крестъ </a:t>
                      </a:r>
                      <a:r>
                        <a:rPr b="1" i="1" lang="ru" sz="1200">
                          <a:latin typeface="Old Standard TT"/>
                          <a:ea typeface="Old Standard TT"/>
                          <a:cs typeface="Old Standard TT"/>
                          <a:sym typeface="Old Standard TT"/>
                        </a:rPr>
                        <a:t>стоялъ</a:t>
                      </a:r>
                      <a:r>
                        <a:rPr i="1" lang="ru" sz="1200">
                          <a:latin typeface="Old Standard TT"/>
                          <a:ea typeface="Old Standard TT"/>
                          <a:cs typeface="Old Standard TT"/>
                          <a:sym typeface="Old Standard TT"/>
                        </a:rPr>
                        <a:t>, и ту гора пробита с полсажени, и то место серебромъ обложено.</a:t>
                      </a:r>
                      <a:endParaRPr sz="1000"/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Хождение на Восток гостя Василия Познякова с товарищи</a:t>
                      </a:r>
                      <a:endParaRPr sz="10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1561-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1570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стояти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"обычная" l-форма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SG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m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IPFV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нет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75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ru" sz="1200">
                          <a:latin typeface="Old Standard TT"/>
                          <a:ea typeface="Old Standard TT"/>
                          <a:cs typeface="Old Standard TT"/>
                          <a:sym typeface="Old Standard TT"/>
                        </a:rPr>
                        <a:t>А кто скажетца, что он напередь того у кого </a:t>
                      </a:r>
                      <a:r>
                        <a:rPr b="1" i="1" lang="ru" sz="1200">
                          <a:latin typeface="Old Standard TT"/>
                          <a:ea typeface="Old Standard TT"/>
                          <a:cs typeface="Old Standard TT"/>
                          <a:sym typeface="Old Standard TT"/>
                        </a:rPr>
                        <a:t>служивал</a:t>
                      </a:r>
                      <a:r>
                        <a:rPr i="1" lang="ru" sz="1200">
                          <a:latin typeface="Old Standard TT"/>
                          <a:ea typeface="Old Standard TT"/>
                          <a:cs typeface="Old Standard TT"/>
                          <a:sym typeface="Old Standard TT"/>
                        </a:rPr>
                        <a:t>, да отпущен, а отпускные не положит, и его по тому же роспросить,</a:t>
                      </a:r>
                      <a:endParaRPr sz="1000"/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Соборное уложение</a:t>
                      </a:r>
                      <a:endParaRPr sz="10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1649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служити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бесприста-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вочный итератив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SG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m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нет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25400" marB="25400" marR="25400" marL="25400" anchor="b">
                    <a:lnL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