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268" r:id="rId3"/>
    <p:sldId id="293" r:id="rId4"/>
    <p:sldId id="258" r:id="rId5"/>
    <p:sldId id="259" r:id="rId6"/>
    <p:sldId id="266" r:id="rId7"/>
    <p:sldId id="265" r:id="rId8"/>
    <p:sldId id="294" r:id="rId9"/>
    <p:sldId id="267" r:id="rId10"/>
    <p:sldId id="263" r:id="rId11"/>
    <p:sldId id="296" r:id="rId12"/>
    <p:sldId id="273" r:id="rId13"/>
    <p:sldId id="270" r:id="rId14"/>
    <p:sldId id="297" r:id="rId15"/>
    <p:sldId id="271" r:id="rId16"/>
    <p:sldId id="278" r:id="rId17"/>
    <p:sldId id="279" r:id="rId18"/>
    <p:sldId id="298" r:id="rId19"/>
    <p:sldId id="275" r:id="rId20"/>
    <p:sldId id="274" r:id="rId21"/>
    <p:sldId id="280" r:id="rId22"/>
    <p:sldId id="299" r:id="rId23"/>
    <p:sldId id="281" r:id="rId24"/>
    <p:sldId id="291" r:id="rId25"/>
    <p:sldId id="277" r:id="rId26"/>
    <p:sldId id="282" r:id="rId27"/>
    <p:sldId id="283" r:id="rId28"/>
    <p:sldId id="284" r:id="rId29"/>
    <p:sldId id="285" r:id="rId30"/>
    <p:sldId id="286" r:id="rId31"/>
    <p:sldId id="287" r:id="rId32"/>
    <p:sldId id="290" r:id="rId33"/>
    <p:sldId id="288" r:id="rId34"/>
    <p:sldId id="300" r:id="rId35"/>
    <p:sldId id="261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ксим Максим" initials="ММ" lastIdx="1" clrIdx="0">
    <p:extLst>
      <p:ext uri="{19B8F6BF-5375-455C-9EA6-DF929625EA0E}">
        <p15:presenceInfo xmlns:p15="http://schemas.microsoft.com/office/powerpoint/2012/main" userId="37e740f18ba562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86775" autoAdjust="0"/>
  </p:normalViewPr>
  <p:slideViewPr>
    <p:cSldViewPr snapToGrid="0">
      <p:cViewPr varScale="1">
        <p:scale>
          <a:sx n="39" d="100"/>
          <a:sy n="39" d="100"/>
        </p:scale>
        <p:origin x="36" y="4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5E83C-B19B-45DA-A897-736A0A0322A0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9A410-C1FB-42D8-B0CB-37B77AA00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32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</a:t>
            </a:r>
            <a:r>
              <a:rPr lang="en-US" dirty="0"/>
              <a:t>[Hill, 1977]</a:t>
            </a:r>
            <a:r>
              <a:rPr lang="ru-RU" dirty="0"/>
              <a:t>:</a:t>
            </a:r>
            <a:br>
              <a:rPr lang="ru-RU" dirty="0"/>
            </a:br>
            <a:r>
              <a:rPr lang="en-US" dirty="0"/>
              <a:t>simple, double, root, suffixed, prefixed</a:t>
            </a:r>
            <a:endParaRPr lang="ru-RU" dirty="0"/>
          </a:p>
          <a:p>
            <a:r>
              <a:rPr lang="en-US" dirty="0"/>
              <a:t>combination, adverb, gerund</a:t>
            </a:r>
          </a:p>
          <a:p>
            <a:endParaRPr lang="en-US" dirty="0"/>
          </a:p>
          <a:p>
            <a:r>
              <a:rPr lang="ru-RU" dirty="0"/>
              <a:t>Благодаря</a:t>
            </a:r>
            <a:r>
              <a:rPr lang="en-US" dirty="0"/>
              <a:t> contra Hill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9A410-C1FB-42D8-B0CB-37B77AA0023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229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9A410-C1FB-42D8-B0CB-37B77AA0023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143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9A410-C1FB-42D8-B0CB-37B77AA0023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052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9A410-C1FB-42D8-B0CB-37B77AA0023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785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9A410-C1FB-42D8-B0CB-37B77AA0023D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803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9A410-C1FB-42D8-B0CB-37B77AA0023D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030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D56A4-4CF8-4919-834F-56205E8B7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715DD3-DB5A-430E-BC09-16FA87A55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8112E9-D964-46C4-98AE-91099CE28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0BAC-9A05-4163-AFD4-97874218F540}" type="datetime1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5B8F84-71E6-4AA3-8687-DCB37228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DF83CB-89C6-4887-9A0C-E3129317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91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C5677-5FD8-48F5-AEC9-7A4CD90E6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189778-C548-46EB-962D-50E26C330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C182F9-A3A7-4A3F-9DA6-5BA586ABB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7435-5E80-4BF4-AD12-58298D4587D6}" type="datetime1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64013E-E21D-4A28-9C48-AAF5E5BB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590131-97A9-436F-AED2-CCCDA271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5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490397-34AB-4482-8C95-48E552FECE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502DE0-87FC-404F-B0E2-DA99AAD0D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2369FA-8895-4F7B-BC82-1258DC523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52CC-D844-47FC-8610-6CBEF1D62FF5}" type="datetime1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DBC0DC-47D7-45C0-B5ED-E48D3FF08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84CB4-C5CA-49F4-901B-446105A3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32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333D2-C14F-4CC1-9FA4-5809C17E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317500"/>
            <a:ext cx="11506199" cy="10636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3F16D2-B695-4656-A742-C1CD980F6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485900"/>
            <a:ext cx="11506200" cy="47910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9890BC-FFC0-4D0A-A89C-1415F4D8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8B4B-B10B-47D1-8286-010D788EB818}" type="datetime1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18DB16-7B9B-4FA2-9317-0BF5A7C5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E50550-6A47-42EC-A18E-965BEFDB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/>
            </a:lvl1pPr>
          </a:lstStyle>
          <a:p>
            <a:fld id="{C34A1AC3-CB0F-4672-9D01-4AC9CB01DA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2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08430A-F7BD-4636-92E4-53701A8FD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54A5D2-3BA5-480C-B191-6AB4B51A4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AE2D14-CF28-429A-B702-1D2C11046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F973-2F0F-4A4F-9C16-142050B5A19D}" type="datetime1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CB9AB-7B81-46A2-8925-38A0CECEF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8B4071-8B36-4DA5-ADFC-E9019F636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38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4C4C0-364B-4894-8753-0B1049FB3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B5CB5C-2842-4864-96BF-5BCA5EA60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3DB9D3-6387-4D50-BD26-8C72ECA3A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451436-B234-4F53-9CB1-FBD2CF30B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E1C5-3336-4AD1-AB64-86CA5CF84CC3}" type="datetime1">
              <a:rPr lang="ru-RU" smtClean="0"/>
              <a:t>21.11.2020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EA2CE1-9B60-484F-A240-CBF4DC6E4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51E512-39EA-4557-BF62-DD319E465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7ECAF-027F-47B5-822E-4B38B82D6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025E09-3476-48E7-AE9D-15B686FE3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86350B-D6CA-4B88-9707-F0373E349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4B87476-F870-453C-888A-CEEE294743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ECBA651-CAD0-4517-B395-852300B4F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B20BB3-07E8-499D-B2B2-1996F3190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E075-C274-4F82-B064-4612A6E8F3FF}" type="datetime1">
              <a:rPr lang="ru-RU" smtClean="0"/>
              <a:t>21.11.2020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9239A32-142E-4B2A-A71A-6DC453152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754BB1-96CE-4F94-A297-45B86303A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95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82722-160A-4F19-8C0A-6D3F6D48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1A34EA-AD91-4FFD-941F-4B5C24973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CB64-B45C-4821-91F3-FD2B09115D07}" type="datetime1">
              <a:rPr lang="ru-RU" smtClean="0"/>
              <a:t>21.11.2020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1BF6FA-BAA7-45F1-8BE2-2E6B5AB5D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AC1FC5-2678-4BEA-9AAD-473B958DC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66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C3CD0C4-B956-4A39-8271-07991D62B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039E-BEFD-411A-96B7-328EA7711F48}" type="datetime1">
              <a:rPr lang="ru-RU" smtClean="0"/>
              <a:t>21.11.2020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163941-C281-419D-937F-39F9956A0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7309EB-104A-4A85-929A-3DE9F06B5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54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FEDB6-590B-41B1-B055-FFEC7833E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C3F70B-FA08-49C9-BEC3-A6B91ED98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9747D0-0A06-465B-8E32-EE74D6FDF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D32CA1-280D-448B-BBD6-D585D493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F7E0-9177-4BEA-8321-474102EE2AC3}" type="datetime1">
              <a:rPr lang="ru-RU" smtClean="0"/>
              <a:t>21.11.2020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3B8E79-B229-4488-BB83-91CA5F1C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C837A7-4D55-465F-9192-1E28EE51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74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B297E-584D-4DA2-A4A7-356BD7242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40CCA7-8CAB-4A9B-980E-C654AFE03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851FD9-E6CA-49BD-87BC-52445A27A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73E599-304D-46DC-9677-E5F2BDE83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631B-11DA-4467-AD21-7A56B7602264}" type="datetime1">
              <a:rPr lang="ru-RU" smtClean="0"/>
              <a:t>21.11.2020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7C522F-C978-488D-BB6A-5B896FFC3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49DE82-A14A-4A80-9B00-2031D1109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00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4196A-2E7D-46DC-B537-677D4A6F8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317500"/>
            <a:ext cx="11287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0F8728-6C59-4F69-B323-CFDC6A29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075" y="1825625"/>
            <a:ext cx="11287125" cy="439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D1101F-28D1-4390-86A0-0EFD4E1CA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8EB7A-A72A-4A2C-826C-30A418BAD3E6}" type="datetime1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077F3B-9CBA-4009-8F92-16FCC4E48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3746B7-F908-44C4-9D48-28B55FD42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A1AC3-CB0F-4672-9D01-4AC9CB01D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82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oa.bazhukov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0D6AD-CB92-452A-A105-B77EC6311A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Н-формы местоимений</a:t>
            </a:r>
            <a:br>
              <a:rPr lang="ru-RU" dirty="0"/>
            </a:br>
            <a:r>
              <a:rPr lang="ru-RU" dirty="0"/>
              <a:t>при </a:t>
            </a:r>
            <a:r>
              <a:rPr lang="ru-RU" dirty="0" err="1"/>
              <a:t>компаративах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ACA220-E4BA-4177-A24C-DAC4CCB61B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Максим Бажуков, Москва, ВШЭ</a:t>
            </a:r>
          </a:p>
          <a:p>
            <a:r>
              <a:rPr lang="en-US" dirty="0">
                <a:hlinkClick r:id="rId2"/>
              </a:rPr>
              <a:t>oa.bazhukov@gmail.com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251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ED259B-64BB-41FC-AA1C-545C68208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Hill 1977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C0F254-45F6-4416-BEC9-FC362D834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основе корпуса размером 2,16+ млн токенов, сбалансированного по периодам</a:t>
            </a:r>
          </a:p>
          <a:p>
            <a:r>
              <a:rPr lang="ru-RU" dirty="0"/>
              <a:t>Даёт широкое определение предлога, настоящими предлогами называет управляющие н-формами</a:t>
            </a:r>
          </a:p>
          <a:p>
            <a:r>
              <a:rPr lang="ru-RU" dirty="0"/>
              <a:t>Подробная, на основе морфологии, классификация предложных единиц</a:t>
            </a:r>
          </a:p>
          <a:p>
            <a:endParaRPr lang="ru-RU" dirty="0"/>
          </a:p>
          <a:p>
            <a:r>
              <a:rPr lang="ru-RU" dirty="0"/>
              <a:t>Рассматривает развитие предложных единиц разных категорий, опираясь на управление н-формами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DB7C21-DF0F-4474-BD87-47104E9CE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pPr/>
              <a:t>10</a:t>
            </a:fld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94893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ED259B-64BB-41FC-AA1C-545C68208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Hill 1977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C0F254-45F6-4416-BEC9-FC362D834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основе корпуса размером 2,16+ млн токенов, сбалансированного по периодам</a:t>
            </a:r>
          </a:p>
          <a:p>
            <a:r>
              <a:rPr lang="ru-RU" dirty="0"/>
              <a:t>Даёт широкое определение предлога, настоящими предлогами называет управляющие н-формами</a:t>
            </a:r>
          </a:p>
          <a:p>
            <a:r>
              <a:rPr lang="ru-RU" dirty="0"/>
              <a:t>Подробная, на основе морфологии, классификация предложных единиц</a:t>
            </a:r>
          </a:p>
          <a:p>
            <a:endParaRPr lang="ru-RU" dirty="0"/>
          </a:p>
          <a:p>
            <a:r>
              <a:rPr lang="ru-RU" dirty="0"/>
              <a:t>Рассматривает развитие предложных единиц разных категорий, опираясь на управление н-формами</a:t>
            </a:r>
          </a:p>
          <a:p>
            <a:pPr marL="457200" lvl="1" indent="0">
              <a:buNone/>
            </a:pPr>
            <a:r>
              <a:rPr lang="ru-RU" dirty="0" err="1"/>
              <a:t>компаративы</a:t>
            </a:r>
            <a:r>
              <a:rPr lang="ru-RU" dirty="0"/>
              <a:t> как предложные единицы</a:t>
            </a:r>
            <a:endParaRPr lang="en-US" dirty="0"/>
          </a:p>
          <a:p>
            <a:pPr marL="457200" lvl="1" indent="0" algn="just">
              <a:buNone/>
            </a:pPr>
            <a:r>
              <a:rPr lang="ru-RU" dirty="0"/>
              <a:t>	 местоимением управляли </a:t>
            </a:r>
            <a:r>
              <a:rPr lang="en-US" b="1" dirty="0"/>
              <a:t>22+</a:t>
            </a:r>
            <a:r>
              <a:rPr lang="en-US" dirty="0"/>
              <a:t> </a:t>
            </a:r>
            <a:r>
              <a:rPr lang="ru-RU" dirty="0"/>
              <a:t> </a:t>
            </a:r>
            <a:r>
              <a:rPr lang="ru-RU" dirty="0" err="1"/>
              <a:t>компаратива</a:t>
            </a:r>
            <a:r>
              <a:rPr lang="ru-RU" dirty="0"/>
              <a:t> на </a:t>
            </a:r>
            <a:r>
              <a:rPr lang="ru-RU" i="1" dirty="0"/>
              <a:t>-ее </a:t>
            </a:r>
            <a:r>
              <a:rPr lang="ru-RU" dirty="0"/>
              <a:t>и </a:t>
            </a:r>
            <a:r>
              <a:rPr lang="ru-RU" b="1" dirty="0"/>
              <a:t>86+</a:t>
            </a:r>
            <a:r>
              <a:rPr lang="ru-RU" dirty="0"/>
              <a:t> - на -</a:t>
            </a:r>
            <a:r>
              <a:rPr lang="ru-RU" i="1" dirty="0"/>
              <a:t>е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DB7C21-DF0F-4474-BD87-47104E9CE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pPr/>
              <a:t>11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86834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ED259B-64BB-41FC-AA1C-545C68208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Hill 1977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C0F254-45F6-4416-BEC9-FC362D834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Замечает, что н-формы </a:t>
            </a:r>
            <a:r>
              <a:rPr lang="ru-RU" dirty="0" err="1"/>
              <a:t>частотнее</a:t>
            </a:r>
            <a:endParaRPr lang="ru-RU" dirty="0"/>
          </a:p>
          <a:p>
            <a:r>
              <a:rPr lang="ru-RU" dirty="0"/>
              <a:t>с </a:t>
            </a:r>
            <a:r>
              <a:rPr lang="ru-RU" dirty="0" err="1"/>
              <a:t>компаративами</a:t>
            </a:r>
            <a:r>
              <a:rPr lang="ru-RU" dirty="0"/>
              <a:t> на </a:t>
            </a:r>
            <a:r>
              <a:rPr lang="ru-RU" i="1" dirty="0"/>
              <a:t>-е </a:t>
            </a:r>
            <a:r>
              <a:rPr lang="ru-RU" dirty="0"/>
              <a:t>(не </a:t>
            </a:r>
            <a:r>
              <a:rPr lang="ru-RU" i="1" dirty="0"/>
              <a:t>-ее</a:t>
            </a:r>
            <a:r>
              <a:rPr lang="ru-RU" dirty="0"/>
              <a:t>)</a:t>
            </a:r>
          </a:p>
          <a:p>
            <a:r>
              <a:rPr lang="ru-RU" dirty="0"/>
              <a:t>с адвербиальными </a:t>
            </a:r>
            <a:r>
              <a:rPr lang="ru-RU" dirty="0" err="1"/>
              <a:t>компаративами</a:t>
            </a:r>
            <a:r>
              <a:rPr lang="ru-RU" dirty="0"/>
              <a:t>, чем с предикативными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/>
              <a:t>Различие по синтаксической роли</a:t>
            </a:r>
          </a:p>
          <a:p>
            <a:r>
              <a:rPr lang="ru-RU" dirty="0"/>
              <a:t>Хилл считает вероятным общее расширение н-форм, но больше</a:t>
            </a:r>
            <a:br>
              <a:rPr lang="ru-RU" dirty="0"/>
            </a:br>
            <a:r>
              <a:rPr lang="ru-RU" dirty="0"/>
              <a:t>обсуждает потенциальное распределение по контекстам:</a:t>
            </a:r>
          </a:p>
          <a:p>
            <a:pPr marL="0" indent="0">
              <a:buNone/>
            </a:pPr>
            <a:r>
              <a:rPr lang="ru-RU" dirty="0"/>
              <a:t>     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(гипотеза Хилла)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ru-RU" dirty="0">
                <a:effectLst/>
                <a:latin typeface="Liberation Serif" panose="02020603050405020304" pitchFamily="18" charset="0"/>
                <a:ea typeface="Liberation Serif" panose="02020603050405020304" pitchFamily="18" charset="0"/>
              </a:rPr>
              <a:t>(16а) Адвербиальные, </a:t>
            </a:r>
            <a:r>
              <a:rPr lang="ru-RU" b="1" dirty="0"/>
              <a:t>н</a:t>
            </a:r>
            <a:r>
              <a:rPr lang="ru-RU" dirty="0">
                <a:effectLst/>
                <a:latin typeface="Liberation Serif" panose="02020603050405020304" pitchFamily="18" charset="0"/>
                <a:ea typeface="Liberation Serif" panose="02020603050405020304" pitchFamily="18" charset="0"/>
              </a:rPr>
              <a:t>-формы: </a:t>
            </a:r>
            <a:r>
              <a:rPr lang="ru-RU" i="1" dirty="0">
                <a:effectLst/>
                <a:latin typeface="Liberation Serif" panose="02020603050405020304" pitchFamily="18" charset="0"/>
                <a:ea typeface="Liberation Serif" panose="02020603050405020304" pitchFamily="18" charset="0"/>
              </a:rPr>
              <a:t>Петя бегает </a:t>
            </a:r>
            <a:r>
              <a:rPr lang="ru-RU" b="1" i="1" dirty="0">
                <a:effectLst/>
                <a:latin typeface="Liberation Serif" panose="02020603050405020304" pitchFamily="18" charset="0"/>
                <a:ea typeface="Liberation Serif" panose="02020603050405020304" pitchFamily="18" charset="0"/>
              </a:rPr>
              <a:t>лучше</a:t>
            </a:r>
            <a:r>
              <a:rPr lang="ru-RU" i="1" dirty="0">
                <a:effectLst/>
                <a:latin typeface="Liberation Serif" panose="02020603050405020304" pitchFamily="18" charset="0"/>
                <a:ea typeface="Liberation Serif" panose="02020603050405020304" pitchFamily="18" charset="0"/>
              </a:rPr>
              <a:t> них</a:t>
            </a:r>
            <a:r>
              <a:rPr lang="ru-RU" dirty="0">
                <a:effectLst/>
                <a:latin typeface="Liberation Serif" panose="02020603050405020304" pitchFamily="18" charset="0"/>
                <a:ea typeface="Liberation Serif" panose="02020603050405020304" pitchFamily="18" charset="0"/>
              </a:rPr>
              <a:t>.</a:t>
            </a:r>
            <a:br>
              <a:rPr lang="ru-RU" dirty="0">
                <a:effectLst/>
                <a:latin typeface="Liberation Serif" panose="02020603050405020304" pitchFamily="18" charset="0"/>
                <a:ea typeface="Liberation Serif" panose="02020603050405020304" pitchFamily="18" charset="0"/>
              </a:rPr>
            </a:br>
            <a:endParaRPr lang="ru-RU" dirty="0">
              <a:effectLst/>
              <a:latin typeface="Liberation Serif" panose="02020603050405020304" pitchFamily="18" charset="0"/>
              <a:ea typeface="Liberation Serif" panose="02020603050405020304" pitchFamily="18" charset="0"/>
            </a:endParaRPr>
          </a:p>
          <a:p>
            <a:pPr lvl="1"/>
            <a:r>
              <a:rPr lang="ru-RU" dirty="0">
                <a:effectLst/>
                <a:latin typeface="Liberation Serif" panose="02020603050405020304" pitchFamily="18" charset="0"/>
                <a:ea typeface="Liberation Serif" panose="02020603050405020304" pitchFamily="18" charset="0"/>
              </a:rPr>
              <a:t>(16б) Предикативные, </a:t>
            </a:r>
            <a:r>
              <a:rPr lang="ru-RU" b="1" dirty="0"/>
              <a:t>й</a:t>
            </a:r>
            <a:r>
              <a:rPr lang="ru-RU" dirty="0">
                <a:effectLst/>
                <a:latin typeface="Liberation Serif" panose="02020603050405020304" pitchFamily="18" charset="0"/>
                <a:ea typeface="Liberation Serif" panose="02020603050405020304" pitchFamily="18" charset="0"/>
              </a:rPr>
              <a:t>-формы: </a:t>
            </a:r>
            <a:r>
              <a:rPr lang="ru-RU" i="1" dirty="0">
                <a:effectLst/>
                <a:latin typeface="Liberation Serif" panose="02020603050405020304" pitchFamily="18" charset="0"/>
                <a:ea typeface="Liberation Serif" panose="02020603050405020304" pitchFamily="18" charset="0"/>
              </a:rPr>
              <a:t>Петя </a:t>
            </a:r>
            <a:r>
              <a:rPr lang="ru-RU" b="1" i="1" dirty="0">
                <a:effectLst/>
                <a:latin typeface="Liberation Serif" panose="02020603050405020304" pitchFamily="18" charset="0"/>
                <a:ea typeface="Liberation Serif" panose="02020603050405020304" pitchFamily="18" charset="0"/>
              </a:rPr>
              <a:t>лучше</a:t>
            </a:r>
            <a:r>
              <a:rPr lang="ru-RU" i="1" dirty="0">
                <a:effectLst/>
                <a:latin typeface="Liberation Serif" panose="02020603050405020304" pitchFamily="18" charset="0"/>
                <a:ea typeface="Liberation Serif" panose="02020603050405020304" pitchFamily="18" charset="0"/>
              </a:rPr>
              <a:t> их</a:t>
            </a:r>
            <a:r>
              <a:rPr lang="ru-RU" dirty="0">
                <a:effectLst/>
                <a:latin typeface="Liberation Serif" panose="02020603050405020304" pitchFamily="18" charset="0"/>
                <a:ea typeface="Liberation Serif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DB7C21-DF0F-4474-BD87-47104E9CE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pPr/>
              <a:t>12</a:t>
            </a:fld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729999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B11E7-03D9-4BCC-BF18-EA8A4F407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Philippova</a:t>
            </a:r>
            <a:r>
              <a:rPr lang="en-US" dirty="0"/>
              <a:t> 2018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8D5F18-5E11-4A15-A2B5-486E844D6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Формальный анализ </a:t>
            </a:r>
            <a:r>
              <a:rPr lang="ru-RU" dirty="0" err="1"/>
              <a:t>предложности</a:t>
            </a:r>
            <a:r>
              <a:rPr lang="ru-RU" dirty="0"/>
              <a:t> и употребления н-форм</a:t>
            </a:r>
          </a:p>
          <a:p>
            <a:endParaRPr lang="ru-RU" dirty="0"/>
          </a:p>
          <a:p>
            <a:r>
              <a:rPr lang="ru-RU" dirty="0"/>
              <a:t>Тоже используется корпус</a:t>
            </a:r>
          </a:p>
          <a:p>
            <a:pPr marL="457200" lvl="1" indent="0">
              <a:buNone/>
            </a:pPr>
            <a:r>
              <a:rPr lang="ru-RU" dirty="0"/>
              <a:t>(1980-2010 гг. основной, устный, газетный в НКРЯ)</a:t>
            </a:r>
          </a:p>
          <a:p>
            <a:pPr marL="457200" lvl="1" indent="0">
              <a:buNone/>
            </a:pPr>
            <a:r>
              <a:rPr lang="ru-RU" dirty="0"/>
              <a:t>управляющих местоимением </a:t>
            </a:r>
            <a:r>
              <a:rPr lang="ru-RU" dirty="0" err="1"/>
              <a:t>компаративов</a:t>
            </a:r>
            <a:r>
              <a:rPr lang="ru-RU" dirty="0"/>
              <a:t> – </a:t>
            </a:r>
            <a:r>
              <a:rPr lang="ru-RU" b="1" dirty="0"/>
              <a:t>2479</a:t>
            </a:r>
            <a:r>
              <a:rPr lang="ru-RU" dirty="0"/>
              <a:t>, с н-формами – </a:t>
            </a:r>
            <a:r>
              <a:rPr lang="ru-RU" b="1" dirty="0"/>
              <a:t>481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27048F-2A5D-4B38-8E3A-1E0BDCAA7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pPr/>
              <a:t>13</a:t>
            </a:fld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821900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B11E7-03D9-4BCC-BF18-EA8A4F407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Philippova</a:t>
            </a:r>
            <a:r>
              <a:rPr lang="en-US" dirty="0"/>
              <a:t> 2018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8D5F18-5E11-4A15-A2B5-486E844D6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Формальный анализ </a:t>
            </a:r>
            <a:r>
              <a:rPr lang="ru-RU" dirty="0" err="1"/>
              <a:t>предложности</a:t>
            </a:r>
            <a:r>
              <a:rPr lang="ru-RU" dirty="0"/>
              <a:t> и употребления н-форм</a:t>
            </a:r>
          </a:p>
          <a:p>
            <a:endParaRPr lang="ru-RU" dirty="0"/>
          </a:p>
          <a:p>
            <a:r>
              <a:rPr lang="ru-RU" dirty="0"/>
              <a:t>Тоже используется корпус</a:t>
            </a:r>
          </a:p>
          <a:p>
            <a:pPr marL="457200" lvl="1" indent="0">
              <a:buNone/>
            </a:pPr>
            <a:r>
              <a:rPr lang="ru-RU" dirty="0"/>
              <a:t>(1980-2010 гг. основной, устный, газетный в НКРЯ)</a:t>
            </a:r>
          </a:p>
          <a:p>
            <a:pPr marL="457200" lvl="1" indent="0">
              <a:buNone/>
            </a:pPr>
            <a:r>
              <a:rPr lang="ru-RU" dirty="0"/>
              <a:t>управляющих местоимением </a:t>
            </a:r>
            <a:r>
              <a:rPr lang="ru-RU" dirty="0" err="1"/>
              <a:t>компаративов</a:t>
            </a:r>
            <a:r>
              <a:rPr lang="ru-RU" dirty="0"/>
              <a:t> – </a:t>
            </a:r>
            <a:r>
              <a:rPr lang="ru-RU" b="1" dirty="0"/>
              <a:t>2479</a:t>
            </a:r>
            <a:r>
              <a:rPr lang="ru-RU" dirty="0"/>
              <a:t>, с н-формами – </a:t>
            </a:r>
            <a:r>
              <a:rPr lang="ru-RU" b="1" dirty="0"/>
              <a:t>481</a:t>
            </a:r>
          </a:p>
          <a:p>
            <a:endParaRPr lang="ru-RU" dirty="0"/>
          </a:p>
          <a:p>
            <a:r>
              <a:rPr lang="ru-RU" dirty="0"/>
              <a:t>Соглашается с Хилом в том, что н-формы </a:t>
            </a:r>
            <a:r>
              <a:rPr lang="ru-RU" dirty="0" err="1"/>
              <a:t>частотнее</a:t>
            </a:r>
            <a:r>
              <a:rPr lang="ru-RU" dirty="0"/>
              <a:t> с адвербиальными </a:t>
            </a:r>
            <a:r>
              <a:rPr lang="ru-RU" dirty="0" err="1"/>
              <a:t>компаративами</a:t>
            </a:r>
            <a:endParaRPr lang="ru-RU" dirty="0"/>
          </a:p>
          <a:p>
            <a:endParaRPr lang="ru-RU" dirty="0"/>
          </a:p>
          <a:p>
            <a:r>
              <a:rPr lang="ru-RU" dirty="0"/>
              <a:t>Но говорит, что имеет место общее их расширение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27048F-2A5D-4B38-8E3A-1E0BDCAA7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pPr/>
              <a:t>14</a:t>
            </a:fld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572548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141A2D-3347-44F2-8347-8747C1E59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Это исследование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F3DD41-DD7A-463A-B039-774D53540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материалах</a:t>
            </a:r>
          </a:p>
          <a:p>
            <a:pPr lvl="1"/>
            <a:r>
              <a:rPr lang="ru-RU" dirty="0"/>
              <a:t>НКРЯ (1800-2000) – 12000 употреблений</a:t>
            </a:r>
          </a:p>
          <a:p>
            <a:pPr lvl="1"/>
            <a:r>
              <a:rPr lang="ru-RU" dirty="0"/>
              <a:t>и ГИКРЯ (сегмент ВК, 2014-2015, 5млрд токенов) – взято 6000</a:t>
            </a:r>
          </a:p>
          <a:p>
            <a:pPr lvl="1"/>
            <a:endParaRPr lang="ru-RU" dirty="0"/>
          </a:p>
          <a:p>
            <a:r>
              <a:rPr lang="ru-RU" dirty="0"/>
              <a:t>Разметка по синтаксическим ролям, форме (на </a:t>
            </a:r>
            <a:r>
              <a:rPr lang="ru-RU" i="1" dirty="0"/>
              <a:t>-ее</a:t>
            </a:r>
            <a:r>
              <a:rPr lang="ru-RU" dirty="0"/>
              <a:t> / на </a:t>
            </a:r>
            <a:r>
              <a:rPr lang="ru-RU" i="1" dirty="0"/>
              <a:t>–н-ее </a:t>
            </a:r>
            <a:r>
              <a:rPr lang="ru-RU" dirty="0"/>
              <a:t>/ на </a:t>
            </a:r>
            <a:r>
              <a:rPr lang="ru-RU" i="1" dirty="0"/>
              <a:t>-е</a:t>
            </a:r>
            <a:r>
              <a:rPr lang="ru-RU" dirty="0"/>
              <a:t>), лемме и другим параметрам </a:t>
            </a:r>
          </a:p>
          <a:p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9C94D7-A654-42EF-87C4-0F2AD3FB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pPr/>
              <a:t>15</a:t>
            </a:fld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344456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F782C-66BD-46F3-A9C9-696A1520B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Разметка по синтаксическим ролям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2ECCA1-0FA2-411A-B345-FC359F9CE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Отдельно выделены атрибутивные </a:t>
            </a:r>
            <a:r>
              <a:rPr lang="ru-RU" dirty="0" err="1"/>
              <a:t>компаративы</a:t>
            </a:r>
            <a:br>
              <a:rPr lang="ru-RU" dirty="0"/>
            </a:br>
            <a:r>
              <a:rPr lang="ru-RU" sz="2000" dirty="0"/>
              <a:t>(17а)</a:t>
            </a:r>
            <a:r>
              <a:rPr lang="ru-RU" dirty="0"/>
              <a:t>  </a:t>
            </a:r>
            <a:r>
              <a:rPr lang="ru-RU" i="1" dirty="0"/>
              <a:t>Вокруг каждого индивидуального существа есть много 	факторов </a:t>
            </a:r>
            <a:r>
              <a:rPr lang="ru-RU" dirty="0"/>
              <a:t>сильнее</a:t>
            </a:r>
            <a:r>
              <a:rPr lang="ru-RU" i="1" dirty="0"/>
              <a:t> </a:t>
            </a:r>
            <a:r>
              <a:rPr lang="ru-RU" b="1" i="1" dirty="0"/>
              <a:t>его</a:t>
            </a:r>
            <a:r>
              <a:rPr lang="ru-RU" i="1" dirty="0"/>
              <a:t>, выжить среди которых в одиночку 		невозможно</a:t>
            </a:r>
            <a:br>
              <a:rPr lang="ru-RU" i="1" dirty="0"/>
            </a:br>
            <a:r>
              <a:rPr lang="ru-RU" sz="2000" dirty="0"/>
              <a:t>(17б)</a:t>
            </a:r>
            <a:r>
              <a:rPr lang="ru-RU" dirty="0"/>
              <a:t>  </a:t>
            </a:r>
            <a:r>
              <a:rPr lang="ru-RU" i="1" dirty="0"/>
              <a:t>И не было для меня </a:t>
            </a:r>
            <a:r>
              <a:rPr lang="ru-RU" dirty="0"/>
              <a:t>красивее и желанней</a:t>
            </a:r>
            <a:r>
              <a:rPr lang="ru-RU" i="1" dirty="0"/>
              <a:t> </a:t>
            </a:r>
            <a:r>
              <a:rPr lang="ru-RU" b="1" i="1" dirty="0"/>
              <a:t>ее</a:t>
            </a:r>
            <a:r>
              <a:rPr lang="ru-RU" i="1" dirty="0"/>
              <a:t>, не было на свете и не 	будет. - Шолохов.</a:t>
            </a:r>
            <a:r>
              <a:rPr lang="ru-RU" dirty="0"/>
              <a:t> </a:t>
            </a:r>
            <a:br>
              <a:rPr lang="ru-RU" dirty="0"/>
            </a:br>
            <a:r>
              <a:rPr lang="ru-RU" sz="2000" dirty="0"/>
              <a:t>(17в)</a:t>
            </a:r>
            <a:r>
              <a:rPr lang="ru-RU" dirty="0"/>
              <a:t>  </a:t>
            </a:r>
            <a:r>
              <a:rPr lang="ru-RU" i="1" dirty="0"/>
              <a:t>…не раскрывшиеся пионы. Раньше только на картинках. Это 	божественные цветы. </a:t>
            </a:r>
            <a:r>
              <a:rPr lang="ru-RU" dirty="0"/>
              <a:t>Красивей</a:t>
            </a:r>
            <a:r>
              <a:rPr lang="ru-RU" i="1" dirty="0"/>
              <a:t> </a:t>
            </a:r>
            <a:r>
              <a:rPr lang="ru-RU" b="1" i="1" dirty="0"/>
              <a:t>них</a:t>
            </a:r>
            <a:r>
              <a:rPr lang="ru-RU" i="1" dirty="0"/>
              <a:t> я не видела.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/>
              <a:t>[</a:t>
            </a:r>
            <a:r>
              <a:rPr lang="ru-RU" dirty="0"/>
              <a:t>ГИКРЯ</a:t>
            </a:r>
            <a:r>
              <a:rPr lang="en-US" dirty="0"/>
              <a:t>]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E2883F-A528-402F-9BCC-050DD5B9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pPr/>
              <a:t>16</a:t>
            </a:fld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516109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F782C-66BD-46F3-A9C9-696A1520B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Разметка по синтаксическим ролям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2ECCA1-0FA2-411A-B345-FC359F9CE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Другие примеры предикативных </a:t>
            </a:r>
            <a:r>
              <a:rPr lang="ru-RU" dirty="0" err="1"/>
              <a:t>компаративов</a:t>
            </a:r>
            <a:r>
              <a:rPr lang="ru-RU" dirty="0"/>
              <a:t>:</a:t>
            </a:r>
            <a:br>
              <a:rPr lang="ru-RU" dirty="0"/>
            </a:br>
            <a:r>
              <a:rPr lang="ru-RU" sz="2000" dirty="0"/>
              <a:t>(18а)</a:t>
            </a:r>
            <a:r>
              <a:rPr lang="ru-RU" dirty="0"/>
              <a:t>	</a:t>
            </a:r>
            <a:r>
              <a:rPr lang="ru-RU" i="1" dirty="0"/>
              <a:t>8 марта можно желать чуда, ведь ожидание праздника куда 		прекраснее и чудеснее </a:t>
            </a:r>
            <a:r>
              <a:rPr lang="ru-RU" b="1" i="1" dirty="0"/>
              <a:t>его</a:t>
            </a:r>
            <a:r>
              <a:rPr lang="ru-RU" i="1" dirty="0"/>
              <a:t> самого</a:t>
            </a:r>
            <a:br>
              <a:rPr lang="ru-RU" dirty="0"/>
            </a:br>
            <a:r>
              <a:rPr lang="ru-RU" sz="2000" dirty="0"/>
              <a:t>(18б)</a:t>
            </a:r>
            <a:r>
              <a:rPr lang="ru-RU" dirty="0"/>
              <a:t>  …</a:t>
            </a:r>
            <a:r>
              <a:rPr lang="ru-RU" i="1" dirty="0"/>
              <a:t>отец воспитал дочь, так чтобы она стала </a:t>
            </a:r>
            <a:r>
              <a:rPr lang="ru-RU" dirty="0"/>
              <a:t>лучше</a:t>
            </a:r>
            <a:r>
              <a:rPr lang="ru-RU" i="1" dirty="0"/>
              <a:t> </a:t>
            </a:r>
            <a:r>
              <a:rPr lang="ru-RU" b="1" i="1" dirty="0"/>
              <a:t>него</a:t>
            </a:r>
            <a:r>
              <a:rPr lang="ru-RU" i="1" dirty="0"/>
              <a:t>, а дочка 	в свою очередь воспитала сына , так чтобы он стал </a:t>
            </a:r>
            <a:r>
              <a:rPr lang="ru-RU" dirty="0"/>
              <a:t>лучше</a:t>
            </a:r>
            <a:r>
              <a:rPr lang="ru-RU" i="1" dirty="0"/>
              <a:t> </a:t>
            </a:r>
            <a:r>
              <a:rPr lang="ru-RU" b="1" i="1" dirty="0"/>
              <a:t>нее</a:t>
            </a:r>
            <a:br>
              <a:rPr lang="ru-RU" b="1" i="1" dirty="0"/>
            </a:br>
            <a:r>
              <a:rPr lang="ru-RU" sz="2100" dirty="0"/>
              <a:t>(18в)</a:t>
            </a:r>
            <a:r>
              <a:rPr lang="ru-RU" dirty="0"/>
              <a:t>  </a:t>
            </a:r>
            <a:r>
              <a:rPr lang="ru-RU" i="1" dirty="0"/>
              <a:t>В плане этих скиллов </a:t>
            </a:r>
            <a:r>
              <a:rPr lang="ru-RU" dirty="0"/>
              <a:t>круче</a:t>
            </a:r>
            <a:r>
              <a:rPr lang="ru-RU" i="1" dirty="0"/>
              <a:t> </a:t>
            </a:r>
            <a:r>
              <a:rPr lang="ru-RU" b="1" i="1" dirty="0"/>
              <a:t>их</a:t>
            </a:r>
            <a:r>
              <a:rPr lang="ru-RU" i="1" dirty="0"/>
              <a:t> могут быть только инженеры-	строители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/>
              <a:t>[</a:t>
            </a:r>
            <a:r>
              <a:rPr lang="ru-RU" dirty="0"/>
              <a:t>ГИКРЯ</a:t>
            </a:r>
            <a:r>
              <a:rPr lang="en-US" dirty="0"/>
              <a:t>]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E2883F-A528-402F-9BCC-050DD5B9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pPr/>
              <a:t>17</a:t>
            </a:fld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123856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C146C-ECAB-4319-9B27-A3B02609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Разметка по синтаксическим ролям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602A7C-FFE8-48E2-8CDE-55423CD9A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Предикативные</a:t>
            </a:r>
            <a:r>
              <a:rPr lang="ru-RU" dirty="0"/>
              <a:t> </a:t>
            </a:r>
            <a:r>
              <a:rPr lang="ru-RU" sz="2600" dirty="0"/>
              <a:t>(наименее похожи на предлоги)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(19=13) </a:t>
            </a:r>
            <a:r>
              <a:rPr lang="ru-RU" i="1" dirty="0"/>
              <a:t>Отец воспитал дочь, так чтобы она стала </a:t>
            </a:r>
            <a:r>
              <a:rPr lang="ru-RU" dirty="0"/>
              <a:t>лучше</a:t>
            </a:r>
            <a:r>
              <a:rPr lang="ru-RU" i="1" dirty="0"/>
              <a:t> </a:t>
            </a:r>
            <a:r>
              <a:rPr lang="ru-RU" b="1" i="1" dirty="0"/>
              <a:t>него</a:t>
            </a:r>
            <a:r>
              <a:rPr lang="ru-RU" i="1" dirty="0"/>
              <a:t> , а дочка свою 	   очередь воспитала сына , так чтобы он стал </a:t>
            </a:r>
            <a:r>
              <a:rPr lang="ru-RU" dirty="0"/>
              <a:t>лучше</a:t>
            </a:r>
            <a:r>
              <a:rPr lang="ru-RU" i="1" dirty="0"/>
              <a:t> </a:t>
            </a:r>
            <a:r>
              <a:rPr lang="ru-RU" b="1" i="1" dirty="0"/>
              <a:t>неё</a:t>
            </a:r>
            <a:r>
              <a:rPr lang="ru-RU" i="1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Адвербиальные</a:t>
            </a:r>
            <a:r>
              <a:rPr lang="ru-RU" dirty="0"/>
              <a:t> </a:t>
            </a:r>
            <a:r>
              <a:rPr lang="ru-RU" sz="2600" dirty="0"/>
              <a:t>(наиболее похожи на предлоги)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(20=14) </a:t>
            </a:r>
            <a:r>
              <a:rPr lang="ru-RU" i="1" dirty="0"/>
              <a:t>Полезно направлять струю воды на затылок и </a:t>
            </a:r>
            <a:r>
              <a:rPr lang="ru-RU" dirty="0"/>
              <a:t>ниже</a:t>
            </a:r>
            <a:r>
              <a:rPr lang="ru-RU" i="1" dirty="0"/>
              <a:t> </a:t>
            </a:r>
            <a:r>
              <a:rPr lang="ru-RU" b="1" i="1" dirty="0"/>
              <a:t>него</a:t>
            </a:r>
            <a:r>
              <a:rPr lang="ru-RU" i="1" dirty="0"/>
              <a:t>.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b="1" dirty="0"/>
              <a:t>Атрибутивные</a:t>
            </a:r>
            <a:r>
              <a:rPr lang="ru-RU" dirty="0"/>
              <a:t> (вероятно, более похожи на предлоги, чем предикативные):</a:t>
            </a:r>
          </a:p>
          <a:p>
            <a:pPr marL="0" indent="0">
              <a:buNone/>
            </a:pPr>
            <a:r>
              <a:rPr lang="ru-RU" dirty="0"/>
              <a:t>(21=15) </a:t>
            </a:r>
            <a:r>
              <a:rPr lang="en-US" i="1" dirty="0"/>
              <a:t>…</a:t>
            </a:r>
            <a:r>
              <a:rPr lang="ru-RU" i="1" dirty="0"/>
              <a:t>могу сказать что в моей жизни нет </a:t>
            </a:r>
            <a:r>
              <a:rPr lang="ru-RU" i="1" u="sng" dirty="0"/>
              <a:t>друзей</a:t>
            </a:r>
            <a:r>
              <a:rPr lang="ru-RU" i="1" dirty="0"/>
              <a:t> ближе и </a:t>
            </a:r>
            <a:r>
              <a:rPr lang="ru-RU" dirty="0"/>
              <a:t>лучше</a:t>
            </a:r>
            <a:r>
              <a:rPr lang="ru-RU" i="1" dirty="0"/>
              <a:t> </a:t>
            </a:r>
            <a:r>
              <a:rPr lang="ru-RU" b="1" i="1" dirty="0"/>
              <a:t>нее</a:t>
            </a:r>
            <a:r>
              <a:rPr lang="ru-RU" i="1" dirty="0"/>
              <a:t>!</a:t>
            </a:r>
          </a:p>
          <a:p>
            <a:pPr marL="0" indent="0">
              <a:buNone/>
            </a:pPr>
            <a:r>
              <a:rPr lang="en-US" dirty="0"/>
              <a:t>[</a:t>
            </a:r>
            <a:r>
              <a:rPr lang="ru-RU" dirty="0"/>
              <a:t>ГИКРЯ</a:t>
            </a:r>
            <a:r>
              <a:rPr lang="en-US" dirty="0"/>
              <a:t>]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0955AA-3836-4ED2-A0B8-32F84FC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pPr/>
              <a:t>18</a:t>
            </a:fld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515940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8CF39-D7EB-4130-B032-7210AF69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317500"/>
            <a:ext cx="11506199" cy="784187"/>
          </a:xfrm>
        </p:spPr>
        <p:txBody>
          <a:bodyPr/>
          <a:lstStyle/>
          <a:p>
            <a:r>
              <a:rPr lang="ru-RU" dirty="0"/>
              <a:t>Данные НКРЯ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7DAAD1-FC41-440D-A1A7-F4904652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pPr/>
              <a:t>19</a:t>
            </a:fld>
            <a:endParaRPr lang="ru-RU" sz="240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57B7152-5F27-4F47-BDCE-F8A88D9E1D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141369"/>
              </p:ext>
            </p:extLst>
          </p:nvPr>
        </p:nvGraphicFramePr>
        <p:xfrm>
          <a:off x="722522" y="1266940"/>
          <a:ext cx="10801117" cy="4471032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419817">
                  <a:extLst>
                    <a:ext uri="{9D8B030D-6E8A-4147-A177-3AD203B41FA5}">
                      <a16:colId xmlns:a16="http://schemas.microsoft.com/office/drawing/2014/main" val="243044560"/>
                    </a:ext>
                  </a:extLst>
                </a:gridCol>
                <a:gridCol w="2710150">
                  <a:extLst>
                    <a:ext uri="{9D8B030D-6E8A-4147-A177-3AD203B41FA5}">
                      <a16:colId xmlns:a16="http://schemas.microsoft.com/office/drawing/2014/main" val="3763402237"/>
                    </a:ext>
                  </a:extLst>
                </a:gridCol>
                <a:gridCol w="2541484">
                  <a:extLst>
                    <a:ext uri="{9D8B030D-6E8A-4147-A177-3AD203B41FA5}">
                      <a16:colId xmlns:a16="http://schemas.microsoft.com/office/drawing/2014/main" val="627564976"/>
                    </a:ext>
                  </a:extLst>
                </a:gridCol>
                <a:gridCol w="2129666">
                  <a:extLst>
                    <a:ext uri="{9D8B030D-6E8A-4147-A177-3AD203B41FA5}">
                      <a16:colId xmlns:a16="http://schemas.microsoft.com/office/drawing/2014/main" val="3691499215"/>
                    </a:ext>
                  </a:extLst>
                </a:gridCol>
              </a:tblGrid>
              <a:tr h="114871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Liberation Serif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предикативные / атрибутивные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Liberation Serif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адвербиальные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Liberation Serif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 Всего ( форма)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Liberation Serif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2054274"/>
                  </a:ext>
                </a:extLst>
              </a:tr>
              <a:tr h="66308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iberation Serif" panose="02020603050405020304" pitchFamily="18" charset="0"/>
                        </a:rPr>
                        <a:t>н-форм с </a:t>
                      </a:r>
                      <a:r>
                        <a:rPr lang="ru-RU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Liberation Serif" panose="02020603050405020304" pitchFamily="18" charset="0"/>
                        </a:rPr>
                        <a:t>компаративом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iberation Serif" panose="02020603050405020304" pitchFamily="18" charset="0"/>
                        </a:rPr>
                        <a:t> такой роли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Liberation Serif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201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Liberation Serif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271 (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%)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Liberation Serif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9765921"/>
                  </a:ext>
                </a:extLst>
              </a:tr>
              <a:tr h="61907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iberation Serif" panose="02020603050405020304" pitchFamily="18" charset="0"/>
                        </a:rPr>
                        <a:t>й-форм с…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3479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Liberation Serif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1749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Liberation Serif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5228 (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%)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Liberation Serif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2144056"/>
                  </a:ext>
                </a:extLst>
              </a:tr>
              <a:tr h="104211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Всего (роли)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Liberation Serif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3549 (35,46%)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Liberation Serif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1950 (64,54%)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Liberation Serif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5499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Liberation Serif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648494"/>
                  </a:ext>
                </a:extLst>
              </a:tr>
              <a:tr h="81257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лексем </a:t>
                      </a:r>
                      <a:r>
                        <a:rPr lang="ru-RU" sz="2400" b="0" dirty="0" err="1">
                          <a:solidFill>
                            <a:schemeClr val="tx1"/>
                          </a:solidFill>
                          <a:effectLst/>
                        </a:rPr>
                        <a:t>компаратива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Liberation Serif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411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Liberation Serif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112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Liberation Serif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455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Liberation Serif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46431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54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59B57-3235-4C36-AC91-0F543CACF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Типичные контексты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547C77-36ED-4A2C-A306-0BD6661BB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sz="2800" dirty="0"/>
              <a:t>(1)  </a:t>
            </a:r>
            <a:r>
              <a:rPr lang="ru-RU" sz="2800" i="1" dirty="0"/>
              <a:t>у </a:t>
            </a:r>
            <a:r>
              <a:rPr lang="ru-RU" sz="2800" dirty="0"/>
              <a:t>(</a:t>
            </a:r>
            <a:r>
              <a:rPr lang="ru-RU" sz="2800" i="1" dirty="0"/>
              <a:t>него </a:t>
            </a:r>
            <a:r>
              <a:rPr lang="ru-RU" sz="2800" dirty="0"/>
              <a:t>/</a:t>
            </a:r>
            <a:r>
              <a:rPr lang="ru-RU" sz="2800" i="1" dirty="0"/>
              <a:t> *его</a:t>
            </a:r>
            <a:r>
              <a:rPr lang="ru-RU" sz="2800" dirty="0"/>
              <a:t>)</a:t>
            </a:r>
            <a:r>
              <a:rPr lang="ru-RU" sz="2800" i="1" dirty="0"/>
              <a:t> и у </a:t>
            </a:r>
            <a:r>
              <a:rPr lang="ru-RU" sz="2800" dirty="0"/>
              <a:t>(</a:t>
            </a:r>
            <a:r>
              <a:rPr lang="ru-RU" sz="2800" i="1" dirty="0"/>
              <a:t>его </a:t>
            </a:r>
            <a:r>
              <a:rPr lang="ru-RU" sz="2800" dirty="0"/>
              <a:t>/</a:t>
            </a:r>
            <a:r>
              <a:rPr lang="ru-RU" sz="2800" i="1" dirty="0"/>
              <a:t> *него</a:t>
            </a:r>
            <a:r>
              <a:rPr lang="ru-RU" sz="2800" dirty="0"/>
              <a:t>)</a:t>
            </a:r>
            <a:r>
              <a:rPr lang="ru-RU" sz="2800" i="1" dirty="0"/>
              <a:t> брата</a:t>
            </a:r>
          </a:p>
          <a:p>
            <a:pPr marL="457200" lvl="1" indent="0">
              <a:buNone/>
            </a:pPr>
            <a:endParaRPr lang="ru-RU" sz="2800" dirty="0"/>
          </a:p>
          <a:p>
            <a:pPr lvl="1"/>
            <a:r>
              <a:rPr lang="ru-RU" sz="2800" dirty="0"/>
              <a:t>(2) </a:t>
            </a:r>
            <a:r>
              <a:rPr lang="ru-RU" sz="2800" i="1" dirty="0"/>
              <a:t> лишился </a:t>
            </a:r>
            <a:r>
              <a:rPr lang="ru-RU" sz="2800" dirty="0"/>
              <a:t>(</a:t>
            </a:r>
            <a:r>
              <a:rPr lang="ru-RU" sz="2800" i="1" dirty="0"/>
              <a:t>его </a:t>
            </a:r>
            <a:r>
              <a:rPr lang="ru-RU" sz="2800" dirty="0"/>
              <a:t>/ </a:t>
            </a:r>
            <a:r>
              <a:rPr lang="ru-RU" sz="2800" i="1" dirty="0"/>
              <a:t>*него</a:t>
            </a:r>
            <a:r>
              <a:rPr lang="ru-RU" sz="2800" dirty="0"/>
              <a:t>)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72E00B-39B6-420E-B3B5-79068A662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pPr/>
              <a:t>2</a:t>
            </a:fld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438400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8CF39-D7EB-4130-B032-7210AF69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317500"/>
            <a:ext cx="11506199" cy="784187"/>
          </a:xfrm>
        </p:spPr>
        <p:txBody>
          <a:bodyPr/>
          <a:lstStyle/>
          <a:p>
            <a:r>
              <a:rPr lang="ru-RU" dirty="0"/>
              <a:t>Данные ГИКРЯ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7DAAD1-FC41-440D-A1A7-F4904652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pPr/>
              <a:t>20</a:t>
            </a:fld>
            <a:endParaRPr lang="ru-RU" sz="240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57B7152-5F27-4F47-BDCE-F8A88D9E1D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801066"/>
              </p:ext>
            </p:extLst>
          </p:nvPr>
        </p:nvGraphicFramePr>
        <p:xfrm>
          <a:off x="711505" y="1263376"/>
          <a:ext cx="10856206" cy="5590369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668509">
                  <a:extLst>
                    <a:ext uri="{9D8B030D-6E8A-4147-A177-3AD203B41FA5}">
                      <a16:colId xmlns:a16="http://schemas.microsoft.com/office/drawing/2014/main" val="243044560"/>
                    </a:ext>
                  </a:extLst>
                </a:gridCol>
                <a:gridCol w="2318657">
                  <a:extLst>
                    <a:ext uri="{9D8B030D-6E8A-4147-A177-3AD203B41FA5}">
                      <a16:colId xmlns:a16="http://schemas.microsoft.com/office/drawing/2014/main" val="3763402237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627564976"/>
                    </a:ext>
                  </a:extLst>
                </a:gridCol>
                <a:gridCol w="2351315">
                  <a:extLst>
                    <a:ext uri="{9D8B030D-6E8A-4147-A177-3AD203B41FA5}">
                      <a16:colId xmlns:a16="http://schemas.microsoft.com/office/drawing/2014/main" val="3691499215"/>
                    </a:ext>
                  </a:extLst>
                </a:gridCol>
                <a:gridCol w="1346025">
                  <a:extLst>
                    <a:ext uri="{9D8B030D-6E8A-4147-A177-3AD203B41FA5}">
                      <a16:colId xmlns:a16="http://schemas.microsoft.com/office/drawing/2014/main" val="365727261"/>
                    </a:ext>
                  </a:extLst>
                </a:gridCol>
              </a:tblGrid>
              <a:tr h="102419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ru-RU" sz="2400" b="0" cap="none" spc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</a:endParaRPr>
                    </a:p>
                  </a:txBody>
                  <a:tcPr marL="128633" marR="128633" marT="120057" marB="1200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предикативные</a:t>
                      </a:r>
                      <a:endParaRPr lang="ru-RU" sz="2400" b="0" cap="none" spc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</a:endParaRPr>
                    </a:p>
                  </a:txBody>
                  <a:tcPr marL="128633" marR="128633" marT="120057" marB="1200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атрибутивные</a:t>
                      </a:r>
                      <a:endParaRPr lang="ru-RU" sz="2400" b="0" cap="none" spc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</a:endParaRPr>
                    </a:p>
                  </a:txBody>
                  <a:tcPr marL="128633" marR="128633" marT="120057" marB="1200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адвербиальные</a:t>
                      </a:r>
                      <a:endParaRPr lang="ru-RU" sz="2400" b="0" cap="none" spc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</a:endParaRPr>
                    </a:p>
                  </a:txBody>
                  <a:tcPr marL="128633" marR="128633" marT="120057" marB="1200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Всего (форма)</a:t>
                      </a:r>
                      <a:endParaRPr lang="ru-RU" sz="2400" b="0" cap="none" spc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</a:endParaRPr>
                    </a:p>
                  </a:txBody>
                  <a:tcPr marL="128633" marR="128633" marT="120057" marB="120057"/>
                </a:tc>
                <a:extLst>
                  <a:ext uri="{0D108BD9-81ED-4DB2-BD59-A6C34878D82A}">
                    <a16:rowId xmlns:a16="http://schemas.microsoft.com/office/drawing/2014/main" val="1122054274"/>
                  </a:ext>
                </a:extLst>
              </a:tr>
              <a:tr h="6389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iberation Serif" panose="02020603050405020304" pitchFamily="18" charset="0"/>
                        </a:rPr>
                        <a:t>н-форм с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Liberation Serif" panose="02020603050405020304" pitchFamily="18" charset="0"/>
                        </a:rPr>
                        <a:t>компаративом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iberation Serif" panose="02020603050405020304" pitchFamily="18" charset="0"/>
                        </a:rPr>
                        <a:t> такой роли</a:t>
                      </a:r>
                    </a:p>
                  </a:txBody>
                  <a:tcPr marL="128633" marR="128633" marT="120057" marB="1200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400" cap="none" spc="0" dirty="0">
                          <a:solidFill>
                            <a:schemeClr val="tx1"/>
                          </a:solidFill>
                          <a:effectLst/>
                        </a:rPr>
                        <a:t>371</a:t>
                      </a:r>
                      <a:endParaRPr lang="ru-RU" sz="2400" cap="none" spc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</a:endParaRPr>
                    </a:p>
                  </a:txBody>
                  <a:tcPr marL="128633" marR="128633" marT="120057" marB="1200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400" cap="none" spc="0" dirty="0">
                          <a:solidFill>
                            <a:schemeClr val="tx1"/>
                          </a:solidFill>
                          <a:effectLst/>
                        </a:rPr>
                        <a:t>361</a:t>
                      </a:r>
                      <a:endParaRPr lang="ru-RU" sz="2400" cap="none" spc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</a:endParaRPr>
                    </a:p>
                  </a:txBody>
                  <a:tcPr marL="128633" marR="128633" marT="120057" marB="1200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400" cap="none" spc="0">
                          <a:solidFill>
                            <a:schemeClr val="tx1"/>
                          </a:solidFill>
                          <a:effectLst/>
                        </a:rPr>
                        <a:t>269</a:t>
                      </a:r>
                      <a:endParaRPr lang="ru-RU" sz="2400" cap="none" spc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</a:endParaRPr>
                    </a:p>
                  </a:txBody>
                  <a:tcPr marL="128633" marR="128633" marT="120057" marB="1200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1001</a:t>
                      </a:r>
                      <a:r>
                        <a:rPr lang="ru-RU" sz="2400" cap="none" spc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ru-RU" sz="2400" b="1" cap="none" spc="0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r>
                        <a:rPr lang="ru-RU" sz="2400" cap="none" spc="0" dirty="0">
                          <a:solidFill>
                            <a:schemeClr val="tx1"/>
                          </a:solidFill>
                          <a:effectLst/>
                        </a:rPr>
                        <a:t>%)</a:t>
                      </a:r>
                      <a:endParaRPr lang="ru-RU" sz="2400" cap="none" spc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</a:endParaRPr>
                    </a:p>
                  </a:txBody>
                  <a:tcPr marL="128633" marR="128633" marT="120057" marB="120057"/>
                </a:tc>
                <a:extLst>
                  <a:ext uri="{0D108BD9-81ED-4DB2-BD59-A6C34878D82A}">
                    <a16:rowId xmlns:a16="http://schemas.microsoft.com/office/drawing/2014/main" val="4229765921"/>
                  </a:ext>
                </a:extLst>
              </a:tr>
              <a:tr h="63890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000" cap="none" spc="0" dirty="0">
                          <a:solidFill>
                            <a:schemeClr val="tx1"/>
                          </a:solidFill>
                          <a:effectLst/>
                        </a:rPr>
                        <a:t>й-форм с…</a:t>
                      </a:r>
                      <a:endParaRPr lang="ru-RU" sz="2000" cap="none" spc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</a:endParaRPr>
                    </a:p>
                  </a:txBody>
                  <a:tcPr marL="128633" marR="128633" marT="120057" marB="1200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400" cap="none" spc="0" dirty="0">
                          <a:solidFill>
                            <a:schemeClr val="tx1"/>
                          </a:solidFill>
                          <a:effectLst/>
                        </a:rPr>
                        <a:t>1155</a:t>
                      </a:r>
                      <a:endParaRPr lang="ru-RU" sz="2400" cap="none" spc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</a:endParaRPr>
                    </a:p>
                  </a:txBody>
                  <a:tcPr marL="128633" marR="128633" marT="120057" marB="1200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400" cap="none" spc="0">
                          <a:solidFill>
                            <a:schemeClr val="tx1"/>
                          </a:solidFill>
                          <a:effectLst/>
                        </a:rPr>
                        <a:t>681</a:t>
                      </a:r>
                      <a:endParaRPr lang="ru-RU" sz="2400" cap="none" spc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</a:endParaRPr>
                    </a:p>
                  </a:txBody>
                  <a:tcPr marL="128633" marR="128633" marT="120057" marB="1200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400" cap="none" spc="0" dirty="0">
                          <a:solidFill>
                            <a:schemeClr val="tx1"/>
                          </a:solidFill>
                          <a:effectLst/>
                        </a:rPr>
                        <a:t>203</a:t>
                      </a:r>
                      <a:endParaRPr lang="ru-RU" sz="2400" cap="none" spc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</a:endParaRPr>
                    </a:p>
                  </a:txBody>
                  <a:tcPr marL="128633" marR="128633" marT="120057" marB="1200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2039</a:t>
                      </a:r>
                      <a:r>
                        <a:rPr lang="ru-RU" sz="2400" cap="none" spc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ru-RU" sz="2400" b="1" cap="none" spc="0" dirty="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r>
                        <a:rPr lang="ru-RU" sz="2400" cap="none" spc="0" dirty="0">
                          <a:solidFill>
                            <a:schemeClr val="tx1"/>
                          </a:solidFill>
                          <a:effectLst/>
                        </a:rPr>
                        <a:t>%)</a:t>
                      </a:r>
                      <a:endParaRPr lang="ru-RU" sz="2400" cap="none" spc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</a:endParaRPr>
                    </a:p>
                  </a:txBody>
                  <a:tcPr marL="128633" marR="128633" marT="120057" marB="120057"/>
                </a:tc>
                <a:extLst>
                  <a:ext uri="{0D108BD9-81ED-4DB2-BD59-A6C34878D82A}">
                    <a16:rowId xmlns:a16="http://schemas.microsoft.com/office/drawing/2014/main" val="1502144056"/>
                  </a:ext>
                </a:extLst>
              </a:tr>
              <a:tr h="101802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000" cap="none" spc="0" dirty="0">
                          <a:solidFill>
                            <a:schemeClr val="tx1"/>
                          </a:solidFill>
                          <a:effectLst/>
                        </a:rPr>
                        <a:t>Всего (роли)</a:t>
                      </a:r>
                      <a:endParaRPr lang="ru-RU" sz="2000" cap="none" spc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</a:endParaRPr>
                    </a:p>
                  </a:txBody>
                  <a:tcPr marL="128633" marR="128633" marT="120057" marB="12005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1526</a:t>
                      </a:r>
                      <a:r>
                        <a:rPr lang="ru-RU" sz="2400" cap="none" spc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ru-RU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50,20</a:t>
                      </a:r>
                      <a:r>
                        <a:rPr lang="ru-RU" sz="2400" cap="none" spc="0" dirty="0">
                          <a:solidFill>
                            <a:schemeClr val="tx1"/>
                          </a:solidFill>
                          <a:effectLst/>
                        </a:rPr>
                        <a:t>%)</a:t>
                      </a:r>
                      <a:endParaRPr lang="ru-RU" sz="2400" cap="none" spc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</a:endParaRPr>
                    </a:p>
                  </a:txBody>
                  <a:tcPr marL="128633" marR="128633" marT="120057" marB="12005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1042</a:t>
                      </a:r>
                      <a:r>
                        <a:rPr lang="ru-RU" sz="2400" cap="none" spc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ru-RU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34,28</a:t>
                      </a:r>
                      <a:r>
                        <a:rPr lang="ru-RU" sz="2400" cap="none" spc="0" dirty="0">
                          <a:solidFill>
                            <a:schemeClr val="tx1"/>
                          </a:solidFill>
                          <a:effectLst/>
                        </a:rPr>
                        <a:t>%)</a:t>
                      </a:r>
                      <a:br>
                        <a:rPr lang="ru-RU" sz="2400" cap="none" spc="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2400" cap="none" spc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</a:endParaRPr>
                    </a:p>
                  </a:txBody>
                  <a:tcPr marL="128633" marR="128633" marT="120057" marB="12005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472</a:t>
                      </a:r>
                      <a:r>
                        <a:rPr lang="ru-RU" sz="2400" cap="none" spc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ru-RU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15,53</a:t>
                      </a:r>
                      <a:r>
                        <a:rPr lang="ru-RU" sz="2400" cap="none" spc="0" dirty="0">
                          <a:solidFill>
                            <a:schemeClr val="tx1"/>
                          </a:solidFill>
                          <a:effectLst/>
                        </a:rPr>
                        <a:t>%)</a:t>
                      </a:r>
                      <a:endParaRPr lang="ru-RU" sz="2400" cap="none" spc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</a:endParaRPr>
                    </a:p>
                  </a:txBody>
                  <a:tcPr marL="128633" marR="128633" marT="120057" marB="12005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400" cap="none" spc="0" dirty="0">
                          <a:solidFill>
                            <a:schemeClr val="tx1"/>
                          </a:solidFill>
                          <a:effectLst/>
                        </a:rPr>
                        <a:t>3040</a:t>
                      </a:r>
                      <a:endParaRPr lang="ru-RU" sz="2400" cap="none" spc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</a:endParaRPr>
                    </a:p>
                  </a:txBody>
                  <a:tcPr marL="128633" marR="128633" marT="120057" marB="12005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648494"/>
                  </a:ext>
                </a:extLst>
              </a:tr>
              <a:tr h="102419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000" cap="none" spc="0" dirty="0">
                          <a:solidFill>
                            <a:schemeClr val="tx1"/>
                          </a:solidFill>
                          <a:effectLst/>
                        </a:rPr>
                        <a:t>лексем </a:t>
                      </a:r>
                      <a:r>
                        <a:rPr lang="ru-RU" sz="2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компаратива</a:t>
                      </a:r>
                      <a:endParaRPr lang="ru-RU" sz="2000" cap="none" spc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</a:endParaRPr>
                    </a:p>
                  </a:txBody>
                  <a:tcPr marL="128633" marR="128633" marT="120057" marB="12005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400" cap="none" spc="0" dirty="0">
                          <a:solidFill>
                            <a:schemeClr val="tx1"/>
                          </a:solidFill>
                          <a:effectLst/>
                        </a:rPr>
                        <a:t>138</a:t>
                      </a:r>
                      <a:endParaRPr lang="ru-RU" sz="2400" cap="none" spc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</a:endParaRPr>
                    </a:p>
                  </a:txBody>
                  <a:tcPr marL="128633" marR="128633" marT="120057" marB="12005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400" cap="none" spc="0" dirty="0">
                          <a:solidFill>
                            <a:schemeClr val="tx1"/>
                          </a:solidFill>
                          <a:effectLst/>
                        </a:rPr>
                        <a:t>94</a:t>
                      </a:r>
                      <a:endParaRPr lang="ru-RU" sz="2400" cap="none" spc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</a:endParaRPr>
                    </a:p>
                  </a:txBody>
                  <a:tcPr marL="128633" marR="128633" marT="120057" marB="12005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400" cap="none" spc="0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ru-RU" sz="2400" cap="none" spc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</a:endParaRPr>
                    </a:p>
                  </a:txBody>
                  <a:tcPr marL="128633" marR="128633" marT="120057" marB="12005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400" cap="none" spc="0" dirty="0">
                          <a:solidFill>
                            <a:schemeClr val="tx1"/>
                          </a:solidFill>
                          <a:effectLst/>
                        </a:rPr>
                        <a:t>197</a:t>
                      </a:r>
                      <a:endParaRPr lang="ru-RU" sz="2400" cap="none" spc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</a:endParaRPr>
                    </a:p>
                  </a:txBody>
                  <a:tcPr marL="128633" marR="128633" marT="120057" marB="12005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431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077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306-90D2-422B-A8FB-E4581A7F6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Наблюдения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93E250-F2D2-4F47-A212-AE2AF4016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Формы на </a:t>
            </a:r>
            <a:r>
              <a:rPr lang="ru-RU" i="1" dirty="0"/>
              <a:t>й-</a:t>
            </a:r>
            <a:r>
              <a:rPr lang="ru-RU" dirty="0"/>
              <a:t> более частотны в целом</a:t>
            </a:r>
          </a:p>
          <a:p>
            <a:r>
              <a:rPr lang="ru-RU" dirty="0"/>
              <a:t>Но доля форм на </a:t>
            </a:r>
            <a:r>
              <a:rPr lang="ru-RU" i="1" dirty="0"/>
              <a:t>н- </a:t>
            </a:r>
            <a:r>
              <a:rPr lang="ru-RU" dirty="0"/>
              <a:t>в современной речи гораздо больше</a:t>
            </a:r>
          </a:p>
          <a:p>
            <a:r>
              <a:rPr lang="ru-RU" dirty="0"/>
              <a:t>В адвербиальных употреблениях </a:t>
            </a:r>
            <a:r>
              <a:rPr lang="ru-RU" dirty="0" err="1"/>
              <a:t>компаратива</a:t>
            </a:r>
            <a:r>
              <a:rPr lang="ru-RU" dirty="0"/>
              <a:t> доля н-форм больше,</a:t>
            </a:r>
            <a:br>
              <a:rPr lang="ru-RU" dirty="0"/>
            </a:br>
            <a:r>
              <a:rPr lang="ru-RU" dirty="0"/>
              <a:t>чем в других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6C7EEC-AF01-44BC-AA50-F1F9C9A4C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pPr/>
              <a:t>21</a:t>
            </a:fld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4275627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306-90D2-422B-A8FB-E4581A7F6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Наблюдения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93E250-F2D2-4F47-A212-AE2AF4016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Формы на </a:t>
            </a:r>
            <a:r>
              <a:rPr lang="ru-RU" i="1" dirty="0"/>
              <a:t>й-</a:t>
            </a:r>
            <a:r>
              <a:rPr lang="ru-RU" dirty="0"/>
              <a:t> более частотны в целом</a:t>
            </a:r>
          </a:p>
          <a:p>
            <a:r>
              <a:rPr lang="ru-RU" dirty="0"/>
              <a:t>Но доля форм на </a:t>
            </a:r>
            <a:r>
              <a:rPr lang="ru-RU" i="1" dirty="0"/>
              <a:t>н- </a:t>
            </a:r>
            <a:r>
              <a:rPr lang="ru-RU" dirty="0"/>
              <a:t>в современной речи гораздо больше</a:t>
            </a:r>
          </a:p>
          <a:p>
            <a:r>
              <a:rPr lang="ru-RU" dirty="0"/>
              <a:t>В адвербиальных употреблениях </a:t>
            </a:r>
            <a:r>
              <a:rPr lang="ru-RU" dirty="0" err="1"/>
              <a:t>компаратива</a:t>
            </a:r>
            <a:r>
              <a:rPr lang="ru-RU" dirty="0"/>
              <a:t> доля н-форм больше,</a:t>
            </a:r>
            <a:br>
              <a:rPr lang="ru-RU" dirty="0"/>
            </a:br>
            <a:r>
              <a:rPr lang="ru-RU" dirty="0"/>
              <a:t>чем в других</a:t>
            </a:r>
          </a:p>
          <a:p>
            <a:endParaRPr lang="ru-RU" dirty="0"/>
          </a:p>
          <a:p>
            <a:r>
              <a:rPr lang="ru-RU" dirty="0"/>
              <a:t>Дальнейшие расчёты проводятся по ГИКРЯ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6C7EEC-AF01-44BC-AA50-F1F9C9A4C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pPr/>
              <a:t>22</a:t>
            </a:fld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432036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30395-6A7A-4A24-9DE7-FDA862A8C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Статистика по </a:t>
            </a:r>
            <a:r>
              <a:rPr lang="sah-RU" dirty="0"/>
              <a:t>синтаксическим </a:t>
            </a:r>
            <a:r>
              <a:rPr lang="ru-RU" dirty="0"/>
              <a:t>ролям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1A0DBC-8853-4ABD-9AC9-12E5AF73E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частотность н-форм может влиять частотность лексемы </a:t>
            </a:r>
            <a:r>
              <a:rPr lang="ru-RU" dirty="0" err="1"/>
              <a:t>компаратива</a:t>
            </a:r>
            <a:r>
              <a:rPr lang="ru-RU" dirty="0"/>
              <a:t> [</a:t>
            </a:r>
            <a:r>
              <a:rPr lang="ru-RU" dirty="0" err="1"/>
              <a:t>Холодилова</a:t>
            </a:r>
            <a:r>
              <a:rPr lang="ru-RU" dirty="0"/>
              <a:t> 2013: 53-54]</a:t>
            </a:r>
          </a:p>
          <a:p>
            <a:r>
              <a:rPr lang="ru-RU" dirty="0"/>
              <a:t>Поэтому при анализе фактора роли необходимо проводить коррекцию на фактор частотности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7CFD41-CED2-4101-8B08-80F6D503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pPr/>
              <a:t>23</a:t>
            </a:fld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904145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30395-6A7A-4A24-9DE7-FDA862A8C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Статистика по </a:t>
            </a:r>
            <a:r>
              <a:rPr lang="sah-RU" dirty="0"/>
              <a:t>синтаксическим </a:t>
            </a:r>
            <a:r>
              <a:rPr lang="ru-RU" dirty="0"/>
              <a:t>ролям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B1A0DBC-8853-4ABD-9AC9-12E5AF73E5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ru-RU" dirty="0"/>
                  <a:t>На частотность н-форм может влиять частотность лексемы </a:t>
                </a:r>
                <a:r>
                  <a:rPr lang="ru-RU" dirty="0" err="1"/>
                  <a:t>компаратива</a:t>
                </a:r>
                <a:r>
                  <a:rPr lang="ru-RU" dirty="0"/>
                  <a:t> [</a:t>
                </a:r>
                <a:r>
                  <a:rPr lang="ru-RU" dirty="0" err="1"/>
                  <a:t>Холодилова</a:t>
                </a:r>
                <a:r>
                  <a:rPr lang="ru-RU" dirty="0"/>
                  <a:t> 2013: 53-54]</a:t>
                </a:r>
              </a:p>
              <a:p>
                <a:r>
                  <a:rPr lang="ru-RU" dirty="0"/>
                  <a:t>Поэтому при анализе фактора роли необходимо проводить коррекцию на фактор частотности</a:t>
                </a:r>
              </a:p>
              <a:p>
                <a:endParaRPr lang="ru-RU" dirty="0"/>
              </a:p>
              <a:p>
                <a:r>
                  <a:rPr lang="ru-RU" dirty="0"/>
                  <a:t>Алгоритм таков: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ru-RU" dirty="0"/>
                  <a:t>Берём случайно по одному употреблению от лексемы </a:t>
                </a:r>
                <a:r>
                  <a:rPr lang="ru-RU" dirty="0" err="1"/>
                  <a:t>компаратива</a:t>
                </a:r>
                <a:br>
                  <a:rPr lang="en-US" dirty="0"/>
                </a:br>
                <a:r>
                  <a:rPr lang="ru-RU" i="1" dirty="0"/>
                  <a:t>для каждой роли отдельно</a:t>
                </a:r>
                <a:endParaRPr lang="ru-RU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ru-RU" dirty="0"/>
                  <a:t>Считаем разности долей н-форм (точнее, </a:t>
                </a:r>
                <a:r>
                  <a:rPr lang="en-US" i="1" dirty="0"/>
                  <a:t>log-odds</a:t>
                </a:r>
                <a:r>
                  <a:rPr lang="ru-RU" i="1" dirty="0"/>
                  <a:t> долей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𝑙𝑛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для доли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ru-RU" dirty="0"/>
                  <a:t>)</a:t>
                </a: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ru-RU" dirty="0"/>
                  <a:t>Случайным образом перемешиваем н-формы между употреблениями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ru-RU" dirty="0"/>
                  <a:t>Считаем разности </a:t>
                </a:r>
                <a:r>
                  <a:rPr lang="en-US" dirty="0"/>
                  <a:t>log-odds </a:t>
                </a:r>
                <a:r>
                  <a:rPr lang="ru-RU" dirty="0"/>
                  <a:t>долей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ru-RU" dirty="0"/>
                  <a:t>Повторяем процедуру большое число раз (здесь </a:t>
                </a:r>
                <a:r>
                  <a:rPr lang="en-US" i="1" dirty="0"/>
                  <a:t>B</a:t>
                </a:r>
                <a:r>
                  <a:rPr lang="ru-RU" i="1" dirty="0"/>
                  <a:t>=50000</a:t>
                </a:r>
                <a:r>
                  <a:rPr lang="en-US" dirty="0"/>
                  <a:t>)</a:t>
                </a:r>
                <a:r>
                  <a:rPr lang="ru-RU" dirty="0"/>
                  <a:t>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ru-RU" dirty="0"/>
                  <a:t>Собираем два распределения разностей (по п. 2 и п. 4)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B1A0DBC-8853-4ABD-9AC9-12E5AF73E5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8" t="-2545" b="-20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7CFD41-CED2-4101-8B08-80F6D503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pPr/>
              <a:t>24</a:t>
            </a:fld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122923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67FF9-DE9D-4798-B527-08A58DC80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Роли </a:t>
            </a:r>
            <a:r>
              <a:rPr lang="en-US" dirty="0"/>
              <a:t>adv-</a:t>
            </a:r>
            <a:r>
              <a:rPr lang="en-US" dirty="0" err="1"/>
              <a:t>pred</a:t>
            </a:r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863749-419A-4423-98BC-30A81E5D6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pPr/>
              <a:t>25</a:t>
            </a:fld>
            <a:endParaRPr lang="ru-RU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AA4CBA-8D22-49E6-8825-AC184FC56507}"/>
                  </a:ext>
                </a:extLst>
              </p:cNvPr>
              <p:cNvSpPr txBox="1"/>
              <p:nvPr/>
            </p:nvSpPr>
            <p:spPr>
              <a:xfrm>
                <a:off x="749147" y="6081311"/>
                <a:ext cx="4142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B=50000,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, </a:t>
                </a:r>
                <a:r>
                  <a:rPr lang="ru-RU" dirty="0"/>
                  <a:t>наблюдаемое </a:t>
                </a:r>
                <a:r>
                  <a:rPr lang="en-US" dirty="0"/>
                  <a:t>1,417</a:t>
                </a:r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AA4CBA-8D22-49E6-8825-AC184FC56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47" y="6081311"/>
                <a:ext cx="4142342" cy="369332"/>
              </a:xfrm>
              <a:prstGeom prst="rect">
                <a:avLst/>
              </a:prstGeom>
              <a:blipFill>
                <a:blip r:embed="rId2"/>
                <a:stretch>
                  <a:fillRect l="-1325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8AF642-84F5-470F-9FD2-B4905838AB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366" t="13910" r="9847" b="2216"/>
          <a:stretch/>
        </p:blipFill>
        <p:spPr>
          <a:xfrm>
            <a:off x="344539" y="1572572"/>
            <a:ext cx="11506199" cy="437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76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67FF9-DE9D-4798-B527-08A58DC80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Роли </a:t>
            </a:r>
            <a:r>
              <a:rPr lang="en-US" dirty="0"/>
              <a:t>adv-</a:t>
            </a:r>
            <a:r>
              <a:rPr lang="en-US" dirty="0" err="1"/>
              <a:t>atrib</a:t>
            </a:r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863749-419A-4423-98BC-30A81E5D6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pPr/>
              <a:t>26</a:t>
            </a:fld>
            <a:endParaRPr lang="ru-RU" sz="240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29E9425F-6398-4FAA-8185-C3A5CCAAD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696" t="13277" r="9533" b="1785"/>
          <a:stretch/>
        </p:blipFill>
        <p:spPr>
          <a:xfrm>
            <a:off x="356330" y="1524394"/>
            <a:ext cx="11536193" cy="440268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9511BF-9A8A-4839-9942-D304FEE40FE3}"/>
                  </a:ext>
                </a:extLst>
              </p:cNvPr>
              <p:cNvSpPr txBox="1"/>
              <p:nvPr/>
            </p:nvSpPr>
            <p:spPr>
              <a:xfrm>
                <a:off x="749147" y="6081311"/>
                <a:ext cx="4142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B=50000,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, </a:t>
                </a:r>
                <a:r>
                  <a:rPr lang="ru-RU" dirty="0"/>
                  <a:t>наблюдаемое </a:t>
                </a:r>
                <a:r>
                  <a:rPr lang="en-US" dirty="0"/>
                  <a:t>0,916</a:t>
                </a:r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9511BF-9A8A-4839-9942-D304FEE40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47" y="6081311"/>
                <a:ext cx="4142342" cy="369332"/>
              </a:xfrm>
              <a:prstGeom prst="rect">
                <a:avLst/>
              </a:prstGeom>
              <a:blipFill>
                <a:blip r:embed="rId4"/>
                <a:stretch>
                  <a:fillRect l="-1325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307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67FF9-DE9D-4798-B527-08A58DC80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Роли </a:t>
            </a:r>
            <a:r>
              <a:rPr lang="en-US" dirty="0" err="1"/>
              <a:t>atrib-pred</a:t>
            </a:r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863749-419A-4423-98BC-30A81E5D6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pPr/>
              <a:t>27</a:t>
            </a:fld>
            <a:endParaRPr lang="ru-RU" sz="240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D90075-212D-4FF5-81AA-1486398FFC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695" t="13915" r="10516" b="1648"/>
          <a:stretch/>
        </p:blipFill>
        <p:spPr>
          <a:xfrm>
            <a:off x="286437" y="1502309"/>
            <a:ext cx="11571179" cy="44247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5958B6-C636-458C-9DC4-06F39F531BFB}"/>
                  </a:ext>
                </a:extLst>
              </p:cNvPr>
              <p:cNvSpPr txBox="1"/>
              <p:nvPr/>
            </p:nvSpPr>
            <p:spPr>
              <a:xfrm>
                <a:off x="749147" y="6081311"/>
                <a:ext cx="4142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B=50000,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, </a:t>
                </a:r>
                <a:r>
                  <a:rPr lang="ru-RU" dirty="0"/>
                  <a:t>наблюдаемое </a:t>
                </a:r>
                <a:r>
                  <a:rPr lang="en-US" dirty="0"/>
                  <a:t>0,501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5958B6-C636-458C-9DC4-06F39F531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47" y="6081311"/>
                <a:ext cx="4142342" cy="369332"/>
              </a:xfrm>
              <a:prstGeom prst="rect">
                <a:avLst/>
              </a:prstGeom>
              <a:blipFill>
                <a:blip r:embed="rId4"/>
                <a:stretch>
                  <a:fillRect l="-1325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4381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BAA4B-C210-4CB2-BEA5-A1F8017FE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Наблюдения про роли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2B9F1E-A668-4A3C-8D03-62F311D75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После перемешивания нет связи между параметрами и н-/й-формой. Это распределение при выполнении </a:t>
            </a:r>
            <a:r>
              <a:rPr lang="en-US" dirty="0"/>
              <a:t>H0</a:t>
            </a:r>
            <a:endParaRPr lang="ru-RU" dirty="0"/>
          </a:p>
          <a:p>
            <a:r>
              <a:rPr lang="ru-RU" dirty="0"/>
              <a:t>Для всех разностей кроме </a:t>
            </a:r>
            <a:r>
              <a:rPr lang="en-US" dirty="0" err="1"/>
              <a:t>atrib-pred</a:t>
            </a:r>
            <a:r>
              <a:rPr lang="en-US" dirty="0"/>
              <a:t> </a:t>
            </a:r>
            <a:r>
              <a:rPr lang="ru-RU" dirty="0"/>
              <a:t>после перемешивания наблюдаемое значение выпадает из интервала. </a:t>
            </a:r>
          </a:p>
          <a:p>
            <a:r>
              <a:rPr lang="ru-RU" dirty="0"/>
              <a:t>Значит в реальности параметр роли влияет на употребление н-формы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027052-AB0C-46E3-AA08-12B07B107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pPr/>
              <a:t>28</a:t>
            </a:fld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256223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CB176-CFD9-48E5-9651-4354846C7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Данные по форме </a:t>
            </a:r>
            <a:r>
              <a:rPr lang="ru-RU" dirty="0" err="1"/>
              <a:t>компаратива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10F004-3311-430D-B6AC-FDEA97EBA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pPr/>
              <a:t>29</a:t>
            </a:fld>
            <a:endParaRPr lang="ru-RU" sz="2400"/>
          </a:p>
        </p:txBody>
      </p:sp>
      <p:pic>
        <p:nvPicPr>
          <p:cNvPr id="5" name="image6.png">
            <a:extLst>
              <a:ext uri="{FF2B5EF4-FFF2-40B4-BE49-F238E27FC236}">
                <a16:creationId xmlns:a16="http://schemas.microsoft.com/office/drawing/2014/main" id="{A6E27EEE-C07D-4936-A36A-2D4295B41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7"/>
          <a:stretch/>
        </p:blipFill>
        <p:spPr>
          <a:xfrm>
            <a:off x="1779900" y="1279371"/>
            <a:ext cx="8642057" cy="4755498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7FA48C-0694-4FCD-9474-4887C419B0AC}"/>
                  </a:ext>
                </a:extLst>
              </p:cNvPr>
              <p:cNvSpPr txBox="1"/>
              <p:nvPr/>
            </p:nvSpPr>
            <p:spPr>
              <a:xfrm>
                <a:off x="749147" y="6081311"/>
                <a:ext cx="36796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err="1"/>
                  <a:t>бутстрап</a:t>
                </a:r>
                <a:r>
                  <a:rPr lang="ru-RU" dirty="0"/>
                  <a:t>, </a:t>
                </a:r>
                <a:r>
                  <a:rPr lang="en-US" dirty="0"/>
                  <a:t>B=50000</a:t>
                </a:r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7FA48C-0694-4FCD-9474-4887C419B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47" y="6081311"/>
                <a:ext cx="3679634" cy="369332"/>
              </a:xfrm>
              <a:prstGeom prst="rect">
                <a:avLst/>
              </a:prstGeom>
              <a:blipFill>
                <a:blip r:embed="rId3"/>
                <a:stretch>
                  <a:fillRect l="-1490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0158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59B57-3235-4C36-AC91-0F543CACF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Типичные контексты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547C77-36ED-4A2C-A306-0BD6661BB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sz="2800" dirty="0"/>
              <a:t>(1)  </a:t>
            </a:r>
            <a:r>
              <a:rPr lang="ru-RU" sz="2800" i="1" dirty="0"/>
              <a:t>у </a:t>
            </a:r>
            <a:r>
              <a:rPr lang="ru-RU" sz="2800" dirty="0"/>
              <a:t>(</a:t>
            </a:r>
            <a:r>
              <a:rPr lang="ru-RU" sz="2800" i="1" dirty="0"/>
              <a:t>него </a:t>
            </a:r>
            <a:r>
              <a:rPr lang="ru-RU" sz="2800" dirty="0"/>
              <a:t>/</a:t>
            </a:r>
            <a:r>
              <a:rPr lang="ru-RU" sz="2800" i="1" dirty="0"/>
              <a:t> *его</a:t>
            </a:r>
            <a:r>
              <a:rPr lang="ru-RU" sz="2800" dirty="0"/>
              <a:t>)</a:t>
            </a:r>
            <a:r>
              <a:rPr lang="ru-RU" sz="2800" i="1" dirty="0"/>
              <a:t> и у </a:t>
            </a:r>
            <a:r>
              <a:rPr lang="ru-RU" sz="2800" dirty="0"/>
              <a:t>(</a:t>
            </a:r>
            <a:r>
              <a:rPr lang="ru-RU" sz="2800" i="1" dirty="0"/>
              <a:t>его </a:t>
            </a:r>
            <a:r>
              <a:rPr lang="ru-RU" sz="2800" dirty="0"/>
              <a:t>/</a:t>
            </a:r>
            <a:r>
              <a:rPr lang="ru-RU" sz="2800" i="1" dirty="0"/>
              <a:t> *него</a:t>
            </a:r>
            <a:r>
              <a:rPr lang="ru-RU" sz="2800" dirty="0"/>
              <a:t>)</a:t>
            </a:r>
            <a:r>
              <a:rPr lang="ru-RU" sz="2800" i="1" dirty="0"/>
              <a:t> брата</a:t>
            </a:r>
          </a:p>
          <a:p>
            <a:pPr marL="457200" lvl="1" indent="0">
              <a:buNone/>
            </a:pPr>
            <a:endParaRPr lang="ru-RU" sz="2800" dirty="0"/>
          </a:p>
          <a:p>
            <a:pPr lvl="1"/>
            <a:r>
              <a:rPr lang="ru-RU" sz="2800" dirty="0"/>
              <a:t>(2) </a:t>
            </a:r>
            <a:r>
              <a:rPr lang="ru-RU" sz="2800" i="1" dirty="0"/>
              <a:t> лишился </a:t>
            </a:r>
            <a:r>
              <a:rPr lang="ru-RU" sz="2800" dirty="0"/>
              <a:t>(</a:t>
            </a:r>
            <a:r>
              <a:rPr lang="ru-RU" sz="2800" i="1" dirty="0"/>
              <a:t>его </a:t>
            </a:r>
            <a:r>
              <a:rPr lang="ru-RU" sz="2800" dirty="0"/>
              <a:t>/ </a:t>
            </a:r>
            <a:r>
              <a:rPr lang="ru-RU" sz="2800" i="1" dirty="0"/>
              <a:t>*него</a:t>
            </a:r>
            <a:r>
              <a:rPr lang="ru-RU" sz="2800" dirty="0"/>
              <a:t>)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непосредственная зависимость</a:t>
            </a:r>
          </a:p>
          <a:p>
            <a:r>
              <a:rPr lang="ru-RU" dirty="0"/>
              <a:t>от предлога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72E00B-39B6-420E-B3B5-79068A662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pPr/>
              <a:t>3</a:t>
            </a:fld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811066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6C44A-777B-4376-A82D-54196016C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Наблюдения про форму </a:t>
            </a:r>
            <a:r>
              <a:rPr lang="ru-RU" dirty="0" err="1"/>
              <a:t>компаратива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01721C-9743-43FA-BBA1-AAD2A60C3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 </a:t>
            </a:r>
            <a:r>
              <a:rPr lang="ru-RU" dirty="0" err="1"/>
              <a:t>компаративами</a:t>
            </a:r>
            <a:r>
              <a:rPr lang="ru-RU" dirty="0"/>
              <a:t> нерегулярной формы н-местоимения </a:t>
            </a:r>
            <a:r>
              <a:rPr lang="ru-RU" dirty="0" err="1"/>
              <a:t>частотнее</a:t>
            </a:r>
            <a:endParaRPr lang="ru-RU" dirty="0"/>
          </a:p>
          <a:p>
            <a:r>
              <a:rPr lang="ru-RU" dirty="0"/>
              <a:t>Гипотеза про </a:t>
            </a:r>
            <a:r>
              <a:rPr lang="ru-RU" dirty="0" err="1"/>
              <a:t>компаративы</a:t>
            </a:r>
            <a:r>
              <a:rPr lang="ru-RU" dirty="0"/>
              <a:t> на </a:t>
            </a:r>
            <a:r>
              <a:rPr lang="ru-RU" i="1" dirty="0"/>
              <a:t>-н-ее</a:t>
            </a:r>
            <a:r>
              <a:rPr lang="ru-RU" dirty="0"/>
              <a:t> не подтвердилась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01840B-0EF4-46A0-972E-2933B47B8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pPr/>
              <a:t>30</a:t>
            </a:fld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624529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856BC-4FF7-4F5D-BCFE-624EBD122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Наблюдения по другим моделям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6D7A3A-8E75-42A1-B7F4-28DC75986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Данные по отдельным лексемам </a:t>
            </a:r>
          </a:p>
          <a:p>
            <a:pPr marL="914400" lvl="2" indent="0">
              <a:buNone/>
            </a:pPr>
            <a:r>
              <a:rPr lang="ru-RU" dirty="0"/>
              <a:t>Получены подобно данным по ролям</a:t>
            </a:r>
          </a:p>
          <a:p>
            <a:pPr lvl="1"/>
            <a:r>
              <a:rPr lang="ru-RU" dirty="0"/>
              <a:t>Среди предикативных употреблений</a:t>
            </a:r>
          </a:p>
          <a:p>
            <a:pPr marL="914400" lvl="2" indent="0">
              <a:buNone/>
            </a:pPr>
            <a:r>
              <a:rPr lang="ru-RU" dirty="0"/>
              <a:t>н-формы предпочитаются лексемами </a:t>
            </a:r>
            <a:r>
              <a:rPr lang="ru-RU" i="1" dirty="0"/>
              <a:t>лучше</a:t>
            </a:r>
            <a:r>
              <a:rPr lang="ru-RU" dirty="0"/>
              <a:t>, </a:t>
            </a:r>
            <a:r>
              <a:rPr lang="ru-RU" i="1" dirty="0"/>
              <a:t>хуже</a:t>
            </a:r>
            <a:r>
              <a:rPr lang="ru-RU" dirty="0"/>
              <a:t>, </a:t>
            </a:r>
            <a:r>
              <a:rPr lang="ru-RU" i="1" dirty="0"/>
              <a:t>больше, круче</a:t>
            </a:r>
          </a:p>
          <a:p>
            <a:pPr marL="914400" lvl="2" indent="0">
              <a:buNone/>
            </a:pPr>
            <a:r>
              <a:rPr lang="ru-RU" dirty="0"/>
              <a:t>й-формы лексемами </a:t>
            </a:r>
            <a:r>
              <a:rPr lang="ru-RU" i="1" dirty="0"/>
              <a:t>сильнее, умнее, ниже</a:t>
            </a:r>
            <a:endParaRPr lang="ru-RU" dirty="0"/>
          </a:p>
          <a:p>
            <a:pPr lvl="1"/>
            <a:r>
              <a:rPr lang="ru-RU" dirty="0"/>
              <a:t>Среди атрибутивных употреблений</a:t>
            </a:r>
          </a:p>
          <a:p>
            <a:pPr marL="914400" lvl="2" indent="0">
              <a:buNone/>
            </a:pPr>
            <a:r>
              <a:rPr lang="en-US" dirty="0"/>
              <a:t>&gt; </a:t>
            </a:r>
            <a:r>
              <a:rPr lang="sah-RU" dirty="0"/>
              <a:t>н-формы</a:t>
            </a:r>
            <a:r>
              <a:rPr lang="ru-RU" dirty="0"/>
              <a:t>: </a:t>
            </a:r>
            <a:r>
              <a:rPr lang="ru-RU" i="1" dirty="0" err="1"/>
              <a:t>лучш</a:t>
            </a:r>
            <a:r>
              <a:rPr lang="sah-RU" i="1" dirty="0"/>
              <a:t>е</a:t>
            </a:r>
            <a:r>
              <a:rPr lang="ru-RU" i="1" dirty="0"/>
              <a:t>, ближе, хуже, круче</a:t>
            </a:r>
          </a:p>
          <a:p>
            <a:pPr marL="914400" lvl="2" indent="0">
              <a:buNone/>
            </a:pPr>
            <a:r>
              <a:rPr lang="en-US" dirty="0"/>
              <a:t>&gt; </a:t>
            </a:r>
            <a:r>
              <a:rPr lang="ru-RU" dirty="0"/>
              <a:t>й-формы: </a:t>
            </a:r>
            <a:r>
              <a:rPr lang="ru-RU" i="1" dirty="0"/>
              <a:t>роднее, старше, милее</a:t>
            </a:r>
            <a:endParaRPr lang="ru-RU" dirty="0"/>
          </a:p>
          <a:p>
            <a:pPr lvl="1"/>
            <a:r>
              <a:rPr lang="ru-RU" dirty="0"/>
              <a:t>Среди атрибутивных</a:t>
            </a:r>
          </a:p>
          <a:p>
            <a:pPr marL="914400" lvl="2" indent="0">
              <a:buNone/>
            </a:pPr>
            <a:r>
              <a:rPr lang="en-US" dirty="0"/>
              <a:t>&gt; </a:t>
            </a:r>
            <a:r>
              <a:rPr lang="sah-RU" dirty="0"/>
              <a:t>н-формы</a:t>
            </a:r>
            <a:r>
              <a:rPr lang="ru-RU" dirty="0"/>
              <a:t>: </a:t>
            </a:r>
            <a:r>
              <a:rPr lang="ru-RU" i="1" dirty="0"/>
              <a:t>раньше, больше, дальше</a:t>
            </a:r>
          </a:p>
          <a:p>
            <a:pPr marL="914400" lvl="2" indent="0">
              <a:buNone/>
            </a:pPr>
            <a:r>
              <a:rPr lang="en-US" dirty="0"/>
              <a:t>&gt; </a:t>
            </a:r>
            <a:r>
              <a:rPr lang="ru-RU" dirty="0"/>
              <a:t>й-формы: </a:t>
            </a:r>
            <a:r>
              <a:rPr lang="ru-RU" i="1" dirty="0"/>
              <a:t>меньше, ниже, сильнее</a:t>
            </a:r>
          </a:p>
          <a:p>
            <a:pPr marL="914400" lvl="2" indent="0">
              <a:buNone/>
            </a:pPr>
            <a:endParaRPr lang="ru-RU" dirty="0"/>
          </a:p>
          <a:p>
            <a:r>
              <a:rPr lang="ru-RU" dirty="0"/>
              <a:t>Линейной или даже монотонной зависимости доли н-форм от частотности лексемы </a:t>
            </a:r>
            <a:r>
              <a:rPr lang="ru-RU" dirty="0" err="1"/>
              <a:t>компаратива</a:t>
            </a:r>
            <a:r>
              <a:rPr lang="ru-RU" dirty="0"/>
              <a:t> мы не обнаружили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8D309A-7810-4DF3-9CEE-E650C83FC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pPr/>
              <a:t>31</a:t>
            </a:fld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942852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856BC-4FF7-4F5D-BCFE-624EBD122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Наблюдения по другим моделям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6D7A3A-8E75-42A1-B7F4-28DC75986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Многофакторная регрессия</a:t>
            </a:r>
          </a:p>
          <a:p>
            <a:pPr marL="457200" lvl="1" indent="0">
              <a:buNone/>
            </a:pPr>
            <a:endParaRPr lang="ru-RU" i="1" dirty="0"/>
          </a:p>
          <a:p>
            <a:pPr marL="457200" lvl="1" indent="0">
              <a:buNone/>
            </a:pPr>
            <a:r>
              <a:rPr lang="en-US" i="1" dirty="0" err="1"/>
              <a:t>init</a:t>
            </a:r>
            <a:r>
              <a:rPr lang="en-US" i="1" dirty="0"/>
              <a:t> ~ role + final2 + ratio + (1 | </a:t>
            </a:r>
            <a:r>
              <a:rPr lang="en-US" i="1" dirty="0" err="1"/>
              <a:t>superlemma</a:t>
            </a:r>
            <a:r>
              <a:rPr lang="en-US" i="1" dirty="0"/>
              <a:t>)</a:t>
            </a:r>
            <a:endParaRPr lang="ru-RU" i="1" dirty="0"/>
          </a:p>
          <a:p>
            <a:pPr marL="457200" lvl="1" indent="0">
              <a:buNone/>
            </a:pPr>
            <a:endParaRPr lang="ru-RU" i="1" dirty="0"/>
          </a:p>
          <a:p>
            <a:pPr lvl="1"/>
            <a:r>
              <a:rPr lang="ru-RU" dirty="0"/>
              <a:t>указывает на значимость значения «предикативная» роль, как </a:t>
            </a:r>
            <a:r>
              <a:rPr lang="ru-RU" b="1" dirty="0"/>
              <a:t>понижающего</a:t>
            </a:r>
            <a:r>
              <a:rPr lang="ru-RU" dirty="0"/>
              <a:t> вероятность н-формы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указывает на значимость нерегулярного исхода </a:t>
            </a:r>
            <a:r>
              <a:rPr lang="ru-RU" dirty="0" err="1"/>
              <a:t>компаратива</a:t>
            </a:r>
            <a:r>
              <a:rPr lang="ru-RU" dirty="0"/>
              <a:t>, как </a:t>
            </a:r>
            <a:r>
              <a:rPr lang="ru-RU" b="1" dirty="0"/>
              <a:t>повышающего</a:t>
            </a:r>
            <a:r>
              <a:rPr lang="ru-RU" dirty="0"/>
              <a:t> вероятность н-формы</a:t>
            </a:r>
            <a:endParaRPr lang="ru-RU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8D309A-7810-4DF3-9CEE-E650C83FC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pPr/>
              <a:t>32</a:t>
            </a:fld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42361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74661E-3779-4830-A5D1-93E737761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Вместо заключения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B3A6F01-211E-443D-9710-19335C188B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dirty="0"/>
                  <a:t>В целом, подтверждаются скорее наблюдения Филипповой: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ru-RU" dirty="0"/>
                  <a:t>Гипотеза Хилла о разделении н-форм по контекстам </a:t>
                </a:r>
                <a:r>
                  <a:rPr lang="ru-RU" b="1" dirty="0"/>
                  <a:t>не подтверждается</a:t>
                </a:r>
                <a:br>
                  <a:rPr lang="ru-RU" b="1" dirty="0"/>
                </a:br>
                <a:r>
                  <a:rPr lang="ru-RU" b="1" dirty="0"/>
                  <a:t>	</a:t>
                </a:r>
                <a:r>
                  <a:rPr lang="ru-RU" sz="2000" dirty="0"/>
                  <a:t>АДВЕРБИАЛЬНЫЕ	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dirty="0"/>
                  <a:t>	Н-ФОРМЫ</a:t>
                </a:r>
                <a:br>
                  <a:rPr lang="ru-RU" sz="2000" dirty="0"/>
                </a:br>
                <a:r>
                  <a:rPr lang="ru-RU" sz="2000" dirty="0"/>
                  <a:t>	ПРЕДИКАТИВНЫЕ	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ru-RU" sz="2000" dirty="0"/>
                  <a:t> 	Й-ФОРМЫ</a:t>
                </a:r>
                <a:br>
                  <a:rPr lang="ru-RU" dirty="0"/>
                </a:br>
                <a:r>
                  <a:rPr lang="ru-RU" dirty="0"/>
                  <a:t>Употребление н-форм растёт и в адвербиальных, и в других контекстах</a:t>
                </a:r>
                <a:endParaRPr lang="en-US" dirty="0"/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ru-RU" dirty="0"/>
                  <a:t>Но предпочтение ими адвербиальных </a:t>
                </a:r>
                <a:r>
                  <a:rPr lang="ru-RU" dirty="0" err="1"/>
                  <a:t>компаративов</a:t>
                </a:r>
                <a:r>
                  <a:rPr lang="ru-RU" dirty="0"/>
                  <a:t> очевидно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dirty="0"/>
                  <a:t>Важна форма </a:t>
                </a:r>
                <a:r>
                  <a:rPr lang="ru-RU" dirty="0" err="1"/>
                  <a:t>компаратива</a:t>
                </a:r>
                <a:r>
                  <a:rPr lang="ru-RU" dirty="0"/>
                  <a:t>, это подтверждается статистически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B3A6F01-211E-443D-9710-19335C188B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B5FF7E-EF21-4F6F-8967-4593AB151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pPr/>
              <a:t>33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41858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74661E-3779-4830-A5D1-93E737761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Вместо заключения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3A6F01-211E-443D-9710-19335C188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Н-формы начали употребляться с адвербиальными </a:t>
            </a:r>
            <a:r>
              <a:rPr lang="ru-RU" dirty="0" err="1"/>
              <a:t>компаративами</a:t>
            </a:r>
            <a:r>
              <a:rPr lang="ru-RU" dirty="0"/>
              <a:t>, которые более похожи на предлоги</a:t>
            </a:r>
          </a:p>
          <a:p>
            <a:pPr>
              <a:lnSpc>
                <a:spcPct val="150000"/>
              </a:lnSpc>
            </a:pPr>
            <a:r>
              <a:rPr lang="ru-RU" dirty="0"/>
              <a:t>Видимо, по аналогии распространяются на другие типы контекстов – предикативные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B5FF7E-EF21-4F6F-8967-4593AB151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pPr/>
              <a:t>34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78894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28347-68D7-418A-BF00-7B95B10DE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Библиография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AA3C11-899B-4C81-B12E-4FF8A7AF5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485900"/>
            <a:ext cx="11506200" cy="5054600"/>
          </a:xfrm>
        </p:spPr>
        <p:txBody>
          <a:bodyPr>
            <a:normAutofit fontScale="92500" lnSpcReduction="20000"/>
          </a:bodyPr>
          <a:lstStyle/>
          <a:p>
            <a:pPr marL="504000" indent="-504000">
              <a:buNone/>
            </a:pPr>
            <a:r>
              <a:rPr lang="en-US" sz="2000" dirty="0"/>
              <a:t>Hill S.P. The N-factor and Russian Prepositions: Their Development in 11th-20th Century Texts. : Mouton, 1977. 376 с.</a:t>
            </a:r>
          </a:p>
          <a:p>
            <a:pPr marL="504000" indent="-504000">
              <a:buNone/>
            </a:pPr>
            <a:r>
              <a:rPr lang="en-US" sz="2000" dirty="0"/>
              <a:t>Daniel M.A. Stem Initial Alternation in Russian Third Person Pronouns:</a:t>
            </a:r>
            <a:r>
              <a:rPr lang="ru-RU" sz="2000" dirty="0"/>
              <a:t> </a:t>
            </a:r>
            <a:r>
              <a:rPr lang="en-US" sz="2000" dirty="0"/>
              <a:t>Variation in Grammar // 2015. С. 9.</a:t>
            </a:r>
          </a:p>
          <a:p>
            <a:pPr marL="504000" indent="-504000">
              <a:buNone/>
            </a:pPr>
            <a:r>
              <a:rPr lang="en-US" sz="2000" dirty="0" err="1"/>
              <a:t>Philippova</a:t>
            </a:r>
            <a:r>
              <a:rPr lang="en-US" sz="2000" dirty="0"/>
              <a:t> T. Prepositional Repercussions in Russian: Pronouns, Comparatives and Ellipsis : diss. – Ben-Gurion University of the Negev, 2018.</a:t>
            </a:r>
          </a:p>
          <a:p>
            <a:pPr marL="504000" indent="-504000">
              <a:buNone/>
            </a:pPr>
            <a:r>
              <a:rPr lang="ru-RU" sz="2000" dirty="0"/>
              <a:t>Еськова Н.А. Формальные особенности некоторых предложных сочетаний // Избранные работы по русистике. Фонология. Морфонология. Морфология. Орфография. Лексикография. , 2017. С. 210–219.</a:t>
            </a:r>
          </a:p>
          <a:p>
            <a:pPr marL="504000" indent="-504000">
              <a:buNone/>
            </a:pPr>
            <a:r>
              <a:rPr lang="ru-RU" sz="2000" dirty="0"/>
              <a:t>Зализняк А.А. «Русское именное словоизменение» с приложением избранных работ по современному русскому языку и общему языкознанию., 2017 (1967). 758 с.</a:t>
            </a:r>
          </a:p>
          <a:p>
            <a:pPr marL="504000" indent="-504000">
              <a:buNone/>
            </a:pPr>
            <a:r>
              <a:rPr lang="ru-RU" sz="2000" dirty="0"/>
              <a:t>Иткин И.Б. Русская морфонология. Москва: Гнозис, 2007.</a:t>
            </a:r>
          </a:p>
          <a:p>
            <a:pPr marL="504000" indent="-504000">
              <a:buNone/>
            </a:pPr>
            <a:r>
              <a:rPr lang="ru-RU" sz="2000" dirty="0" err="1"/>
              <a:t>Сичинава</a:t>
            </a:r>
            <a:r>
              <a:rPr lang="ru-RU" sz="2000" dirty="0"/>
              <a:t> Д.В. Местоимение. Материалы для проекта корпусного описания русской грамматики (http://rusgram.ru). На правах рукописи. , 2013.</a:t>
            </a:r>
          </a:p>
          <a:p>
            <a:pPr marL="504000" indent="-504000">
              <a:buNone/>
            </a:pPr>
            <a:r>
              <a:rPr lang="ru-RU" sz="2000" dirty="0" err="1"/>
              <a:t>Холодилова</a:t>
            </a:r>
            <a:r>
              <a:rPr lang="ru-RU" sz="2000" dirty="0"/>
              <a:t> М.А. Позиционные свойства местоимений в русском языке: диплом. работа. СПБГУ, Санкт-Петербург, 2013.</a:t>
            </a:r>
          </a:p>
          <a:p>
            <a:pPr marL="504000" indent="-504000">
              <a:buNone/>
            </a:pPr>
            <a:endParaRPr lang="ru-RU" sz="2000" dirty="0"/>
          </a:p>
          <a:p>
            <a:pPr marL="504000" indent="-504000">
              <a:buNone/>
            </a:pPr>
            <a:r>
              <a:rPr lang="ru-RU" sz="2000" dirty="0"/>
              <a:t>Национальный корпус русского языка [Электронный ресурс]. URL: http://www.ruscorpora.ru/</a:t>
            </a:r>
          </a:p>
          <a:p>
            <a:pPr marL="504000" indent="-504000">
              <a:buNone/>
            </a:pPr>
            <a:r>
              <a:rPr lang="ru-RU" sz="2000" dirty="0"/>
              <a:t>Генеральный Интернет-Корпус Русского Языка [Электронный ресурс]. URL: http://webcorpora.ru/</a:t>
            </a:r>
          </a:p>
          <a:p>
            <a:pPr marL="504000" indent="-50400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A1F644-4E5F-41D5-9631-607719905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pPr/>
              <a:t>35</a:t>
            </a:fld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685127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55910A-A08A-4B29-A325-5BA0B1348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Типичные контексты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69DE0B-3140-4AC6-AB05-88584133B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86544"/>
            <a:ext cx="11660435" cy="509043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200" dirty="0"/>
              <a:t>«Простые / первообразные» предлоги</a:t>
            </a:r>
            <a:br>
              <a:rPr lang="ru-RU" sz="2200" dirty="0"/>
            </a:br>
            <a:r>
              <a:rPr lang="en-US" sz="2200" dirty="0"/>
              <a:t>(</a:t>
            </a:r>
            <a:r>
              <a:rPr lang="ru-RU" sz="2200" dirty="0"/>
              <a:t>3</a:t>
            </a:r>
            <a:r>
              <a:rPr lang="en-US" sz="2200" dirty="0"/>
              <a:t>)	</a:t>
            </a:r>
            <a:r>
              <a:rPr lang="ru-RU" sz="2200" i="1" dirty="0"/>
              <a:t>Сын подошёл к </a:t>
            </a:r>
            <a:r>
              <a:rPr lang="ru-RU" sz="2200" b="1" i="1" dirty="0"/>
              <a:t>ней</a:t>
            </a:r>
            <a:br>
              <a:rPr lang="ru-RU" sz="2200" i="1" dirty="0"/>
            </a:br>
            <a:r>
              <a:rPr lang="en-US" sz="2200" dirty="0"/>
              <a:t>(</a:t>
            </a:r>
            <a:r>
              <a:rPr lang="ru-RU" sz="2200" dirty="0"/>
              <a:t>4</a:t>
            </a:r>
            <a:r>
              <a:rPr lang="en-US" sz="2200" dirty="0"/>
              <a:t>)	</a:t>
            </a:r>
            <a:r>
              <a:rPr lang="ru-RU" sz="2200" i="1" dirty="0"/>
              <a:t>Мы смотрели на камень, пока из-под </a:t>
            </a:r>
            <a:r>
              <a:rPr lang="ru-RU" sz="2200" b="1" i="1" dirty="0"/>
              <a:t>него</a:t>
            </a:r>
            <a:r>
              <a:rPr lang="ru-RU" sz="2200" i="1" dirty="0"/>
              <a:t> выползала змея</a:t>
            </a:r>
            <a:br>
              <a:rPr lang="en-US" sz="2200" i="1" dirty="0"/>
            </a:br>
            <a:r>
              <a:rPr lang="en-US" sz="2200" dirty="0"/>
              <a:t>(</a:t>
            </a:r>
            <a:r>
              <a:rPr lang="ru-RU" sz="2200" dirty="0"/>
              <a:t>5</a:t>
            </a:r>
            <a:r>
              <a:rPr lang="en-US" sz="2200" dirty="0"/>
              <a:t>)	</a:t>
            </a:r>
            <a:r>
              <a:rPr lang="sah-RU" sz="2200" i="1" dirty="0"/>
              <a:t>Мужчина стоял близ </a:t>
            </a:r>
            <a:r>
              <a:rPr lang="sah-RU" sz="2200" b="1" i="1" dirty="0"/>
              <a:t>них</a:t>
            </a:r>
            <a:br>
              <a:rPr lang="sah-RU" sz="2200" i="1" dirty="0"/>
            </a:br>
            <a:r>
              <a:rPr lang="en-US" sz="2200" dirty="0"/>
              <a:t>(</a:t>
            </a:r>
            <a:r>
              <a:rPr lang="ru-RU" sz="2200" dirty="0"/>
              <a:t>6</a:t>
            </a:r>
            <a:r>
              <a:rPr lang="en-US" sz="2200" dirty="0"/>
              <a:t>)	</a:t>
            </a:r>
            <a:r>
              <a:rPr lang="sah-RU" sz="2200" i="1" dirty="0"/>
              <a:t>Родители приехали ради </a:t>
            </a:r>
            <a:r>
              <a:rPr lang="sah-RU" sz="2200" b="1" i="1" dirty="0"/>
              <a:t>неё</a:t>
            </a:r>
            <a:br>
              <a:rPr lang="sah-RU" sz="2200" b="1" i="1" dirty="0"/>
            </a:br>
            <a:r>
              <a:rPr lang="en-US" sz="2200" dirty="0"/>
              <a:t>(</a:t>
            </a:r>
            <a:r>
              <a:rPr lang="ru-RU" sz="2200" dirty="0"/>
              <a:t>7</a:t>
            </a:r>
            <a:r>
              <a:rPr lang="en-US" sz="2200" dirty="0"/>
              <a:t>)	</a:t>
            </a:r>
            <a:r>
              <a:rPr lang="sah-RU" sz="2200" i="1" dirty="0"/>
              <a:t>Вместо </a:t>
            </a:r>
            <a:r>
              <a:rPr lang="sah-RU" sz="2200" b="1" i="1" dirty="0"/>
              <a:t>него</a:t>
            </a:r>
            <a:r>
              <a:rPr lang="sah-RU" sz="2200" i="1" dirty="0"/>
              <a:t> пришёл его друг</a:t>
            </a:r>
            <a:endParaRPr lang="ru-RU" sz="2200" i="1" dirty="0"/>
          </a:p>
          <a:p>
            <a:pPr>
              <a:lnSpc>
                <a:spcPct val="120000"/>
              </a:lnSpc>
            </a:pPr>
            <a:r>
              <a:rPr lang="ru-RU" sz="2200" dirty="0"/>
              <a:t>«В</a:t>
            </a:r>
            <a:r>
              <a:rPr lang="sah-RU" sz="2200" dirty="0"/>
              <a:t>торообразные</a:t>
            </a:r>
            <a:r>
              <a:rPr lang="ru-RU" sz="2200" dirty="0"/>
              <a:t>» предлоги</a:t>
            </a:r>
            <a:br>
              <a:rPr lang="sah-RU" sz="2200" dirty="0"/>
            </a:br>
            <a:r>
              <a:rPr lang="en-US" sz="2200" dirty="0"/>
              <a:t>(</a:t>
            </a:r>
            <a:r>
              <a:rPr lang="ru-RU" sz="2200" dirty="0"/>
              <a:t>8</a:t>
            </a:r>
            <a:r>
              <a:rPr lang="en-US" sz="2200" dirty="0"/>
              <a:t>)	</a:t>
            </a:r>
            <a:r>
              <a:rPr lang="ru-RU" sz="2200" dirty="0"/>
              <a:t>…</a:t>
            </a:r>
            <a:r>
              <a:rPr lang="ru-RU" sz="2200" i="1" dirty="0"/>
              <a:t>в ходе допроса дал признательные показания, сообщив о совершенном в 	отношении </a:t>
            </a:r>
            <a:r>
              <a:rPr lang="ru-RU" sz="2200" b="1" i="1" dirty="0"/>
              <a:t>него</a:t>
            </a:r>
            <a:r>
              <a:rPr lang="ru-RU" sz="2200" i="1" dirty="0"/>
              <a:t> сотрудниками полиции преступлении </a:t>
            </a:r>
            <a:r>
              <a:rPr lang="en-US" sz="2200" dirty="0"/>
              <a:t>[</a:t>
            </a:r>
            <a:r>
              <a:rPr lang="ru-RU" sz="2200" dirty="0"/>
              <a:t>ГИКРЯ</a:t>
            </a:r>
            <a:r>
              <a:rPr lang="en-US" sz="2200" dirty="0"/>
              <a:t>]</a:t>
            </a:r>
            <a:br>
              <a:rPr lang="en-US" sz="2200" i="1" dirty="0"/>
            </a:br>
            <a:r>
              <a:rPr lang="en-US" sz="2200" dirty="0"/>
              <a:t>(</a:t>
            </a:r>
            <a:r>
              <a:rPr lang="ru-RU" sz="2200" dirty="0"/>
              <a:t>9</a:t>
            </a:r>
            <a:r>
              <a:rPr lang="en-US" sz="2200" dirty="0"/>
              <a:t>)	</a:t>
            </a:r>
            <a:r>
              <a:rPr lang="ru-RU" sz="2200" i="1" dirty="0"/>
              <a:t>он сознательно предоставил о себе неправдивые сведения; -относительно </a:t>
            </a:r>
            <a:r>
              <a:rPr lang="ru-RU" sz="2200" b="1" i="1" dirty="0"/>
              <a:t>него</a:t>
            </a:r>
            <a:r>
              <a:rPr lang="ru-RU" sz="2200" i="1" dirty="0"/>
              <a:t> 	подан гражданский иск в суд</a:t>
            </a:r>
            <a:r>
              <a:rPr lang="en-US" sz="2200" i="1" dirty="0"/>
              <a:t> </a:t>
            </a:r>
            <a:r>
              <a:rPr lang="en-US" sz="2200" dirty="0"/>
              <a:t>[</a:t>
            </a:r>
            <a:r>
              <a:rPr lang="ru-RU" sz="2200" dirty="0"/>
              <a:t>ГИКРЯ</a:t>
            </a:r>
            <a:r>
              <a:rPr lang="en-US" sz="2200" dirty="0"/>
              <a:t>]</a:t>
            </a:r>
            <a:br>
              <a:rPr lang="ru-RU" sz="2200" i="1" dirty="0"/>
            </a:br>
            <a:r>
              <a:rPr lang="ru-RU" sz="2200" dirty="0"/>
              <a:t>(10)	</a:t>
            </a:r>
            <a:r>
              <a:rPr lang="ru-RU" sz="2200" i="1" dirty="0"/>
              <a:t>Танцы - лекарство от любой скуки ...	благодаря </a:t>
            </a:r>
            <a:r>
              <a:rPr lang="ru-RU" sz="2200" b="1" i="1" dirty="0"/>
              <a:t>ним</a:t>
            </a:r>
            <a:r>
              <a:rPr lang="ru-RU" sz="2200" i="1" dirty="0"/>
              <a:t>	 есть счастье в жизни, кусочек 	радости❤ </a:t>
            </a:r>
            <a:r>
              <a:rPr lang="en-US" sz="2200" dirty="0"/>
              <a:t>[</a:t>
            </a:r>
            <a:r>
              <a:rPr lang="ru-RU" sz="2200" dirty="0"/>
              <a:t>ГИКРЯ</a:t>
            </a:r>
            <a:r>
              <a:rPr lang="en-US" sz="2200" dirty="0"/>
              <a:t>]</a:t>
            </a:r>
            <a:br>
              <a:rPr lang="ru-RU" sz="2200" i="1" dirty="0"/>
            </a:br>
            <a:r>
              <a:rPr lang="ru-RU" sz="2200" i="1" dirty="0"/>
              <a:t>	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ECA475-B936-4E3B-8310-9878992B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263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18CCB-E9B2-4EA3-89D3-4117561FB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Менее типичные контексты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DA37A4-545B-4A18-B20B-397883826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Вставляемые модификаторы</a:t>
            </a:r>
            <a:br>
              <a:rPr lang="ru-RU" dirty="0"/>
            </a:br>
            <a:br>
              <a:rPr lang="en-US" dirty="0"/>
            </a:br>
            <a:r>
              <a:rPr lang="en-US" dirty="0"/>
              <a:t>(11)	</a:t>
            </a:r>
            <a:r>
              <a:rPr lang="ru-RU" i="1" dirty="0"/>
              <a:t>КОСТЕ , ИРЕ , ВИТАЛИКУ , и многим другим жду не дождусь встречи</a:t>
            </a:r>
            <a:r>
              <a:rPr lang="en-US" i="1" dirty="0"/>
              <a:t> </a:t>
            </a:r>
            <a:r>
              <a:rPr lang="ru-RU" dirty="0"/>
              <a:t>со</a:t>
            </a:r>
            <a:r>
              <a:rPr lang="ru-RU" i="1" dirty="0"/>
              <a:t> всеми </a:t>
            </a:r>
            <a:r>
              <a:rPr lang="ru-RU" b="1" i="1" dirty="0"/>
              <a:t>ними</a:t>
            </a:r>
            <a:r>
              <a:rPr lang="en-US" i="1" dirty="0"/>
              <a:t> </a:t>
            </a:r>
            <a:r>
              <a:rPr lang="ru-RU" i="1" dirty="0"/>
              <a:t>в следующий раз!</a:t>
            </a:r>
            <a:endParaRPr lang="ru-RU" dirty="0"/>
          </a:p>
          <a:p>
            <a:endParaRPr lang="ru-RU" dirty="0"/>
          </a:p>
          <a:p>
            <a:r>
              <a:rPr lang="ru-RU" dirty="0"/>
              <a:t>Конъюнкты для </a:t>
            </a:r>
            <a:r>
              <a:rPr lang="ru-RU" i="1" dirty="0"/>
              <a:t>между </a:t>
            </a:r>
            <a:r>
              <a:rPr lang="ru-RU" dirty="0"/>
              <a:t>и других предлогов</a:t>
            </a:r>
            <a:br>
              <a:rPr lang="ru-RU" i="1" dirty="0"/>
            </a:br>
            <a:br>
              <a:rPr lang="ru-RU" i="1" dirty="0"/>
            </a:br>
            <a:r>
              <a:rPr lang="ru-RU" dirty="0"/>
              <a:t>(12а) </a:t>
            </a:r>
            <a:r>
              <a:rPr lang="ru-RU" i="1" dirty="0"/>
              <a:t>Если вдруг ты будешь выбирать между мной и </a:t>
            </a:r>
            <a:r>
              <a:rPr lang="ru-RU" b="1" i="1" dirty="0"/>
              <a:t>ней</a:t>
            </a:r>
            <a:r>
              <a:rPr lang="ru-RU" i="1" dirty="0"/>
              <a:t>, выбирай её. </a:t>
            </a:r>
            <a:br>
              <a:rPr lang="ru-RU" i="1" dirty="0"/>
            </a:br>
            <a:r>
              <a:rPr lang="ru-RU" dirty="0"/>
              <a:t>(12б) </a:t>
            </a:r>
            <a:r>
              <a:rPr lang="ru-RU" i="1" dirty="0"/>
              <a:t>Я хотела написать </a:t>
            </a:r>
            <a:r>
              <a:rPr lang="ru-RU" dirty="0"/>
              <a:t>о</a:t>
            </a:r>
            <a:r>
              <a:rPr lang="ru-RU" i="1" dirty="0"/>
              <a:t> </a:t>
            </a:r>
            <a:r>
              <a:rPr lang="ru-RU" b="1" i="1" dirty="0"/>
              <a:t>нём</a:t>
            </a:r>
            <a:r>
              <a:rPr lang="ru-RU" i="1" dirty="0"/>
              <a:t> и </a:t>
            </a:r>
            <a:r>
              <a:rPr lang="ru-RU" b="1" i="1" dirty="0"/>
              <a:t>ней</a:t>
            </a:r>
            <a:r>
              <a:rPr lang="ru-RU" dirty="0"/>
              <a:t> </a:t>
            </a:r>
            <a:r>
              <a:rPr lang="ru-RU" i="1" dirty="0"/>
              <a:t>какую-то красивую, нежную, 	  	  потрясающую историю</a:t>
            </a:r>
            <a:br>
              <a:rPr lang="ru-RU" i="1" dirty="0"/>
            </a:br>
            <a:r>
              <a:rPr lang="ru-RU" dirty="0"/>
              <a:t>(12в) </a:t>
            </a:r>
            <a:r>
              <a:rPr lang="ru-RU" i="1" dirty="0"/>
              <a:t>Я чист</a:t>
            </a:r>
            <a:r>
              <a:rPr lang="ru-RU" dirty="0"/>
              <a:t> перед</a:t>
            </a:r>
            <a:r>
              <a:rPr lang="ru-RU" i="1" dirty="0"/>
              <a:t> вами</a:t>
            </a:r>
            <a:r>
              <a:rPr lang="ru-RU" dirty="0"/>
              <a:t> </a:t>
            </a:r>
            <a:r>
              <a:rPr lang="ru-RU" i="1" dirty="0"/>
              <a:t>и </a:t>
            </a:r>
            <a:r>
              <a:rPr lang="ru-RU" b="1" i="1" dirty="0"/>
              <a:t>ней </a:t>
            </a:r>
            <a:r>
              <a:rPr lang="ru-RU" i="1" dirty="0"/>
              <a:t>как бельё после стирки…</a:t>
            </a:r>
            <a:endParaRPr lang="en-US" b="1" i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/>
              <a:t>[</a:t>
            </a:r>
            <a:r>
              <a:rPr lang="ru-RU" dirty="0"/>
              <a:t>ГИКРЯ</a:t>
            </a:r>
            <a:r>
              <a:rPr lang="en-US" dirty="0"/>
              <a:t>]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32289C-0CF2-483D-97D8-7AC5A367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pPr/>
              <a:t>5</a:t>
            </a:fld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57511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FFDAC-DDB0-4621-9120-AFF32BB22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Подходы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0237F1-CF7E-4318-80DB-B92214D14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Исторически – фонетически обусловленное чередование, затем переразложение</a:t>
            </a:r>
          </a:p>
          <a:p>
            <a:endParaRPr lang="ru-RU" dirty="0"/>
          </a:p>
          <a:p>
            <a:r>
              <a:rPr lang="ru-RU" dirty="0"/>
              <a:t>В настоящее время:</a:t>
            </a:r>
          </a:p>
          <a:p>
            <a:pPr lvl="1"/>
            <a:r>
              <a:rPr lang="ru-RU" dirty="0"/>
              <a:t>можно тоже считать морфонологией</a:t>
            </a:r>
          </a:p>
          <a:p>
            <a:pPr lvl="1"/>
            <a:endParaRPr lang="ru-RU" dirty="0"/>
          </a:p>
          <a:p>
            <a:pPr marL="457200" lvl="1" indent="0">
              <a:buNone/>
            </a:pPr>
            <a:endParaRPr lang="ru-RU" dirty="0"/>
          </a:p>
          <a:p>
            <a:pPr lvl="1"/>
            <a:r>
              <a:rPr lang="ru-RU" dirty="0"/>
              <a:t>или </a:t>
            </a:r>
            <a:r>
              <a:rPr lang="ru-RU" dirty="0" err="1"/>
              <a:t>морфосинтаксисом</a:t>
            </a:r>
            <a:endParaRPr lang="ru-RU" dirty="0"/>
          </a:p>
          <a:p>
            <a:pPr marL="457200" lvl="1" indent="0">
              <a:buNone/>
            </a:pPr>
            <a:r>
              <a:rPr lang="ru-RU" dirty="0"/>
              <a:t>например, </a:t>
            </a:r>
            <a:r>
              <a:rPr lang="en-US" dirty="0"/>
              <a:t>[</a:t>
            </a:r>
            <a:r>
              <a:rPr lang="ru-RU" dirty="0"/>
              <a:t>Зализняк 2017 (1967)</a:t>
            </a:r>
            <a:r>
              <a:rPr lang="en-US" dirty="0"/>
              <a:t>]</a:t>
            </a:r>
            <a:r>
              <a:rPr lang="ru-RU" dirty="0"/>
              <a:t> – категория «</a:t>
            </a:r>
            <a:r>
              <a:rPr lang="ru-RU" dirty="0" err="1"/>
              <a:t>припредложности</a:t>
            </a:r>
            <a:r>
              <a:rPr lang="ru-RU" dirty="0"/>
              <a:t>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9D9F7E-5F38-499F-89E0-C791B629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pPr/>
              <a:t>6</a:t>
            </a:fld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068229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FFDAC-DDB0-4621-9120-AFF32BB22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Подходы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0237F1-CF7E-4318-80DB-B92214D14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Исторически – фонетически обусловленное чередование, затем переразложение</a:t>
            </a:r>
          </a:p>
          <a:p>
            <a:endParaRPr lang="ru-RU" dirty="0"/>
          </a:p>
          <a:p>
            <a:r>
              <a:rPr lang="ru-RU" dirty="0"/>
              <a:t>В настоящее время:</a:t>
            </a:r>
          </a:p>
          <a:p>
            <a:pPr lvl="1"/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можно тоже считать морфонологией</a:t>
            </a:r>
          </a:p>
          <a:p>
            <a:pPr lvl="1"/>
            <a:endParaRPr lang="ru-RU" dirty="0"/>
          </a:p>
          <a:p>
            <a:pPr marL="457200" lvl="1" indent="0">
              <a:buNone/>
            </a:pPr>
            <a:r>
              <a:rPr lang="ru-RU" dirty="0"/>
              <a:t>Учитывая </a:t>
            </a:r>
            <a:r>
              <a:rPr lang="ru-RU" dirty="0" err="1"/>
              <a:t>дистантное</a:t>
            </a:r>
            <a:r>
              <a:rPr lang="ru-RU" dirty="0"/>
              <a:t> употребление:</a:t>
            </a:r>
          </a:p>
          <a:p>
            <a:pPr lvl="1"/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или</a:t>
            </a:r>
            <a:r>
              <a:rPr lang="ru-RU" dirty="0"/>
              <a:t> </a:t>
            </a:r>
            <a:r>
              <a:rPr lang="ru-RU" u="sng" dirty="0" err="1"/>
              <a:t>морфосинтаксисом</a:t>
            </a:r>
            <a:endParaRPr lang="ru-RU" u="sng" dirty="0"/>
          </a:p>
          <a:p>
            <a:pPr marL="457200" lvl="1" indent="0">
              <a:buNone/>
            </a:pPr>
            <a:r>
              <a:rPr lang="ru-RU" dirty="0"/>
              <a:t>например, </a:t>
            </a:r>
            <a:r>
              <a:rPr lang="en-US" dirty="0"/>
              <a:t>[</a:t>
            </a:r>
            <a:r>
              <a:rPr lang="ru-RU" dirty="0"/>
              <a:t>Зализняк 2017 (1967)</a:t>
            </a:r>
            <a:r>
              <a:rPr lang="en-US" dirty="0"/>
              <a:t>]</a:t>
            </a:r>
            <a:r>
              <a:rPr lang="ru-RU" dirty="0"/>
              <a:t> – категория «</a:t>
            </a:r>
            <a:r>
              <a:rPr lang="ru-RU" dirty="0" err="1"/>
              <a:t>припредложности</a:t>
            </a:r>
            <a:r>
              <a:rPr lang="ru-RU" dirty="0"/>
              <a:t>»</a:t>
            </a:r>
          </a:p>
          <a:p>
            <a:pPr marL="457200" lvl="1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9D9F7E-5F38-499F-89E0-C791B629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pPr/>
              <a:t>7</a:t>
            </a:fld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403153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C146C-ECAB-4319-9B27-A3B02609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Контекст </a:t>
            </a:r>
            <a:r>
              <a:rPr lang="ru-RU" dirty="0" err="1"/>
              <a:t>компаратива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602A7C-FFE8-48E2-8CDE-55423CD9A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Группа </a:t>
            </a:r>
            <a:r>
              <a:rPr lang="ru-RU" dirty="0" err="1"/>
              <a:t>компаратива</a:t>
            </a:r>
            <a:r>
              <a:rPr lang="ru-RU" dirty="0"/>
              <a:t> в </a:t>
            </a:r>
            <a:r>
              <a:rPr lang="ru-RU" b="1" dirty="0"/>
              <a:t>предикатной</a:t>
            </a:r>
            <a:r>
              <a:rPr lang="ru-RU" dirty="0"/>
              <a:t> позиции:</a:t>
            </a:r>
          </a:p>
          <a:p>
            <a:pPr marL="0" indent="0">
              <a:buNone/>
            </a:pPr>
            <a:r>
              <a:rPr lang="ru-RU" dirty="0"/>
              <a:t>(13)	</a:t>
            </a:r>
            <a:r>
              <a:rPr lang="ru-RU" i="1" dirty="0"/>
              <a:t>Отец воспитал дочь, так чтобы она стала </a:t>
            </a:r>
            <a:r>
              <a:rPr lang="ru-RU" dirty="0"/>
              <a:t>лучше</a:t>
            </a:r>
            <a:r>
              <a:rPr lang="ru-RU" i="1" dirty="0"/>
              <a:t> </a:t>
            </a:r>
            <a:r>
              <a:rPr lang="ru-RU" b="1" i="1" dirty="0"/>
              <a:t>него</a:t>
            </a:r>
            <a:r>
              <a:rPr lang="ru-RU" i="1" dirty="0"/>
              <a:t> , а дочка с 	свою очередь воспитала сына , так чтобы он стал </a:t>
            </a:r>
            <a:r>
              <a:rPr lang="ru-RU" dirty="0"/>
              <a:t>лучше</a:t>
            </a:r>
            <a:r>
              <a:rPr lang="ru-RU" i="1" dirty="0"/>
              <a:t> </a:t>
            </a:r>
            <a:r>
              <a:rPr lang="ru-RU" b="1" i="1" dirty="0"/>
              <a:t>неё</a:t>
            </a:r>
            <a:r>
              <a:rPr lang="ru-RU" i="1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 </a:t>
            </a:r>
            <a:r>
              <a:rPr lang="ru-RU" b="1" dirty="0"/>
              <a:t>адвербиальной</a:t>
            </a:r>
            <a:r>
              <a:rPr lang="ru-RU" dirty="0"/>
              <a:t> позиции:</a:t>
            </a:r>
          </a:p>
          <a:p>
            <a:pPr marL="0" indent="0">
              <a:buNone/>
            </a:pPr>
            <a:r>
              <a:rPr lang="ru-RU" dirty="0"/>
              <a:t>(14)	</a:t>
            </a:r>
            <a:r>
              <a:rPr lang="ru-RU" i="1" dirty="0"/>
              <a:t>Полезно направлять струю воды на затылок и </a:t>
            </a:r>
            <a:r>
              <a:rPr lang="ru-RU" dirty="0"/>
              <a:t>ниже</a:t>
            </a:r>
            <a:r>
              <a:rPr lang="ru-RU" i="1" dirty="0"/>
              <a:t> </a:t>
            </a:r>
            <a:r>
              <a:rPr lang="ru-RU" b="1" i="1" dirty="0"/>
              <a:t>него</a:t>
            </a:r>
            <a:r>
              <a:rPr lang="ru-RU" i="1" dirty="0"/>
              <a:t>.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b="1" dirty="0"/>
              <a:t>Модифицирующая</a:t>
            </a:r>
            <a:r>
              <a:rPr lang="ru-RU" dirty="0"/>
              <a:t> имя:</a:t>
            </a:r>
          </a:p>
          <a:p>
            <a:pPr marL="0" indent="0">
              <a:buNone/>
            </a:pPr>
            <a:r>
              <a:rPr lang="ru-RU" dirty="0"/>
              <a:t>(15)	</a:t>
            </a:r>
            <a:r>
              <a:rPr lang="en-US" i="1" dirty="0"/>
              <a:t>…</a:t>
            </a:r>
            <a:r>
              <a:rPr lang="ru-RU" i="1" dirty="0"/>
              <a:t>могу сказать что в моей жизни нет </a:t>
            </a:r>
            <a:r>
              <a:rPr lang="ru-RU" i="1" u="sng" dirty="0"/>
              <a:t>друзей</a:t>
            </a:r>
            <a:r>
              <a:rPr lang="ru-RU" i="1" dirty="0"/>
              <a:t> ближе и </a:t>
            </a:r>
            <a:r>
              <a:rPr lang="ru-RU" dirty="0"/>
              <a:t>лучше</a:t>
            </a:r>
            <a:r>
              <a:rPr lang="ru-RU" i="1" dirty="0"/>
              <a:t> </a:t>
            </a:r>
            <a:r>
              <a:rPr lang="ru-RU" b="1" i="1" dirty="0"/>
              <a:t>нее</a:t>
            </a:r>
            <a:r>
              <a:rPr lang="ru-RU" i="1" dirty="0"/>
              <a:t>!</a:t>
            </a:r>
          </a:p>
          <a:p>
            <a:pPr marL="0" indent="0">
              <a:buNone/>
            </a:pPr>
            <a:r>
              <a:rPr lang="en-US" dirty="0"/>
              <a:t>[</a:t>
            </a:r>
            <a:r>
              <a:rPr lang="ru-RU" dirty="0"/>
              <a:t>ГИКРЯ</a:t>
            </a:r>
            <a:r>
              <a:rPr lang="en-US" dirty="0"/>
              <a:t>]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0955AA-3836-4ED2-A0B8-32F84FC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pPr/>
              <a:t>8</a:t>
            </a:fld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82275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C146C-ECAB-4319-9B27-A3B02609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Контекст </a:t>
            </a:r>
            <a:r>
              <a:rPr lang="ru-RU" dirty="0" err="1"/>
              <a:t>компаратива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602A7C-FFE8-48E2-8CDE-55423CD9A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Подробно рассматривался в двух работах:</a:t>
            </a:r>
          </a:p>
          <a:p>
            <a:pPr marL="0" indent="0">
              <a:buNone/>
            </a:pPr>
            <a:endParaRPr lang="ru-RU" dirty="0"/>
          </a:p>
          <a:p>
            <a:r>
              <a:rPr lang="en-US" dirty="0"/>
              <a:t>[Hill, 1977]</a:t>
            </a:r>
          </a:p>
          <a:p>
            <a:endParaRPr lang="en-US" dirty="0"/>
          </a:p>
          <a:p>
            <a:r>
              <a:rPr lang="en-US" dirty="0"/>
              <a:t>[</a:t>
            </a:r>
            <a:r>
              <a:rPr lang="en-US" dirty="0" err="1"/>
              <a:t>Philippova</a:t>
            </a:r>
            <a:r>
              <a:rPr lang="en-US" dirty="0"/>
              <a:t>, 2018]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Кроме того, в </a:t>
            </a:r>
            <a:r>
              <a:rPr lang="en-US" dirty="0"/>
              <a:t>[Daniel, 2015], [</a:t>
            </a:r>
            <a:r>
              <a:rPr lang="ru-RU" dirty="0" err="1"/>
              <a:t>Сичинава</a:t>
            </a:r>
            <a:r>
              <a:rPr lang="ru-RU" dirty="0"/>
              <a:t>, 2013</a:t>
            </a:r>
            <a:r>
              <a:rPr lang="en-US" dirty="0"/>
              <a:t>]</a:t>
            </a:r>
            <a:r>
              <a:rPr lang="ru-RU" dirty="0"/>
              <a:t>,</a:t>
            </a:r>
            <a:r>
              <a:rPr lang="en-US" dirty="0"/>
              <a:t> [</a:t>
            </a:r>
            <a:r>
              <a:rPr lang="ru-RU" dirty="0"/>
              <a:t>Иткин, 2007</a:t>
            </a:r>
            <a:r>
              <a:rPr lang="en-US" dirty="0"/>
              <a:t>]</a:t>
            </a:r>
            <a:r>
              <a:rPr lang="ru-RU" dirty="0"/>
              <a:t>, неоднократно у Еськовой, напр. </a:t>
            </a:r>
            <a:r>
              <a:rPr lang="en-US" dirty="0"/>
              <a:t>[</a:t>
            </a:r>
            <a:r>
              <a:rPr lang="ru-RU" dirty="0"/>
              <a:t>Еськова, 2017</a:t>
            </a:r>
            <a:r>
              <a:rPr lang="en-US" dirty="0"/>
              <a:t>]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0955AA-3836-4ED2-A0B8-32F84FC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AC3-CB0F-4672-9D01-4AC9CB01DABE}" type="slidenum">
              <a:rPr lang="ru-RU" smtClean="0"/>
              <a:pPr/>
              <a:t>9</a:t>
            </a:fld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9233026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2027</Words>
  <Application>Microsoft Office PowerPoint</Application>
  <PresentationFormat>Широкоэкранный</PresentationFormat>
  <Paragraphs>295</Paragraphs>
  <Slides>35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Liberation Serif</vt:lpstr>
      <vt:lpstr>Тема Office</vt:lpstr>
      <vt:lpstr>Н-формы местоимений при компаративах</vt:lpstr>
      <vt:lpstr>Типичные контексты</vt:lpstr>
      <vt:lpstr>Типичные контексты</vt:lpstr>
      <vt:lpstr>Типичные контексты</vt:lpstr>
      <vt:lpstr>Менее типичные контексты</vt:lpstr>
      <vt:lpstr>Подходы</vt:lpstr>
      <vt:lpstr>Подходы</vt:lpstr>
      <vt:lpstr>Контекст компаратива</vt:lpstr>
      <vt:lpstr>Контекст компаратива</vt:lpstr>
      <vt:lpstr>Hill 1977</vt:lpstr>
      <vt:lpstr>Hill 1977</vt:lpstr>
      <vt:lpstr>Hill 1977</vt:lpstr>
      <vt:lpstr>Philippova 2018</vt:lpstr>
      <vt:lpstr>Philippova 2018</vt:lpstr>
      <vt:lpstr>Это исследование</vt:lpstr>
      <vt:lpstr>Разметка по синтаксическим ролям</vt:lpstr>
      <vt:lpstr>Разметка по синтаксическим ролям</vt:lpstr>
      <vt:lpstr>Разметка по синтаксическим ролям</vt:lpstr>
      <vt:lpstr>Данные НКРЯ</vt:lpstr>
      <vt:lpstr>Данные ГИКРЯ</vt:lpstr>
      <vt:lpstr>Наблюдения</vt:lpstr>
      <vt:lpstr>Наблюдения</vt:lpstr>
      <vt:lpstr>Статистика по синтаксическим ролям</vt:lpstr>
      <vt:lpstr>Статистика по синтаксическим ролям</vt:lpstr>
      <vt:lpstr>Роли adv-pred</vt:lpstr>
      <vt:lpstr>Роли adv-atrib</vt:lpstr>
      <vt:lpstr>Роли atrib-pred</vt:lpstr>
      <vt:lpstr>Наблюдения про роли</vt:lpstr>
      <vt:lpstr>Данные по форме компаратива</vt:lpstr>
      <vt:lpstr>Наблюдения про форму компаратива</vt:lpstr>
      <vt:lpstr>Наблюдения по другим моделям</vt:lpstr>
      <vt:lpstr>Наблюдения по другим моделям</vt:lpstr>
      <vt:lpstr>Вместо заключения</vt:lpstr>
      <vt:lpstr>Вместо заключения</vt:lpstr>
      <vt:lpstr>Библиография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Н-формы местоимений при компаративах</dc:title>
  <dc:creator>Максим Максим</dc:creator>
  <cp:lastModifiedBy>Максим Максим</cp:lastModifiedBy>
  <cp:revision>72</cp:revision>
  <dcterms:created xsi:type="dcterms:W3CDTF">2020-11-16T07:22:58Z</dcterms:created>
  <dcterms:modified xsi:type="dcterms:W3CDTF">2020-11-21T10:19:16Z</dcterms:modified>
</cp:coreProperties>
</file>