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  <p:sldId id="280" r:id="rId26"/>
    <p:sldId id="281" r:id="rId27"/>
    <p:sldId id="284" r:id="rId28"/>
    <p:sldId id="282" r:id="rId29"/>
    <p:sldId id="283" r:id="rId3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занов Антон Олегович" initials="БАО" lastIdx="1" clrIdx="0">
    <p:extLst>
      <p:ext uri="{19B8F6BF-5375-455C-9EA6-DF929625EA0E}">
        <p15:presenceInfo xmlns:p15="http://schemas.microsoft.com/office/powerpoint/2012/main" userId="Бузанов Антон Олег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52" autoAdjust="0"/>
  </p:normalViewPr>
  <p:slideViewPr>
    <p:cSldViewPr snapToGrid="0">
      <p:cViewPr varScale="1">
        <p:scale>
          <a:sx n="60" d="100"/>
          <a:sy n="60" d="100"/>
        </p:scale>
        <p:origin x="108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ED0B4-0BDC-4473-8259-84D0586C7C9F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20725-E99E-495F-9C51-E2FA9DFAD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7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0725-E99E-495F-9C51-E2FA9DFADE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1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первый взгляд дистрибуция двух интенсификаторов не прозрачна, более того – </a:t>
            </a:r>
            <a:r>
              <a:rPr lang="en-US" dirty="0"/>
              <a:t>men </a:t>
            </a:r>
            <a:r>
              <a:rPr lang="ru-RU" dirty="0"/>
              <a:t>наблюдается не у всех носителей. Основным интенсификатором является </a:t>
            </a:r>
            <a:r>
              <a:rPr lang="en-US" dirty="0" err="1"/>
              <a:t>menken</a:t>
            </a:r>
            <a:r>
              <a:rPr lang="ru-RU" dirty="0"/>
              <a:t>, не описанный в грамматиках.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0725-E99E-495F-9C51-E2FA9DFADE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6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0725-E99E-495F-9C51-E2FA9DFADE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20725-E99E-495F-9C51-E2FA9DFADE9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9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1190" y="3085764"/>
            <a:ext cx="10993550" cy="3338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50D688-DE0A-412E-889E-95554799E678}" type="datetime1">
              <a:rPr lang="ru-RU" smtClean="0"/>
              <a:t>18.11.2020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5688E5B1-4139-AD48-BA45-9CE6A55A1ED0}"/>
              </a:ext>
            </a:extLst>
          </p:cNvPr>
          <p:cNvSpPr/>
          <p:nvPr/>
        </p:nvSpPr>
        <p:spPr>
          <a:xfrm>
            <a:off x="109259" y="456433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27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ши 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A1DAAE-D72C-435F-81AF-1A4264D04CBA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360596E6-4DE9-A746-9D39-94401D2B4645}"/>
              </a:ext>
            </a:extLst>
          </p:cNvPr>
          <p:cNvSpPr/>
          <p:nvPr/>
        </p:nvSpPr>
        <p:spPr>
          <a:xfrm rot="16200000">
            <a:off x="3619401" y="2402840"/>
            <a:ext cx="1270001" cy="12701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14FCD294-AF1C-5E4C-A4DA-80CFCFA43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138" y="917461"/>
            <a:ext cx="2205037" cy="4989627"/>
          </a:xfrm>
          <a:custGeom>
            <a:avLst/>
            <a:gdLst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809319 w 2205037"/>
              <a:gd name="connsiteY5" fmla="*/ 4286290 h 4989627"/>
              <a:gd name="connsiteX6" fmla="*/ 809319 w 2205037"/>
              <a:gd name="connsiteY6" fmla="*/ 3905289 h 4989627"/>
              <a:gd name="connsiteX7" fmla="*/ 0 w 2205037"/>
              <a:gd name="connsiteY7" fmla="*/ 3905289 h 4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5037" h="4989627">
                <a:moveTo>
                  <a:pt x="0" y="0"/>
                </a:moveTo>
                <a:lnTo>
                  <a:pt x="2205037" y="0"/>
                </a:lnTo>
                <a:lnTo>
                  <a:pt x="2205037" y="4989627"/>
                </a:lnTo>
                <a:lnTo>
                  <a:pt x="0" y="4989627"/>
                </a:lnTo>
                <a:lnTo>
                  <a:pt x="0" y="4286290"/>
                </a:lnTo>
                <a:lnTo>
                  <a:pt x="809319" y="4286290"/>
                </a:lnTo>
                <a:lnTo>
                  <a:pt x="809319" y="3905289"/>
                </a:lnTo>
                <a:lnTo>
                  <a:pt x="0" y="390528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8EDF2123-85B2-F547-8D7A-F0273E1E9E85}"/>
              </a:ext>
            </a:extLst>
          </p:cNvPr>
          <p:cNvSpPr/>
          <p:nvPr/>
        </p:nvSpPr>
        <p:spPr>
          <a:xfrm>
            <a:off x="764089" y="482459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1DA15C9-6722-0B47-897A-7DC9AED3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51" y="2945525"/>
            <a:ext cx="2945494" cy="1613201"/>
          </a:xfrm>
        </p:spPr>
        <p:txBody>
          <a:bodyPr lIns="0" tIns="0" rIns="0" bIns="0"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22" name="Объект 20">
            <a:extLst>
              <a:ext uri="{FF2B5EF4-FFF2-40B4-BE49-F238E27FC236}">
                <a16:creationId xmlns:a16="http://schemas.microsoft.com/office/drawing/2014/main" id="{5FFB748F-E999-9A4B-B9D8-B6E1C2AE01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05688" y="2005013"/>
            <a:ext cx="4510087" cy="4027487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969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алере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6D582C-8FA1-4AB2-8B93-0339BCA2C36B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placeholder.jpg">
            <a:extLst>
              <a:ext uri="{FF2B5EF4-FFF2-40B4-BE49-F238E27FC236}">
                <a16:creationId xmlns:a16="http://schemas.microsoft.com/office/drawing/2014/main" id="{D447DA2F-5DA0-834C-9AFA-DC4F7B4ECC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308" y="717550"/>
            <a:ext cx="2063601" cy="4953001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292654E-1088-3C42-A573-2CBF48FA33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4457" y="3168650"/>
            <a:ext cx="3367194" cy="3689350"/>
          </a:xfrm>
          <a:custGeom>
            <a:avLst/>
            <a:gdLst>
              <a:gd name="connsiteX0" fmla="*/ 0 w 3367194"/>
              <a:gd name="connsiteY0" fmla="*/ 0 h 3689350"/>
              <a:gd name="connsiteX1" fmla="*/ 3367194 w 3367194"/>
              <a:gd name="connsiteY1" fmla="*/ 0 h 3689350"/>
              <a:gd name="connsiteX2" fmla="*/ 3367194 w 3367194"/>
              <a:gd name="connsiteY2" fmla="*/ 3689350 h 3689350"/>
              <a:gd name="connsiteX3" fmla="*/ 0 w 3367194"/>
              <a:gd name="connsiteY3" fmla="*/ 3689350 h 3689350"/>
              <a:gd name="connsiteX4" fmla="*/ 0 w 3367194"/>
              <a:gd name="connsiteY4" fmla="*/ 2035101 h 3689350"/>
              <a:gd name="connsiteX5" fmla="*/ 508000 w 3367194"/>
              <a:gd name="connsiteY5" fmla="*/ 2035101 h 3689350"/>
              <a:gd name="connsiteX6" fmla="*/ 508000 w 3367194"/>
              <a:gd name="connsiteY6" fmla="*/ 1654100 h 3689350"/>
              <a:gd name="connsiteX7" fmla="*/ 0 w 3367194"/>
              <a:gd name="connsiteY7" fmla="*/ 1654100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7194" h="3689350">
                <a:moveTo>
                  <a:pt x="0" y="0"/>
                </a:moveTo>
                <a:lnTo>
                  <a:pt x="3367194" y="0"/>
                </a:lnTo>
                <a:lnTo>
                  <a:pt x="3367194" y="3689350"/>
                </a:lnTo>
                <a:lnTo>
                  <a:pt x="0" y="3689350"/>
                </a:lnTo>
                <a:lnTo>
                  <a:pt x="0" y="2035101"/>
                </a:lnTo>
                <a:lnTo>
                  <a:pt x="508000" y="2035101"/>
                </a:lnTo>
                <a:lnTo>
                  <a:pt x="508000" y="1654100"/>
                </a:lnTo>
                <a:lnTo>
                  <a:pt x="0" y="16541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1439" tIns="45719" rIns="91439" bIns="45719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placeholder.jpg">
            <a:extLst>
              <a:ext uri="{FF2B5EF4-FFF2-40B4-BE49-F238E27FC236}">
                <a16:creationId xmlns:a16="http://schemas.microsoft.com/office/drawing/2014/main" id="{098C8554-580A-2442-9906-28A71B624A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4457" y="0"/>
            <a:ext cx="3367194" cy="2667000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4DD41584-4B5C-2B41-B712-6810C565BC56}"/>
              </a:ext>
            </a:extLst>
          </p:cNvPr>
          <p:cNvSpPr/>
          <p:nvPr/>
        </p:nvSpPr>
        <p:spPr>
          <a:xfrm>
            <a:off x="766456" y="4822750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BCFE255A-D792-824C-B7BD-0F53CCBE9393}"/>
              </a:ext>
            </a:extLst>
          </p:cNvPr>
          <p:cNvSpPr/>
          <p:nvPr/>
        </p:nvSpPr>
        <p:spPr>
          <a:xfrm>
            <a:off x="9493307" y="29019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noProof="0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C5F7BCC5-255A-E040-9CB6-55FC42CEBF16}"/>
              </a:ext>
            </a:extLst>
          </p:cNvPr>
          <p:cNvSpPr/>
          <p:nvPr/>
        </p:nvSpPr>
        <p:spPr>
          <a:xfrm rot="16200000">
            <a:off x="3519629" y="227330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noProof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015DDBE-BC7A-D046-BEA1-79A44722B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2484" y="3486000"/>
            <a:ext cx="3658324" cy="1613201"/>
          </a:xfrm>
        </p:spPr>
        <p:txBody>
          <a:bodyPr lIns="0" tIns="0" rIns="0" bIns="0" rtlCol="0" anchor="ctr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878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191013-EB3E-4708-8DC6-424D4E8749EB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D6BDBD8F-0811-E743-8D29-95FBA6111DCA}"/>
              </a:ext>
            </a:extLst>
          </p:cNvPr>
          <p:cNvSpPr/>
          <p:nvPr/>
        </p:nvSpPr>
        <p:spPr>
          <a:xfrm>
            <a:off x="5216208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noProof="0"/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/>
        </p:nvSpPr>
        <p:spPr>
          <a:xfrm rot="16200000">
            <a:off x="797983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noProof="0"/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/>
        </p:nvSpPr>
        <p:spPr>
          <a:xfrm>
            <a:off x="4673599" y="60404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035869"/>
            <a:ext cx="3658324" cy="1613201"/>
          </a:xfrm>
        </p:spPr>
        <p:txBody>
          <a:bodyPr lIns="0" tIns="0" rIns="0" bIns="0"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16689" y="878177"/>
            <a:ext cx="5341775" cy="525181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896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9E887ACE-210F-4A8A-A033-E24FD239D1BB}"/>
              </a:ext>
            </a:extLst>
          </p:cNvPr>
          <p:cNvSpPr/>
          <p:nvPr/>
        </p:nvSpPr>
        <p:spPr>
          <a:xfrm>
            <a:off x="0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noProof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4225" y="878177"/>
            <a:ext cx="5341775" cy="525181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C4E808-F359-4099-A347-674B96297880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/>
        </p:nvSpPr>
        <p:spPr>
          <a:xfrm rot="16200000">
            <a:off x="7326450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noProof="0"/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/>
        </p:nvSpPr>
        <p:spPr>
          <a:xfrm>
            <a:off x="6482401" y="60404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5099" y="4035869"/>
            <a:ext cx="3658324" cy="1613201"/>
          </a:xfrm>
        </p:spPr>
        <p:txBody>
          <a:bodyPr lIns="0" tIns="0" rIns="0" bIns="0"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119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0C38CC-F5FE-4068-83EA-DBE16D878AEA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B5C4D9A4-C8E3-4644-9D63-86142FA59A02}"/>
              </a:ext>
            </a:extLst>
          </p:cNvPr>
          <p:cNvSpPr/>
          <p:nvPr/>
        </p:nvSpPr>
        <p:spPr>
          <a:xfrm>
            <a:off x="952500" y="952500"/>
            <a:ext cx="10287000" cy="4953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" name="Прямоугольник 1">
            <a:extLst>
              <a:ext uri="{FF2B5EF4-FFF2-40B4-BE49-F238E27FC236}">
                <a16:creationId xmlns:a16="http://schemas.microsoft.com/office/drawing/2014/main" id="{7047AEE3-4D24-FE4F-BC8C-1050F33A970F}"/>
              </a:ext>
            </a:extLst>
          </p:cNvPr>
          <p:cNvSpPr/>
          <p:nvPr/>
        </p:nvSpPr>
        <p:spPr>
          <a:xfrm rot="16200000">
            <a:off x="5454650" y="1104900"/>
            <a:ext cx="1270000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2B45386C-7F1B-4D47-959C-DE1A73B407E7}"/>
              </a:ext>
            </a:extLst>
          </p:cNvPr>
          <p:cNvSpPr/>
          <p:nvPr/>
        </p:nvSpPr>
        <p:spPr>
          <a:xfrm>
            <a:off x="431799" y="136524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FB1C5AC5-B8E6-EC4F-8CB9-43E091C422EF}"/>
              </a:ext>
            </a:extLst>
          </p:cNvPr>
          <p:cNvSpPr/>
          <p:nvPr/>
        </p:nvSpPr>
        <p:spPr>
          <a:xfrm>
            <a:off x="10731499" y="506537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3ACFFFD-2D44-B943-8B58-CC9B7641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567" y="3019274"/>
            <a:ext cx="9304867" cy="1613201"/>
          </a:xfrm>
        </p:spPr>
        <p:txBody>
          <a:bodyPr lIns="0" tIns="0" rIns="0" bIns="0" rtlCol="0" anchor="ctr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13" name="Объект 13">
            <a:extLst>
              <a:ext uri="{FF2B5EF4-FFF2-40B4-BE49-F238E27FC236}">
                <a16:creationId xmlns:a16="http://schemas.microsoft.com/office/drawing/2014/main" id="{8E96E8CE-45C0-D643-B7F3-08C20CF5F7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37501" y="2348318"/>
            <a:ext cx="3316999" cy="269370"/>
          </a:xfrm>
        </p:spPr>
        <p:txBody>
          <a:bodyPr rtlCol="0">
            <a:noAutofit/>
          </a:bodyPr>
          <a:lstStyle>
            <a:lvl1pPr marL="0" indent="0" algn="ctr">
              <a:lnSpc>
                <a:spcPct val="80000"/>
              </a:lnSpc>
              <a:buNone/>
              <a:defRPr sz="1600" cap="all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МЕСТО ДЛЯ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3034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F70F810B-4DED-A045-A1D2-7605E821997B}"/>
              </a:ext>
            </a:extLst>
          </p:cNvPr>
          <p:cNvSpPr/>
          <p:nvPr/>
        </p:nvSpPr>
        <p:spPr>
          <a:xfrm>
            <a:off x="0" y="4735651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194DD3B-943C-8740-A545-0DA0E5FD2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651968"/>
            <a:ext cx="3658324" cy="997102"/>
          </a:xfrm>
        </p:spPr>
        <p:txBody>
          <a:bodyPr lIns="0" tIns="0" rIns="0" bIns="0" rtlCol="0" anchor="t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18" name="Прямоугольник 1">
            <a:extLst>
              <a:ext uri="{FF2B5EF4-FFF2-40B4-BE49-F238E27FC236}">
                <a16:creationId xmlns:a16="http://schemas.microsoft.com/office/drawing/2014/main" id="{93D5DD3F-FCDF-5945-9321-0FABA0771516}"/>
              </a:ext>
            </a:extLst>
          </p:cNvPr>
          <p:cNvSpPr/>
          <p:nvPr/>
        </p:nvSpPr>
        <p:spPr>
          <a:xfrm rot="16200000">
            <a:off x="5467350" y="2065417"/>
            <a:ext cx="1270000" cy="12701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B8877488-477F-0041-88BE-F780F1C66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6172" y="0"/>
            <a:ext cx="4994803" cy="685800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6460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A30122-A5D4-4DB2-BD19-C627DE3FC363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rtlCol="0" anchor="t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852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E578744-C8D6-436A-B295-65FCCF93168C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8640E59D-783A-C149-B212-716E0C4FE00D}"/>
              </a:ext>
            </a:extLst>
          </p:cNvPr>
          <p:cNvSpPr/>
          <p:nvPr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Прямоугольник 1">
            <a:extLst>
              <a:ext uri="{FF2B5EF4-FFF2-40B4-BE49-F238E27FC236}">
                <a16:creationId xmlns:a16="http://schemas.microsoft.com/office/drawing/2014/main" id="{4E3F3D93-DB12-4C41-A747-8781702C1204}"/>
              </a:ext>
            </a:extLst>
          </p:cNvPr>
          <p:cNvSpPr/>
          <p:nvPr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rtlCol="0" anchor="t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EE6C881-74AA-8944-AD6A-BA0821ECDC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1443038"/>
            <a:ext cx="5514975" cy="4894262"/>
          </a:xfrm>
        </p:spPr>
        <p:txBody>
          <a:bodyPr rtlCol="0"/>
          <a:lstStyle>
            <a:lvl1pPr>
              <a:spcBef>
                <a:spcPts val="1000"/>
              </a:spcBef>
              <a:spcAft>
                <a:spcPts val="1500"/>
              </a:spcAft>
              <a:defRPr/>
            </a:lvl1pPr>
            <a:lvl2pPr>
              <a:spcBef>
                <a:spcPts val="1000"/>
              </a:spcBef>
              <a:spcAft>
                <a:spcPts val="1500"/>
              </a:spcAft>
              <a:defRPr/>
            </a:lvl2pPr>
            <a:lvl3pPr>
              <a:spcBef>
                <a:spcPts val="1000"/>
              </a:spcBef>
              <a:spcAft>
                <a:spcPts val="1500"/>
              </a:spcAft>
              <a:defRPr/>
            </a:lvl3pPr>
            <a:lvl4pPr>
              <a:spcBef>
                <a:spcPts val="1000"/>
              </a:spcBef>
              <a:spcAft>
                <a:spcPts val="1500"/>
              </a:spcAft>
              <a:defRPr/>
            </a:lvl4pPr>
            <a:lvl5pPr>
              <a:spcBef>
                <a:spcPts val="1000"/>
              </a:spcBef>
              <a:spcAft>
                <a:spcPts val="1500"/>
              </a:spcAft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073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81194" y="1956391"/>
            <a:ext cx="11029614" cy="4467523"/>
          </a:xfrm>
        </p:spPr>
        <p:txBody>
          <a:bodyPr rtlCol="0"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9462C3-B3CC-478F-9672-AC44728F3DD3}" type="datetime1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4C75DA6C-B626-714A-8BBC-6FDDB6B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7982"/>
            <a:ext cx="11029616" cy="740156"/>
          </a:xfrm>
        </p:spPr>
        <p:txBody>
          <a:bodyPr rtlCol="0" anchor="t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72B4D55A-70C8-E04B-B7E3-3355A1131891}"/>
              </a:ext>
            </a:extLst>
          </p:cNvPr>
          <p:cNvSpPr/>
          <p:nvPr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056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rtlCol="0" anchor="t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1192" y="1890876"/>
            <a:ext cx="11029615" cy="408447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1FC11B-617C-4184-BFB6-B855DFC4DE44}" type="datetime1">
              <a:rPr lang="ru-RU" smtClean="0"/>
              <a:t>18.11.2020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C8660979-B6F8-480C-AAC7-48903CC3ECFC}"/>
              </a:ext>
            </a:extLst>
          </p:cNvPr>
          <p:cNvSpPr/>
          <p:nvPr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930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390CC524-3900-1041-BDBF-D0ABD37D8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4500" cy="6858000"/>
          </a:xfrm>
          <a:custGeom>
            <a:avLst/>
            <a:gdLst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4952408 w 5524500"/>
              <a:gd name="connsiteY4" fmla="*/ 1187539 h 6858000"/>
              <a:gd name="connsiteX5" fmla="*/ 5524500 w 5524500"/>
              <a:gd name="connsiteY5" fmla="*/ 1187539 h 6858000"/>
              <a:gd name="connsiteX6" fmla="*/ 5524500 w 5524500"/>
              <a:gd name="connsiteY6" fmla="*/ 6858000 h 6858000"/>
              <a:gd name="connsiteX7" fmla="*/ 0 w 55245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4500" h="6858000">
                <a:moveTo>
                  <a:pt x="0" y="0"/>
                </a:moveTo>
                <a:lnTo>
                  <a:pt x="5524500" y="0"/>
                </a:lnTo>
                <a:lnTo>
                  <a:pt x="5524500" y="806538"/>
                </a:lnTo>
                <a:lnTo>
                  <a:pt x="4952408" y="806538"/>
                </a:lnTo>
                <a:lnTo>
                  <a:pt x="4952408" y="1187539"/>
                </a:lnTo>
                <a:lnTo>
                  <a:pt x="5524500" y="1187539"/>
                </a:lnTo>
                <a:lnTo>
                  <a:pt x="5524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223592" y="1890876"/>
            <a:ext cx="5387215" cy="4084474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D3FF91-738A-4BD6-B788-7F337267C46C}" type="datetime1">
              <a:rPr lang="ru-RU" smtClean="0"/>
              <a:t>18.11.2020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D49B377-6CF8-9E4B-8973-3F8057D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592" y="702156"/>
            <a:ext cx="5387215" cy="740156"/>
          </a:xfrm>
        </p:spPr>
        <p:txBody>
          <a:bodyPr rtlCol="0" anchor="t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  <p:sp>
        <p:nvSpPr>
          <p:cNvPr id="19" name="Прямоугольник 1">
            <a:extLst>
              <a:ext uri="{FF2B5EF4-FFF2-40B4-BE49-F238E27FC236}">
                <a16:creationId xmlns:a16="http://schemas.microsoft.com/office/drawing/2014/main" id="{E11F091D-EBC7-D743-82DA-0E177FD421D4}"/>
              </a:ext>
            </a:extLst>
          </p:cNvPr>
          <p:cNvSpPr/>
          <p:nvPr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03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581191" y="5141974"/>
            <a:ext cx="11029615" cy="12588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BD57BB-867A-48E8-ABB9-B29DEDD4F16B}" type="datetime1">
              <a:rPr lang="ru-RU" smtClean="0"/>
              <a:t>18.11.2020</a:t>
            </a:fld>
            <a:endParaRPr lang="ru-RU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5DC1E635-F6E7-F248-9B85-120581E81180}"/>
              </a:ext>
            </a:extLst>
          </p:cNvPr>
          <p:cNvSpPr/>
          <p:nvPr/>
        </p:nvSpPr>
        <p:spPr>
          <a:xfrm>
            <a:off x="109259" y="555202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448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2847885"/>
            <a:ext cx="4757482" cy="557784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Место для заголовка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3523046"/>
            <a:ext cx="4757479" cy="2131499"/>
          </a:xfrm>
        </p:spPr>
        <p:txBody>
          <a:bodyPr rtlCol="0"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604002" y="2847886"/>
            <a:ext cx="4757483" cy="553373"/>
          </a:xfrm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Место для заголовка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604001" y="3523046"/>
            <a:ext cx="4757484" cy="2131499"/>
          </a:xfrm>
        </p:spPr>
        <p:txBody>
          <a:bodyPr rtlCol="0"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F07B25-9E6A-4433-BF46-2E70011F4F37}" type="datetime1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 1">
            <a:extLst>
              <a:ext uri="{FF2B5EF4-FFF2-40B4-BE49-F238E27FC236}">
                <a16:creationId xmlns:a16="http://schemas.microsoft.com/office/drawing/2014/main" id="{73CA278B-C101-7F4E-B11A-7B91B0C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rtlCol="0" anchor="t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FE5F6035-AACE-6847-8AF4-EB3C4D79EE95}"/>
              </a:ext>
            </a:extLst>
          </p:cNvPr>
          <p:cNvSpPr/>
          <p:nvPr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D914FC0-3771-6041-9E7C-1C624C85A803}"/>
              </a:ext>
            </a:extLst>
          </p:cNvPr>
          <p:cNvGrpSpPr/>
          <p:nvPr/>
        </p:nvGrpSpPr>
        <p:grpSpPr>
          <a:xfrm>
            <a:off x="5338672" y="2250891"/>
            <a:ext cx="1265330" cy="3839220"/>
            <a:chOff x="5385421" y="2250891"/>
            <a:chExt cx="1265330" cy="3839220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">
              <a:extLst>
                <a:ext uri="{FF2B5EF4-FFF2-40B4-BE49-F238E27FC236}">
                  <a16:creationId xmlns:a16="http://schemas.microsoft.com/office/drawing/2014/main" id="{2D2224CB-5DFF-3D4B-816B-1A44228A23EE}"/>
                </a:ext>
              </a:extLst>
            </p:cNvPr>
            <p:cNvSpPr/>
            <p:nvPr/>
          </p:nvSpPr>
          <p:spPr>
            <a:xfrm>
              <a:off x="5385421" y="2250891"/>
              <a:ext cx="1265330" cy="3810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rtlCol="0" anchor="ctr"/>
            <a:lstStyle/>
            <a:p>
              <a:pPr algn="ctr" defTabSz="412750" rtl="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ru-RU" sz="1600" kern="0" noProof="0" dirty="0">
                  <a:solidFill>
                    <a:srgbClr val="FFFFFF"/>
                  </a:solidFill>
                  <a:latin typeface="Helvetica Light"/>
                  <a:sym typeface="Helvetica Light"/>
                </a:rPr>
                <a:t>СРАВНЕНИЕ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18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5F2736-7833-44E1-B300-EE3F450ECA9A}" type="datetime1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id="{E2F4516B-8A37-894B-82AE-60204E67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rtlCol="0" anchor="t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CC16CE43-CB3C-7544-B05B-0A9F706D6FD8}"/>
              </a:ext>
            </a:extLst>
          </p:cNvPr>
          <p:cNvSpPr/>
          <p:nvPr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541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A488B4-F706-40F3-826D-9444E68C4380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зкий объект с крупным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9EEDEA7C-D9D3-5E4A-A0E6-B7A0ED5E0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599" y="0"/>
            <a:ext cx="7010400" cy="6858000"/>
          </a:xfrm>
          <a:custGeom>
            <a:avLst/>
            <a:gdLst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508001 w 7010400"/>
              <a:gd name="connsiteY6" fmla="*/ 2239395 h 6858000"/>
              <a:gd name="connsiteX7" fmla="*/ 0 w 7010400"/>
              <a:gd name="connsiteY7" fmla="*/ 223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0" y="6858000"/>
                </a:lnTo>
                <a:lnTo>
                  <a:pt x="0" y="2620396"/>
                </a:lnTo>
                <a:lnTo>
                  <a:pt x="508001" y="2620396"/>
                </a:lnTo>
                <a:lnTo>
                  <a:pt x="508001" y="2239395"/>
                </a:lnTo>
                <a:lnTo>
                  <a:pt x="0" y="22393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4F3381-964F-4B7A-B371-92FA1295E127}" type="datetime1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EF358276-528D-1F4E-804A-4F9FDE93568A}"/>
              </a:ext>
            </a:extLst>
          </p:cNvPr>
          <p:cNvSpPr/>
          <p:nvPr/>
        </p:nvSpPr>
        <p:spPr>
          <a:xfrm>
            <a:off x="4673599" y="2239395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rtlCol="0" anchor="ctr"/>
          <a:lstStyle/>
          <a:p>
            <a:pPr algn="ctr" defTabSz="412750" rtl="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A6817E56-9BF4-B245-9536-10F7E163D7D9}"/>
              </a:ext>
            </a:extLst>
          </p:cNvPr>
          <p:cNvSpPr/>
          <p:nvPr/>
        </p:nvSpPr>
        <p:spPr>
          <a:xfrm>
            <a:off x="581192" y="875830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rtlCol="0" anchor="ctr"/>
          <a:lstStyle/>
          <a:p>
            <a:pPr algn="ctr" rtl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noProof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2F758DC-4792-1D42-83A8-ED4E6CD5F7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1194" y="2720636"/>
            <a:ext cx="3863216" cy="3634317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859246A-0674-144E-84D6-29D5891C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304660"/>
            <a:ext cx="3863216" cy="1415976"/>
          </a:xfrm>
        </p:spPr>
        <p:txBody>
          <a:bodyPr rtlCol="0" anchor="t">
            <a:normAutofit/>
          </a:bodyPr>
          <a:lstStyle>
            <a:lvl1pPr>
              <a:defRPr sz="3400"/>
            </a:lvl1pPr>
          </a:lstStyle>
          <a:p>
            <a:pPr rtl="0"/>
            <a:r>
              <a:rPr lang="ru-RU" noProof="0"/>
              <a:t>Место для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558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EE25FC-A1C5-4C7B-BE11-9D0F3E5D9877}" type="datetime1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61FAE6-5631-4E8E-81AA-697191BCC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iberian-lang.srcc.msu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C1063-84BB-4599-A88C-7E58EEC6A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Интенсификаторы в быстринском диалекте эвенского языка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1F78B2-B99F-4407-A786-DE2276D97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Антон Бузанов, НИУ ВШЭ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58153A-9CC3-42A3-9B2A-976D7DE1D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1" y="206613"/>
            <a:ext cx="905258" cy="905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42510-066F-449F-8364-57FEEEA174F5}"/>
              </a:ext>
            </a:extLst>
          </p:cNvPr>
          <p:cNvSpPr txBox="1"/>
          <p:nvPr/>
        </p:nvSpPr>
        <p:spPr>
          <a:xfrm>
            <a:off x="9419339" y="5800118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Zoom, 2020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5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E9D2F81-9B99-4F89-87FF-E779F062F3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Интенсификаторы изменяются по числу: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dirty="0"/>
              <a:t> (</a:t>
            </a:r>
            <a:r>
              <a:rPr lang="en-US" cap="small" dirty="0"/>
              <a:t>int</a:t>
            </a:r>
            <a:r>
              <a:rPr lang="en-US" dirty="0"/>
              <a:t>) ~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me-r</a:t>
            </a:r>
            <a:r>
              <a:rPr lang="en-US" dirty="0"/>
              <a:t> (</a:t>
            </a:r>
            <a:r>
              <a:rPr lang="en-US" cap="small" dirty="0"/>
              <a:t>int-pl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men-ken</a:t>
            </a:r>
            <a:r>
              <a:rPr lang="en-US" dirty="0"/>
              <a:t> (</a:t>
            </a:r>
            <a:r>
              <a:rPr lang="en-US" cap="small" dirty="0"/>
              <a:t>int-ken</a:t>
            </a:r>
            <a:r>
              <a:rPr lang="en-US" dirty="0"/>
              <a:t>) ~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me-r-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</a:t>
            </a:r>
            <a:r>
              <a:rPr lang="en-US" dirty="0"/>
              <a:t> (</a:t>
            </a:r>
            <a:r>
              <a:rPr lang="en-US" cap="small" dirty="0"/>
              <a:t>int-pl-ken-pl</a:t>
            </a:r>
            <a:r>
              <a:rPr lang="en-US" dirty="0"/>
              <a:t>)</a:t>
            </a:r>
          </a:p>
          <a:p>
            <a:r>
              <a:rPr lang="ru-RU" dirty="0" err="1"/>
              <a:t>Интенесификатор</a:t>
            </a:r>
            <a:r>
              <a:rPr lang="ru-RU" dirty="0"/>
              <a:t> </a:t>
            </a:r>
            <a:r>
              <a:rPr lang="en-US" i="1" dirty="0" err="1"/>
              <a:t>menken</a:t>
            </a:r>
            <a:r>
              <a:rPr lang="en-US" i="1" dirty="0"/>
              <a:t> </a:t>
            </a:r>
            <a:r>
              <a:rPr lang="ru-RU" dirty="0"/>
              <a:t>состоит из основы и аффикса, пока не известного происхождения.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68B383A-3A01-4D72-8FDF-125C7ABF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Морфологические особенности</a:t>
            </a:r>
            <a:endParaRPr lang="ru-RU" i="1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859946-30E1-4CF2-8A4B-8ADE8B577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10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7334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B60A066-2479-472D-84E8-E73F4E6E4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956391"/>
            <a:ext cx="10837376" cy="4467523"/>
          </a:xfrm>
        </p:spPr>
        <p:txBody>
          <a:bodyPr/>
          <a:lstStyle/>
          <a:p>
            <a:r>
              <a:rPr lang="ru-RU" dirty="0"/>
              <a:t>Таким образом, эвенский язык относится к группе, где интенсификаторы и рефлексивные местоимения отличаются дистрибуцией, но при этом разделяют общий морфологический материал (в отличие, от эвенкийского</a:t>
            </a:r>
            <a:r>
              <a:rPr lang="ru-RU" baseline="30000" dirty="0"/>
              <a:t>1</a:t>
            </a:r>
            <a:r>
              <a:rPr lang="ru-RU" dirty="0"/>
              <a:t>, где интенсификаторы формально совпадают с </a:t>
            </a:r>
            <a:r>
              <a:rPr lang="ru-RU" dirty="0" err="1"/>
              <a:t>рефлексивами</a:t>
            </a:r>
            <a:r>
              <a:rPr lang="ru-RU" dirty="0"/>
              <a:t>).</a:t>
            </a:r>
          </a:p>
          <a:p>
            <a:r>
              <a:rPr lang="ru-RU" dirty="0"/>
              <a:t>Хотя отношение, очевидно, не такое же, как в языка типа грузинского (</a:t>
            </a:r>
            <a:r>
              <a:rPr lang="en-GB" b="1" i="1" dirty="0" err="1"/>
              <a:t>tv</a:t>
            </a:r>
            <a:r>
              <a:rPr lang="en-GB" i="1" dirty="0" err="1"/>
              <a:t>it</a:t>
            </a:r>
            <a:r>
              <a:rPr lang="ru-RU" i="1" dirty="0"/>
              <a:t>, </a:t>
            </a:r>
            <a:r>
              <a:rPr lang="en-GB" b="1" i="1" dirty="0" err="1"/>
              <a:t>t</a:t>
            </a:r>
            <a:r>
              <a:rPr lang="en-GB" i="1" dirty="0" err="1"/>
              <a:t>a</a:t>
            </a:r>
            <a:r>
              <a:rPr lang="en-GB" b="1" i="1" dirty="0" err="1"/>
              <a:t>v</a:t>
            </a:r>
            <a:r>
              <a:rPr lang="en-GB" i="1" dirty="0"/>
              <a:t>-</a:t>
            </a:r>
            <a:r>
              <a:rPr lang="ru-RU" i="1" dirty="0"/>
              <a:t>, </a:t>
            </a:r>
            <a:r>
              <a:rPr lang="en-US" dirty="0"/>
              <a:t>[König, Gast 2006])</a:t>
            </a:r>
            <a:r>
              <a:rPr lang="ru-RU" dirty="0"/>
              <a:t> и нанайского (</a:t>
            </a:r>
            <a:r>
              <a:rPr lang="en-GB" b="1" dirty="0" err="1"/>
              <a:t>mɛ</a:t>
            </a:r>
            <a:r>
              <a:rPr lang="en-GB" dirty="0" err="1"/>
              <a:t>nɛ</a:t>
            </a:r>
            <a:r>
              <a:rPr lang="ru-RU" dirty="0"/>
              <a:t>, </a:t>
            </a:r>
            <a:r>
              <a:rPr lang="en-GB" b="1" dirty="0" err="1"/>
              <a:t>mɛ</a:t>
            </a:r>
            <a:r>
              <a:rPr lang="en-GB" dirty="0" err="1"/>
              <a:t>pi</a:t>
            </a:r>
            <a:r>
              <a:rPr lang="ru-RU" dirty="0"/>
              <a:t>, </a:t>
            </a:r>
            <a:r>
              <a:rPr lang="en-US" dirty="0"/>
              <a:t>[</a:t>
            </a:r>
            <a:r>
              <a:rPr lang="ru-RU" dirty="0"/>
              <a:t>Аврорин</a:t>
            </a:r>
            <a:r>
              <a:rPr lang="ru-RU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r>
              <a:rPr lang="ru-RU" dirty="0"/>
              <a:t>1959</a:t>
            </a:r>
            <a:r>
              <a:rPr lang="en-US" dirty="0"/>
              <a:t>]</a:t>
            </a:r>
            <a:r>
              <a:rPr lang="ru-RU" dirty="0"/>
              <a:t>).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7806B7-9793-4173-80A1-2603B29B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Рефлексивы и интенсификаторы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FE757908-4C25-4C7F-BB1B-14C33C76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11</a:t>
            </a:fld>
            <a:endParaRPr lang="ru-RU" sz="54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D11EB6-2009-41E5-9BE8-DACB5D42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7579828" cy="434086"/>
          </a:xfrm>
        </p:spPr>
        <p:txBody>
          <a:bodyPr/>
          <a:lstStyle/>
          <a:p>
            <a:r>
              <a:rPr lang="ru-RU" sz="1100" dirty="0"/>
              <a:t>1. Запись производилась в экспедиции под рук. Казакевич О. А. в рамках проекта «Малые языки Сибири: наше культурное наследие» </a:t>
            </a:r>
            <a:r>
              <a:rPr lang="ru-RU" sz="1100" dirty="0">
                <a:hlinkClick r:id="rId3"/>
              </a:rPr>
              <a:t>http://siberian-lang.srcc.msu.ru/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547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916A738-C4DA-4C64-9F4F-4BCFFFFEAE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Adnominal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Adverbial-exclusive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Adverbial inclusive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Attributive use</a:t>
            </a:r>
            <a:endParaRPr lang="ru-RU" sz="3600" dirty="0"/>
          </a:p>
          <a:p>
            <a:pPr marL="0" indent="0" algn="r">
              <a:buNone/>
            </a:pPr>
            <a:r>
              <a:rPr lang="en-US" sz="3600" dirty="0"/>
              <a:t>[König, Gast 2006]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C55620-93AA-4BF8-A3CD-92146AAB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интенсификаторов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1AF0C248-C74E-4B2E-8612-6311241D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12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21162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B58928F-0B68-4590-B19D-E0E5C00142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(3)	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noŋan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okat-təki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men-ken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</a:t>
            </a:r>
          </a:p>
          <a:p>
            <a:pPr marL="0" indent="0">
              <a:buNone/>
            </a:pPr>
            <a:r>
              <a:rPr lang="en-GB" cap="small" dirty="0"/>
              <a:t>		3sg		</a:t>
            </a:r>
            <a:r>
              <a:rPr lang="ru-RU" dirty="0"/>
              <a:t>река-</a:t>
            </a:r>
            <a:r>
              <a:rPr lang="en-GB" cap="small" dirty="0" err="1"/>
              <a:t>dir</a:t>
            </a:r>
            <a:r>
              <a:rPr lang="en-GB" cap="small" dirty="0"/>
              <a:t> int-ken</a:t>
            </a:r>
            <a:r>
              <a:rPr lang="en-GB" dirty="0"/>
              <a:t>	</a:t>
            </a:r>
            <a:r>
              <a:rPr lang="ru-RU" dirty="0"/>
              <a:t>прийти-</a:t>
            </a:r>
            <a:r>
              <a:rPr lang="en-GB" cap="small" dirty="0"/>
              <a:t>pst-3sg</a:t>
            </a:r>
          </a:p>
          <a:p>
            <a:pPr marL="0" indent="0">
              <a:buNone/>
            </a:pPr>
            <a:r>
              <a:rPr lang="en-GB" dirty="0"/>
              <a:t>		‘</a:t>
            </a:r>
            <a:r>
              <a:rPr lang="ru-RU" dirty="0"/>
              <a:t>Он сам пришёл к реке.’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395DF6-6264-4048-BB3B-6C3F7D4F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6512"/>
            <a:ext cx="11029616" cy="74015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Adverbial-exclusive use </a:t>
            </a:r>
            <a:r>
              <a:rPr lang="ru-RU" dirty="0"/>
              <a:t>(</a:t>
            </a:r>
            <a:r>
              <a:rPr lang="en-US" dirty="0"/>
              <a:t>~</a:t>
            </a:r>
            <a:r>
              <a:rPr lang="ru-RU" dirty="0"/>
              <a:t>самостоятельно, в одиночку)</a:t>
            </a:r>
            <a:endParaRPr lang="en-US" sz="4000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2FD79210-2915-45E7-B3F2-5B899244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13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6512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C9D2B0D-1E89-4C7B-8610-E98F937D54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-- Старику всегда мясо приносили его дети.</a:t>
            </a:r>
          </a:p>
          <a:p>
            <a:pPr marL="0" indent="0">
              <a:buNone/>
              <a:tabLst>
                <a:tab pos="536575" algn="l"/>
                <a:tab pos="3314700" algn="l"/>
                <a:tab pos="4389438" algn="l"/>
                <a:tab pos="6640513" algn="l"/>
                <a:tab pos="7807325" algn="l"/>
              </a:tabLst>
            </a:pPr>
            <a:endParaRPr lang="ru-RU" dirty="0"/>
          </a:p>
          <a:p>
            <a:pPr marL="0" indent="0">
              <a:buNone/>
              <a:tabLst>
                <a:tab pos="536575" algn="l"/>
                <a:tab pos="3314700" algn="l"/>
                <a:tab pos="4389438" algn="l"/>
                <a:tab pos="6640513" algn="l"/>
                <a:tab pos="7807325" algn="l"/>
              </a:tabLst>
            </a:pPr>
            <a:r>
              <a:rPr lang="ru-RU" dirty="0"/>
              <a:t>(4)</a:t>
            </a:r>
            <a:r>
              <a:rPr lang="en-US" dirty="0"/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e-š-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men-ken=de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bugɨski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girka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-wat-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</a:t>
            </a:r>
          </a:p>
          <a:p>
            <a:pPr marL="0" indent="0">
              <a:buNone/>
              <a:tabLst>
                <a:tab pos="536575" algn="l"/>
                <a:tab pos="3314700" algn="l"/>
                <a:tab pos="4389438" algn="l"/>
                <a:tab pos="6640513" algn="l"/>
                <a:tab pos="7807325" algn="l"/>
              </a:tabLst>
            </a:pPr>
            <a:r>
              <a:rPr lang="en-US" dirty="0"/>
              <a:t>	</a:t>
            </a:r>
            <a:r>
              <a:rPr lang="en-US" cap="small" dirty="0" err="1"/>
              <a:t>neg.pred-pst-cvb</a:t>
            </a:r>
            <a:r>
              <a:rPr lang="en-US" dirty="0"/>
              <a:t>	</a:t>
            </a:r>
            <a:r>
              <a:rPr lang="ru-RU" dirty="0"/>
              <a:t>старик	</a:t>
            </a:r>
            <a:r>
              <a:rPr lang="en-US" cap="small" dirty="0"/>
              <a:t>int-ken=add</a:t>
            </a:r>
            <a:r>
              <a:rPr lang="en-US" dirty="0"/>
              <a:t>	</a:t>
            </a:r>
            <a:r>
              <a:rPr lang="ru-RU" dirty="0" err="1"/>
              <a:t>в.лес</a:t>
            </a:r>
            <a:r>
              <a:rPr lang="ru-RU" dirty="0"/>
              <a:t>	гулять-</a:t>
            </a:r>
            <a:r>
              <a:rPr lang="en-US" cap="small" dirty="0"/>
              <a:t>freq-pst-3sg</a:t>
            </a:r>
          </a:p>
          <a:p>
            <a:pPr marL="0" indent="0">
              <a:buNone/>
            </a:pPr>
            <a:r>
              <a:rPr lang="en-US" dirty="0"/>
              <a:t>	‘</a:t>
            </a:r>
            <a:r>
              <a:rPr lang="ru-RU" dirty="0"/>
              <a:t>Нет, старик и сам на охоту ходил.</a:t>
            </a:r>
            <a:r>
              <a:rPr lang="en-US" dirty="0"/>
              <a:t>’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832496-45E1-4225-B562-D20EF1E1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Adverbial inclusive use</a:t>
            </a:r>
            <a:r>
              <a:rPr lang="ru-RU" sz="4000" dirty="0"/>
              <a:t> (</a:t>
            </a:r>
            <a:r>
              <a:rPr lang="en-US" sz="4000" dirty="0"/>
              <a:t>~</a:t>
            </a:r>
            <a:r>
              <a:rPr lang="ru-RU" dirty="0"/>
              <a:t>тоже</a:t>
            </a:r>
            <a:r>
              <a:rPr lang="ru-RU" sz="4000" dirty="0"/>
              <a:t>)</a:t>
            </a:r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C0A3FC15-F6E6-4CBF-9E63-5F329AE2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14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6745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D8FAEFE-7C72-4331-9383-57A67A48F4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(5)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men-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			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d'u-tki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cap="small" dirty="0"/>
              <a:t>	int-ken</a:t>
            </a:r>
            <a:r>
              <a:rPr lang="ru-RU" cap="small" dirty="0"/>
              <a:t>	</a:t>
            </a:r>
            <a:r>
              <a:rPr lang="ru-RU" dirty="0"/>
              <a:t>	старик</a:t>
            </a:r>
            <a:r>
              <a:rPr lang="en-GB" dirty="0"/>
              <a:t>	</a:t>
            </a:r>
            <a:r>
              <a:rPr lang="ru-RU" dirty="0"/>
              <a:t>прийти-</a:t>
            </a:r>
            <a:r>
              <a:rPr lang="en-GB" cap="small" dirty="0"/>
              <a:t>pst-3sg</a:t>
            </a:r>
            <a:r>
              <a:rPr lang="en-GB" dirty="0"/>
              <a:t>	</a:t>
            </a:r>
            <a:r>
              <a:rPr lang="ru-RU" dirty="0"/>
              <a:t>дом-</a:t>
            </a:r>
            <a:r>
              <a:rPr lang="en-GB" cap="small" dirty="0" err="1"/>
              <a:t>dir</a:t>
            </a:r>
            <a:endParaRPr lang="en-GB" cap="small" dirty="0"/>
          </a:p>
          <a:p>
            <a:pPr marL="0" indent="0">
              <a:buNone/>
            </a:pPr>
            <a:r>
              <a:rPr lang="en-GB" dirty="0"/>
              <a:t>	‘</a:t>
            </a:r>
            <a:r>
              <a:rPr lang="ru-RU" dirty="0"/>
              <a:t>Сам старик пришёл домой.</a:t>
            </a:r>
            <a:r>
              <a:rPr lang="en-GB" dirty="0"/>
              <a:t>’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76B687C-E0C5-42EE-A990-091022FB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Adnominal use</a:t>
            </a:r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451D2B52-7BE9-470D-81BF-47FFBB728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15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7179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7D6F84D-5AE1-46FE-B4BA-02C8F32F3A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tabLst>
                <a:tab pos="446088" algn="l"/>
                <a:tab pos="1520825" algn="l"/>
                <a:tab pos="3679825" algn="l"/>
                <a:tab pos="5200650" algn="l"/>
                <a:tab pos="8607425" algn="l"/>
              </a:tabLst>
            </a:pPr>
            <a:r>
              <a:rPr lang="ru-RU" dirty="0"/>
              <a:t>(6)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konfet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	men-(ken)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karman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-dule-j	ne-di-n</a:t>
            </a:r>
          </a:p>
          <a:p>
            <a:pPr marL="0" indent="0">
              <a:buNone/>
              <a:tabLst>
                <a:tab pos="446088" algn="l"/>
                <a:tab pos="1520825" algn="l"/>
                <a:tab pos="3679825" algn="l"/>
                <a:tab pos="5200650" algn="l"/>
                <a:tab pos="8607425" algn="l"/>
              </a:tabLst>
            </a:pPr>
            <a:r>
              <a:rPr lang="ru-RU" dirty="0"/>
              <a:t>	</a:t>
            </a:r>
            <a:r>
              <a:rPr lang="en-GB" dirty="0"/>
              <a:t>A.	</a:t>
            </a:r>
            <a:r>
              <a:rPr lang="ru-RU" dirty="0"/>
              <a:t>конфета-</a:t>
            </a:r>
            <a:r>
              <a:rPr lang="en-GB" cap="small" dirty="0" err="1"/>
              <a:t>acc</a:t>
            </a:r>
            <a:r>
              <a:rPr lang="en-GB" cap="small" dirty="0"/>
              <a:t>	int-ken</a:t>
            </a:r>
            <a:r>
              <a:rPr lang="en-GB" dirty="0"/>
              <a:t>	</a:t>
            </a:r>
            <a:r>
              <a:rPr lang="ru-RU" dirty="0"/>
              <a:t>карман-</a:t>
            </a:r>
            <a:r>
              <a:rPr lang="en-GB" cap="small" dirty="0"/>
              <a:t>loc-prefl.sg</a:t>
            </a:r>
            <a:r>
              <a:rPr lang="en-GB" dirty="0"/>
              <a:t>	</a:t>
            </a:r>
            <a:r>
              <a:rPr lang="ru-RU" dirty="0"/>
              <a:t>класть-</a:t>
            </a:r>
            <a:r>
              <a:rPr lang="en-GB" cap="small" dirty="0"/>
              <a:t>pst-3sg</a:t>
            </a:r>
          </a:p>
          <a:p>
            <a:pPr marL="0" indent="0">
              <a:buNone/>
            </a:pPr>
            <a:r>
              <a:rPr lang="en-GB" dirty="0"/>
              <a:t>	‘</a:t>
            </a:r>
            <a:r>
              <a:rPr lang="ru-RU" dirty="0"/>
              <a:t>Антон конфету</a:t>
            </a:r>
            <a:r>
              <a:rPr lang="en-US" dirty="0"/>
              <a:t> </a:t>
            </a:r>
            <a:r>
              <a:rPr lang="ru-RU" dirty="0"/>
              <a:t>в свой собственный карман положил’.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6C3AA3-7E23-41DF-970A-5824FA1A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Attributive use</a:t>
            </a:r>
            <a:r>
              <a:rPr lang="ru-RU" sz="4000" dirty="0"/>
              <a:t> (</a:t>
            </a:r>
            <a:r>
              <a:rPr lang="en-US" sz="4000" dirty="0"/>
              <a:t>~own)</a:t>
            </a:r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E0E4922B-E172-495D-B9AD-8E747F2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16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6008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4A99D80-69D5-4522-9841-9893251388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Все значения классификации покрываются существующими в эвенском интенсификаторами, но что же можно сказать про их дистрибуцию?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4967ED0-0D0F-4FE4-938D-7B9CA222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0BAF41-2554-4569-91CE-D8459215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17</a:t>
            </a:fld>
            <a:endParaRPr lang="ru-RU" sz="54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F878294-A4DD-477C-A734-8817D776C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68444"/>
              </p:ext>
            </p:extLst>
          </p:nvPr>
        </p:nvGraphicFramePr>
        <p:xfrm>
          <a:off x="1107448" y="3552022"/>
          <a:ext cx="9977103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6598">
                  <a:extLst>
                    <a:ext uri="{9D8B030D-6E8A-4147-A177-3AD203B41FA5}">
                      <a16:colId xmlns:a16="http://schemas.microsoft.com/office/drawing/2014/main" val="473903349"/>
                    </a:ext>
                  </a:extLst>
                </a:gridCol>
                <a:gridCol w="2411730">
                  <a:extLst>
                    <a:ext uri="{9D8B030D-6E8A-4147-A177-3AD203B41FA5}">
                      <a16:colId xmlns:a16="http://schemas.microsoft.com/office/drawing/2014/main" val="1216093481"/>
                    </a:ext>
                  </a:extLst>
                </a:gridCol>
                <a:gridCol w="2968775">
                  <a:extLst>
                    <a:ext uri="{9D8B030D-6E8A-4147-A177-3AD203B41FA5}">
                      <a16:colId xmlns:a16="http://schemas.microsoft.com/office/drawing/2014/main" val="239876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menken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06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Adnominal use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*</a:t>
                      </a:r>
                      <a:endParaRPr lang="ru-RU" sz="2400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ok</a:t>
                      </a:r>
                      <a:endParaRPr lang="ru-RU" sz="2400" cap="small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27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Adverbial inclusive use (~</a:t>
                      </a:r>
                      <a:r>
                        <a:rPr lang="ru-RU" sz="2400" dirty="0"/>
                        <a:t>тоже)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*</a:t>
                      </a:r>
                      <a:endParaRPr lang="ru-RU" sz="2400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ok</a:t>
                      </a:r>
                      <a:endParaRPr lang="ru-RU" sz="2400" cap="small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63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Adverbial exclusive use</a:t>
                      </a:r>
                      <a:r>
                        <a:rPr lang="ru-RU" sz="2400" dirty="0"/>
                        <a:t> (</a:t>
                      </a:r>
                      <a:r>
                        <a:rPr lang="en-US" sz="2400" dirty="0"/>
                        <a:t>~</a:t>
                      </a:r>
                      <a:r>
                        <a:rPr lang="ru-RU" sz="2400" dirty="0"/>
                        <a:t>один)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small" baseline="0" dirty="0"/>
                        <a:t>*/</a:t>
                      </a:r>
                      <a:r>
                        <a:rPr lang="en-US" sz="2400" cap="small" baseline="0" dirty="0"/>
                        <a:t>?</a:t>
                      </a:r>
                      <a:endParaRPr lang="ru-RU" sz="2400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ok</a:t>
                      </a:r>
                      <a:endParaRPr lang="ru-RU" sz="2400" cap="small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17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Attributive use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ok</a:t>
                      </a:r>
                      <a:endParaRPr lang="ru-RU" sz="2400" cap="small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cap="small" baseline="0" dirty="0"/>
                        <a:t>ok/?</a:t>
                      </a:r>
                      <a:endParaRPr lang="ru-RU" sz="2400" cap="small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52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11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3D4F0E6-B409-4C40-A16D-1AFF5AF94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Интенсификатор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dirty="0"/>
              <a:t> </a:t>
            </a:r>
            <a:r>
              <a:rPr lang="ru-RU" dirty="0"/>
              <a:t>в первую очередь употребляется в сочетаниях с рефлексивными посессивными аффиксами, где его приемлемость даже выше, чем у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menken</a:t>
            </a:r>
            <a:r>
              <a:rPr lang="ru-RU" dirty="0"/>
              <a:t>, который выигрывает во всех остальных позициях.</a:t>
            </a:r>
          </a:p>
          <a:p>
            <a:r>
              <a:rPr lang="ru-RU" dirty="0"/>
              <a:t>Возможно, изначально это единственная возможная позиция для </a:t>
            </a:r>
            <a:r>
              <a:rPr lang="en-US" dirty="0"/>
              <a:t>men</a:t>
            </a:r>
            <a:r>
              <a:rPr lang="ru-RU" dirty="0"/>
              <a:t>, однако затем его дистрибуция расширилась, и он стал окказионально появляться в других позициях.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B15D5F-2726-462D-AA47-FD5BD707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по дистрибуции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B389CC-3371-4413-A1F9-B209ED9B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18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0332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5C16D9C-E2EB-45DC-9C59-9206E5E414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358959-1E0F-4D59-9859-9CFDD6D3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853520"/>
            <a:ext cx="11029614" cy="456667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053557-1FC1-4235-BB1C-D903E17C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Снова о морфологии: словоизменение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F63EF-F922-47DD-8A58-BA763EDE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19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7162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AABC9EB-56A7-4EB0-AAE0-AA3F360188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Эвенский язык является языком тунгусской группы, носители которого проживают на территории Сибири и Дальнего Востока России. На эвенском языке говорят 5,700 человек по данным переписи населения 2010 года. В рамках работы рассмотрен быстринский диалект, распространённый в Быстринском районе Камчатского края: в основном, в сёлах Эссо и Анавгай.</a:t>
            </a:r>
            <a:endParaRPr lang="en-US" dirty="0"/>
          </a:p>
          <a:p>
            <a:r>
              <a:rPr lang="ru-RU" dirty="0"/>
              <a:t>Данные собраны в ходе экспедиций в сёла Эссо и Анавгай в июне</a:t>
            </a:r>
            <a:r>
              <a:rPr lang="ru-RU" dirty="0">
                <a:effectLst/>
                <a:ea typeface="Malgun Gothic" panose="020B0503020000020004" pitchFamily="34" charset="-127"/>
              </a:rPr>
              <a:t>‑</a:t>
            </a:r>
            <a:r>
              <a:rPr lang="ru-RU" dirty="0"/>
              <a:t>июле 2019 года и в январе 2020 года.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BB96B4-4982-47A0-BDDE-680716575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Эвенский язык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E56047CA-1946-4261-89A6-678171A4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2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76279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93EE730-07A1-4DD1-9898-48CB8A4C0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/>
              <a:t>Позиция интенсификатора</a:t>
            </a:r>
          </a:p>
          <a:p>
            <a:r>
              <a:rPr lang="ru-RU" sz="3200" dirty="0"/>
              <a:t>Тип акцентуации</a:t>
            </a:r>
          </a:p>
          <a:p>
            <a:r>
              <a:rPr lang="ru-RU" sz="3200" dirty="0"/>
              <a:t>Дополнительное использование частиц и союзов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en-US" dirty="0"/>
              <a:t>[</a:t>
            </a:r>
            <a:r>
              <a:rPr lang="ru-RU" dirty="0"/>
              <a:t>Лютикова 2002</a:t>
            </a:r>
            <a:r>
              <a:rPr lang="en-US" dirty="0"/>
              <a:t>]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3FDB27-67F3-4AB1-8068-51E2466A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Средства разграничивающие базовые значение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0E2BB5-7226-47AB-AA01-65A7709D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20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48494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99C0701-E4F9-4557-92F7-2BC2923735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32D9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Всегда в препозиции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32D91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Интонация повышается на ударном слоге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AF50859-C781-447F-9962-78D4AF6B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Menken</a:t>
            </a:r>
            <a:r>
              <a:rPr lang="ru-RU" dirty="0"/>
              <a:t>: </a:t>
            </a:r>
            <a:r>
              <a:rPr lang="ru-RU" dirty="0" err="1"/>
              <a:t>аттрибутивное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0BEFF-E1C6-43AE-8224-853B6B23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21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1231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9E76659-F080-4B36-8174-0AAA4C263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4789170"/>
            <a:ext cx="11029614" cy="16347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446088" algn="l"/>
                <a:tab pos="1165225" algn="l"/>
                <a:tab pos="2686050" algn="l"/>
                <a:tab pos="5829300" algn="l"/>
              </a:tabLst>
            </a:pPr>
            <a:r>
              <a:rPr lang="ru-RU" dirty="0"/>
              <a:t>(7)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	men-ken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karman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dula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	ne-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dɨ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</a:p>
          <a:p>
            <a:pPr marL="0" indent="0">
              <a:buNone/>
              <a:tabLst>
                <a:tab pos="446088" algn="l"/>
                <a:tab pos="1165225" algn="l"/>
                <a:tab pos="2686050" algn="l"/>
                <a:tab pos="5829300" algn="l"/>
              </a:tabLst>
            </a:pPr>
            <a:r>
              <a:rPr lang="ru-RU" dirty="0"/>
              <a:t>	</a:t>
            </a:r>
            <a:r>
              <a:rPr lang="en-GB" dirty="0"/>
              <a:t>1</a:t>
            </a:r>
            <a:r>
              <a:rPr lang="en-GB" cap="small" dirty="0"/>
              <a:t>sg	int-ken</a:t>
            </a:r>
            <a:r>
              <a:rPr lang="en-GB" dirty="0"/>
              <a:t>	</a:t>
            </a:r>
            <a:r>
              <a:rPr lang="ru-RU" dirty="0"/>
              <a:t>карман-</a:t>
            </a:r>
            <a:r>
              <a:rPr lang="en-GB" cap="small" dirty="0"/>
              <a:t>loc-prefl.sg</a:t>
            </a:r>
            <a:r>
              <a:rPr lang="en-GB" dirty="0"/>
              <a:t>	</a:t>
            </a:r>
            <a:r>
              <a:rPr lang="ru-RU" dirty="0"/>
              <a:t>класть-</a:t>
            </a:r>
            <a:r>
              <a:rPr lang="en-GB" cap="small" dirty="0"/>
              <a:t>pst-1sg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en-GB" dirty="0"/>
              <a:t>‘</a:t>
            </a:r>
            <a:r>
              <a:rPr lang="ru-RU" dirty="0"/>
              <a:t>Я положил конфету в свой собственный карман.’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199CC9-82DF-4C7A-81B7-BC938844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B1C34D-9D73-4F21-AA3C-10E021F4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22</a:t>
            </a:fld>
            <a:endParaRPr lang="ru-RU" sz="5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B6E203-1D6B-41BA-A59F-2ED063AE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64757"/>
            <a:ext cx="10801972" cy="44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74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C731D53-35D0-45EC-9C67-65692B462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препозиции, так как глагол всегда на правой периферии (но справа от имени).</a:t>
            </a:r>
          </a:p>
          <a:p>
            <a:r>
              <a:rPr lang="ru-RU" dirty="0"/>
              <a:t>Интонация повышается на </a:t>
            </a:r>
            <a:r>
              <a:rPr lang="ru-RU" dirty="0" err="1"/>
              <a:t>интенсификаторе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631ECE-B44C-4C01-89ED-8D8C1348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Menken: </a:t>
            </a:r>
            <a:r>
              <a:rPr lang="ru-RU" dirty="0" err="1"/>
              <a:t>Приглагольное</a:t>
            </a:r>
            <a:r>
              <a:rPr lang="ru-RU" dirty="0"/>
              <a:t> эксклюзивное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BC6543-28DA-4ECA-BA37-E99B6E61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23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85443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CEECA97-710B-40A8-979F-E42F3FB44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4892040"/>
            <a:ext cx="11029614" cy="15318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446088" algn="l"/>
                <a:tab pos="1611313" algn="l"/>
                <a:tab pos="3235325" algn="l"/>
                <a:tab pos="5475288" algn="l"/>
              </a:tabLst>
            </a:pPr>
            <a:r>
              <a:rPr lang="ru-RU" dirty="0"/>
              <a:t>(8)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men-ken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okat-təki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446088" algn="l"/>
                <a:tab pos="1611313" algn="l"/>
                <a:tab pos="3235325" algn="l"/>
                <a:tab pos="5475288" algn="l"/>
              </a:tabLst>
            </a:pPr>
            <a:r>
              <a:rPr lang="ru-RU" dirty="0"/>
              <a:t>	старик	</a:t>
            </a:r>
            <a:r>
              <a:rPr lang="en-GB" cap="small" dirty="0"/>
              <a:t>int-ken</a:t>
            </a:r>
            <a:r>
              <a:rPr lang="en-GB" dirty="0"/>
              <a:t>	</a:t>
            </a:r>
            <a:r>
              <a:rPr lang="ru-RU" dirty="0"/>
              <a:t>прийти-</a:t>
            </a:r>
            <a:r>
              <a:rPr lang="en-GB" cap="small" dirty="0"/>
              <a:t>pst-3sg</a:t>
            </a:r>
            <a:r>
              <a:rPr lang="en-GB" dirty="0"/>
              <a:t>	</a:t>
            </a:r>
            <a:r>
              <a:rPr lang="ru-RU" dirty="0"/>
              <a:t>река-</a:t>
            </a:r>
            <a:r>
              <a:rPr lang="en-GB" cap="small" dirty="0" err="1"/>
              <a:t>dir</a:t>
            </a:r>
            <a:endParaRPr lang="en-GB" cap="small" dirty="0"/>
          </a:p>
          <a:p>
            <a:pPr marL="0" indent="0">
              <a:buNone/>
              <a:tabLst>
                <a:tab pos="446088" algn="l"/>
                <a:tab pos="1611313" algn="l"/>
                <a:tab pos="3235325" algn="l"/>
              </a:tabLst>
            </a:pPr>
            <a:r>
              <a:rPr lang="ru-RU" dirty="0"/>
              <a:t>	</a:t>
            </a:r>
            <a:r>
              <a:rPr lang="en-GB" dirty="0"/>
              <a:t>‘</a:t>
            </a:r>
            <a:r>
              <a:rPr lang="ru-RU" dirty="0"/>
              <a:t>Старик сам пришёл к реке.’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6C3142B-7EBE-4620-8EF9-67F981BF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DB1677-C4BB-4BA0-B4CB-3CFF670D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24</a:t>
            </a:fld>
            <a:endParaRPr lang="ru-RU" sz="5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52898-5198-48A6-A0B1-63B12753A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115062"/>
            <a:ext cx="11033273" cy="46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DFC52DF-9E79-4DE8-9FC3-6F3867D77A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Всегда препозиция, постпозиция не допускается ни в коем случае.</a:t>
            </a:r>
          </a:p>
          <a:p>
            <a:r>
              <a:rPr lang="ru-RU" dirty="0"/>
              <a:t>Интонация повышается на модифицируемом имени, в отличие от </a:t>
            </a:r>
            <a:r>
              <a:rPr lang="ru-RU" dirty="0" err="1"/>
              <a:t>аттрибутивного</a:t>
            </a:r>
            <a:r>
              <a:rPr lang="ru-RU" dirty="0"/>
              <a:t> использования.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3C7C8C-CBC3-4B0E-85F6-9685DF8B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Menken: </a:t>
            </a:r>
            <a:r>
              <a:rPr lang="ru-RU" sz="4000" dirty="0"/>
              <a:t>приименное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54DF91-1951-4DF3-9788-850D777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25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7004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6EBD119-23D7-430E-83D4-64F7885A3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38484"/>
            <a:ext cx="11029614" cy="4467523"/>
          </a:xfrm>
        </p:spPr>
        <p:txBody>
          <a:bodyPr/>
          <a:lstStyle/>
          <a:p>
            <a:pPr marL="0" indent="0">
              <a:buNone/>
              <a:tabLst>
                <a:tab pos="628650" algn="l"/>
                <a:tab pos="2868613" algn="l"/>
                <a:tab pos="4754563" algn="l"/>
                <a:tab pos="7178675" algn="l"/>
              </a:tabLst>
            </a:pPr>
            <a:r>
              <a:rPr lang="ru-RU" dirty="0"/>
              <a:t>(8)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me-r-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-ten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d'u-tki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  <a:tabLst>
                <a:tab pos="628650" algn="l"/>
                <a:tab pos="2868613" algn="l"/>
                <a:tab pos="4754563" algn="l"/>
                <a:tab pos="7178675" algn="l"/>
              </a:tabLst>
            </a:pPr>
            <a:r>
              <a:rPr lang="ru-RU" cap="small" dirty="0"/>
              <a:t>	</a:t>
            </a:r>
            <a:r>
              <a:rPr lang="en-GB" cap="small" dirty="0"/>
              <a:t>int-pl-ken-pl</a:t>
            </a:r>
            <a:r>
              <a:rPr lang="en-GB" dirty="0"/>
              <a:t>	</a:t>
            </a:r>
            <a:r>
              <a:rPr lang="ru-RU" dirty="0"/>
              <a:t>старик-</a:t>
            </a:r>
            <a:r>
              <a:rPr lang="en-GB" cap="small" dirty="0"/>
              <a:t>pl</a:t>
            </a:r>
            <a:r>
              <a:rPr lang="en-GB" dirty="0"/>
              <a:t>	</a:t>
            </a:r>
            <a:r>
              <a:rPr lang="ru-RU" dirty="0"/>
              <a:t>прийти-</a:t>
            </a:r>
            <a:r>
              <a:rPr lang="en-GB" cap="small" dirty="0"/>
              <a:t>pst-3pl</a:t>
            </a:r>
            <a:r>
              <a:rPr lang="en-GB" dirty="0"/>
              <a:t>	</a:t>
            </a:r>
            <a:r>
              <a:rPr lang="ru-RU" dirty="0"/>
              <a:t>дом-</a:t>
            </a:r>
            <a:r>
              <a:rPr lang="en-GB" cap="small" dirty="0" err="1"/>
              <a:t>dir</a:t>
            </a:r>
            <a:br>
              <a:rPr lang="en-GB" dirty="0"/>
            </a:br>
            <a:r>
              <a:rPr lang="ru-RU" dirty="0"/>
              <a:t>	</a:t>
            </a:r>
            <a:r>
              <a:rPr lang="en-GB" dirty="0"/>
              <a:t>‘</a:t>
            </a:r>
            <a:r>
              <a:rPr lang="ru-RU" dirty="0"/>
              <a:t>Сами старики домой пришли.’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EAAC08-9513-4B5B-85DB-8FA66BD6A0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8791" y="1821539"/>
            <a:ext cx="10014418" cy="45374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ECF73B-9437-423E-AE89-C3B33D6BD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51" y="6358976"/>
            <a:ext cx="8924545" cy="2320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7AE542-42AB-42F1-8ACF-BE2D6B5EB724}"/>
              </a:ext>
            </a:extLst>
          </p:cNvPr>
          <p:cNvSpPr txBox="1"/>
          <p:nvPr/>
        </p:nvSpPr>
        <p:spPr>
          <a:xfrm>
            <a:off x="2157742" y="6485615"/>
            <a:ext cx="9160243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0645">
              <a:lnSpc>
                <a:spcPct val="107000"/>
              </a:lnSpc>
              <a:spcAft>
                <a:spcPts val="800"/>
              </a:spcAft>
              <a:tabLst>
                <a:tab pos="5741988" algn="l"/>
              </a:tabLs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merker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etiker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A709B881-BEFF-40CB-ABA6-9BB6D20D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626" y="6308497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26</a:t>
            </a:fld>
            <a:endParaRPr lang="ru-RU" sz="54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63F5ECE-2A92-4488-83D8-1ED954D28015}"/>
              </a:ext>
            </a:extLst>
          </p:cNvPr>
          <p:cNvCxnSpPr>
            <a:endCxn id="8" idx="2"/>
          </p:cNvCxnSpPr>
          <p:nvPr/>
        </p:nvCxnSpPr>
        <p:spPr>
          <a:xfrm>
            <a:off x="6096000" y="1821539"/>
            <a:ext cx="0" cy="453743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66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0EBEF0-F1B3-4ACE-B285-6242CE02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Menken</a:t>
            </a: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24C1CE3-ED3B-4DF3-920F-F6DCAA21C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01360"/>
              </p:ext>
            </p:extLst>
          </p:nvPr>
        </p:nvGraphicFramePr>
        <p:xfrm>
          <a:off x="844320" y="2286000"/>
          <a:ext cx="1050335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27968">
                  <a:extLst>
                    <a:ext uri="{9D8B030D-6E8A-4147-A177-3AD203B41FA5}">
                      <a16:colId xmlns:a16="http://schemas.microsoft.com/office/drawing/2014/main" val="4739033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16093481"/>
                    </a:ext>
                  </a:extLst>
                </a:gridCol>
                <a:gridCol w="4272271">
                  <a:extLst>
                    <a:ext uri="{9D8B030D-6E8A-4147-A177-3AD203B41FA5}">
                      <a16:colId xmlns:a16="http://schemas.microsoft.com/office/drawing/2014/main" val="2398764250"/>
                    </a:ext>
                  </a:extLst>
                </a:gridCol>
              </a:tblGrid>
              <a:tr h="368132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интонация 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повышается на</a:t>
                      </a:r>
                      <a:r>
                        <a:rPr lang="en-US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06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Adnominal use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none" baseline="0" dirty="0"/>
                        <a:t>пре-/*пост-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none" baseline="0" dirty="0"/>
                        <a:t>имени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27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Adverbial inclusive use (~</a:t>
                      </a:r>
                      <a:r>
                        <a:rPr lang="ru-RU" sz="2400" dirty="0"/>
                        <a:t>тоже)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none" baseline="0" dirty="0"/>
                        <a:t>пре-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none" baseline="0" dirty="0" err="1"/>
                        <a:t>интенсификаторе</a:t>
                      </a:r>
                      <a:endParaRPr lang="ru-RU" sz="2400" cap="non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63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Adverbial exclusive use</a:t>
                      </a:r>
                      <a:r>
                        <a:rPr lang="ru-RU" sz="2400" dirty="0"/>
                        <a:t> (</a:t>
                      </a:r>
                      <a:r>
                        <a:rPr lang="en-US" sz="2400" dirty="0"/>
                        <a:t>~</a:t>
                      </a:r>
                      <a:r>
                        <a:rPr lang="ru-RU" sz="2400" dirty="0"/>
                        <a:t>один)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none" baseline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none" baseline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5170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Attributive use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none" baseline="0" dirty="0"/>
                        <a:t>пре-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cap="none" baseline="0" dirty="0" err="1"/>
                        <a:t>интенсификаторе</a:t>
                      </a:r>
                      <a:endParaRPr lang="ru-RU" sz="2400" cap="none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52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138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0B374D2-5B0A-4C57-8D59-DCB1F26137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эвенском есть два интенсификатора: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i="1" dirty="0"/>
              <a:t> </a:t>
            </a:r>
            <a:r>
              <a:rPr lang="ru-RU" dirty="0"/>
              <a:t>и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menken</a:t>
            </a:r>
            <a:r>
              <a:rPr lang="ru-RU" i="1" dirty="0"/>
              <a:t>. </a:t>
            </a:r>
            <a:r>
              <a:rPr lang="ru-RU" dirty="0"/>
              <a:t>Морфологическое устройство второго непрозрачно.</a:t>
            </a:r>
          </a:p>
          <a:p>
            <a:r>
              <a:rPr lang="ru-RU" dirty="0"/>
              <a:t>Интенсификаторы отличаются дистрибуцией: 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i="1" dirty="0"/>
              <a:t> </a:t>
            </a:r>
            <a:r>
              <a:rPr lang="ru-RU" dirty="0"/>
              <a:t>нормальное использование – </a:t>
            </a:r>
            <a:r>
              <a:rPr lang="ru-RU" dirty="0" err="1"/>
              <a:t>аттрибутивное</a:t>
            </a:r>
            <a:r>
              <a:rPr lang="ru-RU" dirty="0"/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menken</a:t>
            </a:r>
            <a:r>
              <a:rPr lang="en-US" i="1" dirty="0"/>
              <a:t> </a:t>
            </a:r>
            <a:r>
              <a:rPr lang="ru-RU" dirty="0"/>
              <a:t>же покрывает все значения из </a:t>
            </a:r>
            <a:r>
              <a:rPr lang="en-US" dirty="0"/>
              <a:t>[König, Gast 2006]</a:t>
            </a:r>
            <a:r>
              <a:rPr lang="ru-RU" dirty="0"/>
              <a:t>.</a:t>
            </a:r>
          </a:p>
          <a:p>
            <a:r>
              <a:rPr lang="ru-RU" dirty="0"/>
              <a:t>Значения интенсификатора можно различить по критериям из </a:t>
            </a:r>
            <a:r>
              <a:rPr lang="en-US" dirty="0"/>
              <a:t>[</a:t>
            </a:r>
            <a:r>
              <a:rPr lang="ru-RU" dirty="0"/>
              <a:t>Лютикова 2002</a:t>
            </a:r>
            <a:r>
              <a:rPr lang="en-US" dirty="0"/>
              <a:t>]</a:t>
            </a:r>
            <a:r>
              <a:rPr lang="ru-RU" dirty="0"/>
              <a:t>, хотя данных о поведении в некоторых контекстах ещё не достаточно.</a:t>
            </a:r>
            <a:endParaRPr lang="en-US" dirty="0"/>
          </a:p>
          <a:p>
            <a:r>
              <a:rPr lang="ru-RU" dirty="0"/>
              <a:t>Интенсификаторы связаны с </a:t>
            </a:r>
            <a:r>
              <a:rPr lang="ru-RU" dirty="0" err="1"/>
              <a:t>рефлексивами</a:t>
            </a:r>
            <a:r>
              <a:rPr lang="ru-RU" dirty="0"/>
              <a:t> нетривиальным образом.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F33D46A-61A2-48E3-8853-59DB4522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Вместо заключения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3971716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0997ED1-7274-4490-A40C-540441B3F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565911"/>
            <a:ext cx="11029614" cy="48580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Аврорин В. А. Грамматика нанайского языка. – Изд-во Академии наук СССР [Ленинградское </a:t>
            </a:r>
            <a:r>
              <a:rPr lang="ru-RU" sz="2400" dirty="0" err="1"/>
              <a:t>отд-ние</a:t>
            </a:r>
            <a:r>
              <a:rPr lang="ru-RU" sz="2400" dirty="0"/>
              <a:t>], 1959. – Т. 1.</a:t>
            </a:r>
          </a:p>
          <a:p>
            <a:pPr marL="0" indent="0">
              <a:buNone/>
            </a:pPr>
            <a:r>
              <a:rPr lang="ru-RU" sz="2400" dirty="0"/>
              <a:t>Бузанов А. О. Рефлексивные местоимения и рефлексивные посессивные аффиксы в быстринском диалекте эвенского языка // </a:t>
            </a:r>
            <a:r>
              <a:rPr lang="ru-RU" sz="2400" dirty="0" err="1"/>
              <a:t>Acta</a:t>
            </a:r>
            <a:r>
              <a:rPr lang="ru-RU" sz="2400" dirty="0"/>
              <a:t> </a:t>
            </a:r>
            <a:r>
              <a:rPr lang="ru-RU" sz="2400" dirty="0" err="1"/>
              <a:t>Linguistica</a:t>
            </a:r>
            <a:r>
              <a:rPr lang="ru-RU" sz="2400" dirty="0"/>
              <a:t> </a:t>
            </a:r>
            <a:r>
              <a:rPr lang="ru-RU" sz="2400" dirty="0" err="1"/>
              <a:t>Petropolitana</a:t>
            </a:r>
            <a:r>
              <a:rPr lang="ru-RU" sz="2400" dirty="0"/>
              <a:t>. Труды института лингвистических исследований, 2020. (на рецензии)</a:t>
            </a:r>
          </a:p>
          <a:p>
            <a:pPr marL="0" indent="0">
              <a:buNone/>
            </a:pPr>
            <a:r>
              <a:rPr lang="ru-RU" sz="2400" dirty="0"/>
              <a:t>Лютикова Е. А. Когнитивная типология: рефлексивы и интенсификаторы //М.: ИМЛИ РАН. – 2002.</a:t>
            </a:r>
          </a:p>
          <a:p>
            <a:pPr marL="0" indent="0">
              <a:buNone/>
            </a:pPr>
            <a:r>
              <a:rPr lang="ru-RU" sz="2400" dirty="0" err="1"/>
              <a:t>Цинциус</a:t>
            </a:r>
            <a:r>
              <a:rPr lang="ru-RU" sz="2400" dirty="0"/>
              <a:t> В. И. Очерк грамматики эвенского (ламутского) языка. – Гос. учебно-педагогические изд-во Министерства просвещения РСФСР, Ленинградское </a:t>
            </a:r>
            <a:r>
              <a:rPr lang="ru-RU" sz="2400" dirty="0" err="1"/>
              <a:t>отд-ние</a:t>
            </a:r>
            <a:r>
              <a:rPr lang="ru-RU" sz="2400" dirty="0"/>
              <a:t>, 1947.</a:t>
            </a:r>
          </a:p>
          <a:p>
            <a:pPr marL="0" indent="0">
              <a:buNone/>
            </a:pPr>
            <a:r>
              <a:rPr lang="en-US" sz="2400" dirty="0"/>
              <a:t>König E., Gast V. Focused assertion of identity: A typology of intensifiers //Linguistic Typology. – 2006. – Т. 10. – №. 2. – С. 223-276.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EDDB87-16C4-4DE1-8A7D-5FEDDB98F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16880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24AE589-944D-4444-8B9A-08905DA847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Понятие интенсификатора</a:t>
            </a:r>
          </a:p>
          <a:p>
            <a:r>
              <a:rPr lang="ru-RU" dirty="0"/>
              <a:t>Классификация интенсификаторов</a:t>
            </a:r>
          </a:p>
          <a:p>
            <a:r>
              <a:rPr lang="ru-RU" dirty="0"/>
              <a:t>Интенсификаторы в эвенском</a:t>
            </a:r>
          </a:p>
          <a:p>
            <a:pPr lvl="1"/>
            <a:r>
              <a:rPr lang="ru-RU" dirty="0"/>
              <a:t>Устройство</a:t>
            </a:r>
          </a:p>
          <a:p>
            <a:pPr lvl="1"/>
            <a:r>
              <a:rPr lang="ru-RU" dirty="0"/>
              <a:t>Дистрибуция</a:t>
            </a:r>
          </a:p>
          <a:p>
            <a:r>
              <a:rPr lang="ru-RU" dirty="0"/>
              <a:t>Некоторые выводы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E50283-B550-4CA4-B3E7-C33904CD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D79F2096-27E7-4E88-8D72-099231E5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3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1817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45991D2-409E-469C-9D62-E13F61560F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единицы, аналогичные по своей дистрибуции русскому </a:t>
            </a:r>
            <a:r>
              <a:rPr lang="ru-RU" i="1" dirty="0"/>
              <a:t>сам</a:t>
            </a:r>
            <a:r>
              <a:rPr lang="ru-RU" dirty="0"/>
              <a:t>, немецкому </a:t>
            </a:r>
            <a:r>
              <a:rPr lang="ru-RU" i="1" dirty="0" err="1"/>
              <a:t>selbst</a:t>
            </a:r>
            <a:r>
              <a:rPr lang="ru-RU" dirty="0"/>
              <a:t> и др.</a:t>
            </a:r>
          </a:p>
          <a:p>
            <a:endParaRPr lang="ru-RU" dirty="0"/>
          </a:p>
          <a:p>
            <a:r>
              <a:rPr lang="ru-RU" dirty="0"/>
              <a:t>В [</a:t>
            </a:r>
            <a:r>
              <a:rPr lang="ru-RU" dirty="0" err="1"/>
              <a:t>König</a:t>
            </a:r>
            <a:r>
              <a:rPr lang="ru-RU" dirty="0"/>
              <a:t>, </a:t>
            </a:r>
            <a:r>
              <a:rPr lang="ru-RU" dirty="0" err="1"/>
              <a:t>Gast</a:t>
            </a:r>
            <a:r>
              <a:rPr lang="ru-RU" dirty="0"/>
              <a:t> 2006] предлагается отказаться от вводящих в заблуждения терминов “</a:t>
            </a:r>
            <a:r>
              <a:rPr lang="ru-RU" dirty="0" err="1"/>
              <a:t>emphasizers</a:t>
            </a:r>
            <a:r>
              <a:rPr lang="ru-RU" dirty="0"/>
              <a:t>”, “</a:t>
            </a:r>
            <a:r>
              <a:rPr lang="ru-RU" dirty="0" err="1"/>
              <a:t>intensive</a:t>
            </a:r>
            <a:r>
              <a:rPr lang="ru-RU" dirty="0"/>
              <a:t> </a:t>
            </a:r>
            <a:r>
              <a:rPr lang="ru-RU" dirty="0" err="1"/>
              <a:t>pronouns</a:t>
            </a:r>
            <a:r>
              <a:rPr lang="ru-RU" dirty="0"/>
              <a:t>” и “</a:t>
            </a:r>
            <a:r>
              <a:rPr lang="ru-RU" dirty="0" err="1"/>
              <a:t>emphatic</a:t>
            </a:r>
            <a:r>
              <a:rPr lang="ru-RU" dirty="0"/>
              <a:t> </a:t>
            </a:r>
            <a:r>
              <a:rPr lang="ru-RU" dirty="0" err="1"/>
              <a:t>reflexives</a:t>
            </a:r>
            <a:r>
              <a:rPr lang="ru-RU" dirty="0"/>
              <a:t>” и использовать вместо них термин “</a:t>
            </a:r>
            <a:r>
              <a:rPr lang="ru-RU" dirty="0" err="1"/>
              <a:t>intensifier</a:t>
            </a:r>
            <a:r>
              <a:rPr lang="ru-RU" dirty="0"/>
              <a:t>”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78B2AB-179C-49DF-98D0-D8034EF9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Интенсификаторы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FFCD60D9-2B5C-4FD4-AC8D-C8B05EC5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4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4339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8CC1A83-E688-4631-B209-98EB7774C6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 </a:t>
            </a:r>
            <a:r>
              <a:rPr lang="ru-RU" dirty="0" err="1"/>
              <a:t>и</a:t>
            </a:r>
            <a:r>
              <a:rPr lang="ru-RU" dirty="0"/>
              <a:t> Р совпадают формально, но отличаются дистрибуцией.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 </a:t>
            </a:r>
            <a:r>
              <a:rPr lang="ru-RU" dirty="0" err="1"/>
              <a:t>и</a:t>
            </a:r>
            <a:r>
              <a:rPr lang="ru-RU" dirty="0"/>
              <a:t> Р отличаются и формально, и дистрибуцией.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 </a:t>
            </a:r>
            <a:r>
              <a:rPr lang="ru-RU" dirty="0" err="1"/>
              <a:t>и</a:t>
            </a:r>
            <a:r>
              <a:rPr lang="ru-RU" dirty="0"/>
              <a:t> Р отличаются дистрибуцией, но имеют общий морфологический материал.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en-US" dirty="0"/>
              <a:t>[König, Gast 2006]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694D4E9-2C27-48BE-A6D9-8363382A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Связь с рефлексивными местоимениями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02B22468-C043-4812-BE8F-61AF56E3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5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4361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08E3BF6-8498-4E1A-998E-1978ACE99A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 быстринском диалекте эвенского языка наблюдаются два интенсификатора с общей основой: </a:t>
            </a:r>
            <a:r>
              <a:rPr lang="ru-RU" i="1" dirty="0" err="1"/>
              <a:t>men</a:t>
            </a:r>
            <a:r>
              <a:rPr lang="ru-RU" dirty="0"/>
              <a:t> и </a:t>
            </a:r>
            <a:r>
              <a:rPr lang="ru-RU" i="1" dirty="0" err="1"/>
              <a:t>menken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</a:t>
            </a:r>
            <a:r>
              <a:rPr lang="en-US" dirty="0"/>
              <a:t>[</a:t>
            </a:r>
            <a:r>
              <a:rPr lang="ru-RU" dirty="0" err="1"/>
              <a:t>Цинциус</a:t>
            </a:r>
            <a:r>
              <a:rPr lang="ru-RU" dirty="0"/>
              <a:t> 1947</a:t>
            </a:r>
            <a:r>
              <a:rPr lang="en-US" dirty="0"/>
              <a:t>]</a:t>
            </a:r>
            <a:r>
              <a:rPr lang="ru-RU" dirty="0"/>
              <a:t> упоминается лишь первый интенсификатор, который однако не является основным.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7BE4F97-9FDD-4CA5-B710-192ACFB4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Интенсификаторы в эвенском языке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BAC2CA1F-4A17-48A4-BB36-3952A72B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6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0387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6E6E54E-011C-423E-9D2B-DB1073F212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(1)	</a:t>
            </a:r>
            <a:r>
              <a:rPr lang="ru-RU" dirty="0"/>
              <a:t>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etiken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men-</a:t>
            </a:r>
            <a:r>
              <a:rPr lang="de-DE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???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(ken)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	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okat-təki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>		</a:t>
            </a:r>
            <a:r>
              <a:rPr lang="ru-RU" dirty="0"/>
              <a:t>старик	</a:t>
            </a:r>
            <a:r>
              <a:rPr lang="en-GB" cap="small" dirty="0"/>
              <a:t>int-ken</a:t>
            </a:r>
            <a:r>
              <a:rPr lang="en-GB" dirty="0"/>
              <a:t>		</a:t>
            </a:r>
            <a:r>
              <a:rPr lang="ru-RU" dirty="0"/>
              <a:t>прийти-</a:t>
            </a:r>
            <a:r>
              <a:rPr lang="en-GB" cap="small" dirty="0"/>
              <a:t>pst-3sg	</a:t>
            </a:r>
            <a:r>
              <a:rPr lang="ru-RU" dirty="0"/>
              <a:t>река-</a:t>
            </a:r>
            <a:r>
              <a:rPr lang="en-GB" cap="small" dirty="0" err="1"/>
              <a:t>dir</a:t>
            </a:r>
            <a:endParaRPr lang="en-GB" cap="small" dirty="0"/>
          </a:p>
          <a:p>
            <a:pPr marL="0" indent="0">
              <a:buNone/>
            </a:pPr>
            <a:r>
              <a:rPr lang="en-GB" dirty="0"/>
              <a:t>		‘C</a:t>
            </a:r>
            <a:r>
              <a:rPr lang="ru-RU" dirty="0" err="1"/>
              <a:t>тарик</a:t>
            </a:r>
            <a:r>
              <a:rPr lang="ru-RU" dirty="0"/>
              <a:t> сам пришёл к реке.’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676976-C4EA-457C-9083-CB91DD24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Интенсификаторы в эвенском языке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97FB526E-3180-43D5-8697-2F3F58DD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7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068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3CC8715-1A29-4242-BD31-60D815C3C6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(2)		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nton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eške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-∅-n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ru-RU" dirty="0"/>
              <a:t>	А.		</a:t>
            </a:r>
            <a:r>
              <a:rPr lang="en-GB" cap="small" dirty="0" err="1"/>
              <a:t>self.acc</a:t>
            </a:r>
            <a:r>
              <a:rPr lang="en-GB" dirty="0"/>
              <a:t>	</a:t>
            </a:r>
            <a:r>
              <a:rPr lang="ru-RU" dirty="0"/>
              <a:t>хвалить-</a:t>
            </a:r>
            <a:r>
              <a:rPr lang="en-GB" cap="small" dirty="0"/>
              <a:t>nfut-3sg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ru-RU" dirty="0"/>
              <a:t>	</a:t>
            </a:r>
            <a:r>
              <a:rPr lang="en-GB" dirty="0"/>
              <a:t>‘</a:t>
            </a:r>
            <a:r>
              <a:rPr lang="ru-RU" dirty="0"/>
              <a:t>Антон себя хвалит.’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C162E4-C09B-4BCC-8B6F-1B84224C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Рефлексивы и интенсификаторы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457B28BA-4CDF-403B-8660-228E4D4B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8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9274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9B81EF6-A72E-4222-9A12-B049A63C7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956391"/>
            <a:ext cx="11203136" cy="4467523"/>
          </a:xfrm>
        </p:spPr>
        <p:txBody>
          <a:bodyPr/>
          <a:lstStyle/>
          <a:p>
            <a:r>
              <a:rPr lang="ru-RU" dirty="0" err="1"/>
              <a:t>Рефлексив</a:t>
            </a:r>
            <a:r>
              <a:rPr lang="ru-RU" dirty="0"/>
              <a:t> в эвенском языке устроен следующим образом:</a:t>
            </a:r>
          </a:p>
          <a:p>
            <a:endParaRPr lang="ru-RU" dirty="0"/>
          </a:p>
          <a:p>
            <a:pPr marL="0" indent="0">
              <a:buNone/>
            </a:pPr>
            <a:r>
              <a:rPr lang="en-US" cap="smal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intensifier + number of antecedent + case + refl. possessive suffix</a:t>
            </a:r>
            <a:endParaRPr lang="ru-RU" cap="small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cap="small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В качестве рефлексива используется основа интенсификатора + именная морфология.</a:t>
            </a:r>
          </a:p>
          <a:p>
            <a:pPr marL="0" indent="0" algn="r">
              <a:buNone/>
            </a:pPr>
            <a:r>
              <a:rPr 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[</a:t>
            </a:r>
            <a:r>
              <a:rPr lang="ru-RU" dirty="0">
                <a:ea typeface="Malgun Gothic" panose="020B0503020000020004" pitchFamily="34" charset="-127"/>
                <a:cs typeface="Times New Roman" panose="02020603050405020304" pitchFamily="18" charset="0"/>
              </a:rPr>
              <a:t>Бузанов 2020</a:t>
            </a:r>
            <a:r>
              <a:rPr 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]</a:t>
            </a:r>
            <a:endParaRPr lang="ru-RU" dirty="0"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8531E0-9A41-4A08-9B33-B71CBABC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Рефлексивы и интенсификаторы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3BB3A6BE-3073-477D-BB3B-AECED22A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296" y="6240018"/>
            <a:ext cx="1052510" cy="365125"/>
          </a:xfrm>
        </p:spPr>
        <p:txBody>
          <a:bodyPr/>
          <a:lstStyle/>
          <a:p>
            <a:fld id="{6A61FAE6-5631-4E8E-81AA-697191BCCEC3}" type="slidenum">
              <a:rPr lang="ru-RU" sz="5400" smtClean="0"/>
              <a:t>9</a:t>
            </a:fld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27189017"/>
      </p:ext>
    </p:extLst>
  </p:cSld>
  <p:clrMapOvr>
    <a:masterClrMapping/>
  </p:clrMapOvr>
</p:sld>
</file>

<file path=ppt/theme/theme1.xml><?xml version="1.0" encoding="utf-8"?>
<a:theme xmlns:a="http://schemas.openxmlformats.org/drawingml/2006/main" name="Pink_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k_Theme" id="{F3751621-1F19-4CEB-A06C-0262110AC02C}" vid="{3980E6F8-5A63-4B9C-973B-E1E96A58824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Pink_Theme</Template>
  <TotalTime>1761</TotalTime>
  <Words>1300</Words>
  <Application>Microsoft Office PowerPoint</Application>
  <PresentationFormat>Широкоэкранный</PresentationFormat>
  <Paragraphs>176</Paragraphs>
  <Slides>29</Slides>
  <Notes>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Helvetica Light</vt:lpstr>
      <vt:lpstr>Arial</vt:lpstr>
      <vt:lpstr>Calibri</vt:lpstr>
      <vt:lpstr>Garamond</vt:lpstr>
      <vt:lpstr>Times New Roman</vt:lpstr>
      <vt:lpstr>Wingdings 2</vt:lpstr>
      <vt:lpstr>Pink_Theme</vt:lpstr>
      <vt:lpstr>Интенсификаторы в быстринском диалекте эвенского языка</vt:lpstr>
      <vt:lpstr>Эвенский язык</vt:lpstr>
      <vt:lpstr>План</vt:lpstr>
      <vt:lpstr>Интенсификаторы</vt:lpstr>
      <vt:lpstr>Связь с рефлексивными местоимениями</vt:lpstr>
      <vt:lpstr>Интенсификаторы в эвенском языке</vt:lpstr>
      <vt:lpstr>Интенсификаторы в эвенском языке</vt:lpstr>
      <vt:lpstr>Рефлексивы и интенсификаторы</vt:lpstr>
      <vt:lpstr>Рефлексивы и интенсификаторы</vt:lpstr>
      <vt:lpstr>Морфологические особенности</vt:lpstr>
      <vt:lpstr>Рефлексивы и интенсификаторы</vt:lpstr>
      <vt:lpstr>Использование интенсификаторов</vt:lpstr>
      <vt:lpstr>Adverbial-exclusive use (~самостоятельно, в одиночку)</vt:lpstr>
      <vt:lpstr>Adverbial inclusive use (~тоже)</vt:lpstr>
      <vt:lpstr>Adnominal use</vt:lpstr>
      <vt:lpstr>Attributive use (~own)</vt:lpstr>
      <vt:lpstr>Сравнение</vt:lpstr>
      <vt:lpstr>Выводы по дистрибуции</vt:lpstr>
      <vt:lpstr>Снова о морфологии: словоизменение</vt:lpstr>
      <vt:lpstr>Средства разграничивающие базовые значение</vt:lpstr>
      <vt:lpstr>Menken: аттрибутивное</vt:lpstr>
      <vt:lpstr>Презентация PowerPoint</vt:lpstr>
      <vt:lpstr>Menken: Приглагольное эксклюзивное</vt:lpstr>
      <vt:lpstr>Презентация PowerPoint</vt:lpstr>
      <vt:lpstr>Menken: приименное</vt:lpstr>
      <vt:lpstr>Презентация PowerPoint</vt:lpstr>
      <vt:lpstr>Menken</vt:lpstr>
      <vt:lpstr>Вместо заключения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Интенсификаторы в эвенском языке</dc:title>
  <dc:creator>Бузанов Антон Олегович</dc:creator>
  <cp:lastModifiedBy>Бузанов Антон Олегович</cp:lastModifiedBy>
  <cp:revision>27</cp:revision>
  <dcterms:created xsi:type="dcterms:W3CDTF">2020-11-14T15:58:41Z</dcterms:created>
  <dcterms:modified xsi:type="dcterms:W3CDTF">2020-11-18T15:47:42Z</dcterms:modified>
</cp:coreProperties>
</file>