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0" roundtripDataSignature="AMtx7miJ3ns4TrY/kaxP5W0zi41XMN1s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08A15D1-5EDA-431C-9ADE-6A21373AB83F}">
  <a:tblStyle styleId="{F08A15D1-5EDA-431C-9ADE-6A21373AB83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0" name="Google Shape;390;p1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10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1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2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13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14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5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6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7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8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9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20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21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22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23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4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6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7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8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9:notes"/>
          <p:cNvSpPr txBox="1"/>
          <p:nvPr>
            <p:ph idx="1" type="body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25"/>
          <p:cNvGrpSpPr/>
          <p:nvPr/>
        </p:nvGrpSpPr>
        <p:grpSpPr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9" name="Google Shape;69;p25"/>
            <p:cNvCxnSpPr/>
            <p:nvPr/>
          </p:nvCxnSpPr>
          <p:spPr>
            <a:xfrm>
              <a:off x="61019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0" name="Google Shape;70;p25"/>
            <p:cNvCxnSpPr/>
            <p:nvPr/>
          </p:nvCxnSpPr>
          <p:spPr>
            <a:xfrm>
              <a:off x="182933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" name="Google Shape;71;p25"/>
            <p:cNvCxnSpPr/>
            <p:nvPr/>
          </p:nvCxnSpPr>
          <p:spPr>
            <a:xfrm>
              <a:off x="304847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" name="Google Shape;72;p25"/>
            <p:cNvCxnSpPr/>
            <p:nvPr/>
          </p:nvCxnSpPr>
          <p:spPr>
            <a:xfrm>
              <a:off x="426760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3" name="Google Shape;73;p25"/>
            <p:cNvCxnSpPr/>
            <p:nvPr/>
          </p:nvCxnSpPr>
          <p:spPr>
            <a:xfrm>
              <a:off x="548674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4" name="Google Shape;74;p25"/>
            <p:cNvCxnSpPr/>
            <p:nvPr/>
          </p:nvCxnSpPr>
          <p:spPr>
            <a:xfrm>
              <a:off x="670588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5" name="Google Shape;75;p25"/>
            <p:cNvCxnSpPr/>
            <p:nvPr/>
          </p:nvCxnSpPr>
          <p:spPr>
            <a:xfrm>
              <a:off x="792502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6" name="Google Shape;76;p25"/>
            <p:cNvCxnSpPr/>
            <p:nvPr/>
          </p:nvCxnSpPr>
          <p:spPr>
            <a:xfrm>
              <a:off x="914416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7" name="Google Shape;77;p25"/>
            <p:cNvCxnSpPr/>
            <p:nvPr/>
          </p:nvCxnSpPr>
          <p:spPr>
            <a:xfrm>
              <a:off x="1036329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8" name="Google Shape;78;p25"/>
            <p:cNvCxnSpPr/>
            <p:nvPr/>
          </p:nvCxnSpPr>
          <p:spPr>
            <a:xfrm>
              <a:off x="1158243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9" name="Google Shape;79;p25"/>
            <p:cNvCxnSpPr/>
            <p:nvPr/>
          </p:nvCxnSpPr>
          <p:spPr>
            <a:xfrm>
              <a:off x="2819" y="38648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0" name="Google Shape;80;p25"/>
            <p:cNvCxnSpPr/>
            <p:nvPr/>
          </p:nvCxnSpPr>
          <p:spPr>
            <a:xfrm>
              <a:off x="2819" y="1611181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1" name="Google Shape;81;p25"/>
            <p:cNvCxnSpPr/>
            <p:nvPr/>
          </p:nvCxnSpPr>
          <p:spPr>
            <a:xfrm>
              <a:off x="2819" y="2835877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2" name="Google Shape;82;p25"/>
            <p:cNvCxnSpPr/>
            <p:nvPr/>
          </p:nvCxnSpPr>
          <p:spPr>
            <a:xfrm>
              <a:off x="2819" y="4060573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3" name="Google Shape;83;p25"/>
            <p:cNvCxnSpPr/>
            <p:nvPr/>
          </p:nvCxnSpPr>
          <p:spPr>
            <a:xfrm>
              <a:off x="2819" y="5285269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4" name="Google Shape;84;p25"/>
            <p:cNvCxnSpPr/>
            <p:nvPr/>
          </p:nvCxnSpPr>
          <p:spPr>
            <a:xfrm>
              <a:off x="2819" y="650996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3490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85" name="Google Shape;85;p25"/>
            <p:cNvGrpSpPr/>
            <p:nvPr/>
          </p:nvGrpSpPr>
          <p:grpSpPr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86" name="Google Shape;86;p25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7" name="Google Shape;87;p25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8" name="Google Shape;88;p25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9" name="Google Shape;89;p25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0" name="Google Shape;90;p25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91" name="Google Shape;91;p25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92" name="Google Shape;92;p25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93" name="Google Shape;93;p25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94" name="Google Shape;94;p25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95" name="Google Shape;95;p25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96" name="Google Shape;96;p25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97" name="Google Shape;97;p25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8" name="Google Shape;98;p25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9" name="Google Shape;99;p25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0" name="Google Shape;100;p25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1" name="Google Shape;101;p25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02" name="Google Shape;102;p25"/>
            <p:cNvGrpSpPr/>
            <p:nvPr/>
          </p:nvGrpSpPr>
          <p:grpSpPr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03" name="Google Shape;103;p25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4" name="Google Shape;104;p25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5" name="Google Shape;105;p25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6" name="Google Shape;106;p25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7" name="Google Shape;107;p25"/>
              <p:cNvCxnSpPr/>
              <p:nvPr/>
            </p:nvCxnSpPr>
            <p:spPr>
              <a:xfrm>
                <a:off x="515064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108" name="Google Shape;108;p25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09" name="Google Shape;109;p25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10" name="Google Shape;110;p25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11" name="Google Shape;111;p25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12" name="Google Shape;112;p25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13" name="Google Shape;113;p25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34901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14" name="Google Shape;114;p25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5" name="Google Shape;115;p25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6" name="Google Shape;116;p25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7" name="Google Shape;117;p25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8" name="Google Shape;118;p25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3490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119" name="Google Shape;119;p25"/>
          <p:cNvSpPr txBox="1"/>
          <p:nvPr>
            <p:ph type="ctrTitle"/>
          </p:nvPr>
        </p:nvSpPr>
        <p:spPr>
          <a:xfrm>
            <a:off x="1293845" y="1909346"/>
            <a:ext cx="9604310" cy="33832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7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  <a:defRPr sz="8000" cap="none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5"/>
          <p:cNvSpPr txBox="1"/>
          <p:nvPr>
            <p:ph idx="1" type="subTitle"/>
          </p:nvPr>
        </p:nvSpPr>
        <p:spPr>
          <a:xfrm>
            <a:off x="1293845" y="5432564"/>
            <a:ext cx="96043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0" sz="2000">
                <a:solidFill>
                  <a:srgbClr val="A43E27"/>
                </a:solidFill>
              </a:defRPr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cxnSp>
        <p:nvCxnSpPr>
          <p:cNvPr id="121" name="Google Shape;121;p25"/>
          <p:cNvCxnSpPr/>
          <p:nvPr/>
        </p:nvCxnSpPr>
        <p:spPr>
          <a:xfrm>
            <a:off x="1295400" y="5294175"/>
            <a:ext cx="9601200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4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8" name="Google Shape;378;p34"/>
          <p:cNvSpPr txBox="1"/>
          <p:nvPr>
            <p:ph idx="1" type="body"/>
          </p:nvPr>
        </p:nvSpPr>
        <p:spPr>
          <a:xfrm rot="5400000">
            <a:off x="4191000" y="-914400"/>
            <a:ext cx="3809999" cy="9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79" name="Google Shape;379;p34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34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1" name="Google Shape;381;p34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5"/>
          <p:cNvSpPr txBox="1"/>
          <p:nvPr>
            <p:ph type="title"/>
          </p:nvPr>
        </p:nvSpPr>
        <p:spPr>
          <a:xfrm rot="5400000">
            <a:off x="7402286" y="2296884"/>
            <a:ext cx="5301343" cy="16872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4" name="Google Shape;384;p35"/>
          <p:cNvSpPr txBox="1"/>
          <p:nvPr>
            <p:ph idx="1" type="body"/>
          </p:nvPr>
        </p:nvSpPr>
        <p:spPr>
          <a:xfrm rot="5400000">
            <a:off x="2438399" y="-653145"/>
            <a:ext cx="5301343" cy="7587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5" name="Google Shape;385;p35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6" name="Google Shape;386;p35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7" name="Google Shape;387;p35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6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25" name="Google Shape;125;p26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6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6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7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7"/>
          <p:cNvSpPr txBox="1"/>
          <p:nvPr>
            <p:ph idx="1" type="body"/>
          </p:nvPr>
        </p:nvSpPr>
        <p:spPr>
          <a:xfrm>
            <a:off x="1295400" y="1818322"/>
            <a:ext cx="4572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0" sz="2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31" name="Google Shape;131;p27"/>
          <p:cNvSpPr txBox="1"/>
          <p:nvPr>
            <p:ph idx="2" type="body"/>
          </p:nvPr>
        </p:nvSpPr>
        <p:spPr>
          <a:xfrm>
            <a:off x="1295400" y="2503713"/>
            <a:ext cx="4572000" cy="3287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302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2" name="Google Shape;132;p27"/>
          <p:cNvSpPr txBox="1"/>
          <p:nvPr>
            <p:ph idx="3" type="body"/>
          </p:nvPr>
        </p:nvSpPr>
        <p:spPr>
          <a:xfrm>
            <a:off x="6324600" y="1818322"/>
            <a:ext cx="4572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0" sz="2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33" name="Google Shape;133;p27"/>
          <p:cNvSpPr txBox="1"/>
          <p:nvPr>
            <p:ph idx="4" type="body"/>
          </p:nvPr>
        </p:nvSpPr>
        <p:spPr>
          <a:xfrm>
            <a:off x="6324600" y="2503713"/>
            <a:ext cx="4572000" cy="3287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302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4" name="Google Shape;134;p27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7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8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8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bg>
      <p:bgPr>
        <a:gradFill>
          <a:gsLst>
            <a:gs pos="0">
              <a:schemeClr val="accent1"/>
            </a:gs>
            <a:gs pos="97000">
              <a:srgbClr val="AF4329"/>
            </a:gs>
            <a:gs pos="100000">
              <a:srgbClr val="AF432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29"/>
          <p:cNvGrpSpPr/>
          <p:nvPr/>
        </p:nvGrpSpPr>
        <p:grpSpPr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44" name="Google Shape;144;p29"/>
            <p:cNvCxnSpPr/>
            <p:nvPr/>
          </p:nvCxnSpPr>
          <p:spPr>
            <a:xfrm>
              <a:off x="61019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5" name="Google Shape;145;p29"/>
            <p:cNvCxnSpPr/>
            <p:nvPr/>
          </p:nvCxnSpPr>
          <p:spPr>
            <a:xfrm>
              <a:off x="182933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6" name="Google Shape;146;p29"/>
            <p:cNvCxnSpPr/>
            <p:nvPr/>
          </p:nvCxnSpPr>
          <p:spPr>
            <a:xfrm>
              <a:off x="304847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7" name="Google Shape;147;p29"/>
            <p:cNvCxnSpPr/>
            <p:nvPr/>
          </p:nvCxnSpPr>
          <p:spPr>
            <a:xfrm>
              <a:off x="426760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8" name="Google Shape;148;p29"/>
            <p:cNvCxnSpPr/>
            <p:nvPr/>
          </p:nvCxnSpPr>
          <p:spPr>
            <a:xfrm>
              <a:off x="548674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9" name="Google Shape;149;p29"/>
            <p:cNvCxnSpPr/>
            <p:nvPr/>
          </p:nvCxnSpPr>
          <p:spPr>
            <a:xfrm>
              <a:off x="670588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0" name="Google Shape;150;p29"/>
            <p:cNvCxnSpPr/>
            <p:nvPr/>
          </p:nvCxnSpPr>
          <p:spPr>
            <a:xfrm>
              <a:off x="792502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1" name="Google Shape;151;p29"/>
            <p:cNvCxnSpPr/>
            <p:nvPr/>
          </p:nvCxnSpPr>
          <p:spPr>
            <a:xfrm>
              <a:off x="914416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2" name="Google Shape;152;p29"/>
            <p:cNvCxnSpPr/>
            <p:nvPr/>
          </p:nvCxnSpPr>
          <p:spPr>
            <a:xfrm>
              <a:off x="1036329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3" name="Google Shape;153;p29"/>
            <p:cNvCxnSpPr/>
            <p:nvPr/>
          </p:nvCxnSpPr>
          <p:spPr>
            <a:xfrm>
              <a:off x="1158243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4" name="Google Shape;154;p29"/>
            <p:cNvCxnSpPr/>
            <p:nvPr/>
          </p:nvCxnSpPr>
          <p:spPr>
            <a:xfrm>
              <a:off x="2819" y="38648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5" name="Google Shape;155;p29"/>
            <p:cNvCxnSpPr/>
            <p:nvPr/>
          </p:nvCxnSpPr>
          <p:spPr>
            <a:xfrm>
              <a:off x="2819" y="1611181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6" name="Google Shape;156;p29"/>
            <p:cNvCxnSpPr/>
            <p:nvPr/>
          </p:nvCxnSpPr>
          <p:spPr>
            <a:xfrm>
              <a:off x="2819" y="2835877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7" name="Google Shape;157;p29"/>
            <p:cNvCxnSpPr/>
            <p:nvPr/>
          </p:nvCxnSpPr>
          <p:spPr>
            <a:xfrm>
              <a:off x="2819" y="4060573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8" name="Google Shape;158;p29"/>
            <p:cNvCxnSpPr/>
            <p:nvPr/>
          </p:nvCxnSpPr>
          <p:spPr>
            <a:xfrm>
              <a:off x="2819" y="5285269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9" name="Google Shape;159;p29"/>
            <p:cNvCxnSpPr/>
            <p:nvPr/>
          </p:nvCxnSpPr>
          <p:spPr>
            <a:xfrm>
              <a:off x="2819" y="650996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160" name="Google Shape;160;p29"/>
            <p:cNvGrpSpPr/>
            <p:nvPr/>
          </p:nvGrpSpPr>
          <p:grpSpPr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61" name="Google Shape;161;p29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2" name="Google Shape;162;p29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3" name="Google Shape;163;p29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4" name="Google Shape;164;p29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5" name="Google Shape;165;p29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166" name="Google Shape;166;p29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67" name="Google Shape;167;p29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68" name="Google Shape;168;p29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69" name="Google Shape;169;p29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70" name="Google Shape;170;p29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71" name="Google Shape;171;p29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72" name="Google Shape;172;p29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3" name="Google Shape;173;p29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4" name="Google Shape;174;p29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5" name="Google Shape;175;p29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6" name="Google Shape;176;p29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177" name="Google Shape;177;p29"/>
            <p:cNvGrpSpPr/>
            <p:nvPr/>
          </p:nvGrpSpPr>
          <p:grpSpPr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78" name="Google Shape;178;p29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79" name="Google Shape;179;p29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0" name="Google Shape;180;p29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1" name="Google Shape;181;p29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82" name="Google Shape;182;p29"/>
              <p:cNvCxnSpPr/>
              <p:nvPr/>
            </p:nvCxnSpPr>
            <p:spPr>
              <a:xfrm>
                <a:off x="515064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183" name="Google Shape;183;p29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84" name="Google Shape;184;p29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85" name="Google Shape;185;p29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86" name="Google Shape;186;p29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87" name="Google Shape;187;p29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188" name="Google Shape;188;p29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89" name="Google Shape;189;p29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0" name="Google Shape;190;p29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1" name="Google Shape;191;p29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2" name="Google Shape;192;p29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3" name="Google Shape;193;p29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194" name="Google Shape;194;p29"/>
          <p:cNvSpPr txBox="1"/>
          <p:nvPr>
            <p:ph type="title"/>
          </p:nvPr>
        </p:nvSpPr>
        <p:spPr>
          <a:xfrm>
            <a:off x="1295400" y="2541573"/>
            <a:ext cx="96012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9"/>
          <p:cNvSpPr txBox="1"/>
          <p:nvPr>
            <p:ph idx="1" type="body"/>
          </p:nvPr>
        </p:nvSpPr>
        <p:spPr>
          <a:xfrm>
            <a:off x="1295400" y="5431536"/>
            <a:ext cx="960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0"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cxnSp>
        <p:nvCxnSpPr>
          <p:cNvPr id="196" name="Google Shape;196;p29"/>
          <p:cNvCxnSpPr/>
          <p:nvPr/>
        </p:nvCxnSpPr>
        <p:spPr>
          <a:xfrm>
            <a:off x="1295400" y="5294175"/>
            <a:ext cx="9601200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0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30"/>
          <p:cNvSpPr txBox="1"/>
          <p:nvPr>
            <p:ph idx="1" type="body"/>
          </p:nvPr>
        </p:nvSpPr>
        <p:spPr>
          <a:xfrm>
            <a:off x="1295400" y="1981199"/>
            <a:ext cx="4572000" cy="3810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00" name="Google Shape;200;p30"/>
          <p:cNvSpPr txBox="1"/>
          <p:nvPr>
            <p:ph idx="2" type="body"/>
          </p:nvPr>
        </p:nvSpPr>
        <p:spPr>
          <a:xfrm>
            <a:off x="6324600" y="1981199"/>
            <a:ext cx="4572000" cy="3810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01" name="Google Shape;201;p30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30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30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showMasterSp="0" type="blank">
  <p:cSld name="BLANK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31"/>
          <p:cNvGrpSpPr/>
          <p:nvPr/>
        </p:nvGrpSpPr>
        <p:grpSpPr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206" name="Google Shape;206;p31"/>
            <p:cNvCxnSpPr/>
            <p:nvPr/>
          </p:nvCxnSpPr>
          <p:spPr>
            <a:xfrm>
              <a:off x="61019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7" name="Google Shape;207;p31"/>
            <p:cNvCxnSpPr/>
            <p:nvPr/>
          </p:nvCxnSpPr>
          <p:spPr>
            <a:xfrm>
              <a:off x="182933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8" name="Google Shape;208;p31"/>
            <p:cNvCxnSpPr/>
            <p:nvPr/>
          </p:nvCxnSpPr>
          <p:spPr>
            <a:xfrm>
              <a:off x="304847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9" name="Google Shape;209;p31"/>
            <p:cNvCxnSpPr/>
            <p:nvPr/>
          </p:nvCxnSpPr>
          <p:spPr>
            <a:xfrm>
              <a:off x="426760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0" name="Google Shape;210;p31"/>
            <p:cNvCxnSpPr/>
            <p:nvPr/>
          </p:nvCxnSpPr>
          <p:spPr>
            <a:xfrm>
              <a:off x="548674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1" name="Google Shape;211;p31"/>
            <p:cNvCxnSpPr/>
            <p:nvPr/>
          </p:nvCxnSpPr>
          <p:spPr>
            <a:xfrm>
              <a:off x="670588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2" name="Google Shape;212;p31"/>
            <p:cNvCxnSpPr/>
            <p:nvPr/>
          </p:nvCxnSpPr>
          <p:spPr>
            <a:xfrm>
              <a:off x="792502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3" name="Google Shape;213;p31"/>
            <p:cNvCxnSpPr/>
            <p:nvPr/>
          </p:nvCxnSpPr>
          <p:spPr>
            <a:xfrm>
              <a:off x="914416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4" name="Google Shape;214;p31"/>
            <p:cNvCxnSpPr/>
            <p:nvPr/>
          </p:nvCxnSpPr>
          <p:spPr>
            <a:xfrm>
              <a:off x="1036329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5" name="Google Shape;215;p31"/>
            <p:cNvCxnSpPr/>
            <p:nvPr/>
          </p:nvCxnSpPr>
          <p:spPr>
            <a:xfrm>
              <a:off x="1158243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6" name="Google Shape;216;p31"/>
            <p:cNvCxnSpPr/>
            <p:nvPr/>
          </p:nvCxnSpPr>
          <p:spPr>
            <a:xfrm>
              <a:off x="2819" y="38648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7" name="Google Shape;217;p31"/>
            <p:cNvCxnSpPr/>
            <p:nvPr/>
          </p:nvCxnSpPr>
          <p:spPr>
            <a:xfrm>
              <a:off x="2819" y="1611181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8" name="Google Shape;218;p31"/>
            <p:cNvCxnSpPr/>
            <p:nvPr/>
          </p:nvCxnSpPr>
          <p:spPr>
            <a:xfrm>
              <a:off x="2819" y="2835877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9" name="Google Shape;219;p31"/>
            <p:cNvCxnSpPr/>
            <p:nvPr/>
          </p:nvCxnSpPr>
          <p:spPr>
            <a:xfrm>
              <a:off x="2819" y="4060573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0" name="Google Shape;220;p31"/>
            <p:cNvCxnSpPr/>
            <p:nvPr/>
          </p:nvCxnSpPr>
          <p:spPr>
            <a:xfrm>
              <a:off x="2819" y="5285269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1" name="Google Shape;221;p31"/>
            <p:cNvCxnSpPr/>
            <p:nvPr/>
          </p:nvCxnSpPr>
          <p:spPr>
            <a:xfrm>
              <a:off x="2819" y="650996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222" name="Google Shape;222;p31"/>
            <p:cNvGrpSpPr/>
            <p:nvPr/>
          </p:nvGrpSpPr>
          <p:grpSpPr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223" name="Google Shape;223;p31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4" name="Google Shape;224;p31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5" name="Google Shape;225;p31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6" name="Google Shape;226;p31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7" name="Google Shape;227;p31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228" name="Google Shape;228;p31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29" name="Google Shape;229;p31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30" name="Google Shape;230;p31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31" name="Google Shape;231;p31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32" name="Google Shape;232;p31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33" name="Google Shape;233;p31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34" name="Google Shape;234;p31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5" name="Google Shape;235;p31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6" name="Google Shape;236;p31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7" name="Google Shape;237;p31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8" name="Google Shape;238;p31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39" name="Google Shape;239;p31"/>
            <p:cNvGrpSpPr/>
            <p:nvPr/>
          </p:nvGrpSpPr>
          <p:grpSpPr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40" name="Google Shape;240;p31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1" name="Google Shape;241;p31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2" name="Google Shape;242;p31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3" name="Google Shape;243;p31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4" name="Google Shape;244;p31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245" name="Google Shape;245;p31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46" name="Google Shape;246;p31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47" name="Google Shape;247;p31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48" name="Google Shape;248;p31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49" name="Google Shape;249;p31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50" name="Google Shape;250;p31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9803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51" name="Google Shape;251;p31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2" name="Google Shape;252;p31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3" name="Google Shape;253;p31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4" name="Google Shape;254;p31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55" name="Google Shape;255;p31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9803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256" name="Google Shape;256;p31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31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p31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bg>
      <p:bgPr>
        <a:gradFill>
          <a:gsLst>
            <a:gs pos="0">
              <a:schemeClr val="accent1"/>
            </a:gs>
            <a:gs pos="100000">
              <a:srgbClr val="AF432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32"/>
          <p:cNvGrpSpPr/>
          <p:nvPr/>
        </p:nvGrpSpPr>
        <p:grpSpPr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261" name="Google Shape;261;p32"/>
            <p:cNvCxnSpPr/>
            <p:nvPr/>
          </p:nvCxnSpPr>
          <p:spPr>
            <a:xfrm>
              <a:off x="61019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2" name="Google Shape;262;p32"/>
            <p:cNvCxnSpPr/>
            <p:nvPr/>
          </p:nvCxnSpPr>
          <p:spPr>
            <a:xfrm>
              <a:off x="182933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3" name="Google Shape;263;p32"/>
            <p:cNvCxnSpPr/>
            <p:nvPr/>
          </p:nvCxnSpPr>
          <p:spPr>
            <a:xfrm>
              <a:off x="304847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4" name="Google Shape;264;p32"/>
            <p:cNvCxnSpPr/>
            <p:nvPr/>
          </p:nvCxnSpPr>
          <p:spPr>
            <a:xfrm>
              <a:off x="426760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5" name="Google Shape;265;p32"/>
            <p:cNvCxnSpPr/>
            <p:nvPr/>
          </p:nvCxnSpPr>
          <p:spPr>
            <a:xfrm>
              <a:off x="548674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6" name="Google Shape;266;p32"/>
            <p:cNvCxnSpPr/>
            <p:nvPr/>
          </p:nvCxnSpPr>
          <p:spPr>
            <a:xfrm>
              <a:off x="670588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7" name="Google Shape;267;p32"/>
            <p:cNvCxnSpPr/>
            <p:nvPr/>
          </p:nvCxnSpPr>
          <p:spPr>
            <a:xfrm>
              <a:off x="792502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8" name="Google Shape;268;p32"/>
            <p:cNvCxnSpPr/>
            <p:nvPr/>
          </p:nvCxnSpPr>
          <p:spPr>
            <a:xfrm>
              <a:off x="914416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9" name="Google Shape;269;p32"/>
            <p:cNvCxnSpPr/>
            <p:nvPr/>
          </p:nvCxnSpPr>
          <p:spPr>
            <a:xfrm>
              <a:off x="1036329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0" name="Google Shape;270;p32"/>
            <p:cNvCxnSpPr/>
            <p:nvPr/>
          </p:nvCxnSpPr>
          <p:spPr>
            <a:xfrm>
              <a:off x="1158243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1" name="Google Shape;271;p32"/>
            <p:cNvCxnSpPr/>
            <p:nvPr/>
          </p:nvCxnSpPr>
          <p:spPr>
            <a:xfrm>
              <a:off x="2819" y="38648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2" name="Google Shape;272;p32"/>
            <p:cNvCxnSpPr/>
            <p:nvPr/>
          </p:nvCxnSpPr>
          <p:spPr>
            <a:xfrm>
              <a:off x="2819" y="1611181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3" name="Google Shape;273;p32"/>
            <p:cNvCxnSpPr/>
            <p:nvPr/>
          </p:nvCxnSpPr>
          <p:spPr>
            <a:xfrm>
              <a:off x="2819" y="2835877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4" name="Google Shape;274;p32"/>
            <p:cNvCxnSpPr/>
            <p:nvPr/>
          </p:nvCxnSpPr>
          <p:spPr>
            <a:xfrm>
              <a:off x="2819" y="4060573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5" name="Google Shape;275;p32"/>
            <p:cNvCxnSpPr/>
            <p:nvPr/>
          </p:nvCxnSpPr>
          <p:spPr>
            <a:xfrm>
              <a:off x="2819" y="5285269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6" name="Google Shape;276;p32"/>
            <p:cNvCxnSpPr/>
            <p:nvPr/>
          </p:nvCxnSpPr>
          <p:spPr>
            <a:xfrm>
              <a:off x="2819" y="650996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277" name="Google Shape;277;p32"/>
            <p:cNvGrpSpPr/>
            <p:nvPr/>
          </p:nvGrpSpPr>
          <p:grpSpPr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278" name="Google Shape;278;p32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79" name="Google Shape;279;p32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80" name="Google Shape;280;p32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81" name="Google Shape;281;p32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82" name="Google Shape;282;p32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283" name="Google Shape;283;p32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84" name="Google Shape;284;p32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85" name="Google Shape;285;p32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86" name="Google Shape;286;p32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87" name="Google Shape;287;p32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88" name="Google Shape;288;p32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89" name="Google Shape;289;p32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0" name="Google Shape;290;p32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1" name="Google Shape;291;p32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2" name="Google Shape;292;p32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3" name="Google Shape;293;p32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94" name="Google Shape;294;p32"/>
            <p:cNvGrpSpPr/>
            <p:nvPr/>
          </p:nvGrpSpPr>
          <p:grpSpPr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95" name="Google Shape;295;p32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6" name="Google Shape;296;p32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7" name="Google Shape;297;p32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8" name="Google Shape;298;p32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9" name="Google Shape;299;p32"/>
              <p:cNvCxnSpPr/>
              <p:nvPr/>
            </p:nvCxnSpPr>
            <p:spPr>
              <a:xfrm>
                <a:off x="515064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00" name="Google Shape;300;p32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01" name="Google Shape;301;p32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02" name="Google Shape;302;p32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03" name="Google Shape;303;p32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04" name="Google Shape;304;p32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05" name="Google Shape;305;p32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306" name="Google Shape;306;p32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7" name="Google Shape;307;p32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8" name="Google Shape;308;p32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9" name="Google Shape;309;p32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10" name="Google Shape;310;p32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311" name="Google Shape;311;p32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69000">
                <a:schemeClr val="lt1"/>
              </a:gs>
              <a:gs pos="100000">
                <a:srgbClr val="F2F2F2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2"/>
          <p:cNvSpPr txBox="1"/>
          <p:nvPr>
            <p:ph type="title"/>
          </p:nvPr>
        </p:nvSpPr>
        <p:spPr>
          <a:xfrm>
            <a:off x="7913152" y="571500"/>
            <a:ext cx="3657600" cy="21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3" name="Google Shape;313;p32"/>
          <p:cNvSpPr txBox="1"/>
          <p:nvPr>
            <p:ph idx="1" type="body"/>
          </p:nvPr>
        </p:nvSpPr>
        <p:spPr>
          <a:xfrm>
            <a:off x="543197" y="571500"/>
            <a:ext cx="621792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55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14" name="Google Shape;314;p32"/>
          <p:cNvSpPr txBox="1"/>
          <p:nvPr>
            <p:ph idx="2" type="body"/>
          </p:nvPr>
        </p:nvSpPr>
        <p:spPr>
          <a:xfrm>
            <a:off x="7913152" y="2995012"/>
            <a:ext cx="3657600" cy="2285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cxnSp>
        <p:nvCxnSpPr>
          <p:cNvPr id="315" name="Google Shape;315;p32"/>
          <p:cNvCxnSpPr/>
          <p:nvPr/>
        </p:nvCxnSpPr>
        <p:spPr>
          <a:xfrm>
            <a:off x="7923089" y="2895600"/>
            <a:ext cx="3659311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6" name="Google Shape;316;p32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7" name="Google Shape;317;p32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8" name="Google Shape;318;p32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bg>
      <p:bgPr>
        <a:gradFill>
          <a:gsLst>
            <a:gs pos="0">
              <a:schemeClr val="accent1"/>
            </a:gs>
            <a:gs pos="100000">
              <a:srgbClr val="AF432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oogle Shape;320;p33"/>
          <p:cNvGrpSpPr/>
          <p:nvPr/>
        </p:nvGrpSpPr>
        <p:grpSpPr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321" name="Google Shape;321;p33"/>
            <p:cNvCxnSpPr/>
            <p:nvPr/>
          </p:nvCxnSpPr>
          <p:spPr>
            <a:xfrm>
              <a:off x="61019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2" name="Google Shape;322;p33"/>
            <p:cNvCxnSpPr/>
            <p:nvPr/>
          </p:nvCxnSpPr>
          <p:spPr>
            <a:xfrm>
              <a:off x="182933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3" name="Google Shape;323;p33"/>
            <p:cNvCxnSpPr/>
            <p:nvPr/>
          </p:nvCxnSpPr>
          <p:spPr>
            <a:xfrm>
              <a:off x="304847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4" name="Google Shape;324;p33"/>
            <p:cNvCxnSpPr/>
            <p:nvPr/>
          </p:nvCxnSpPr>
          <p:spPr>
            <a:xfrm>
              <a:off x="426760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5" name="Google Shape;325;p33"/>
            <p:cNvCxnSpPr/>
            <p:nvPr/>
          </p:nvCxnSpPr>
          <p:spPr>
            <a:xfrm>
              <a:off x="548674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6" name="Google Shape;326;p33"/>
            <p:cNvCxnSpPr/>
            <p:nvPr/>
          </p:nvCxnSpPr>
          <p:spPr>
            <a:xfrm>
              <a:off x="670588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7" name="Google Shape;327;p33"/>
            <p:cNvCxnSpPr/>
            <p:nvPr/>
          </p:nvCxnSpPr>
          <p:spPr>
            <a:xfrm>
              <a:off x="792502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8" name="Google Shape;328;p33"/>
            <p:cNvCxnSpPr/>
            <p:nvPr/>
          </p:nvCxnSpPr>
          <p:spPr>
            <a:xfrm>
              <a:off x="914416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9" name="Google Shape;329;p33"/>
            <p:cNvCxnSpPr/>
            <p:nvPr/>
          </p:nvCxnSpPr>
          <p:spPr>
            <a:xfrm>
              <a:off x="1036329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0" name="Google Shape;330;p33"/>
            <p:cNvCxnSpPr/>
            <p:nvPr/>
          </p:nvCxnSpPr>
          <p:spPr>
            <a:xfrm>
              <a:off x="1158243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1" name="Google Shape;331;p33"/>
            <p:cNvCxnSpPr/>
            <p:nvPr/>
          </p:nvCxnSpPr>
          <p:spPr>
            <a:xfrm>
              <a:off x="2819" y="38648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2" name="Google Shape;332;p33"/>
            <p:cNvCxnSpPr/>
            <p:nvPr/>
          </p:nvCxnSpPr>
          <p:spPr>
            <a:xfrm>
              <a:off x="2819" y="1611181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3" name="Google Shape;333;p33"/>
            <p:cNvCxnSpPr/>
            <p:nvPr/>
          </p:nvCxnSpPr>
          <p:spPr>
            <a:xfrm>
              <a:off x="2819" y="2835877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4" name="Google Shape;334;p33"/>
            <p:cNvCxnSpPr/>
            <p:nvPr/>
          </p:nvCxnSpPr>
          <p:spPr>
            <a:xfrm>
              <a:off x="2819" y="4060573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5" name="Google Shape;335;p33"/>
            <p:cNvCxnSpPr/>
            <p:nvPr/>
          </p:nvCxnSpPr>
          <p:spPr>
            <a:xfrm>
              <a:off x="2819" y="5285269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6" name="Google Shape;336;p33"/>
            <p:cNvCxnSpPr/>
            <p:nvPr/>
          </p:nvCxnSpPr>
          <p:spPr>
            <a:xfrm>
              <a:off x="2819" y="650996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A43E27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337" name="Google Shape;337;p33"/>
            <p:cNvGrpSpPr/>
            <p:nvPr/>
          </p:nvGrpSpPr>
          <p:grpSpPr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338" name="Google Shape;338;p33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39" name="Google Shape;339;p33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40" name="Google Shape;340;p33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41" name="Google Shape;341;p33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42" name="Google Shape;342;p33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43" name="Google Shape;343;p33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44" name="Google Shape;344;p33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45" name="Google Shape;345;p33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46" name="Google Shape;346;p33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47" name="Google Shape;347;p33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48" name="Google Shape;348;p33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349" name="Google Shape;349;p33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0" name="Google Shape;350;p33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1" name="Google Shape;351;p33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2" name="Google Shape;352;p33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3" name="Google Shape;353;p33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354" name="Google Shape;354;p33"/>
            <p:cNvGrpSpPr/>
            <p:nvPr/>
          </p:nvGrpSpPr>
          <p:grpSpPr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355" name="Google Shape;355;p33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6" name="Google Shape;356;p33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7" name="Google Shape;357;p33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8" name="Google Shape;358;p33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59" name="Google Shape;359;p33"/>
              <p:cNvCxnSpPr/>
              <p:nvPr/>
            </p:nvCxnSpPr>
            <p:spPr>
              <a:xfrm>
                <a:off x="515064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60" name="Google Shape;360;p33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1" name="Google Shape;361;p33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62" name="Google Shape;362;p33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63" name="Google Shape;363;p33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64" name="Google Shape;364;p33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65" name="Google Shape;365;p33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3E27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366" name="Google Shape;366;p33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7" name="Google Shape;367;p33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8" name="Google Shape;368;p33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9" name="Google Shape;369;p33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70" name="Google Shape;370;p33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3E27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371" name="Google Shape;371;p33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69000">
                <a:schemeClr val="lt1"/>
              </a:gs>
              <a:gs pos="100000">
                <a:srgbClr val="F2F2F2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2" name="Google Shape;372;p33"/>
          <p:cNvCxnSpPr/>
          <p:nvPr/>
        </p:nvCxnSpPr>
        <p:spPr>
          <a:xfrm>
            <a:off x="7923089" y="2895600"/>
            <a:ext cx="3659311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3" name="Google Shape;373;p33"/>
          <p:cNvSpPr txBox="1"/>
          <p:nvPr>
            <p:ph type="title"/>
          </p:nvPr>
        </p:nvSpPr>
        <p:spPr>
          <a:xfrm>
            <a:off x="7909560" y="576072"/>
            <a:ext cx="365760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descr="Пустой заполнитель, вместо которого можно добавить изображение. Щелкните заполнитель и выберите изображение, которое необходимо добавить." id="374" name="Google Shape;374;p33"/>
          <p:cNvSpPr/>
          <p:nvPr>
            <p:ph idx="2" type="pic"/>
          </p:nvPr>
        </p:nvSpPr>
        <p:spPr>
          <a:xfrm>
            <a:off x="4412" y="-159"/>
            <a:ext cx="73152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2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43E27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43E27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5" name="Google Shape;375;p33"/>
          <p:cNvSpPr txBox="1"/>
          <p:nvPr>
            <p:ph idx="1" type="body"/>
          </p:nvPr>
        </p:nvSpPr>
        <p:spPr>
          <a:xfrm>
            <a:off x="7909560" y="2999232"/>
            <a:ext cx="36576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52999">
              <a:schemeClr val="lt1"/>
            </a:gs>
            <a:gs pos="100000">
              <a:srgbClr val="F2F2F2">
                <a:alpha val="64705"/>
              </a:srgbClr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4"/>
          <p:cNvGrpSpPr/>
          <p:nvPr/>
        </p:nvGrpSpPr>
        <p:grpSpPr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11" name="Google Shape;11;p24"/>
            <p:cNvCxnSpPr/>
            <p:nvPr/>
          </p:nvCxnSpPr>
          <p:spPr>
            <a:xfrm>
              <a:off x="61019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" name="Google Shape;12;p24"/>
            <p:cNvCxnSpPr/>
            <p:nvPr/>
          </p:nvCxnSpPr>
          <p:spPr>
            <a:xfrm>
              <a:off x="182933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" name="Google Shape;13;p24"/>
            <p:cNvCxnSpPr/>
            <p:nvPr/>
          </p:nvCxnSpPr>
          <p:spPr>
            <a:xfrm>
              <a:off x="304847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" name="Google Shape;14;p24"/>
            <p:cNvCxnSpPr/>
            <p:nvPr/>
          </p:nvCxnSpPr>
          <p:spPr>
            <a:xfrm>
              <a:off x="426760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" name="Google Shape;15;p24"/>
            <p:cNvCxnSpPr/>
            <p:nvPr/>
          </p:nvCxnSpPr>
          <p:spPr>
            <a:xfrm>
              <a:off x="548674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" name="Google Shape;16;p24"/>
            <p:cNvCxnSpPr/>
            <p:nvPr/>
          </p:nvCxnSpPr>
          <p:spPr>
            <a:xfrm>
              <a:off x="6705884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" name="Google Shape;17;p24"/>
            <p:cNvCxnSpPr/>
            <p:nvPr/>
          </p:nvCxnSpPr>
          <p:spPr>
            <a:xfrm>
              <a:off x="7925022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" name="Google Shape;18;p24"/>
            <p:cNvCxnSpPr/>
            <p:nvPr/>
          </p:nvCxnSpPr>
          <p:spPr>
            <a:xfrm>
              <a:off x="9144160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" name="Google Shape;19;p24"/>
            <p:cNvCxnSpPr/>
            <p:nvPr/>
          </p:nvCxnSpPr>
          <p:spPr>
            <a:xfrm>
              <a:off x="10363298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" name="Google Shape;20;p24"/>
            <p:cNvCxnSpPr/>
            <p:nvPr/>
          </p:nvCxnSpPr>
          <p:spPr>
            <a:xfrm>
              <a:off x="11582436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" name="Google Shape;21;p24"/>
            <p:cNvCxnSpPr/>
            <p:nvPr/>
          </p:nvCxnSpPr>
          <p:spPr>
            <a:xfrm>
              <a:off x="2819" y="38648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" name="Google Shape;22;p24"/>
            <p:cNvCxnSpPr/>
            <p:nvPr/>
          </p:nvCxnSpPr>
          <p:spPr>
            <a:xfrm>
              <a:off x="2819" y="1611181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" name="Google Shape;23;p24"/>
            <p:cNvCxnSpPr/>
            <p:nvPr/>
          </p:nvCxnSpPr>
          <p:spPr>
            <a:xfrm>
              <a:off x="2819" y="2835877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" name="Google Shape;24;p24"/>
            <p:cNvCxnSpPr/>
            <p:nvPr/>
          </p:nvCxnSpPr>
          <p:spPr>
            <a:xfrm>
              <a:off x="2819" y="4060573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" name="Google Shape;25;p24"/>
            <p:cNvCxnSpPr/>
            <p:nvPr/>
          </p:nvCxnSpPr>
          <p:spPr>
            <a:xfrm>
              <a:off x="2819" y="5285269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" name="Google Shape;26;p24"/>
            <p:cNvCxnSpPr/>
            <p:nvPr/>
          </p:nvCxnSpPr>
          <p:spPr>
            <a:xfrm>
              <a:off x="2819" y="6509965"/>
              <a:ext cx="12188952" cy="0"/>
            </a:xfrm>
            <a:prstGeom prst="straightConnector1">
              <a:avLst/>
            </a:prstGeom>
            <a:noFill/>
            <a:ln cap="flat" cmpd="sng" w="9525">
              <a:solidFill>
                <a:srgbClr val="D8D8D8">
                  <a:alpha val="24705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27" name="Google Shape;27;p24"/>
            <p:cNvGrpSpPr/>
            <p:nvPr/>
          </p:nvGrpSpPr>
          <p:grpSpPr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28" name="Google Shape;28;p24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" name="Google Shape;29;p24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" name="Google Shape;30;p24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1" name="Google Shape;31;p24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2" name="Google Shape;32;p24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3" name="Google Shape;33;p24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4" name="Google Shape;34;p24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5" name="Google Shape;35;p24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6" name="Google Shape;36;p24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7" name="Google Shape;37;p24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38" name="Google Shape;38;p24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39" name="Google Shape;39;p24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0" name="Google Shape;40;p24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1" name="Google Shape;41;p24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2" name="Google Shape;42;p24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3" name="Google Shape;43;p24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44" name="Google Shape;44;p24"/>
            <p:cNvGrpSpPr/>
            <p:nvPr/>
          </p:nvGrpSpPr>
          <p:grpSpPr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45" name="Google Shape;45;p24"/>
              <p:cNvCxnSpPr/>
              <p:nvPr/>
            </p:nvCxnSpPr>
            <p:spPr>
              <a:xfrm>
                <a:off x="225425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6" name="Google Shape;46;p24"/>
              <p:cNvCxnSpPr/>
              <p:nvPr/>
            </p:nvCxnSpPr>
            <p:spPr>
              <a:xfrm>
                <a:off x="1449154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7" name="Google Shape;47;p24"/>
              <p:cNvCxnSpPr/>
              <p:nvPr/>
            </p:nvCxnSpPr>
            <p:spPr>
              <a:xfrm>
                <a:off x="266598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8" name="Google Shape;48;p24"/>
              <p:cNvCxnSpPr/>
              <p:nvPr/>
            </p:nvCxnSpPr>
            <p:spPr>
              <a:xfrm>
                <a:off x="3885119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9" name="Google Shape;49;p24"/>
              <p:cNvCxnSpPr/>
              <p:nvPr/>
            </p:nvCxnSpPr>
            <p:spPr>
              <a:xfrm>
                <a:off x="5106502" y="0"/>
                <a:ext cx="6815931" cy="6858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50" name="Google Shape;50;p24"/>
              <p:cNvGrpSpPr/>
              <p:nvPr/>
            </p:nvGrpSpPr>
            <p:grpSpPr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1" name="Google Shape;51;p24"/>
                <p:cNvCxnSpPr/>
                <p:nvPr/>
              </p:nvCxnSpPr>
              <p:spPr>
                <a:xfrm>
                  <a:off x="6327885" y="0"/>
                  <a:ext cx="5864115" cy="5898673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52" name="Google Shape;52;p24"/>
                <p:cNvCxnSpPr/>
                <p:nvPr/>
              </p:nvCxnSpPr>
              <p:spPr>
                <a:xfrm>
                  <a:off x="7549268" y="0"/>
                  <a:ext cx="4642732" cy="467242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53" name="Google Shape;53;p24"/>
                <p:cNvCxnSpPr/>
                <p:nvPr/>
              </p:nvCxnSpPr>
              <p:spPr>
                <a:xfrm>
                  <a:off x="8772997" y="0"/>
                  <a:ext cx="3419003" cy="34567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54" name="Google Shape;54;p24"/>
                <p:cNvCxnSpPr/>
                <p:nvPr/>
              </p:nvCxnSpPr>
              <p:spPr>
                <a:xfrm>
                  <a:off x="9982200" y="0"/>
                  <a:ext cx="2209800" cy="222646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55" name="Google Shape;55;p24"/>
                <p:cNvCxnSpPr/>
                <p:nvPr/>
              </p:nvCxnSpPr>
              <p:spPr>
                <a:xfrm>
                  <a:off x="11199019" y="0"/>
                  <a:ext cx="992981" cy="1002506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8D8D8">
                      <a:alpha val="24705"/>
                    </a:srgbClr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56" name="Google Shape;56;p24"/>
              <p:cNvCxnSpPr/>
              <p:nvPr/>
            </p:nvCxnSpPr>
            <p:spPr>
              <a:xfrm rot="10800000">
                <a:off x="-1" y="1012053"/>
                <a:ext cx="5828811" cy="58459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7" name="Google Shape;57;p24"/>
              <p:cNvCxnSpPr/>
              <p:nvPr/>
            </p:nvCxnSpPr>
            <p:spPr>
              <a:xfrm rot="10800000">
                <a:off x="-1" y="2227340"/>
                <a:ext cx="4614781" cy="46306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8" name="Google Shape;58;p24"/>
              <p:cNvCxnSpPr/>
              <p:nvPr/>
            </p:nvCxnSpPr>
            <p:spPr>
              <a:xfrm rot="10800000">
                <a:off x="-1" y="3432149"/>
                <a:ext cx="3398419" cy="34258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59" name="Google Shape;59;p24"/>
              <p:cNvCxnSpPr/>
              <p:nvPr/>
            </p:nvCxnSpPr>
            <p:spPr>
              <a:xfrm rot="10800000">
                <a:off x="-1" y="4651431"/>
                <a:ext cx="2196496" cy="2206567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0" name="Google Shape;60;p24"/>
              <p:cNvCxnSpPr/>
              <p:nvPr/>
            </p:nvCxnSpPr>
            <p:spPr>
              <a:xfrm rot="10800000">
                <a:off x="-1" y="5864453"/>
                <a:ext cx="987003" cy="993545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>
                    <a:alpha val="24705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61" name="Google Shape;61;p24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A43E2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24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A43E27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43E27"/>
              </a:buClr>
              <a:buSzPts val="1800"/>
              <a:buFont typeface="Arial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43E27"/>
              </a:buClr>
              <a:buSzPts val="1600"/>
              <a:buFont typeface="Arial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43E27"/>
              </a:buClr>
              <a:buSzPts val="1400"/>
              <a:buFont typeface="Arial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1400"/>
              <a:buFont typeface="Arial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1400"/>
              <a:buFont typeface="Arial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1400"/>
              <a:buFont typeface="Arial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1400"/>
              <a:buFont typeface="Arial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43E27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63" name="Google Shape;63;p24"/>
          <p:cNvCxnSpPr/>
          <p:nvPr/>
        </p:nvCxnSpPr>
        <p:spPr>
          <a:xfrm>
            <a:off x="609600" y="6172200"/>
            <a:ext cx="10972800" cy="0"/>
          </a:xfrm>
          <a:prstGeom prst="straightConnector1">
            <a:avLst/>
          </a:prstGeom>
          <a:noFill/>
          <a:ln cap="flat" cmpd="sng" w="12700">
            <a:solidFill>
              <a:srgbClr val="A43E27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" name="Google Shape;64;p24"/>
          <p:cNvSpPr txBox="1"/>
          <p:nvPr>
            <p:ph idx="11" type="ftr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24"/>
          <p:cNvSpPr txBox="1"/>
          <p:nvPr>
            <p:ph idx="12" type="sldNum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41424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"/>
          <p:cNvSpPr txBox="1"/>
          <p:nvPr>
            <p:ph type="ctrTitle"/>
          </p:nvPr>
        </p:nvSpPr>
        <p:spPr>
          <a:xfrm>
            <a:off x="1293845" y="-594804"/>
            <a:ext cx="9604310" cy="41894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ФОРМЫ «РАСШИРЕННОГО» И «РАСШИРЯЮЩЕГОСЯ» ПЕРФЕКТА В НОВОАРАМЕЙСКИХ ИДИОМАХ УРМИИ</a:t>
            </a:r>
            <a:endParaRPr sz="16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4" name="Google Shape;394;p1"/>
          <p:cNvSpPr txBox="1"/>
          <p:nvPr>
            <p:ph idx="1" type="subTitle"/>
          </p:nvPr>
        </p:nvSpPr>
        <p:spPr>
          <a:xfrm>
            <a:off x="1293845" y="3984146"/>
            <a:ext cx="9604310" cy="1425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i="1" lang="en-US" sz="2400">
                <a:latin typeface="Times New Roman"/>
                <a:ea typeface="Times New Roman"/>
                <a:cs typeface="Times New Roman"/>
                <a:sym typeface="Times New Roman"/>
              </a:rPr>
              <a:t>Д. А. Ермакова</a:t>
            </a:r>
            <a:endParaRPr/>
          </a:p>
          <a:p>
            <a:pPr indent="0" lvl="0" marL="0" rtl="0" algn="ctr">
              <a:lnSpc>
                <a:spcPct val="104166"/>
              </a:lnSpc>
              <a:spcBef>
                <a:spcPts val="650"/>
              </a:spcBef>
              <a:spcAft>
                <a:spcPts val="0"/>
              </a:spcAft>
              <a:buSzPts val="2400"/>
              <a:buNone/>
            </a:pPr>
            <a:r>
              <a:rPr i="1" lang="en-US" sz="2400">
                <a:latin typeface="Times New Roman"/>
                <a:ea typeface="Times New Roman"/>
                <a:cs typeface="Times New Roman"/>
                <a:sym typeface="Times New Roman"/>
              </a:rPr>
              <a:t>СПбГУ, Санкт-Петербург</a:t>
            </a:r>
            <a:endParaRPr/>
          </a:p>
          <a:p>
            <a:pPr indent="0" lvl="0" marL="0" rtl="0" algn="ctr">
              <a:lnSpc>
                <a:spcPct val="104166"/>
              </a:lnSpc>
              <a:spcBef>
                <a:spcPts val="650"/>
              </a:spcBef>
              <a:spcAft>
                <a:spcPts val="0"/>
              </a:spcAft>
              <a:buSzPts val="2400"/>
              <a:buNone/>
            </a:pPr>
            <a:r>
              <a:rPr i="1" lang="en-US" sz="2400">
                <a:latin typeface="Times New Roman"/>
                <a:ea typeface="Times New Roman"/>
                <a:cs typeface="Times New Roman"/>
                <a:sym typeface="Times New Roman"/>
              </a:rPr>
              <a:t>ermakova.daria99@mail.ru</a:t>
            </a:r>
            <a:endParaRPr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5" name="Google Shape;395;p1"/>
          <p:cNvSpPr txBox="1"/>
          <p:nvPr/>
        </p:nvSpPr>
        <p:spPr>
          <a:xfrm>
            <a:off x="1359159" y="6098958"/>
            <a:ext cx="960431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Исследование проводилось при финансовой поддержке РФФИ в рамках научного проекта 20-012-00312 "Документация северо-восточных новоарамейских идиомов на территории России".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ptəxlə</a:t>
            </a:r>
            <a:endParaRPr/>
          </a:p>
        </p:txBody>
      </p:sp>
      <p:sp>
        <p:nvSpPr>
          <p:cNvPr id="457" name="Google Shape;457;p10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Претерит/Перфектив в нарративе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(1) 	</a:t>
            </a:r>
            <a:r>
              <a:rPr i="1" lang="en-US" sz="1800"/>
              <a:t>šit=ət		xamši		əšta	savun-an		</a:t>
            </a:r>
            <a:endParaRPr i="1" sz="1800"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	год(F)=REL	пятьдесят	шесть	дедушка(M)-P.1PL	</a:t>
            </a:r>
            <a:endParaRPr sz="1800"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i="1" lang="en-US" sz="1800"/>
              <a:t>mət-lə</a:t>
            </a:r>
            <a:r>
              <a:rPr i="1" lang="en-US" sz="1800">
                <a:latin typeface="Times New Roman"/>
                <a:ea typeface="Times New Roman"/>
                <a:cs typeface="Times New Roman"/>
                <a:sym typeface="Times New Roman"/>
              </a:rPr>
              <a:t>‎‎</a:t>
            </a:r>
            <a:r>
              <a:rPr i="1" lang="en-US" sz="1800"/>
              <a:t>			laxxa</a:t>
            </a:r>
            <a:endParaRPr sz="1800"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умереть.PST-LS.3M	here</a:t>
            </a:r>
            <a:endParaRPr sz="1800"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1800"/>
              <a:t>В пятьдесят шестом году наш дедушка умер здесь’ [Нарратив]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1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ptəxlə</a:t>
            </a:r>
            <a:endParaRPr/>
          </a:p>
        </p:txBody>
      </p:sp>
      <p:sp>
        <p:nvSpPr>
          <p:cNvPr id="463" name="Google Shape;463;p11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Иммедиатный перфект (perfect of recent past, ‘hot news’)</a:t>
            </a:r>
            <a:endParaRPr sz="2400"/>
          </a:p>
          <a:p>
            <a:pPr indent="0" lvl="0" marL="0" rtl="0" algn="l">
              <a:lnSpc>
                <a:spcPct val="62500"/>
              </a:lnSpc>
              <a:spcBef>
                <a:spcPts val="2400"/>
              </a:spcBef>
              <a:spcAft>
                <a:spcPts val="0"/>
              </a:spcAft>
              <a:buSzPts val="2400"/>
              <a:buNone/>
            </a:pPr>
            <a:r>
              <a:rPr i="1" lang="en-US" sz="2400"/>
              <a:t>(2) 	axún-i 		hár 	</a:t>
            </a:r>
            <a:r>
              <a:rPr i="1" lang="en-US" sz="2400">
                <a:solidFill>
                  <a:srgbClr val="000000"/>
                </a:solidFill>
              </a:rPr>
              <a:t>ad</a:t>
            </a:r>
            <a:r>
              <a:rPr i="1" lang="en-US" sz="2400"/>
              <a:t>í</a:t>
            </a:r>
            <a:r>
              <a:rPr i="1" lang="en-US" sz="2400">
                <a:solidFill>
                  <a:srgbClr val="000000"/>
                </a:solidFill>
              </a:rPr>
              <a:t>yya </a:t>
            </a:r>
            <a:r>
              <a:rPr i="1" lang="en-US" sz="2400"/>
              <a:t>	xə́š-lə</a:t>
            </a:r>
            <a:endParaRPr i="1" sz="2400"/>
          </a:p>
          <a:p>
            <a:pPr indent="0" lvl="0" marL="0" rtl="0" algn="l">
              <a:lnSpc>
                <a:spcPct val="62500"/>
              </a:lnSpc>
              <a:spcBef>
                <a:spcPts val="26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брат(M)-P.1SG 	прямо сейчас 	идти.PST-LS.3M</a:t>
            </a:r>
            <a:endParaRPr sz="2400"/>
          </a:p>
          <a:p>
            <a:pPr indent="0" lvl="0" marL="0" rtl="0" algn="l">
              <a:lnSpc>
                <a:spcPct val="62500"/>
              </a:lnSpc>
              <a:spcBef>
                <a:spcPts val="26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2400"/>
              <a:t>Мой брат только что уехал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-US" sz="2400"/>
              <a:t> [Элицитация]</a:t>
            </a:r>
            <a:endParaRPr sz="2400"/>
          </a:p>
          <a:p>
            <a:pPr indent="0" lvl="0" marL="0" rtl="0" algn="l">
              <a:lnSpc>
                <a:spcPct val="107000"/>
              </a:lnSpc>
              <a:spcBef>
                <a:spcPts val="2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2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2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ptəxlə</a:t>
            </a:r>
            <a:endParaRPr/>
          </a:p>
        </p:txBody>
      </p:sp>
      <p:sp>
        <p:nvSpPr>
          <p:cNvPr id="469" name="Google Shape;469;p12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“…"hot news use" of the Perfect is a valid notion, but being a piece of hot news is clearly not a sufficient condition for being reported in the Perfect.” [Dahl, Hedin 2000: 386]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«Все приведенные рассуждения и наблюдения позволяют, на мой взгляд, сделать вывод о весьма периферийном статусе данного “типа употребления” перфекта и о иммедиатности перфекта как о, возможно, контекстно определяемом эффекте, специфицирующем более общую перфектную семантику, в основе которой лежит “текущая релевантность”». [Горбова 2016]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13"/>
          <p:cNvSpPr txBox="1"/>
          <p:nvPr>
            <p:ph type="title"/>
          </p:nvPr>
        </p:nvSpPr>
        <p:spPr>
          <a:xfrm>
            <a:off x="594804" y="-57119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ptəxlə</a:t>
            </a:r>
            <a:endParaRPr/>
          </a:p>
        </p:txBody>
      </p:sp>
      <p:sp>
        <p:nvSpPr>
          <p:cNvPr id="475" name="Google Shape;475;p13"/>
          <p:cNvSpPr txBox="1"/>
          <p:nvPr>
            <p:ph idx="1" type="body"/>
          </p:nvPr>
        </p:nvSpPr>
        <p:spPr>
          <a:xfrm>
            <a:off x="594804" y="692458"/>
            <a:ext cx="11088210" cy="5797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92"/>
              <a:buChar char="▪"/>
            </a:pPr>
            <a:r>
              <a:rPr lang="en-US" sz="1592"/>
              <a:t>Иногда и другие перфектные значения (результативное или экспериенциальное) как при элицитации, так и в нарративе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Font typeface="Noto Sans Symbols"/>
              <a:buChar char="❖"/>
            </a:pPr>
            <a:r>
              <a:rPr lang="en-US" sz="1592"/>
              <a:t>Результативный перфект: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lang="en-US" sz="1592"/>
              <a:t>(3) 	</a:t>
            </a:r>
            <a:r>
              <a:rPr i="1" lang="en-US" sz="1592"/>
              <a:t>mara		lena		+bədda		ica	calba	</a:t>
            </a:r>
            <a:endParaRPr sz="1592"/>
          </a:p>
          <a:p>
            <a:pPr indent="0" lvl="0" marL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lang="en-US" sz="1592"/>
              <a:t>	говорить.PROG	NEG.1SG		знать.PROG	где	собака(M)	</a:t>
            </a:r>
            <a:endParaRPr sz="1592"/>
          </a:p>
          <a:p>
            <a:pPr indent="0" lvl="0" marL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i="1" lang="en-US" sz="1592"/>
              <a:t>zəl-lə</a:t>
            </a:r>
            <a:endParaRPr i="1" sz="1592"/>
          </a:p>
          <a:p>
            <a:pPr indent="0" lvl="0" marL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lang="en-US" sz="1592"/>
              <a:t>идти.PST-LS.3M</a:t>
            </a:r>
            <a:endParaRPr sz="1592"/>
          </a:p>
          <a:p>
            <a:pPr indent="0" lvl="0" marL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lang="en-US" sz="1592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1592"/>
              <a:t>Она говорит: «Я не знаю, куда ушла собака»</a:t>
            </a:r>
            <a:r>
              <a:rPr lang="en-US" sz="1592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-US" sz="1592"/>
              <a:t> [Нарратив]</a:t>
            </a:r>
            <a:endParaRPr sz="1592"/>
          </a:p>
          <a:p>
            <a:pPr indent="-228600" lvl="0" marL="22860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Font typeface="Noto Sans Symbols"/>
              <a:buChar char="❖"/>
            </a:pPr>
            <a:r>
              <a:rPr lang="en-US" sz="1592"/>
              <a:t>Экспериенциальный перфект: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lang="en-US" sz="1592"/>
              <a:t>(4) 	</a:t>
            </a:r>
            <a:r>
              <a:rPr i="1" lang="en-US" sz="1592"/>
              <a:t>ána +bəddáy-o-n 		yəmm-ax   ána 	tpək-li </a:t>
            </a:r>
            <a:r>
              <a:rPr lang="en-US" sz="1592"/>
              <a:t>			</a:t>
            </a:r>
            <a:r>
              <a:rPr i="1" lang="en-US" sz="1592"/>
              <a:t>biyy-o</a:t>
            </a:r>
            <a:endParaRPr sz="1592"/>
          </a:p>
          <a:p>
            <a:pPr indent="0" lvl="0" marL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lang="en-US" sz="1592"/>
              <a:t>	я      знать.PROG-P.3F-1SG 	мать-2F.S я 	встретить.PST-LS.1S	c-P.3F</a:t>
            </a:r>
            <a:endParaRPr sz="1592"/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592"/>
              <a:buNone/>
            </a:pPr>
            <a:r>
              <a:rPr lang="en-US" sz="1592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1592"/>
              <a:t>Я знаю твою мать, я ее встречала</a:t>
            </a:r>
            <a:r>
              <a:rPr lang="en-US" sz="1592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-US" sz="1592"/>
              <a:t> [Элицитация]</a:t>
            </a:r>
            <a:endParaRPr sz="1592"/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650"/>
              <a:buNone/>
            </a:pPr>
            <a:r>
              <a:t/>
            </a:r>
            <a:endParaRPr sz="65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14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ptixələ</a:t>
            </a:r>
            <a:endParaRPr/>
          </a:p>
        </p:txBody>
      </p:sp>
      <p:sp>
        <p:nvSpPr>
          <p:cNvPr id="481" name="Google Shape;481;p14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Результативный перфект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(5)	</a:t>
            </a:r>
            <a:r>
              <a:rPr i="1" lang="en-US" sz="1800">
                <a:latin typeface="Times New Roman"/>
                <a:ea typeface="Times New Roman"/>
                <a:cs typeface="Times New Roman"/>
                <a:sym typeface="Times New Roman"/>
              </a:rPr>
              <a:t>əm	cullə	kat	axnax	gniv-é-lan			láxxa</a:t>
            </a:r>
            <a:endParaRPr i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	который	все	COMP	мы	украсть.PST-SS(O).3PL-LS.1PL	здесь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i="1" lang="en-US" sz="1800">
                <a:latin typeface="Times New Roman"/>
                <a:ea typeface="Times New Roman"/>
                <a:cs typeface="Times New Roman"/>
                <a:sym typeface="Times New Roman"/>
              </a:rPr>
              <a:t>léna	уже	áxnax	yuvv-é=xa		+álm=ət		ka</a:t>
            </a:r>
            <a:endParaRPr i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NEG.3PL	***	мы	дать.RES.PL-P.3PL=1PL	люди(M)=REL	к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i="1" lang="en-US" sz="1800">
                <a:latin typeface="Times New Roman"/>
                <a:ea typeface="Times New Roman"/>
                <a:cs typeface="Times New Roman"/>
                <a:sym typeface="Times New Roman"/>
              </a:rPr>
              <a:t>+álm=ət		díyy-an	</a:t>
            </a: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люди(M)=REL	OBL.PRON-P.1PL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‘Все, что мы украли не здесь, мы уже отдали это людям, нашим людям’ [Нарратив]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2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2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101600" lvl="0" marL="228600" rtl="0" algn="l">
              <a:lnSpc>
                <a:spcPct val="90000"/>
              </a:lnSpc>
              <a:spcBef>
                <a:spcPts val="2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5"/>
          <p:cNvSpPr txBox="1"/>
          <p:nvPr>
            <p:ph type="title"/>
          </p:nvPr>
        </p:nvSpPr>
        <p:spPr>
          <a:xfrm>
            <a:off x="1295400" y="0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ptixələ</a:t>
            </a:r>
            <a:endParaRPr/>
          </a:p>
        </p:txBody>
      </p:sp>
      <p:sp>
        <p:nvSpPr>
          <p:cNvPr id="487" name="Google Shape;487;p15"/>
          <p:cNvSpPr txBox="1"/>
          <p:nvPr>
            <p:ph idx="1" type="body"/>
          </p:nvPr>
        </p:nvSpPr>
        <p:spPr>
          <a:xfrm>
            <a:off x="1295400" y="1274099"/>
            <a:ext cx="9601200" cy="47872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Экспериенциальный перфект</a:t>
            </a:r>
            <a:endParaRPr/>
          </a:p>
          <a:p>
            <a:pPr indent="0" lvl="0" marL="0" rtl="0" algn="l">
              <a:lnSpc>
                <a:spcPct val="87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i="1" lang="en-US" sz="2400"/>
              <a:t>(6)	á</a:t>
            </a:r>
            <a:r>
              <a:rPr i="1" lang="en-US" sz="2400">
                <a:solidFill>
                  <a:srgbClr val="000000"/>
                </a:solidFill>
              </a:rPr>
              <a:t>na +bədd</a:t>
            </a:r>
            <a:r>
              <a:rPr i="1" lang="en-US" sz="2400"/>
              <a:t>á</a:t>
            </a:r>
            <a:r>
              <a:rPr i="1" lang="en-US" sz="2400">
                <a:solidFill>
                  <a:srgbClr val="000000"/>
                </a:solidFill>
              </a:rPr>
              <a:t>y-o-n 			y</a:t>
            </a:r>
            <a:r>
              <a:rPr i="1" lang="en-US" sz="2400"/>
              <a:t>ə́</a:t>
            </a:r>
            <a:r>
              <a:rPr i="1" lang="en-US" sz="2400">
                <a:solidFill>
                  <a:srgbClr val="000000"/>
                </a:solidFill>
              </a:rPr>
              <a:t>mm-ax			</a:t>
            </a:r>
            <a:endParaRPr sz="2400"/>
          </a:p>
          <a:p>
            <a:pPr indent="0" lvl="0" marL="0" rtl="0" algn="l">
              <a:lnSpc>
                <a:spcPct val="87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000000"/>
                </a:solidFill>
              </a:rPr>
              <a:t>	я      знать.PROG-P.3F-1SG 	мать(F)-P.2F      	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7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i="1" lang="en-US" sz="2400">
                <a:solidFill>
                  <a:srgbClr val="000000"/>
                </a:solidFill>
              </a:rPr>
              <a:t>x</a:t>
            </a:r>
            <a:r>
              <a:rPr i="1" lang="en-US" sz="2400"/>
              <a:t>ə́</a:t>
            </a:r>
            <a:r>
              <a:rPr i="1" lang="en-US" sz="2400">
                <a:solidFill>
                  <a:srgbClr val="000000"/>
                </a:solidFill>
              </a:rPr>
              <a:t>zy-o=n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7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000000"/>
                </a:solidFill>
              </a:rPr>
              <a:t>встретить.RES.F-P.3S.F=1SG</a:t>
            </a:r>
            <a:endParaRPr/>
          </a:p>
          <a:p>
            <a:pPr indent="0" lvl="0" marL="0" rtl="0" algn="l">
              <a:lnSpc>
                <a:spcPct val="87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000000"/>
                </a:solidFill>
              </a:rPr>
              <a:t>Я знаю твою мать, я ее встречала [Элицитация]</a:t>
            </a:r>
            <a:endParaRPr sz="2400"/>
          </a:p>
          <a:p>
            <a:pPr indent="-228600" lvl="0" marL="228600" rtl="0" algn="just">
              <a:lnSpc>
                <a:spcPct val="62500"/>
              </a:lnSpc>
              <a:spcBef>
                <a:spcPts val="18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Континуальный перфект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(7) 	</a:t>
            </a:r>
            <a:r>
              <a:rPr i="1" lang="en-US" sz="2400"/>
              <a:t>hal	adiyya		o		gəšra		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до	сейчас	DEM4.M	мост(M)	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i="1" lang="en-US" sz="2400"/>
              <a:t>cəly=əl		+al	d-ayyé		šakíyya	Záxo</a:t>
            </a:r>
            <a:endParaRPr i="1" sz="24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стоять.RES.M=3M	на	OBL-DEM3.F	река(F)	Захо</a:t>
            </a:r>
            <a:endParaRPr sz="24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2400"/>
              <a:t>До сих пор мост стоит над рекой Захо’ [Нарратив]</a:t>
            </a:r>
            <a:endParaRPr sz="2400"/>
          </a:p>
          <a:p>
            <a:pPr indent="0" lvl="0" marL="0" rtl="0" algn="just">
              <a:lnSpc>
                <a:spcPct val="41666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  <a:p>
            <a:pPr indent="-196850" lvl="0" marL="228600" rtl="0" algn="l">
              <a:lnSpc>
                <a:spcPct val="70000"/>
              </a:lnSpc>
              <a:spcBef>
                <a:spcPts val="300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5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16"/>
          <p:cNvSpPr txBox="1"/>
          <p:nvPr>
            <p:ph type="title"/>
          </p:nvPr>
        </p:nvSpPr>
        <p:spPr>
          <a:xfrm>
            <a:off x="762740" y="0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ptixələ</a:t>
            </a:r>
            <a:endParaRPr/>
          </a:p>
        </p:txBody>
      </p:sp>
      <p:sp>
        <p:nvSpPr>
          <p:cNvPr id="493" name="Google Shape;493;p16"/>
          <p:cNvSpPr txBox="1"/>
          <p:nvPr>
            <p:ph idx="1" type="body"/>
          </p:nvPr>
        </p:nvSpPr>
        <p:spPr>
          <a:xfrm>
            <a:off x="612559" y="1411551"/>
            <a:ext cx="11034944" cy="4740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-US" sz="1600"/>
              <a:t>Косвенное фоновое действие</a:t>
            </a:r>
            <a:endParaRPr/>
          </a:p>
          <a:p>
            <a:pPr indent="0" lvl="0" marL="0" rtl="0" algn="just">
              <a:lnSpc>
                <a:spcPct val="83333"/>
              </a:lnSpc>
              <a:spcBef>
                <a:spcPts val="1800"/>
              </a:spcBef>
              <a:spcAft>
                <a:spcPts val="0"/>
              </a:spcAft>
              <a:buSzPts val="1600"/>
              <a:buNone/>
            </a:pPr>
            <a:r>
              <a:rPr lang="en-US" sz="1600"/>
              <a:t>(8) 	</a:t>
            </a:r>
            <a:r>
              <a:rPr i="1" lang="en-US" sz="1800"/>
              <a:t>+álma		+čór		+pášima		tív=əl			mára</a:t>
            </a:r>
            <a:r>
              <a:rPr lang="en-US" sz="1800"/>
              <a:t>	</a:t>
            </a:r>
            <a:endParaRPr sz="1800"/>
          </a:p>
          <a:p>
            <a:pPr indent="0" lvl="0" marL="0" rtl="0" algn="just">
              <a:lnSpc>
                <a:spcPct val="83333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	люди(M)		грустный	печальный	сидеть.RES.M=3M	говорить.PROG</a:t>
            </a:r>
            <a:endParaRPr sz="1800"/>
          </a:p>
          <a:p>
            <a:pPr indent="0" lvl="0" marL="0" rtl="0" algn="just">
              <a:lnSpc>
                <a:spcPct val="83333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i="1" lang="en-US" sz="1800"/>
              <a:t>mu=ila	víta</a:t>
            </a:r>
            <a:r>
              <a:rPr lang="en-US" sz="1800"/>
              <a:t>	</a:t>
            </a:r>
            <a:endParaRPr/>
          </a:p>
          <a:p>
            <a:pPr indent="0" lvl="0" marL="0" rtl="0" algn="just">
              <a:lnSpc>
                <a:spcPct val="83333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что=3F	быть.RES.F</a:t>
            </a:r>
            <a:endParaRPr sz="1800"/>
          </a:p>
          <a:p>
            <a:pPr indent="0" lvl="0" marL="0" rtl="0" algn="just">
              <a:lnSpc>
                <a:spcPct val="83333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1800"/>
              <a:t>Люди сидят грустные, она говорит: «Что случилось?»</a:t>
            </a: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-US" sz="1800"/>
              <a:t> [Нарратив]</a:t>
            </a:r>
            <a:endParaRPr sz="2800"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None/>
            </a:pPr>
            <a:r>
              <a:rPr lang="en-US" sz="1600"/>
              <a:t>(9) 	</a:t>
            </a:r>
            <a:r>
              <a:rPr i="1" lang="en-US" sz="1800"/>
              <a:t>kedamta	biyya=n			gəšra	tlix=əl</a:t>
            </a:r>
            <a:endParaRPr i="1" sz="1800"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	утро(F)	приходить.PROG=3PL	мост(M)	рухнуть.RES.M=3M</a:t>
            </a:r>
            <a:endParaRPr sz="1800"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1800"/>
              <a:t>Утром они приходят, мост разрушен</a:t>
            </a: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-US" sz="1600"/>
              <a:t> [Нарратив]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17"/>
          <p:cNvSpPr txBox="1"/>
          <p:nvPr>
            <p:ph type="title"/>
          </p:nvPr>
        </p:nvSpPr>
        <p:spPr>
          <a:xfrm>
            <a:off x="622545" y="-367006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2800"/>
              <a:buFont typeface="Arial"/>
              <a:buNone/>
            </a:pPr>
            <a:r>
              <a:rPr lang="en-US" sz="2800"/>
              <a:t>Функции формы </a:t>
            </a:r>
            <a:r>
              <a:rPr i="1" lang="en-US" sz="2800">
                <a:latin typeface="Times New Roman"/>
                <a:ea typeface="Times New Roman"/>
                <a:cs typeface="Times New Roman"/>
                <a:sym typeface="Times New Roman"/>
              </a:rPr>
              <a:t>ptixələ</a:t>
            </a:r>
            <a:endParaRPr sz="2800"/>
          </a:p>
        </p:txBody>
      </p:sp>
      <p:sp>
        <p:nvSpPr>
          <p:cNvPr id="499" name="Google Shape;499;p17"/>
          <p:cNvSpPr txBox="1"/>
          <p:nvPr>
            <p:ph idx="1" type="body"/>
          </p:nvPr>
        </p:nvSpPr>
        <p:spPr>
          <a:xfrm>
            <a:off x="524891" y="1041709"/>
            <a:ext cx="10911397" cy="60812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58823"/>
              </a:lnSpc>
              <a:spcBef>
                <a:spcPts val="0"/>
              </a:spcBef>
              <a:spcAft>
                <a:spcPts val="0"/>
              </a:spcAft>
              <a:buSzPts val="1700"/>
              <a:buChar char="▪"/>
            </a:pPr>
            <a:r>
              <a:rPr lang="en-US" sz="1700"/>
              <a:t>Для формы</a:t>
            </a:r>
            <a:r>
              <a:rPr i="1" lang="en-US" sz="1700"/>
              <a:t> ptixələ, </a:t>
            </a:r>
            <a:r>
              <a:rPr lang="en-US" sz="1700"/>
              <a:t>как и для формы </a:t>
            </a:r>
            <a:r>
              <a:rPr i="1" lang="en-US" sz="1700"/>
              <a:t>ptəxlə, </a:t>
            </a:r>
            <a:r>
              <a:rPr lang="en-US" sz="1700"/>
              <a:t>возможно употребление в нарративной цепочке</a:t>
            </a:r>
            <a:endParaRPr/>
          </a:p>
          <a:p>
            <a:pPr indent="-228600" lvl="0" marL="22860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Font typeface="Noto Sans Symbols"/>
              <a:buChar char="❖"/>
            </a:pPr>
            <a:r>
              <a:rPr lang="en-US" sz="1700"/>
              <a:t>[автобиографический нарратив]</a:t>
            </a:r>
            <a:endParaRPr/>
          </a:p>
          <a:p>
            <a:pPr indent="0" lvl="0" marL="0" rtl="0" algn="just">
              <a:lnSpc>
                <a:spcPct val="58823"/>
              </a:lnSpc>
              <a:spcBef>
                <a:spcPts val="2600"/>
              </a:spcBef>
              <a:spcAft>
                <a:spcPts val="0"/>
              </a:spcAft>
              <a:buSzPts val="1700"/>
              <a:buNone/>
            </a:pPr>
            <a:r>
              <a:rPr lang="en-US" sz="1700"/>
              <a:t>(10) 	</a:t>
            </a:r>
            <a:r>
              <a:rPr i="1" lang="en-US" sz="1700"/>
              <a:t>báb-i		kím=əl			+tárra</a:t>
            </a:r>
            <a:r>
              <a:rPr lang="en-US" sz="1700"/>
              <a:t>	</a:t>
            </a:r>
            <a:r>
              <a:rPr i="1" lang="en-US" sz="1700"/>
              <a:t>ptíx=əl</a:t>
            </a:r>
            <a:endParaRPr sz="1700"/>
          </a:p>
          <a:p>
            <a:pPr indent="0" lvl="0" marL="0" rtl="0" algn="just">
              <a:lnSpc>
                <a:spcPct val="58823"/>
              </a:lnSpc>
              <a:spcBef>
                <a:spcPts val="2600"/>
              </a:spcBef>
              <a:spcAft>
                <a:spcPts val="0"/>
              </a:spcAft>
              <a:buSzPts val="1700"/>
              <a:buNone/>
            </a:pPr>
            <a:r>
              <a:rPr lang="en-US" sz="1700"/>
              <a:t>	отец(M)-P.1SG	подняться.RES.M=3M	дверь(M) открыть.RES.M=3M</a:t>
            </a:r>
            <a:endParaRPr sz="1700"/>
          </a:p>
          <a:p>
            <a:pPr indent="0" lvl="0" marL="0" rtl="0" algn="just">
              <a:lnSpc>
                <a:spcPct val="58823"/>
              </a:lnSpc>
              <a:spcBef>
                <a:spcPts val="2600"/>
              </a:spcBef>
              <a:spcAft>
                <a:spcPts val="0"/>
              </a:spcAft>
              <a:buSzPts val="1700"/>
              <a:buNone/>
            </a:pPr>
            <a:r>
              <a:rPr lang="en-US" sz="1700"/>
              <a:t>‘Мой отец поднялся, открыл дверь’.</a:t>
            </a:r>
            <a:endParaRPr/>
          </a:p>
          <a:p>
            <a:pPr indent="-228600" lvl="0" marL="228600" rtl="0" algn="just">
              <a:lnSpc>
                <a:spcPct val="58823"/>
              </a:lnSpc>
              <a:spcBef>
                <a:spcPts val="2600"/>
              </a:spcBef>
              <a:spcAft>
                <a:spcPts val="0"/>
              </a:spcAft>
              <a:buSzPts val="1700"/>
              <a:buFont typeface="Noto Sans Symbols"/>
              <a:buChar char="❖"/>
            </a:pPr>
            <a:r>
              <a:rPr lang="en-US" sz="1700"/>
              <a:t>[исторический нарратив]</a:t>
            </a:r>
            <a:endParaRPr/>
          </a:p>
          <a:p>
            <a:pPr indent="0" lvl="0" marL="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None/>
            </a:pPr>
            <a:r>
              <a:rPr lang="en-US" sz="1700"/>
              <a:t>(11)	</a:t>
            </a:r>
            <a:r>
              <a:rPr i="1" lang="en-US" sz="1700"/>
              <a:t>kat	+crəstiyyánə	+kṭil-é=na		+šavvá 	napárə</a:t>
            </a:r>
            <a:r>
              <a:rPr lang="en-US" sz="1700"/>
              <a:t>		</a:t>
            </a:r>
            <a:endParaRPr sz="1700"/>
          </a:p>
          <a:p>
            <a:pPr indent="0" lvl="0" marL="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None/>
            </a:pPr>
            <a:r>
              <a:rPr lang="en-US" sz="1700"/>
              <a:t>	COMP	христианин.PL</a:t>
            </a:r>
            <a:r>
              <a:rPr b="1" lang="en-US" sz="1700"/>
              <a:t>	</a:t>
            </a:r>
            <a:r>
              <a:rPr lang="en-US" sz="1700"/>
              <a:t>убить.RES.PL-P.3PL=3PL	семь	семья(M).PL	</a:t>
            </a:r>
            <a:endParaRPr/>
          </a:p>
          <a:p>
            <a:pPr indent="0" lvl="0" marL="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None/>
            </a:pPr>
            <a:r>
              <a:rPr i="1" lang="en-US" sz="1700"/>
              <a:t>tíyy=əna			bi	akl-é		gan-é		+vír=əna			gu</a:t>
            </a:r>
            <a:endParaRPr i="1" sz="1700"/>
          </a:p>
          <a:p>
            <a:pPr indent="0" lvl="0" marL="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None/>
            </a:pPr>
            <a:r>
              <a:rPr lang="en-US" sz="1700"/>
              <a:t>приходить.RES.PL=3PL	с	нога(F)-P.3PL	REFL(F)-P.3PL	войти.RES.PL=3PL	в</a:t>
            </a:r>
            <a:endParaRPr sz="1700"/>
          </a:p>
          <a:p>
            <a:pPr indent="0" lvl="0" marL="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None/>
            </a:pPr>
            <a:r>
              <a:rPr i="1" lang="en-US" sz="1700"/>
              <a:t>Árzən</a:t>
            </a:r>
            <a:endParaRPr i="1" sz="1700"/>
          </a:p>
          <a:p>
            <a:pPr indent="0" lvl="0" marL="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None/>
            </a:pPr>
            <a:r>
              <a:rPr lang="en-US" sz="1700"/>
              <a:t>Арзни</a:t>
            </a:r>
            <a:endParaRPr sz="1700"/>
          </a:p>
          <a:p>
            <a:pPr indent="0" lvl="0" marL="0" rtl="0" algn="just">
              <a:lnSpc>
                <a:spcPct val="58823"/>
              </a:lnSpc>
              <a:spcBef>
                <a:spcPts val="1800"/>
              </a:spcBef>
              <a:spcAft>
                <a:spcPts val="0"/>
              </a:spcAft>
              <a:buSzPts val="1700"/>
              <a:buNone/>
            </a:pPr>
            <a:r>
              <a:rPr lang="en-US" sz="1700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1700"/>
              <a:t>Так что христиан убили, семь семей пришли пешком сами, пришли в Арзни</a:t>
            </a:r>
            <a:r>
              <a:rPr lang="en-US" sz="1700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endParaRPr sz="17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8"/>
          <p:cNvSpPr txBox="1"/>
          <p:nvPr>
            <p:ph type="title"/>
          </p:nvPr>
        </p:nvSpPr>
        <p:spPr>
          <a:xfrm>
            <a:off x="1162235" y="-508202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 sz="3200"/>
              <a:t>Функции формы </a:t>
            </a:r>
            <a:r>
              <a:rPr i="1" lang="en-US" sz="3200">
                <a:latin typeface="Times New Roman"/>
                <a:ea typeface="Times New Roman"/>
                <a:cs typeface="Times New Roman"/>
                <a:sym typeface="Times New Roman"/>
              </a:rPr>
              <a:t>ptixələ</a:t>
            </a:r>
            <a:endParaRPr/>
          </a:p>
        </p:txBody>
      </p:sp>
      <p:sp>
        <p:nvSpPr>
          <p:cNvPr id="505" name="Google Shape;505;p18"/>
          <p:cNvSpPr txBox="1"/>
          <p:nvPr>
            <p:ph idx="1" type="body"/>
          </p:nvPr>
        </p:nvSpPr>
        <p:spPr>
          <a:xfrm>
            <a:off x="541538" y="745725"/>
            <a:ext cx="10963922" cy="50454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35"/>
              <a:buChar char="▪"/>
            </a:pPr>
            <a:r>
              <a:rPr lang="en-US" sz="2035"/>
              <a:t>Нет ограничений на употребление с преходиернальными наречиями времени</a:t>
            </a:r>
            <a:endParaRPr sz="203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i="1" lang="en-US" sz="1665"/>
              <a:t>(12) 	i	cmá	šə́nnə		kám	adí	xá	dána	mə́n</a:t>
            </a:r>
            <a:r>
              <a:rPr lang="en-US" sz="1665"/>
              <a:t>	</a:t>
            </a:r>
            <a:r>
              <a:rPr i="1" lang="en-US" sz="1665"/>
              <a:t>d-ánnə</a:t>
            </a:r>
            <a:endParaRPr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	и	сколько	год(F).PL	до	сейчас	один	часть	от	OBL-DEM1/2.PL	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i="1" lang="en-US" sz="1665"/>
              <a:t>axdata		múyy-o=na			ká	dí		yúvv-o=na</a:t>
            </a:r>
            <a:endParaRPr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Новый_Завет(F)	принести.RES.PL-P.3F=3PL	к	OBL.PRON.1SG	дать.RES.PL-P.3F=3PL</a:t>
            </a:r>
            <a:endParaRPr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‘И несколько лет назад принесли одну из частей Нового Завета и отдали мне’. </a:t>
            </a:r>
            <a:r>
              <a:rPr lang="en-US" sz="1757"/>
              <a:t>[Нарратив]</a:t>
            </a:r>
            <a:endParaRPr sz="1757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(13) 	</a:t>
            </a:r>
            <a:r>
              <a:rPr i="1" lang="en-US" sz="1665"/>
              <a:t>mutyə́vv-u=na			əštá	yárxə	</a:t>
            </a:r>
            <a:endParaRPr i="1"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	посадить.RES.PL-P.3M=3PL	шесть	месяц(M).PL		</a:t>
            </a:r>
            <a:endParaRPr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US" sz="1665"/>
              <a:t>Его посадили на шесть месяцев</a:t>
            </a:r>
            <a:r>
              <a:rPr lang="en-US" sz="1665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-US" sz="1665"/>
              <a:t> [Нарратив]</a:t>
            </a:r>
            <a:endParaRPr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(11) 	</a:t>
            </a:r>
            <a:r>
              <a:rPr i="1" lang="en-US" sz="1665"/>
              <a:t>+bar	 əštá 	 yárxə 		=da	+rúpp-u=na			náša</a:t>
            </a:r>
            <a:endParaRPr i="1"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	после	шесть	месяц(M).PL	=также	выбросить.RES.PL-P.3M=3PL 	человек(M)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>
                <a:latin typeface="Times New Roman"/>
                <a:ea typeface="Times New Roman"/>
                <a:cs typeface="Times New Roman"/>
                <a:sym typeface="Times New Roman"/>
              </a:rPr>
              <a:t>‎‎’</a:t>
            </a:r>
            <a:r>
              <a:rPr lang="en-US" sz="1665"/>
              <a:t>После шести месяцев они его выпустили</a:t>
            </a:r>
            <a:r>
              <a:rPr lang="en-US" sz="1665"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-US" sz="1665"/>
              <a:t> [Нарратив]</a:t>
            </a:r>
            <a:endParaRPr sz="1665"/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1125" lvl="0" marL="22860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9"/>
          <p:cNvSpPr txBox="1"/>
          <p:nvPr>
            <p:ph type="title"/>
          </p:nvPr>
        </p:nvSpPr>
        <p:spPr>
          <a:xfrm>
            <a:off x="1792549" y="77725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Функции форм </a:t>
            </a:r>
            <a:r>
              <a:rPr i="1" lang="en-US" sz="3200"/>
              <a:t>ptixələ </a:t>
            </a:r>
            <a:r>
              <a:rPr lang="en-US" sz="3600"/>
              <a:t>и</a:t>
            </a:r>
            <a:r>
              <a:rPr i="1" lang="en-US" sz="3600"/>
              <a:t> </a:t>
            </a:r>
            <a:r>
              <a:rPr i="1" lang="en-US"/>
              <a:t>ptəxlə</a:t>
            </a:r>
            <a:endParaRPr i="1"/>
          </a:p>
        </p:txBody>
      </p:sp>
      <p:sp>
        <p:nvSpPr>
          <p:cNvPr id="511" name="Google Shape;511;p19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 </a:t>
            </a:r>
            <a:endParaRPr/>
          </a:p>
        </p:txBody>
      </p:sp>
      <p:graphicFrame>
        <p:nvGraphicFramePr>
          <p:cNvPr id="512" name="Google Shape;512;p19"/>
          <p:cNvGraphicFramePr/>
          <p:nvPr/>
        </p:nvGraphicFramePr>
        <p:xfrm>
          <a:off x="1543973" y="15775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{F08A15D1-5EDA-431C-9ADE-6A21373AB83F}</a:tableStyleId>
              </a:tblPr>
              <a:tblGrid>
                <a:gridCol w="4484200"/>
                <a:gridCol w="834250"/>
                <a:gridCol w="867125"/>
                <a:gridCol w="727975"/>
                <a:gridCol w="890650"/>
              </a:tblGrid>
              <a:tr h="228600">
                <a:tc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800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i="1" lang="en-US" sz="2400">
                          <a:solidFill>
                            <a:schemeClr val="dk1"/>
                          </a:solidFill>
                        </a:rPr>
                        <a:t>ptixələ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2400">
                          <a:solidFill>
                            <a:schemeClr val="dk1"/>
                          </a:solidFill>
                        </a:rPr>
                        <a:t>ptəxlə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 hMerge="1"/>
              </a:tr>
              <a:tr h="2286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/>
                        <a:t>N</a:t>
                      </a:r>
                      <a:endParaRPr b="1"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/>
                        <a:t>%</a:t>
                      </a:r>
                      <a:endParaRPr b="1"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/>
                        <a:t>N</a:t>
                      </a:r>
                      <a:endParaRPr b="1"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/>
                        <a:t>%</a:t>
                      </a:r>
                      <a:endParaRPr b="1" sz="2400"/>
                    </a:p>
                  </a:txBody>
                  <a:tcPr marT="45725" marB="45725" marR="91450" marL="91450"/>
                </a:tc>
              </a:tr>
              <a:tr h="18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lang="en-US" sz="2400"/>
                        <a:t>Результативный перфект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56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44%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18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7%</a:t>
                      </a:r>
                      <a:endParaRPr sz="2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Фоновое действие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16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13%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0%</a:t>
                      </a:r>
                      <a:endParaRPr sz="2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Экспериенциальный перфект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11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9%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2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1%</a:t>
                      </a:r>
                      <a:endParaRPr sz="2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Континуальный перфект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5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4%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0,4%</a:t>
                      </a:r>
                      <a:endParaRPr sz="2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Перфектив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39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31%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220</a:t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92%</a:t>
                      </a:r>
                      <a:endParaRPr sz="2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/>
                        <a:t>Всего</a:t>
                      </a:r>
                      <a:endParaRPr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/>
                        <a:t>127</a:t>
                      </a:r>
                      <a:endParaRPr b="1" sz="2400"/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/>
                        <a:t>241</a:t>
                      </a:r>
                      <a:endParaRPr b="1" sz="2400"/>
                    </a:p>
                  </a:txBody>
                  <a:tcPr marT="45725" marB="45725" marR="91450" marL="91450"/>
                </a:tc>
                <a:tc hMerge="1"/>
              </a:tr>
            </a:tbl>
          </a:graphicData>
        </a:graphic>
      </p:graphicFrame>
      <p:sp>
        <p:nvSpPr>
          <p:cNvPr id="513" name="Google Shape;513;p19"/>
          <p:cNvSpPr txBox="1"/>
          <p:nvPr/>
        </p:nvSpPr>
        <p:spPr>
          <a:xfrm>
            <a:off x="1543973" y="5328501"/>
            <a:ext cx="8127999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Таблица 2. Типы употребления форм </a:t>
            </a:r>
            <a:r>
              <a:rPr i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ptixələ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ptəxlə 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нарративных текстах </a:t>
            </a:r>
            <a:endParaRPr/>
          </a:p>
        </p:txBody>
      </p:sp>
      <p:sp>
        <p:nvSpPr>
          <p:cNvPr id="514" name="Google Shape;514;p19"/>
          <p:cNvSpPr txBox="1"/>
          <p:nvPr/>
        </p:nvSpPr>
        <p:spPr>
          <a:xfrm>
            <a:off x="612559" y="6194867"/>
            <a:ext cx="109816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b="0" i="0" lang="en-US" sz="1800">
                <a:solidFill>
                  <a:srgbClr val="2D2E2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600">
                <a:solidFill>
                  <a:srgbClr val="2D2E2D"/>
                </a:solidFill>
                <a:latin typeface="Arial"/>
                <a:ea typeface="Arial"/>
                <a:cs typeface="Arial"/>
                <a:sym typeface="Arial"/>
              </a:rPr>
              <a:t>Подсчеты по текстам, полученным во время экспедиции в с. Урмия (Краснодарский край) в июле 2019 г.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2"/>
          <p:cNvSpPr txBox="1"/>
          <p:nvPr>
            <p:ph type="title"/>
          </p:nvPr>
        </p:nvSpPr>
        <p:spPr>
          <a:xfrm>
            <a:off x="948612" y="625152"/>
            <a:ext cx="11243388" cy="317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2880"/>
              <a:buFont typeface="Arial"/>
              <a:buNone/>
            </a:pPr>
            <a:r>
              <a:rPr lang="en-US" sz="2880"/>
              <a:t>Прошедшее время в новоарамейских идиомах Урмии</a:t>
            </a:r>
            <a:endParaRPr sz="2880"/>
          </a:p>
        </p:txBody>
      </p:sp>
      <p:sp>
        <p:nvSpPr>
          <p:cNvPr id="401" name="Google Shape;401;p2"/>
          <p:cNvSpPr txBox="1"/>
          <p:nvPr>
            <p:ph idx="1" type="body"/>
          </p:nvPr>
        </p:nvSpPr>
        <p:spPr>
          <a:xfrm>
            <a:off x="1295400" y="1337388"/>
            <a:ext cx="9601200" cy="50260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b="1" lang="en-US" sz="3200" u="sng"/>
              <a:t>По грамматике </a:t>
            </a:r>
            <a:r>
              <a:rPr b="1" lang="en-US" sz="2800" u="sng"/>
              <a:t>[Khan 2016]</a:t>
            </a:r>
            <a:endParaRPr b="1" sz="3200" u="sng"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3200"/>
              <a:buChar char="▪"/>
            </a:pPr>
            <a:r>
              <a:rPr lang="en-US" sz="3200"/>
              <a:t>Две основные глагольные формы прошедшего времени: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3200"/>
              <a:buNone/>
            </a:pPr>
            <a:r>
              <a:rPr lang="en-US" sz="3200"/>
              <a:t>	</a:t>
            </a:r>
            <a:r>
              <a:rPr i="1" lang="en-US" sz="2800">
                <a:latin typeface="Times New Roman"/>
                <a:ea typeface="Times New Roman"/>
                <a:cs typeface="Times New Roman"/>
                <a:sym typeface="Times New Roman"/>
              </a:rPr>
              <a:t>ptəx-lə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  				</a:t>
            </a:r>
            <a:r>
              <a:rPr i="1" lang="en-US" sz="2800">
                <a:latin typeface="Times New Roman"/>
                <a:ea typeface="Times New Roman"/>
                <a:cs typeface="Times New Roman"/>
                <a:sym typeface="Times New Roman"/>
              </a:rPr>
              <a:t>ptix=ələ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	открывать</a:t>
            </a:r>
            <a:r>
              <a:rPr b="0" i="0" lang="en-US" sz="280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.PST-LS.3M 		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открыть.RES.M-3M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800"/>
              <a:buChar char="▪"/>
            </a:pPr>
            <a:r>
              <a:rPr lang="en-US" sz="2800"/>
              <a:t>Обе формы восходят к пассивному причастию [Rubin 2005: 30]</a:t>
            </a:r>
            <a:endParaRPr sz="32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20"/>
          <p:cNvSpPr txBox="1"/>
          <p:nvPr>
            <p:ph type="title"/>
          </p:nvPr>
        </p:nvSpPr>
        <p:spPr>
          <a:xfrm>
            <a:off x="682658" y="12538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Выводы</a:t>
            </a:r>
            <a:br>
              <a:rPr lang="en-US"/>
            </a:br>
            <a:endParaRPr/>
          </a:p>
        </p:txBody>
      </p:sp>
      <p:sp>
        <p:nvSpPr>
          <p:cNvPr id="520" name="Google Shape;520;p20"/>
          <p:cNvSpPr txBox="1"/>
          <p:nvPr>
            <p:ph idx="1" type="body"/>
          </p:nvPr>
        </p:nvSpPr>
        <p:spPr>
          <a:xfrm>
            <a:off x="568171" y="1981201"/>
            <a:ext cx="11623829" cy="380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Грамматика	Элицитация	Нарратив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Результативный перфект	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Экспериенциальный перфект		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Континуальный перфект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Перфектив/претерит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Иммедиатный перфект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521" name="Google Shape;521;p20"/>
          <p:cNvSpPr/>
          <p:nvPr/>
        </p:nvSpPr>
        <p:spPr>
          <a:xfrm rot="-5400000">
            <a:off x="1560400" y="1039835"/>
            <a:ext cx="3270200" cy="5025684"/>
          </a:xfrm>
          <a:prstGeom prst="corner">
            <a:avLst>
              <a:gd fmla="val 50000" name="adj1"/>
              <a:gd fmla="val 32189" name="adj2"/>
            </a:avLst>
          </a:prstGeom>
          <a:noFill/>
          <a:ln cap="flat" cmpd="sng" w="28575">
            <a:solidFill>
              <a:srgbClr val="2082C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0"/>
          <p:cNvSpPr/>
          <p:nvPr/>
        </p:nvSpPr>
        <p:spPr>
          <a:xfrm>
            <a:off x="563873" y="1775534"/>
            <a:ext cx="5259871" cy="2210540"/>
          </a:xfrm>
          <a:prstGeom prst="rect">
            <a:avLst/>
          </a:prstGeom>
          <a:noFill/>
          <a:ln cap="flat" cmpd="sng" w="28575">
            <a:solidFill>
              <a:srgbClr val="9841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20"/>
          <p:cNvSpPr/>
          <p:nvPr/>
        </p:nvSpPr>
        <p:spPr>
          <a:xfrm>
            <a:off x="563872" y="1775275"/>
            <a:ext cx="7070923" cy="2210799"/>
          </a:xfrm>
          <a:prstGeom prst="rect">
            <a:avLst/>
          </a:prstGeom>
          <a:noFill/>
          <a:ln cap="flat" cmpd="sng" w="28575">
            <a:solidFill>
              <a:srgbClr val="9841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20"/>
          <p:cNvSpPr/>
          <p:nvPr/>
        </p:nvSpPr>
        <p:spPr>
          <a:xfrm>
            <a:off x="563873" y="1775276"/>
            <a:ext cx="8668904" cy="2699070"/>
          </a:xfrm>
          <a:prstGeom prst="rect">
            <a:avLst/>
          </a:prstGeom>
          <a:noFill/>
          <a:ln cap="flat" cmpd="sng" w="28575">
            <a:solidFill>
              <a:srgbClr val="9841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20"/>
          <p:cNvSpPr/>
          <p:nvPr/>
        </p:nvSpPr>
        <p:spPr>
          <a:xfrm>
            <a:off x="452761" y="1606858"/>
            <a:ext cx="7324078" cy="3737499"/>
          </a:xfrm>
          <a:prstGeom prst="rect">
            <a:avLst/>
          </a:prstGeom>
          <a:noFill/>
          <a:ln cap="flat" cmpd="sng" w="28575">
            <a:solidFill>
              <a:srgbClr val="2082C8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20"/>
          <p:cNvSpPr/>
          <p:nvPr/>
        </p:nvSpPr>
        <p:spPr>
          <a:xfrm>
            <a:off x="452760" y="1606857"/>
            <a:ext cx="8930937" cy="3737499"/>
          </a:xfrm>
          <a:prstGeom prst="rect">
            <a:avLst/>
          </a:prstGeom>
          <a:noFill/>
          <a:ln cap="flat" cmpd="sng" w="28575">
            <a:solidFill>
              <a:srgbClr val="2082C8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7" name="Google Shape;527;p20"/>
          <p:cNvCxnSpPr/>
          <p:nvPr/>
        </p:nvCxnSpPr>
        <p:spPr>
          <a:xfrm>
            <a:off x="9863091" y="1606857"/>
            <a:ext cx="1482571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8" name="Google Shape;528;p20"/>
          <p:cNvCxnSpPr/>
          <p:nvPr/>
        </p:nvCxnSpPr>
        <p:spPr>
          <a:xfrm>
            <a:off x="9922831" y="4369292"/>
            <a:ext cx="1482571" cy="0"/>
          </a:xfrm>
          <a:prstGeom prst="straightConnector1">
            <a:avLst/>
          </a:prstGeom>
          <a:noFill/>
          <a:ln cap="flat" cmpd="sng" w="28575">
            <a:solidFill>
              <a:srgbClr val="2082C8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9" name="Google Shape;529;p20"/>
          <p:cNvCxnSpPr/>
          <p:nvPr/>
        </p:nvCxnSpPr>
        <p:spPr>
          <a:xfrm>
            <a:off x="9922832" y="4592713"/>
            <a:ext cx="1482571" cy="0"/>
          </a:xfrm>
          <a:prstGeom prst="straightConnector1">
            <a:avLst/>
          </a:prstGeom>
          <a:noFill/>
          <a:ln cap="flat" cmpd="sng" w="28575">
            <a:solidFill>
              <a:srgbClr val="2082C8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530" name="Google Shape;530;p20"/>
          <p:cNvSpPr txBox="1"/>
          <p:nvPr/>
        </p:nvSpPr>
        <p:spPr>
          <a:xfrm>
            <a:off x="9774314" y="1697427"/>
            <a:ext cx="14825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A43E27"/>
                </a:solidFill>
                <a:latin typeface="Arial"/>
                <a:ea typeface="Arial"/>
                <a:cs typeface="Arial"/>
                <a:sym typeface="Arial"/>
              </a:rPr>
              <a:t>ptixələ</a:t>
            </a:r>
            <a:endParaRPr sz="1800">
              <a:solidFill>
                <a:srgbClr val="A43E2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20"/>
          <p:cNvSpPr txBox="1"/>
          <p:nvPr/>
        </p:nvSpPr>
        <p:spPr>
          <a:xfrm>
            <a:off x="9774313" y="4651276"/>
            <a:ext cx="14825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2082C8"/>
                </a:solidFill>
                <a:latin typeface="Arial"/>
                <a:ea typeface="Arial"/>
                <a:cs typeface="Arial"/>
                <a:sym typeface="Arial"/>
              </a:rPr>
              <a:t> ptəxlə</a:t>
            </a:r>
            <a:endParaRPr sz="1800">
              <a:solidFill>
                <a:srgbClr val="2082C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21"/>
          <p:cNvSpPr txBox="1"/>
          <p:nvPr>
            <p:ph type="title"/>
          </p:nvPr>
        </p:nvSpPr>
        <p:spPr>
          <a:xfrm>
            <a:off x="534732" y="-13886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Выводы</a:t>
            </a:r>
            <a:endParaRPr/>
          </a:p>
        </p:txBody>
      </p:sp>
      <p:sp>
        <p:nvSpPr>
          <p:cNvPr id="537" name="Google Shape;537;p21"/>
          <p:cNvSpPr txBox="1"/>
          <p:nvPr>
            <p:ph idx="1" type="body"/>
          </p:nvPr>
        </p:nvSpPr>
        <p:spPr>
          <a:xfrm>
            <a:off x="534732" y="4128708"/>
            <a:ext cx="10962640" cy="1677081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               Результатив		Перфект			Утрата перфектного значения</a:t>
            </a:r>
            <a:endParaRPr sz="7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i="1" lang="en-US" sz="2400">
                <a:latin typeface="Times New Roman"/>
                <a:ea typeface="Times New Roman"/>
                <a:cs typeface="Times New Roman"/>
                <a:sym typeface="Times New Roman"/>
              </a:rPr>
              <a:t>ptixələ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i="1" lang="en-US" sz="2400">
                <a:latin typeface="Times New Roman"/>
                <a:ea typeface="Times New Roman"/>
                <a:cs typeface="Times New Roman"/>
                <a:sym typeface="Times New Roman"/>
              </a:rPr>
              <a:t>			ptəxlə</a:t>
            </a:r>
            <a:r>
              <a:rPr lang="en-US" sz="2400"/>
              <a:t>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cxnSp>
        <p:nvCxnSpPr>
          <p:cNvPr id="538" name="Google Shape;538;p21"/>
          <p:cNvCxnSpPr/>
          <p:nvPr/>
        </p:nvCxnSpPr>
        <p:spPr>
          <a:xfrm>
            <a:off x="1781561" y="4802747"/>
            <a:ext cx="5970519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39" name="Google Shape;539;p21"/>
          <p:cNvCxnSpPr/>
          <p:nvPr/>
        </p:nvCxnSpPr>
        <p:spPr>
          <a:xfrm>
            <a:off x="4339996" y="5369089"/>
            <a:ext cx="471340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40" name="Google Shape;540;p21"/>
          <p:cNvSpPr txBox="1"/>
          <p:nvPr/>
        </p:nvSpPr>
        <p:spPr>
          <a:xfrm>
            <a:off x="534732" y="1646238"/>
            <a:ext cx="10962640" cy="1785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Форму </a:t>
            </a:r>
            <a:r>
              <a:rPr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ptəxlə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можно назвать формой «расширенного перфекта», в ходе грамматикализационного процесса развившей значение претерита/перфектива. </a:t>
            </a:r>
            <a:endParaRPr/>
          </a:p>
          <a:p>
            <a:pPr indent="-342900" lvl="0" marL="3429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Форму </a:t>
            </a:r>
            <a:r>
              <a:rPr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ptixələ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можно обозначить как форму «расширяющегося» перфекта, которая еще широко используется для выражения перфектных значений, но уже начинает переходить к обозначению претеритной семантики.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2"/>
          <p:cNvSpPr txBox="1"/>
          <p:nvPr>
            <p:ph type="title"/>
          </p:nvPr>
        </p:nvSpPr>
        <p:spPr>
          <a:xfrm>
            <a:off x="1445131" y="-596155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2400"/>
              <a:buFont typeface="Arial"/>
              <a:buNone/>
            </a:pPr>
            <a:r>
              <a:rPr lang="en-US" sz="2400"/>
              <a:t>Литература</a:t>
            </a:r>
            <a:endParaRPr/>
          </a:p>
        </p:txBody>
      </p:sp>
      <p:sp>
        <p:nvSpPr>
          <p:cNvPr id="546" name="Google Shape;546;p22"/>
          <p:cNvSpPr txBox="1"/>
          <p:nvPr>
            <p:ph idx="1" type="body"/>
          </p:nvPr>
        </p:nvSpPr>
        <p:spPr>
          <a:xfrm>
            <a:off x="1145669" y="546230"/>
            <a:ext cx="9601200" cy="55882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Горбова 2016 – Горбова Е. В. Результативность, экспериенциальность, инклюзивность, иммедиатность: Чем определяется значение перфекта? ACTA LINGUISTICA PETROPOLITANA. ТРУДЫ ИНСТИТУТА ЛИНГВИСТИЧЕСКИХ ИССЛЕДОВАНИЙ, 12(2), 39-66.</a:t>
            </a:r>
            <a:endParaRPr/>
          </a:p>
          <a:p>
            <a:pPr indent="-228600" lvl="0" marL="228600" rtl="0" algn="just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Benveniste 1952 – Benveniste E., ‘La construction passive du parfait transitif’, Bulletin de la Société de linguistique 48. 1952, p. 52-62.</a:t>
            </a:r>
            <a:endParaRPr sz="1400"/>
          </a:p>
          <a:p>
            <a:pPr indent="-228600" lvl="0" marL="228600" rtl="0" algn="just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Bybee et al. 1994 — Bybee J., Perkins R., Pagliuca W. The evolution of grammar: Tense, aspect and modality in the languages of the world. Chicago: University of Chicago Press, 1994. 398 p.</a:t>
            </a:r>
            <a:endParaRPr sz="1400"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b="0" i="0" lang="en-US" sz="1400">
                <a:solidFill>
                  <a:srgbClr val="222222"/>
                </a:solidFill>
              </a:rPr>
              <a:t>Coghill 1999 – Coghill E. The verbal system of North-Eastern Neo-Aramaic //PhD diss., University of Cambridge, England. – 1999.</a:t>
            </a:r>
            <a:endParaRPr/>
          </a:p>
          <a:p>
            <a:pPr indent="-228600" lvl="0" marL="228600" rtl="0" algn="l">
              <a:lnSpc>
                <a:spcPct val="118518"/>
              </a:lnSpc>
              <a:spcBef>
                <a:spcPts val="600"/>
              </a:spcBef>
              <a:spcAft>
                <a:spcPts val="0"/>
              </a:spcAft>
              <a:buSzPts val="1350"/>
              <a:buChar char="▪"/>
            </a:pPr>
            <a:r>
              <a:rPr b="0" i="0" lang="en-US" sz="135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Coghill 2016 – Coghill E. The rise and fall of ergativity in Aramaic: Cycles of alignment change. – Oxford University Press, 2016. </a:t>
            </a:r>
            <a:endParaRPr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Comrie 1976 — Comrie B. Aspect: An introduction to the study of verbal aspect and related problems. Cambridge: Cambridge University Press, 1976. 142 p.</a:t>
            </a:r>
            <a:endParaRPr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Dahl 1985 – Dahl O. </a:t>
            </a:r>
            <a:r>
              <a:rPr i="0" lang="en-US" sz="1400">
                <a:solidFill>
                  <a:srgbClr val="333333"/>
                </a:solidFill>
              </a:rPr>
              <a:t>Dahl, </a:t>
            </a:r>
            <a:r>
              <a:rPr lang="en-US" sz="1400">
                <a:solidFill>
                  <a:srgbClr val="333333"/>
                </a:solidFill>
              </a:rPr>
              <a:t>Tense and aspect systems. </a:t>
            </a:r>
            <a:r>
              <a:rPr i="0" lang="en-US" sz="1400">
                <a:solidFill>
                  <a:srgbClr val="333333"/>
                </a:solidFill>
              </a:rPr>
              <a:t>Oxford: Basil Blackwell, 1985. 213 p.</a:t>
            </a:r>
            <a:endParaRPr sz="1400"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b="0" i="0" lang="en-US" sz="1400">
                <a:solidFill>
                  <a:srgbClr val="222222"/>
                </a:solidFill>
              </a:rPr>
              <a:t>Dahl, Hedin 2000 – Dahl O., Hedin E. Current relevance and event reference // Empirical approaches to language typology. 2000. №. 6. </a:t>
            </a:r>
            <a:r>
              <a:rPr lang="en-US" sz="1400">
                <a:solidFill>
                  <a:srgbClr val="222222"/>
                </a:solidFill>
              </a:rPr>
              <a:t>p</a:t>
            </a:r>
            <a:r>
              <a:rPr b="0" i="0" lang="en-US" sz="1400">
                <a:solidFill>
                  <a:srgbClr val="222222"/>
                </a:solidFill>
              </a:rPr>
              <a:t>. 385-402.</a:t>
            </a:r>
            <a:endParaRPr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>
                <a:solidFill>
                  <a:srgbClr val="222222"/>
                </a:solidFill>
              </a:rPr>
              <a:t>Hoberman 1988 – </a:t>
            </a:r>
            <a:r>
              <a:rPr b="0" i="0" lang="en-US" sz="1400">
                <a:solidFill>
                  <a:srgbClr val="222222"/>
                </a:solidFill>
              </a:rPr>
              <a:t>Hoberman R. D. The history of the Modern Aramaic pronouns and pronominal suffixes //Journal of the American Oriental Society. 1988. </a:t>
            </a:r>
            <a:r>
              <a:rPr lang="en-US" sz="1400">
                <a:solidFill>
                  <a:srgbClr val="222222"/>
                </a:solidFill>
              </a:rPr>
              <a:t>p</a:t>
            </a:r>
            <a:r>
              <a:rPr b="0" i="0" lang="en-US" sz="1400">
                <a:solidFill>
                  <a:srgbClr val="222222"/>
                </a:solidFill>
              </a:rPr>
              <a:t>. 557-575.</a:t>
            </a:r>
            <a:endParaRPr sz="1400"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Khan 2016 — G. Khan. The Neo-Aramaic Dialect of the Assyrian Christians of Urmi. Leiden / Boston: Brill, 2016.</a:t>
            </a:r>
            <a:endParaRPr sz="1400"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Kutscher 1969 – Kutscher Y.E., ‘Two “passive” constructions in Aramaic in the light of Persian’, Proceedings of the international conference on Semitic studies, Jerusalem, 1969, p. 132-151.</a:t>
            </a:r>
            <a:endParaRPr sz="1400"/>
          </a:p>
          <a:p>
            <a:pPr indent="-228600" lvl="0" marL="228600" rtl="0" algn="l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en-US" sz="1400"/>
              <a:t>Rubin 2005 — Rubin, Aaron D. Studies in Semitic grammaticalization. Brill, 2005. 176 p.</a:t>
            </a:r>
            <a:endParaRPr sz="1400"/>
          </a:p>
          <a:p>
            <a:pPr indent="-196850" lvl="0" marL="22860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5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23"/>
          <p:cNvSpPr txBox="1"/>
          <p:nvPr>
            <p:ph type="title"/>
          </p:nvPr>
        </p:nvSpPr>
        <p:spPr>
          <a:xfrm>
            <a:off x="1295400" y="2857807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Спасибо!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"/>
          <p:cNvSpPr txBox="1"/>
          <p:nvPr>
            <p:ph type="title"/>
          </p:nvPr>
        </p:nvSpPr>
        <p:spPr>
          <a:xfrm>
            <a:off x="1012596" y="414780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Историческое развитие форм прошедшего времени</a:t>
            </a:r>
            <a:endParaRPr/>
          </a:p>
        </p:txBody>
      </p:sp>
      <p:sp>
        <p:nvSpPr>
          <p:cNvPr id="407" name="Google Shape;407;p3"/>
          <p:cNvSpPr txBox="1"/>
          <p:nvPr>
            <p:ph idx="1" type="body"/>
          </p:nvPr>
        </p:nvSpPr>
        <p:spPr>
          <a:xfrm>
            <a:off x="567179" y="1857079"/>
            <a:ext cx="11057641" cy="6259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i="1" lang="en-US" sz="2400">
                <a:latin typeface="Times New Roman"/>
                <a:ea typeface="Times New Roman"/>
                <a:cs typeface="Times New Roman"/>
                <a:sym typeface="Times New Roman"/>
              </a:rPr>
              <a:t>ptəxlə 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Первый пример употребления – в имперском арамейском V в. до н.э. Более широкое употребление – среднеарамейский период (классический сирийский, мандейский и язык Вавилонского Талмуда)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Употребляется в значении перфекта при наличии другой формы прошедшего времени с перфективным значением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Структурно восходит к конструкции </a:t>
            </a:r>
            <a:r>
              <a:rPr lang="en-US" sz="2400" u="sng"/>
              <a:t>пассивное причастие </a:t>
            </a:r>
            <a:r>
              <a:rPr lang="en-US" sz="2400"/>
              <a:t>(˃основа прошедшего времени) + </a:t>
            </a:r>
            <a:r>
              <a:rPr lang="en-US" sz="2400" u="sng"/>
              <a:t>предлог</a:t>
            </a:r>
            <a:r>
              <a:rPr i="1" lang="en-US" sz="2400" u="sng"/>
              <a:t> l- </a:t>
            </a:r>
            <a:r>
              <a:rPr lang="en-US" sz="2400" u="sng"/>
              <a:t>с местоименным суффиксом</a:t>
            </a:r>
            <a:endParaRPr sz="2400"/>
          </a:p>
        </p:txBody>
      </p:sp>
      <p:sp>
        <p:nvSpPr>
          <p:cNvPr id="408" name="Google Shape;408;p3"/>
          <p:cNvSpPr txBox="1"/>
          <p:nvPr/>
        </p:nvSpPr>
        <p:spPr>
          <a:xfrm>
            <a:off x="9545470" y="6212387"/>
            <a:ext cx="353726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[Coghill 1999]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"/>
          <p:cNvSpPr txBox="1"/>
          <p:nvPr>
            <p:ph type="title"/>
          </p:nvPr>
        </p:nvSpPr>
        <p:spPr>
          <a:xfrm>
            <a:off x="390617" y="-571193"/>
            <a:ext cx="11801383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Историческое развитие форм прошедшего времени</a:t>
            </a:r>
            <a:endParaRPr/>
          </a:p>
        </p:txBody>
      </p:sp>
      <p:sp>
        <p:nvSpPr>
          <p:cNvPr id="414" name="Google Shape;414;p4"/>
          <p:cNvSpPr txBox="1"/>
          <p:nvPr>
            <p:ph idx="1" type="body"/>
          </p:nvPr>
        </p:nvSpPr>
        <p:spPr>
          <a:xfrm>
            <a:off x="390617" y="670508"/>
            <a:ext cx="11801382" cy="5490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800"/>
              <a:t>В новоарамейских идиомах Урмии [Khan 2016]</a:t>
            </a:r>
            <a:r>
              <a:rPr lang="en-US" sz="1800"/>
              <a:t>		</a:t>
            </a:r>
            <a:r>
              <a:rPr b="1" lang="en-US" sz="1800"/>
              <a:t>В proto-NENA [Hoberman 1988] </a:t>
            </a:r>
            <a:r>
              <a:rPr lang="en-US" sz="1800"/>
              <a:t>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 u="sng"/>
              <a:t>p-t-x ‘открыть’ </a:t>
            </a:r>
            <a:r>
              <a:rPr lang="en-US" sz="1800"/>
              <a:t>	</a:t>
            </a:r>
            <a:r>
              <a:rPr lang="en-US" sz="1800" u="sng"/>
              <a:t>Именные посессивные </a:t>
            </a:r>
            <a:r>
              <a:rPr lang="en-US" sz="1800"/>
              <a:t>		</a:t>
            </a:r>
            <a:r>
              <a:rPr lang="en-US" sz="1800" u="sng"/>
              <a:t>Глагольные</a:t>
            </a:r>
            <a:r>
              <a:rPr lang="en-US" sz="1800"/>
              <a:t>		</a:t>
            </a:r>
            <a:r>
              <a:rPr lang="en-US" sz="1800" u="sng"/>
              <a:t>Именные посессивные</a:t>
            </a:r>
            <a:endParaRPr sz="1800" u="sng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 u="sng"/>
              <a:t>+L-суффиксы:</a:t>
            </a:r>
            <a:r>
              <a:rPr lang="en-US" sz="1800"/>
              <a:t>	</a:t>
            </a:r>
            <a:r>
              <a:rPr lang="en-US" sz="1800" u="sng"/>
              <a:t>показатели:</a:t>
            </a:r>
            <a:r>
              <a:rPr lang="en-US" sz="1800"/>
              <a:t>			</a:t>
            </a:r>
            <a:r>
              <a:rPr lang="en-US" sz="1800" u="sng"/>
              <a:t>L-суффиксы:</a:t>
            </a:r>
            <a:r>
              <a:rPr lang="en-US" sz="1800"/>
              <a:t>		</a:t>
            </a:r>
            <a:r>
              <a:rPr lang="en-US" sz="1800" u="sng"/>
              <a:t>показатели:</a:t>
            </a:r>
            <a:endParaRPr sz="1800" u="sng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1s. </a:t>
            </a:r>
            <a:r>
              <a:rPr i="1" lang="en-US" sz="1800"/>
              <a:t>ptə́x-l</a:t>
            </a:r>
            <a:r>
              <a:rPr b="1" i="1" lang="en-US" sz="1800"/>
              <a:t>i	</a:t>
            </a:r>
            <a:r>
              <a:rPr lang="en-US" sz="1800"/>
              <a:t>1s. -</a:t>
            </a:r>
            <a:r>
              <a:rPr b="1" i="1" lang="en-US" sz="1800"/>
              <a:t>i </a:t>
            </a:r>
            <a:r>
              <a:rPr lang="en-US" sz="1800"/>
              <a:t>				1s. -</a:t>
            </a:r>
            <a:r>
              <a:rPr b="1" i="1" lang="en-US" sz="1800"/>
              <a:t>i</a:t>
            </a:r>
            <a:r>
              <a:rPr lang="en-US" sz="1800"/>
              <a:t>*			1s. -</a:t>
            </a:r>
            <a:r>
              <a:rPr b="1" i="1" lang="en-US" sz="1800"/>
              <a:t>i</a:t>
            </a:r>
            <a:r>
              <a:rPr lang="en-US" sz="1800"/>
              <a:t>*	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1pl. </a:t>
            </a:r>
            <a:r>
              <a:rPr i="1" lang="en-US" sz="1800"/>
              <a:t>ptə́x-l</a:t>
            </a:r>
            <a:r>
              <a:rPr b="1" i="1" lang="en-US" sz="1800"/>
              <a:t>an	</a:t>
            </a:r>
            <a:r>
              <a:rPr lang="en-US" sz="1800"/>
              <a:t>1pl. -</a:t>
            </a:r>
            <a:r>
              <a:rPr b="1" i="1" lang="en-US" sz="1800"/>
              <a:t>an</a:t>
            </a:r>
            <a:r>
              <a:rPr i="1" lang="en-US" sz="1800"/>
              <a:t>, -eni			</a:t>
            </a:r>
            <a:r>
              <a:rPr lang="en-US" sz="1800"/>
              <a:t>1pl. </a:t>
            </a:r>
            <a:r>
              <a:rPr i="1" lang="en-US" sz="1800"/>
              <a:t>-</a:t>
            </a:r>
            <a:r>
              <a:rPr b="1" i="1" lang="en-US" sz="1800"/>
              <a:t>an</a:t>
            </a:r>
            <a:r>
              <a:rPr i="1" lang="en-US" sz="1800"/>
              <a:t>*, -ayni*		1pl. -</a:t>
            </a:r>
            <a:r>
              <a:rPr b="1" i="1" lang="en-US" sz="1800"/>
              <a:t>an</a:t>
            </a:r>
            <a:r>
              <a:rPr i="1" lang="en-US" sz="1800"/>
              <a:t>*, -ayni*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2ms. </a:t>
            </a:r>
            <a:r>
              <a:rPr i="1" lang="en-US" sz="1800"/>
              <a:t>ptə́x-l</a:t>
            </a:r>
            <a:r>
              <a:rPr b="1" i="1" lang="en-US" sz="1800"/>
              <a:t>ux	</a:t>
            </a:r>
            <a:r>
              <a:rPr lang="en-US" sz="1800"/>
              <a:t>2ms. -</a:t>
            </a:r>
            <a:r>
              <a:rPr b="1" i="1" lang="en-US" sz="1800"/>
              <a:t>ux</a:t>
            </a:r>
            <a:r>
              <a:rPr i="1" lang="en-US" sz="1800"/>
              <a:t> 			</a:t>
            </a:r>
            <a:r>
              <a:rPr lang="en-US" sz="1800"/>
              <a:t>2ms.</a:t>
            </a:r>
            <a:r>
              <a:rPr i="1" lang="en-US" sz="1800"/>
              <a:t> -ox*		</a:t>
            </a:r>
            <a:r>
              <a:rPr lang="en-US" sz="1800"/>
              <a:t>2ms.</a:t>
            </a:r>
            <a:r>
              <a:rPr i="1" lang="en-US" sz="1800"/>
              <a:t> -ox*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2fs. </a:t>
            </a:r>
            <a:r>
              <a:rPr i="1" lang="en-US" sz="1800"/>
              <a:t>ptə́x-l</a:t>
            </a:r>
            <a:r>
              <a:rPr b="1" i="1" lang="en-US" sz="1800"/>
              <a:t>ax	</a:t>
            </a:r>
            <a:r>
              <a:rPr lang="en-US" sz="1800"/>
              <a:t>2fs. -</a:t>
            </a:r>
            <a:r>
              <a:rPr b="1" i="1" lang="en-US" sz="1800"/>
              <a:t>ax</a:t>
            </a:r>
            <a:r>
              <a:rPr i="1" lang="en-US" sz="1800"/>
              <a:t> 				</a:t>
            </a:r>
            <a:r>
              <a:rPr lang="en-US" sz="1800"/>
              <a:t>2fs. -</a:t>
            </a:r>
            <a:r>
              <a:rPr b="1" i="1" lang="en-US" sz="1800"/>
              <a:t>ax</a:t>
            </a:r>
            <a:r>
              <a:rPr lang="en-US" sz="1800"/>
              <a:t>*			2fs. -</a:t>
            </a:r>
            <a:r>
              <a:rPr b="1" i="1" lang="en-US" sz="1800"/>
              <a:t>ax</a:t>
            </a:r>
            <a:r>
              <a:rPr lang="en-US" sz="1800"/>
              <a:t>*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2pl. </a:t>
            </a:r>
            <a:r>
              <a:rPr i="1" lang="en-US" sz="1800"/>
              <a:t>ptə́x-l</a:t>
            </a:r>
            <a:r>
              <a:rPr b="1" i="1" lang="en-US" sz="1800"/>
              <a:t>oxun	</a:t>
            </a:r>
            <a:r>
              <a:rPr lang="en-US" sz="1800"/>
              <a:t>2pl. -</a:t>
            </a:r>
            <a:r>
              <a:rPr b="1" i="1" lang="en-US" sz="1800"/>
              <a:t>oxun			</a:t>
            </a:r>
            <a:r>
              <a:rPr lang="en-US" sz="1800"/>
              <a:t>2pl. -</a:t>
            </a:r>
            <a:r>
              <a:rPr i="1" lang="en-US" sz="1800"/>
              <a:t>awxun</a:t>
            </a:r>
            <a:r>
              <a:rPr lang="en-US" sz="1800"/>
              <a:t>*, -</a:t>
            </a:r>
            <a:r>
              <a:rPr i="1" lang="en-US" sz="1800"/>
              <a:t>ayxun</a:t>
            </a:r>
            <a:r>
              <a:rPr lang="en-US" sz="1800"/>
              <a:t>*	2pl. -</a:t>
            </a:r>
            <a:r>
              <a:rPr i="1" lang="en-US" sz="1800"/>
              <a:t>awxun</a:t>
            </a:r>
            <a:r>
              <a:rPr lang="en-US" sz="1800"/>
              <a:t>*, -</a:t>
            </a:r>
            <a:r>
              <a:rPr i="1" lang="en-US" sz="1800"/>
              <a:t>ayxun</a:t>
            </a:r>
            <a:r>
              <a:rPr lang="en-US" sz="1800"/>
              <a:t>*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3ms. </a:t>
            </a:r>
            <a:r>
              <a:rPr i="1" lang="en-US" sz="1800"/>
              <a:t>ptə́x-lə</a:t>
            </a:r>
            <a:r>
              <a:rPr lang="en-US" sz="1800"/>
              <a:t> 	3ms. -</a:t>
            </a:r>
            <a:r>
              <a:rPr i="1" lang="en-US" sz="1800"/>
              <a:t>u</a:t>
            </a:r>
            <a:r>
              <a:rPr lang="en-US" sz="1800"/>
              <a:t> 				3ms. -</a:t>
            </a:r>
            <a:r>
              <a:rPr i="1" lang="en-US" sz="1800"/>
              <a:t>e</a:t>
            </a:r>
            <a:r>
              <a:rPr lang="en-US" sz="1800"/>
              <a:t>*		 	3ms. -</a:t>
            </a:r>
            <a:r>
              <a:rPr i="1" lang="en-US" sz="1800"/>
              <a:t>ew</a:t>
            </a:r>
            <a:r>
              <a:rPr lang="en-US" sz="1800"/>
              <a:t>*, -</a:t>
            </a:r>
            <a:r>
              <a:rPr i="1" lang="en-US" sz="1800"/>
              <a:t>eh</a:t>
            </a:r>
            <a:r>
              <a:rPr lang="en-US" sz="1800"/>
              <a:t>* (˂ -</a:t>
            </a:r>
            <a:r>
              <a:rPr i="1" lang="en-US" sz="1800"/>
              <a:t>ayhu</a:t>
            </a:r>
            <a:r>
              <a:rPr lang="en-US" sz="1800"/>
              <a:t>*)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3fs. </a:t>
            </a:r>
            <a:r>
              <a:rPr i="1" lang="en-US" sz="1800"/>
              <a:t>ptə́x-la 	</a:t>
            </a:r>
            <a:r>
              <a:rPr lang="en-US" sz="1800"/>
              <a:t>3fs. -</a:t>
            </a:r>
            <a:r>
              <a:rPr i="1" lang="en-US" sz="1800"/>
              <a:t>o</a:t>
            </a:r>
            <a:r>
              <a:rPr lang="en-US" sz="1800"/>
              <a:t> 				3fs. -</a:t>
            </a:r>
            <a:r>
              <a:rPr i="1" lang="en-US" sz="1800"/>
              <a:t>a</a:t>
            </a:r>
            <a:r>
              <a:rPr lang="en-US" sz="1800"/>
              <a:t>*			3fs. -</a:t>
            </a:r>
            <a:r>
              <a:rPr i="1" lang="en-US" sz="1800"/>
              <a:t>aw</a:t>
            </a:r>
            <a:r>
              <a:rPr lang="en-US" sz="1800"/>
              <a:t>*, -</a:t>
            </a:r>
            <a:r>
              <a:rPr i="1" lang="en-US" sz="1800"/>
              <a:t>ah</a:t>
            </a:r>
            <a:r>
              <a:rPr lang="en-US" sz="1800"/>
              <a:t>* (˂ -</a:t>
            </a:r>
            <a:r>
              <a:rPr i="1" lang="en-US" sz="1800"/>
              <a:t>ahu</a:t>
            </a:r>
            <a:r>
              <a:rPr lang="en-US" sz="1800"/>
              <a:t>*)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3pl. </a:t>
            </a:r>
            <a:r>
              <a:rPr i="1" lang="en-US" sz="1800"/>
              <a:t>ptə́x-lun</a:t>
            </a:r>
            <a:r>
              <a:rPr lang="en-US" sz="1800"/>
              <a:t> 	3pl. -</a:t>
            </a:r>
            <a:r>
              <a:rPr i="1" lang="en-US" sz="1800"/>
              <a:t>é</a:t>
            </a:r>
            <a:r>
              <a:rPr lang="en-US" sz="1800"/>
              <a:t> 				3pl. -</a:t>
            </a:r>
            <a:r>
              <a:rPr i="1" lang="en-US" sz="1800"/>
              <a:t>un</a:t>
            </a:r>
            <a:r>
              <a:rPr lang="en-US" sz="1800"/>
              <a:t>*			3pl. -</a:t>
            </a:r>
            <a:r>
              <a:rPr i="1" lang="en-US" sz="1800"/>
              <a:t>ayhɨn</a:t>
            </a:r>
            <a:r>
              <a:rPr lang="en-US" sz="1800"/>
              <a:t>*, -</a:t>
            </a:r>
            <a:r>
              <a:rPr i="1" lang="en-US" sz="1800"/>
              <a:t>ay</a:t>
            </a:r>
            <a:r>
              <a:rPr lang="en-US" sz="1800"/>
              <a:t>*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			</a:t>
            </a:r>
            <a:endParaRPr i="1" sz="24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				</a:t>
            </a:r>
            <a:r>
              <a:rPr i="1" lang="en-US" sz="2400"/>
              <a:t>	</a:t>
            </a:r>
            <a:r>
              <a:rPr lang="en-US" sz="2400"/>
              <a:t>			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				</a:t>
            </a:r>
            <a:endParaRPr i="1" sz="2400"/>
          </a:p>
        </p:txBody>
      </p:sp>
      <p:sp>
        <p:nvSpPr>
          <p:cNvPr id="415" name="Google Shape;415;p4"/>
          <p:cNvSpPr txBox="1"/>
          <p:nvPr/>
        </p:nvSpPr>
        <p:spPr>
          <a:xfrm>
            <a:off x="12695068" y="6676008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4"/>
          <p:cNvSpPr txBox="1"/>
          <p:nvPr/>
        </p:nvSpPr>
        <p:spPr>
          <a:xfrm>
            <a:off x="7590408" y="6260420"/>
            <a:ext cx="58533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(-</a:t>
            </a:r>
            <a:r>
              <a:rPr i="1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ay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 ˃ -</a:t>
            </a:r>
            <a:r>
              <a:rPr i="1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*)</a:t>
            </a:r>
            <a:endParaRPr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Историческое развитие форм прошедшего времени</a:t>
            </a:r>
            <a:endParaRPr/>
          </a:p>
        </p:txBody>
      </p:sp>
      <p:sp>
        <p:nvSpPr>
          <p:cNvPr id="422" name="Google Shape;422;p5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i="1" lang="en-US" sz="2400">
                <a:latin typeface="Times New Roman"/>
                <a:ea typeface="Times New Roman"/>
                <a:cs typeface="Times New Roman"/>
                <a:sym typeface="Times New Roman"/>
              </a:rPr>
              <a:t>ptəxlə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Две теории развития: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i="1" lang="en-US" sz="2400"/>
              <a:t>		</a:t>
            </a:r>
            <a:r>
              <a:rPr i="1" lang="en-US"/>
              <a:t>ʕa</a:t>
            </a:r>
            <a:r>
              <a:rPr i="1" lang="en-US" u="sng"/>
              <a:t>b</a:t>
            </a:r>
            <a:r>
              <a:rPr i="1" lang="en-US"/>
              <a:t>ī</a:t>
            </a:r>
            <a:r>
              <a:rPr i="1" lang="en-US" u="sng"/>
              <a:t>d</a:t>
            </a:r>
            <a:r>
              <a:rPr i="1" lang="en-US"/>
              <a:t> 		lī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POSSESSIVE 	(it.)done 	I.have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PASSIVE 	(it.)is.done 	by.me		 </a:t>
            </a:r>
            <a:r>
              <a:rPr lang="en-US" sz="1800"/>
              <a:t>(Coghill 1999: 65)</a:t>
            </a:r>
            <a:endParaRPr sz="1800"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Общей чертой обеих моделей перфектного образования является </a:t>
            </a:r>
            <a:r>
              <a:rPr lang="en-US" u="sng"/>
              <a:t>пассивное причастие </a:t>
            </a:r>
            <a:endParaRPr sz="2400" u="sng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6"/>
          <p:cNvSpPr txBox="1"/>
          <p:nvPr>
            <p:ph type="title"/>
          </p:nvPr>
        </p:nvSpPr>
        <p:spPr>
          <a:xfrm>
            <a:off x="1295400" y="0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Историческое развитие форм прошедшего времени</a:t>
            </a:r>
            <a:endParaRPr/>
          </a:p>
        </p:txBody>
      </p:sp>
      <p:sp>
        <p:nvSpPr>
          <p:cNvPr id="428" name="Google Shape;428;p6"/>
          <p:cNvSpPr txBox="1"/>
          <p:nvPr>
            <p:ph idx="1" type="body"/>
          </p:nvPr>
        </p:nvSpPr>
        <p:spPr>
          <a:xfrm>
            <a:off x="559293" y="1251751"/>
            <a:ext cx="11052699" cy="4539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35"/>
              <a:buFont typeface="Noto Sans Symbols"/>
              <a:buChar char="❖"/>
            </a:pPr>
            <a:r>
              <a:rPr lang="en-US" sz="2035"/>
              <a:t>Развитие ‘HAVE’-перфекта могло произойти из конструкции с (генитивно)-дативным падежом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035"/>
              <a:buFont typeface="Noto Sans Symbols"/>
              <a:buChar char="❖"/>
            </a:pPr>
            <a:r>
              <a:rPr lang="en-US" sz="2035"/>
              <a:t>Такая теория происхождения предлагается в [Kutscher 1969] в сравнении с древнеперсидским перфектом:</a:t>
            </a:r>
            <a:endParaRPr/>
          </a:p>
          <a:p>
            <a:pPr indent="0" lvl="0" marL="0" rtl="0" algn="l">
              <a:lnSpc>
                <a:spcPct val="73710"/>
              </a:lnSpc>
              <a:spcBef>
                <a:spcPts val="1800"/>
              </a:spcBef>
              <a:spcAft>
                <a:spcPts val="0"/>
              </a:spcAft>
              <a:buSzPts val="2035"/>
              <a:buNone/>
            </a:pPr>
            <a:r>
              <a:rPr i="1" lang="en-US" sz="2035"/>
              <a:t>manā 		puça 	astiy 		</a:t>
            </a:r>
            <a:r>
              <a:rPr lang="en-US" sz="2035"/>
              <a:t>‘I have a son’</a:t>
            </a:r>
            <a:endParaRPr/>
          </a:p>
          <a:p>
            <a:pPr indent="0" lvl="0" marL="0" rtl="0" algn="l">
              <a:lnSpc>
                <a:spcPct val="73710"/>
              </a:lnSpc>
              <a:spcBef>
                <a:spcPts val="1800"/>
              </a:spcBef>
              <a:spcAft>
                <a:spcPts val="0"/>
              </a:spcAft>
              <a:buSzPts val="2035"/>
              <a:buNone/>
            </a:pPr>
            <a:r>
              <a:rPr lang="en-US" sz="2035"/>
              <a:t>GEN/DAT.1.s. 	son 	is 						</a:t>
            </a:r>
            <a:r>
              <a:rPr lang="en-US" sz="1757"/>
              <a:t>(Benveniste 1952:56)</a:t>
            </a:r>
            <a:endParaRPr/>
          </a:p>
          <a:p>
            <a:pPr indent="0" lvl="0" marL="0" rtl="0" algn="l">
              <a:lnSpc>
                <a:spcPct val="73710"/>
              </a:lnSpc>
              <a:spcBef>
                <a:spcPts val="1800"/>
              </a:spcBef>
              <a:spcAft>
                <a:spcPts val="0"/>
              </a:spcAft>
              <a:buSzPts val="2035"/>
              <a:buNone/>
            </a:pPr>
            <a:r>
              <a:rPr lang="en-US" sz="2035"/>
              <a:t>Ср.</a:t>
            </a:r>
            <a:endParaRPr sz="2035"/>
          </a:p>
          <a:p>
            <a:pPr indent="0" lvl="0" marL="0" rtl="0" algn="l">
              <a:lnSpc>
                <a:spcPct val="73710"/>
              </a:lnSpc>
              <a:spcBef>
                <a:spcPts val="1800"/>
              </a:spcBef>
              <a:spcAft>
                <a:spcPts val="0"/>
              </a:spcAft>
              <a:buSzPts val="2035"/>
              <a:buNone/>
            </a:pPr>
            <a:r>
              <a:rPr lang="en-US" sz="2035"/>
              <a:t>арам. 	</a:t>
            </a:r>
            <a:r>
              <a:rPr i="1" lang="en-US" sz="2035"/>
              <a:t>ʔiṯ 	l-i 		ʔaḥātā̱	</a:t>
            </a:r>
            <a:r>
              <a:rPr lang="en-US" sz="2035"/>
              <a:t>‘I have a sister’ </a:t>
            </a:r>
            <a:endParaRPr sz="2035"/>
          </a:p>
          <a:p>
            <a:pPr indent="0" lvl="0" marL="0" rtl="0" algn="l">
              <a:lnSpc>
                <a:spcPct val="73710"/>
              </a:lnSpc>
              <a:spcBef>
                <a:spcPts val="1800"/>
              </a:spcBef>
              <a:spcAft>
                <a:spcPts val="0"/>
              </a:spcAft>
              <a:buSzPts val="2035"/>
              <a:buNone/>
            </a:pPr>
            <a:r>
              <a:rPr lang="en-US" sz="2035"/>
              <a:t>	EXIST 	DAT-1SG 	sister 					</a:t>
            </a:r>
            <a:r>
              <a:rPr lang="en-US" sz="1757"/>
              <a:t>(Coghill 2016: 177)</a:t>
            </a:r>
            <a:endParaRPr/>
          </a:p>
          <a:p>
            <a:pPr indent="-228600" lvl="0" marL="228600" rtl="0" algn="l">
              <a:lnSpc>
                <a:spcPct val="73710"/>
              </a:lnSpc>
              <a:spcBef>
                <a:spcPts val="1800"/>
              </a:spcBef>
              <a:spcAft>
                <a:spcPts val="0"/>
              </a:spcAft>
              <a:buSzPts val="2035"/>
              <a:buFont typeface="Noto Sans Symbols"/>
              <a:buChar char="❖"/>
            </a:pPr>
            <a:r>
              <a:rPr i="1" lang="en-US" sz="2035"/>
              <a:t>др.-перс.     manā krtam	=	арам. ʕbī</a:t>
            </a:r>
            <a:r>
              <a:rPr i="1" lang="en-US" sz="2035" u="sng"/>
              <a:t>d</a:t>
            </a:r>
            <a:r>
              <a:rPr i="1" lang="en-US" sz="2035"/>
              <a:t> lī	=	</a:t>
            </a:r>
            <a:r>
              <a:rPr lang="en-US" sz="2035"/>
              <a:t>‘I have done’</a:t>
            </a:r>
            <a:endParaRPr sz="2035"/>
          </a:p>
          <a:p>
            <a:pPr indent="0" lvl="5" marL="11887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5"/>
              <a:buNone/>
            </a:pPr>
            <a:r>
              <a:rPr lang="en-US" sz="2035"/>
              <a:t>      ‘to.me done’		           ‘done to.me’		</a:t>
            </a:r>
            <a:r>
              <a:rPr lang="en-US" sz="1757"/>
              <a:t>(Coghill 1999: 64)</a:t>
            </a:r>
            <a:endParaRPr/>
          </a:p>
          <a:p>
            <a:pPr indent="-111125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7"/>
          <p:cNvSpPr txBox="1"/>
          <p:nvPr>
            <p:ph type="title"/>
          </p:nvPr>
        </p:nvSpPr>
        <p:spPr>
          <a:xfrm>
            <a:off x="1295400" y="654682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Историческое развитие форм прошедшего времени</a:t>
            </a:r>
            <a:endParaRPr/>
          </a:p>
        </p:txBody>
      </p:sp>
      <p:sp>
        <p:nvSpPr>
          <p:cNvPr id="434" name="Google Shape;434;p7"/>
          <p:cNvSpPr txBox="1"/>
          <p:nvPr>
            <p:ph idx="1" type="body"/>
          </p:nvPr>
        </p:nvSpPr>
        <p:spPr>
          <a:xfrm>
            <a:off x="1295400" y="2610173"/>
            <a:ext cx="4572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i="1" lang="en-US" sz="2800"/>
              <a:t>ptəxlə</a:t>
            </a:r>
            <a:endParaRPr i="1" sz="2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435" name="Google Shape;435;p7"/>
          <p:cNvSpPr txBox="1"/>
          <p:nvPr>
            <p:ph idx="2" type="body"/>
          </p:nvPr>
        </p:nvSpPr>
        <p:spPr>
          <a:xfrm>
            <a:off x="1295400" y="3429000"/>
            <a:ext cx="4572000" cy="3287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US" sz="2800"/>
              <a:t>Participle + ('Have’ &gt; Auxiliary &gt;) Suffix-conjugation («посессивный тип»)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436" name="Google Shape;436;p7"/>
          <p:cNvSpPr txBox="1"/>
          <p:nvPr>
            <p:ph idx="3" type="body"/>
          </p:nvPr>
        </p:nvSpPr>
        <p:spPr>
          <a:xfrm>
            <a:off x="6324600" y="2610173"/>
            <a:ext cx="4572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i="1" lang="en-US" sz="2800"/>
              <a:t>ptixələ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437" name="Google Shape;437;p7"/>
          <p:cNvSpPr txBox="1"/>
          <p:nvPr>
            <p:ph idx="4" type="body"/>
          </p:nvPr>
        </p:nvSpPr>
        <p:spPr>
          <a:xfrm>
            <a:off x="6324600" y="3429000"/>
            <a:ext cx="4572000" cy="3287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US" sz="2800"/>
              <a:t>Participle + (‘be’-copula &gt; Auxiliary &gt;) Clitic-conjugation («бытийный тип»)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8"/>
          <p:cNvSpPr txBox="1"/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Выделяемые функции прошедшего времени</a:t>
            </a:r>
            <a:endParaRPr/>
          </a:p>
        </p:txBody>
      </p:sp>
      <p:sp>
        <p:nvSpPr>
          <p:cNvPr id="443" name="Google Shape;443;p8"/>
          <p:cNvSpPr txBox="1"/>
          <p:nvPr>
            <p:ph idx="1" type="body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Перфектив	</a:t>
            </a:r>
            <a:r>
              <a:rPr lang="en-US" sz="2400"/>
              <a:t>	 ̶		</a:t>
            </a:r>
            <a:r>
              <a:rPr lang="en-US"/>
              <a:t>действие ограниченное по времени; 						отдельные (дискретные) действия в 						нарративе; нет «текущей 							релевантности»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Перфект		</a:t>
            </a:r>
            <a:r>
              <a:rPr lang="en-US" sz="2400"/>
              <a:t> ̶		</a:t>
            </a:r>
            <a:r>
              <a:rPr lang="en-US"/>
              <a:t>есть «текущая релевантность» действия 					в прошлом по отношению к моменту 						речи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444" name="Google Shape;444;p8"/>
          <p:cNvSpPr txBox="1"/>
          <p:nvPr/>
        </p:nvSpPr>
        <p:spPr>
          <a:xfrm>
            <a:off x="1158240" y="4870745"/>
            <a:ext cx="9875520" cy="78483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Грамматикализация перфекта</a:t>
            </a:r>
            <a:endParaRPr sz="20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Результатив		˃	Перфект	 ˃ 	Претерит/Перфектив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8"/>
          <p:cNvSpPr txBox="1"/>
          <p:nvPr/>
        </p:nvSpPr>
        <p:spPr>
          <a:xfrm>
            <a:off x="9418467" y="6236473"/>
            <a:ext cx="295626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[Bybee et al. 1994]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9"/>
          <p:cNvSpPr txBox="1"/>
          <p:nvPr>
            <p:ph type="title"/>
          </p:nvPr>
        </p:nvSpPr>
        <p:spPr>
          <a:xfrm>
            <a:off x="984316" y="-382267"/>
            <a:ext cx="9601200" cy="1142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43E27"/>
              </a:buClr>
              <a:buSzPts val="3200"/>
              <a:buFont typeface="Arial"/>
              <a:buNone/>
            </a:pPr>
            <a:r>
              <a:rPr lang="en-US"/>
              <a:t>Выделяемые функции прошедшего времени</a:t>
            </a:r>
            <a:endParaRPr/>
          </a:p>
        </p:txBody>
      </p:sp>
      <p:sp>
        <p:nvSpPr>
          <p:cNvPr id="451" name="Google Shape;451;p9"/>
          <p:cNvSpPr txBox="1"/>
          <p:nvPr>
            <p:ph idx="1" type="body"/>
          </p:nvPr>
        </p:nvSpPr>
        <p:spPr>
          <a:xfrm>
            <a:off x="984316" y="942680"/>
            <a:ext cx="9912284" cy="5222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50"/>
              <a:buChar char="▪"/>
            </a:pPr>
            <a:r>
              <a:rPr lang="en-US" sz="1850" u="sng"/>
              <a:t>Выделяемые типы перфекта [Comrie 1976: 56-61]: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850"/>
              <a:buNone/>
            </a:pPr>
            <a:r>
              <a:rPr b="1" lang="en-US" sz="1850"/>
              <a:t>1. Результативный перфект </a:t>
            </a:r>
            <a:endParaRPr/>
          </a:p>
          <a:p>
            <a:pPr indent="0" lvl="0" marL="0" rtl="0" algn="l">
              <a:lnSpc>
                <a:spcPct val="6006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A: It seems that your brother never finishes books. </a:t>
            </a:r>
            <a:endParaRPr/>
          </a:p>
          <a:p>
            <a:pPr indent="0" lvl="0" marL="0" rtl="0" algn="l">
              <a:lnSpc>
                <a:spcPct val="6006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B: (That is not quite true.) He READ this book (=all of it) [Dahl 1985: 131]</a:t>
            </a:r>
            <a:endParaRPr sz="1665"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850"/>
              <a:buNone/>
            </a:pPr>
            <a:r>
              <a:rPr b="1" lang="en-US" sz="1850"/>
              <a:t>2. Экспериенциальный перфект</a:t>
            </a:r>
            <a:endParaRPr b="1" sz="1850"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Q: You MEET my brother (at any time in your life until now)? [Dahl 1985: 132]</a:t>
            </a:r>
            <a:endParaRPr sz="1850"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850"/>
              <a:buNone/>
            </a:pPr>
            <a:r>
              <a:rPr b="1" lang="en-US" sz="1850"/>
              <a:t>3. Континуальный перфект </a:t>
            </a:r>
            <a:endParaRPr b="1" sz="1850"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Context: (Of a coughing child:) For how long has your son been coughing?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Sentence: He COUGH for an hour [Dahl 1985: 132]</a:t>
            </a:r>
            <a:endParaRPr sz="1665"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850"/>
              <a:buNone/>
            </a:pPr>
            <a:r>
              <a:rPr b="1" lang="en-US" sz="1850"/>
              <a:t>4. Иммедиатный перфект</a:t>
            </a:r>
            <a:endParaRPr b="1" sz="1850"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Context: The speaker has just seen the king arrive (an unexpected event)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rPr lang="en-US" sz="1665"/>
              <a:t>Sentence: The king ARRIVE [Dahl 1985: 133]</a:t>
            </a:r>
            <a:endParaRPr sz="1665"/>
          </a:p>
          <a:p>
            <a:pPr indent="0" lvl="0" marL="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Ромбовидная сетка, 16 х 9">
  <a:themeElements>
    <a:clrScheme name="DiamondGrid">
      <a:dk1>
        <a:srgbClr val="2D2E2D"/>
      </a:dk1>
      <a:lt1>
        <a:srgbClr val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DiamondGrid">
      <a:dk1>
        <a:srgbClr val="2D2E2D"/>
      </a:dk1>
      <a:lt1>
        <a:srgbClr val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2020-11-12T22:26:06Z</dcterms:created>
  <dc:creator>Daria Ermakova</dc:creator>
</cp:coreProperties>
</file>