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sldIdLst>
    <p:sldId id="256" r:id="rId2"/>
    <p:sldId id="276" r:id="rId3"/>
    <p:sldId id="277" r:id="rId4"/>
    <p:sldId id="257" r:id="rId5"/>
    <p:sldId id="258" r:id="rId6"/>
    <p:sldId id="27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9" r:id="rId18"/>
    <p:sldId id="269" r:id="rId19"/>
    <p:sldId id="270" r:id="rId20"/>
    <p:sldId id="271" r:id="rId21"/>
    <p:sldId id="272" r:id="rId22"/>
    <p:sldId id="273" r:id="rId23"/>
    <p:sldId id="274" r:id="rId24"/>
    <p:sldId id="280" r:id="rId25"/>
    <p:sldId id="275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2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0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83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52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396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38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997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41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838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653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38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54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57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1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0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18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7A84C73-8C4C-DC44-8B09-F611EBE4636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FD88D26-2825-2C49-B695-B81C5CD03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64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4D34C-80A4-E147-BF95-0691EC9B2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9531" y="2135740"/>
            <a:ext cx="9853097" cy="1901688"/>
          </a:xfrm>
        </p:spPr>
        <p:txBody>
          <a:bodyPr>
            <a:noAutofit/>
          </a:bodyPr>
          <a:lstStyle/>
          <a:p>
            <a:br>
              <a:rPr lang="ru-RU" sz="4400" dirty="0"/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Императивные конструкции в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 в типологическом освещении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F50E4C-10B0-8548-9A00-7839BCF78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229823"/>
            <a:ext cx="8673427" cy="132258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Василиса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Извольская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МГУ им.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ноября 2020г.</a:t>
            </a:r>
          </a:p>
        </p:txBody>
      </p:sp>
    </p:spTree>
    <p:extLst>
      <p:ext uri="{BB962C8B-B14F-4D97-AF65-F5344CB8AC3E}">
        <p14:creationId xmlns:p14="http://schemas.microsoft.com/office/powerpoint/2010/main" val="143846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7613C-9D47-294E-A8DD-DDAD348E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225082"/>
            <a:ext cx="12278749" cy="120982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9DD5AA-9ACE-A04C-BA5A-7420FCF7E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48" y="1716257"/>
            <a:ext cx="11169749" cy="5528605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эта форма представляет собой конструкцию из служебного слова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‘пусть’ и спрягаемой формы смыслового глагола:</a:t>
            </a:r>
          </a:p>
          <a:p>
            <a:pPr marL="0" indent="0">
              <a:buNone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(11) 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saarrn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 		говорить.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b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говорит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(12) 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caagg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		одеть.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b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оденет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 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aaxxkev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eek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’-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aaka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 		внук.</a:t>
            </a:r>
            <a:r>
              <a:rPr lang="en-US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помочь-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бабушка-</a:t>
            </a:r>
            <a:r>
              <a:rPr lang="en-US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внуки помогут бабушке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(14)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syjj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uus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muur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 		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собрать-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ягода-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b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они соберут ягоды</a:t>
            </a:r>
            <a:r>
              <a:rPr lang="ru-RU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86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6D2CB-85EB-6B40-BDF0-618657584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1228"/>
            <a:ext cx="11662117" cy="136808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0D5467-F6E8-A041-B889-2A692AE3B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058" y="2060917"/>
            <a:ext cx="9601200" cy="3581400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Отдельной формы императива для 1-го лица обоих чисел выявить не удалось – для её выражения используются конструкции, имеющие в качестве основных иные глагольные значения.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прибавление служебной частицы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‘пусть’: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(15) 	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	 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munn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aax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	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сказать-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я скажу!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311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C6F46-BFDB-5344-9A25-5F69DB7D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2541"/>
            <a:ext cx="12056011" cy="210312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93EC47-0333-1C49-806D-0D10BBAD5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96" y="1498209"/>
            <a:ext cx="11718391" cy="5359791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сослагательного наклонения:</a:t>
            </a:r>
          </a:p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 	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toonn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видеть-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b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видел бы тебя!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 употребление стандартных лично-числовых форм индикатива настоящего времени – в таких случаях смыслоразличительную функцию играет интонация:</a:t>
            </a:r>
          </a:p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(17) 	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lauvs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laavv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петь-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песня.</a:t>
            </a:r>
            <a:r>
              <a:rPr lang="de-DE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споём песню!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	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kyp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aarr</a:t>
            </a: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варить-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суп.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сварим суп!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515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ADFDE-CB78-1244-963D-5FF66CFC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729" y="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BBE817-BD96-0240-AFF4-D5E689679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252025"/>
            <a:ext cx="10170942" cy="4615375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 не допускает образование императива от глагола «быть». При этом носители в качестве альтернативы используют при необходимости глагол «стать»: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(19) 	*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eesslees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быть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вежливый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вежливым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(20) 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eesslees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стать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вежливый.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вежливым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34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B691D-C60F-0E4D-8EB3-9B909A18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65296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4CB0B7-9615-1040-A123-2BC65FE01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617" y="2004647"/>
            <a:ext cx="10009163" cy="4002258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саамском языке при выражении принадлежности объекта используется не привычная для многих языков личная форма глагола «иметь», а целая конструкция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обладатель 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локативе +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объект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этой причине форма повелительного наклонения для данного значения так же отсутствует. Однако взамен употребляется семантически близкий глагол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‘держать’: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 	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voac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свой		варежка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держать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имейте свои варежки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469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46E7B-9E42-C14C-9B9E-06DED3CF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178" y="20749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989BF9-9480-414A-A6B7-C96006D85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653" y="2004647"/>
            <a:ext cx="9601200" cy="3581400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исследуемых категорий не было выявлено отдельных форм – они либо совпадают с формами императива, либо выражаются иными глагольными категориями. К примеру, оптатив может быть представлен формами сослагательного наклонения или посредством служебной частицы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an’n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‘пусть’: </a:t>
            </a:r>
          </a:p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(22) 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an'n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caag-ax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пусть 	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одеть-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b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ты оденешь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253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5B190-C317-F24E-8A0D-1C9938CD7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5972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6933E0-A3D6-E344-BC88-6B3262270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1593"/>
            <a:ext cx="9601200" cy="35814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совпадает с негативной формой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повелительного наклонения: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(23) 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puul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обжечься.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обожгись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 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aar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ходить.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тундра-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ходите в тундру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9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85439-7B49-4C4C-BB72-95F94B57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33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76388-5E05-8C47-8659-A735C9D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902042"/>
            <a:ext cx="10169612" cy="5597612"/>
          </a:xfrm>
        </p:spPr>
        <p:txBody>
          <a:bodyPr>
            <a:normAutofit fontScale="47500" lnSpcReduction="20000"/>
          </a:bodyPr>
          <a:lstStyle/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 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 в </a:t>
            </a:r>
            <a:r>
              <a:rPr lang="ru-RU" sz="3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1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</a:t>
            </a:r>
          </a:p>
          <a:p>
            <a:pPr marL="0" indent="0">
              <a:buNone/>
            </a:pP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35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63A8B-C840-D84E-A5BD-1575FC078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704" y="137160"/>
            <a:ext cx="9601200" cy="14859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65A14B-DA02-FE43-B50A-819813AB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" y="1642403"/>
            <a:ext cx="11873131" cy="5354515"/>
          </a:xfrm>
        </p:spPr>
        <p:txBody>
          <a:bodyPr>
            <a:normAutofit fontScale="62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-саамском языке образуется пять различных форм императива, а именно: для 2-го лица единственного и множественного числа, 3-го лица единственного и множественного числа и 1-го лица множественного числа.</a:t>
            </a:r>
          </a:p>
          <a:p>
            <a:pPr marL="514350" indent="-514350">
              <a:buAutoNum type="arabicParenBoth" startAt="24"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ääʹlj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čee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ǩeʹtted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начинать.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чай.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кипятить.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‘начинай кипятить чай’ 					</a:t>
            </a:r>
          </a:p>
          <a:p>
            <a:pPr marL="457200" indent="-457200">
              <a:buAutoNum type="arabicParenBoth" startAt="24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mõõn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viǯǯâd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muännai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идти.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принести.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ääuš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топор.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‘ты, иди принеси наш топор!’ 				 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(26) </a:t>
            </a: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kuärŋŋaz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sij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tieʹrm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ool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ползти.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холм.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‘пусть они ползут на вершину холма!’ 			[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Feist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2010]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047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9C90C-FBD3-604F-9A64-B1D7707F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705" y="137160"/>
            <a:ext cx="9601200" cy="1485900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C45B3-AECA-1D44-AFF3-ABECBB47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114" y="1623060"/>
            <a:ext cx="11127545" cy="4740812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 обратить внимание на негативные формы императива – в отличие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саамского, к спрягаемой форме повелительного наклонения отрицательного глагола присоединяется не императив, а негативная форма смыслового глагола: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(27) 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jeäʹl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muår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muännai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võnnâz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ломать.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лодка.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‘не сломай нашу лодку!’ 					[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Feist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2010]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71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85439-7B49-4C4C-BB72-95F94B57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33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76388-5E05-8C47-8659-A735C9D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902042"/>
            <a:ext cx="10169612" cy="5597612"/>
          </a:xfrm>
        </p:spPr>
        <p:txBody>
          <a:bodyPr>
            <a:normAutofit fontScale="47500" lnSpcReduction="2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 </a:t>
            </a:r>
          </a:p>
          <a:p>
            <a:pPr marL="0" indent="0">
              <a:buNone/>
            </a:pP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 в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</a:t>
            </a:r>
          </a:p>
          <a:p>
            <a:pPr marL="0" indent="0">
              <a:buNone/>
            </a:pP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62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DCC2D3-7DB6-F043-B4EA-D144CF2C5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B6C3E-C6CD-444C-AE55-5D7279F94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245869"/>
            <a:ext cx="11022037" cy="5759841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 имеет императив для всех трёх лиц, однако, в связи с наличием двойственного числа, количество форм преобладает: заполнены все клетки парадигмы, кроме 1-го лица единственного числа.</a:t>
            </a:r>
          </a:p>
          <a:p>
            <a:pPr mar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munnje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niibbi</a:t>
            </a:r>
            <a:b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дать.</a:t>
            </a:r>
            <a:r>
              <a:rPr lang="en-US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нож.</a:t>
            </a:r>
            <a:r>
              <a:rPr lang="en-US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‘дай мне нож’					</a:t>
            </a:r>
          </a:p>
          <a:p>
            <a:pPr mar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hupme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de-DE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megiela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говорить-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саамский язык.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‘говорите по-саамски’				</a:t>
            </a:r>
          </a:p>
          <a:p>
            <a:pPr mar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vulgo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идти-</a:t>
            </a:r>
            <a:r>
              <a:rPr lang="en-US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en-US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ptcl</a:t>
            </a:r>
            <a:b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‘пусть они идут’					</a:t>
            </a:r>
          </a:p>
          <a:p>
            <a:pPr mar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vuolgu</a:t>
            </a:r>
            <a:r>
              <a:rPr lang="de-DE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идти.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de-DE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40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b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‘идём (вдвоём) к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	</a:t>
            </a:r>
            <a:r>
              <a:rPr lang="ru-RU" dirty="0"/>
              <a:t>		</a:t>
            </a:r>
            <a:r>
              <a:rPr lang="ru-RU" sz="4500" dirty="0"/>
              <a:t>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Valijarvi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Kahn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2017]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392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F7FF7-09E1-F643-8B8E-5DDCF89C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33A49-6D97-A94A-A0E1-8D2D171EA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350499"/>
            <a:ext cx="10318652" cy="5922498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северно-саамского языка является наличие в нём окончаний 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которые, присоединяясь ко 2-му лицу единственного числа, образуют вежливую форму императива:</a:t>
            </a:r>
          </a:p>
          <a:p>
            <a:pPr marL="0" indent="0">
              <a:buNone/>
            </a:pP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(33) 	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vuordi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ppe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ждать.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‘жди здесь, пожалуйста’			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повелительного наклонения образуется присоединением к императиву отрицательного глагола обычной индикативной формы смыслового: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(34)	alle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okto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de-DE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посылать-</a:t>
            </a:r>
            <a:r>
              <a:rPr lang="en-US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ребёнок-</a:t>
            </a:r>
            <a:r>
              <a:rPr lang="de-DE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33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3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konserti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концерт-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b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посылайте детей одних на концерт</a:t>
            </a:r>
            <a:r>
              <a:rPr lang="ru-RU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	</a:t>
            </a:r>
            <a:r>
              <a:rPr lang="en-US" sz="3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Valijarvi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Kahn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2017]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803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76A8D-592D-7346-B471-603CCA051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2" y="127115"/>
            <a:ext cx="10364451" cy="159617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EAAA0-9DB4-EE42-939E-360F3BFA8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585" y="1723292"/>
            <a:ext cx="10820400" cy="4705643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Минимальным набором форм для повелительного наклонения обладает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 язык: императив здесь возможен только для 2-го лица. 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(35) 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giehto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nagina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ну 	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казать.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что-то-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Luoddauvre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birra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Luoddauvre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‘ну, скажи что-нибудь об этом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Луоддавре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»’	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(36)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hke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делать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сейчас 	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(вдвоём) это сейчас же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		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Wilbur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2014]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36327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96E41-D1E0-A749-9C11-36580B92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974" y="140216"/>
            <a:ext cx="10364451" cy="159617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398E4-2693-7C45-9747-D60521821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5834"/>
            <a:ext cx="9601200" cy="3581400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Негативная форма отличается по образованию от всех вышеописанных языков: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-саамском к лично-числовой форме императива отрицательного глагола прибавляется обычная слабая форма смыслового, не имеющая каких-либо дополнительных маркеров: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(37) 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bme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бить.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бей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	</a:t>
            </a:r>
            <a:r>
              <a:rPr lang="ru-RU" cap="small" dirty="0"/>
              <a:t>				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Wilbur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2014]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85439-7B49-4C4C-BB72-95F94B57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33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76388-5E05-8C47-8659-A735C9D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902042"/>
            <a:ext cx="10169612" cy="5597612"/>
          </a:xfrm>
        </p:spPr>
        <p:txBody>
          <a:bodyPr>
            <a:normAutofit fontScale="47500" lnSpcReduction="20000"/>
          </a:bodyPr>
          <a:lstStyle/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 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 в </a:t>
            </a:r>
            <a:r>
              <a:rPr lang="ru-RU" sz="3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1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73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FF80C-AB09-A649-A625-9BFDCC63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72" y="-295883"/>
            <a:ext cx="10364451" cy="159617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4EA52D-2FC4-944F-B03C-4377C0414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908" y="802835"/>
            <a:ext cx="11477833" cy="3416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экспедиции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с.Ловозеро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 использованием грамматик саамских языков удалось:</a:t>
            </a:r>
          </a:p>
          <a:p>
            <a:pPr marL="457200" indent="-4572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Изучить, проверить и систематизировать информацию об образовании и употреблении глагольной формы императивы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457200" indent="-4572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полученные данные с типологической точки зрения с другими саамскими языками, а именно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-саамским, северно-саамским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-саамским.</a:t>
            </a:r>
          </a:p>
        </p:txBody>
      </p:sp>
    </p:spTree>
    <p:extLst>
      <p:ext uri="{BB962C8B-B14F-4D97-AF65-F5344CB8AC3E}">
        <p14:creationId xmlns:p14="http://schemas.microsoft.com/office/powerpoint/2010/main" val="265700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5BA46-8B4B-B04E-87DF-C6579B04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-11796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037DCB-3A5E-504B-8F61-066BE95F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71" y="1041009"/>
            <a:ext cx="11077165" cy="581699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Антонова А.А.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Саамско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-Русский словарь. Мурманск: 2014. 376 с.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Гусев В.Ю. Типология императива / В. Ю. Гусев – Москва : Языки славянской культуры, 2013. 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Г.М. Саамский язык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диалект): фонетика, морфология, синтаксис. Л.: Наука. 1971 г. 356 с.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Г.М. Словарь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саамско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-русский и русско-саамский: пособие для учащихся начал.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Л., 1986. 247 с.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Куруч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Краткий грамматический очерк саамского языка. М: Русский Язык, 1985.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Храковский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В.С. (ред.). Типология императивных конструкций. СПб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1992.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Feist T.R. A Grammar of Skolt Saami. Thesis. Manchester, UK: The University of Manchester, 2010.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Valijärvi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R-T., Kahn L. North Sámi: An Essential Grammar. Taylor &amp; Francis Group, 2017.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Wilbur J.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Grammar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Studies in Diversity Linguistics. 5. Berlin: Language Science Press, 2014.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86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85439-7B49-4C4C-BB72-95F94B57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33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76388-5E05-8C47-8659-A735C9D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902042"/>
            <a:ext cx="10169612" cy="5597612"/>
          </a:xfrm>
        </p:spPr>
        <p:txBody>
          <a:bodyPr>
            <a:normAutofit fontScale="47500" lnSpcReduction="2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 </a:t>
            </a:r>
          </a:p>
          <a:p>
            <a:pPr marL="0" indent="0">
              <a:buNone/>
            </a:pP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 в </a:t>
            </a:r>
            <a:r>
              <a:rPr lang="ru-RU" sz="3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1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5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8952C8E-D41F-AD48-9D26-A62129090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098" y="0"/>
            <a:ext cx="9601200" cy="1485900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AED946-C3FE-6749-A9A0-608BE198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149" y="1579457"/>
            <a:ext cx="5198012" cy="5080781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восточные саамские языки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саамские языки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уральские языки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 на территории Кольского полуострова Мурманской области, село Ловозеро, где и были собраны материалы во время совместной экспедиции МГУ им. Ломоносова и НИУ ВШЭ в августе 2019г.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31A4657-81FA-1C4C-A3B2-74B29A61A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698" y="1778098"/>
            <a:ext cx="5967302" cy="468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6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BFACF-785A-784D-A36F-BB8B14F7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551" y="324178"/>
            <a:ext cx="6342163" cy="84344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3B7359-1939-2141-83D2-034EA66F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032" y="1167619"/>
            <a:ext cx="9601200" cy="5444199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«Повеление (= побуждение) – это высказывание, в котором Говорящий преследует цель вызвать ответную реакцию Слушающего, являющуюся действием, в частности речевым» [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Храковский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1992: 11]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мы рассмотрим следующие формы категории императива в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л. ед. 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л. ед. 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императивы от «иметь» и «быть»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85439-7B49-4C4C-BB72-95F94B57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338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76388-5E05-8C47-8659-A735C9D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902042"/>
            <a:ext cx="10169612" cy="5597612"/>
          </a:xfrm>
        </p:spPr>
        <p:txBody>
          <a:bodyPr>
            <a:normAutofit fontScale="47500" lnSpcReduction="20000"/>
          </a:bodyPr>
          <a:lstStyle/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 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Кильдинский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саамский язык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 в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кильдинском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саамском языке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 лицо единственного и множественного числа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юссив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1-е лицо единственного и множественного числа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гортатив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«быть»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«иметь»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Оптатив 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саамского императива</a:t>
            </a:r>
          </a:p>
          <a:p>
            <a:pPr marL="0" indent="0">
              <a:buNone/>
            </a:pPr>
            <a:r>
              <a:rPr lang="ru-RU" sz="3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Колтта</a:t>
            </a: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Северно-саамский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Пите-саамский</a:t>
            </a:r>
          </a:p>
          <a:p>
            <a:r>
              <a:rPr lang="ru-RU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2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CD2DE-F5FF-ED48-AAB5-934B3AE0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66" y="207499"/>
            <a:ext cx="11633981" cy="14859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D49DA0-300E-A541-9746-D544F1CD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126" y="2131255"/>
            <a:ext cx="9601200" cy="35814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2-го лица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совпадает со слабой основой глагола: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vuenn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есть.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мясо.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‘ешь мясо’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kniga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дать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книга.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 мне книгу</a:t>
            </a:r>
            <a:r>
              <a:rPr lang="ru-RU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108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3C76B-4AC2-8944-8E47-6CD7E492D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21662" cy="14859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527CA3-6A07-CE4C-9C3B-F3A2F4C05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1280161"/>
            <a:ext cx="11362006" cy="5760720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образовании 2-го лица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глаголы делятся на две группы. К первой группе относятся глаголы, которые принимают на себя показатель 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arenBoth" startAt="3"/>
            </a:pP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voard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tiirv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b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бывать-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здоровье-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свидания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(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досл. ‘бывайте со здоровьем’)</a:t>
            </a:r>
          </a:p>
          <a:p>
            <a:pPr marL="457200" indent="-457200">
              <a:buAutoNum type="arabicParenBoth" startAt="3"/>
            </a:pP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kyr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’-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kux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ebbe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Murman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laja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писать-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когда 	идти-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Мурманск.</a:t>
            </a:r>
            <a:r>
              <a:rPr lang="de-DE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de-DE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до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‘напишите, когда доедете до Мурманска’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второй же группы показателем императива служит сильная основа глагола (т.е. совпадающая с инфинитивом):</a:t>
            </a:r>
          </a:p>
          <a:p>
            <a:pPr marL="0" indent="0">
              <a:buNone/>
            </a:pP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de-DE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porre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de-DE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kuumpr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b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есть.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гриб-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b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‘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ешьте грибы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marL="0" indent="0">
              <a:buNone/>
            </a:pP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paarrn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aaz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b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дать.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вода.</a:t>
            </a:r>
            <a:r>
              <a:rPr lang="en-US" sz="7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b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‘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мальчикам воды</a:t>
            </a:r>
            <a:r>
              <a:rPr lang="ru-RU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3637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B0D98-30C7-E74B-B959-D3DFBE45B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6" y="151227"/>
            <a:ext cx="11690252" cy="14859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2-е лицо единственного и множественного числа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687EBB-72C3-1D46-AB93-D48E84641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1285434"/>
            <a:ext cx="10975145" cy="4454184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образования отрицания к форме 2-го лица добавляются отрицательные частицы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и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‘не’ для единственного и множественного числа соответственно:</a:t>
            </a: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 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kuumpr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есть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гриб-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b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‘не ешь грибы’</a:t>
            </a: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(8) 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баловаться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балуйся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aar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не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ходить.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тундра-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b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‘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ходите в тундру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 	</a:t>
            </a:r>
            <a:r>
              <a:rPr lang="de-DE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de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meenne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tooge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	не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идти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ru-RU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туда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	‘не ходите туда’</a:t>
            </a:r>
          </a:p>
          <a:p>
            <a:endParaRPr lang="ru-RU" sz="200" dirty="0"/>
          </a:p>
        </p:txBody>
      </p:sp>
    </p:spTree>
    <p:extLst>
      <p:ext uri="{BB962C8B-B14F-4D97-AF65-F5344CB8AC3E}">
        <p14:creationId xmlns:p14="http://schemas.microsoft.com/office/powerpoint/2010/main" val="319782808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{905DD59E-7E48-3248-A5B8-37B219E634D3}tf10001073</Template>
  <TotalTime>8609</TotalTime>
  <Words>2839</Words>
  <Application>Microsoft Macintosh PowerPoint</Application>
  <PresentationFormat>Широкоэкранный</PresentationFormat>
  <Paragraphs>187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Tw Cen MT</vt:lpstr>
      <vt:lpstr>Капля</vt:lpstr>
      <vt:lpstr> Императивные конструкции в кильдинском саамском языке в типологическом освещении</vt:lpstr>
      <vt:lpstr>План</vt:lpstr>
      <vt:lpstr>План</vt:lpstr>
      <vt:lpstr>Кильдинский саамский язык </vt:lpstr>
      <vt:lpstr>Императив</vt:lpstr>
      <vt:lpstr>План</vt:lpstr>
      <vt:lpstr>2-е лицо единственного и множественного числа</vt:lpstr>
      <vt:lpstr>2-е лицо единственного и множественного числа</vt:lpstr>
      <vt:lpstr>2-е лицо единственного и множественного числа</vt:lpstr>
      <vt:lpstr>3-е лицо единственного и множественного числа (юссив)</vt:lpstr>
      <vt:lpstr>1-е лицо единственного и множественного числа (гортатив)</vt:lpstr>
      <vt:lpstr>1-е лицо единственного и множественного числа (гортатив)</vt:lpstr>
      <vt:lpstr>Глагол «быть» </vt:lpstr>
      <vt:lpstr>Глагол «иметь»</vt:lpstr>
      <vt:lpstr>Оптатив и превентив</vt:lpstr>
      <vt:lpstr>Оптатив и превентив</vt:lpstr>
      <vt:lpstr>План</vt:lpstr>
      <vt:lpstr>Типология саамского императива  Колтта-саамский</vt:lpstr>
      <vt:lpstr>Колтта-саамский</vt:lpstr>
      <vt:lpstr>Северно-саамский</vt:lpstr>
      <vt:lpstr>Северно-саамский</vt:lpstr>
      <vt:lpstr>Пите-саамский</vt:lpstr>
      <vt:lpstr>Пите-саамский</vt:lpstr>
      <vt:lpstr>План</vt:lpstr>
      <vt:lpstr>Выводы</vt:lpstr>
      <vt:lpstr>Библиография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Императивные конструкции в кильдинском саамском языке в типологическом освещении</dc:title>
  <dc:creator>Microsoft Office User</dc:creator>
  <cp:lastModifiedBy>Microsoft Office User</cp:lastModifiedBy>
  <cp:revision>24</cp:revision>
  <dcterms:created xsi:type="dcterms:W3CDTF">2020-11-10T19:43:37Z</dcterms:created>
  <dcterms:modified xsi:type="dcterms:W3CDTF">2020-11-21T08:26:31Z</dcterms:modified>
</cp:coreProperties>
</file>