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308" r:id="rId4"/>
    <p:sldId id="301" r:id="rId5"/>
    <p:sldId id="302" r:id="rId6"/>
    <p:sldId id="303" r:id="rId7"/>
    <p:sldId id="305" r:id="rId8"/>
    <p:sldId id="304" r:id="rId9"/>
    <p:sldId id="306" r:id="rId10"/>
    <p:sldId id="307" r:id="rId11"/>
    <p:sldId id="319" r:id="rId12"/>
    <p:sldId id="310" r:id="rId13"/>
    <p:sldId id="262" r:id="rId14"/>
    <p:sldId id="311" r:id="rId15"/>
    <p:sldId id="312" r:id="rId16"/>
    <p:sldId id="313" r:id="rId17"/>
    <p:sldId id="314" r:id="rId18"/>
    <p:sldId id="315" r:id="rId19"/>
    <p:sldId id="316" r:id="rId20"/>
    <p:sldId id="318" r:id="rId21"/>
    <p:sldId id="317" r:id="rId22"/>
    <p:sldId id="323" r:id="rId23"/>
    <p:sldId id="329" r:id="rId24"/>
    <p:sldId id="328" r:id="rId25"/>
    <p:sldId id="320" r:id="rId26"/>
    <p:sldId id="321" r:id="rId27"/>
    <p:sldId id="322" r:id="rId28"/>
    <p:sldId id="324" r:id="rId29"/>
    <p:sldId id="325" r:id="rId30"/>
    <p:sldId id="326" r:id="rId31"/>
    <p:sldId id="331" r:id="rId32"/>
    <p:sldId id="332" r:id="rId33"/>
    <p:sldId id="330" r:id="rId34"/>
    <p:sldId id="333" r:id="rId35"/>
    <p:sldId id="297" r:id="rId3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 showGuides="1">
      <p:cViewPr varScale="1">
        <p:scale>
          <a:sx n="68" d="100"/>
          <a:sy n="68" d="100"/>
        </p:scale>
        <p:origin x="738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11-21T11:44:22.266"/>
    </inkml:context>
    <inkml:brush xml:id="br0">
      <inkml:brushProperty name="width" value="0.1" units="cm"/>
      <inkml:brushProperty name="height" value="0.1" units="cm"/>
      <inkml:brushProperty name="color" value="#AE198D"/>
      <inkml:brushProperty name="ignorePressure" value="1"/>
      <inkml:brushProperty name="inkEffects" value="galaxy"/>
      <inkml:brushProperty name="anchorX" value="0"/>
      <inkml:brushProperty name="anchorY" value="0"/>
      <inkml:brushProperty name="scaleFactor" value="0.5"/>
    </inkml:brush>
  </inkml:definitions>
  <inkml:trace contextRef="#ctx0" brushRef="#br0">723 1,'0'0,"0"6,0 27,8 47,0 111,8 131,7 139,-2 108,-3 66,-5 25,-4-19,-5-51,-1-56,-3-59,0-48,-1-44,0-25,0-52,0-30,1-24,0-37,0-33,0-26,0-35,0-30,0-23,0-16,0-11,-8-13,-8-10,0-17,-15-13,3-12,-4-8,-2-6,-3-11,-8 7,-10-16,-9-7,1 1,3-5,-3 6,6-3,-5 5,13 5,4 14,12 5,3 10,16 10,23 30,31 39,26 27,24 31,16 29,26 32,-2 3,3-5,-19-26,-12-21,-10-11,-24-21,-20-17,-12-14,-13-10,-2-15,-7-3,4-11,-4 2,-4 2,-2-12,-4-29,-1-28,-3-36,0-29,0-31,-1-17,0-8,1-5,8 1,0 10,0 11,-1 10,-2 9,-2 22,-1 4,-2 11,0 5,0 5,0 11,0 9,-1 9,1 15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6F33316-C1DA-4A56-BFD2-6C69EF98B55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48A8BF93-55D8-4A2E-BFD5-2BA28F8CD6C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5E83A70-DB2E-4106-AC35-704B00D041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FE4D7-CECD-41ED-B84D-54FEA6767E63}" type="datetimeFigureOut">
              <a:rPr lang="ru-RU" smtClean="0"/>
              <a:t>21.11.2020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BE24D52-03A7-4B13-BEAF-FCC594CA31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DD0CBA6-E94D-4A7C-8ACC-19DB2475F1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DAB8E-10D2-44C2-AE56-4202306957C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16275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57A442F-4942-4817-95A7-6BC4C60048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D744517E-8168-4D4A-BC39-78EBBF566B2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FF2762C-2C52-4113-86DB-13017DCBF1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FE4D7-CECD-41ED-B84D-54FEA6767E63}" type="datetimeFigureOut">
              <a:rPr lang="ru-RU" smtClean="0"/>
              <a:t>21.11.2020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26003F9-459A-402E-AF14-BCDE38C743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EA14FFD-79FF-4B0C-B971-241E6D7928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DAB8E-10D2-44C2-AE56-4202306957C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985006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48C0FFD4-A4B1-4F08-9782-E578E52676E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B7A5F339-26B8-49D1-97D9-A7ABA5B66B5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BA73C1E-4A1B-4E05-90C8-2F00BE3F4D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FE4D7-CECD-41ED-B84D-54FEA6767E63}" type="datetimeFigureOut">
              <a:rPr lang="ru-RU" smtClean="0"/>
              <a:t>21.11.2020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C807683-E10A-4680-951E-1541EE58BC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6E4ECBB-5F34-4DCC-96EB-F9CF288481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DAB8E-10D2-44C2-AE56-4202306957C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878136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801C461-61EB-4436-8A37-EC3B4EEE14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Gentium Plus" panose="02000503060000020004" pitchFamily="2" charset="0"/>
                <a:ea typeface="Gentium Plus" panose="02000503060000020004" pitchFamily="2" charset="0"/>
                <a:cs typeface="Gentium Plus" panose="02000503060000020004" pitchFamily="2" charset="0"/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D9371EC-FB0D-47AB-A0E2-5AEFD65E4D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 defTabSz="180000">
              <a:lnSpc>
                <a:spcPct val="100000"/>
              </a:lnSpc>
              <a:spcBef>
                <a:spcPts val="400"/>
              </a:spcBef>
              <a:defRPr>
                <a:latin typeface="Gentium Plus" panose="02000503060000020004" pitchFamily="2" charset="0"/>
                <a:ea typeface="Gentium Plus" panose="02000503060000020004" pitchFamily="2" charset="0"/>
                <a:cs typeface="Gentium Plus" panose="02000503060000020004" pitchFamily="2" charset="0"/>
              </a:defRPr>
            </a:lvl1pPr>
            <a:lvl2pPr defTabSz="180000">
              <a:lnSpc>
                <a:spcPct val="100000"/>
              </a:lnSpc>
              <a:spcBef>
                <a:spcPts val="400"/>
              </a:spcBef>
              <a:defRPr>
                <a:latin typeface="Gentium Plus" panose="02000503060000020004" pitchFamily="2" charset="0"/>
                <a:ea typeface="Gentium Plus" panose="02000503060000020004" pitchFamily="2" charset="0"/>
                <a:cs typeface="Gentium Plus" panose="02000503060000020004" pitchFamily="2" charset="0"/>
              </a:defRPr>
            </a:lvl2pPr>
            <a:lvl3pPr defTabSz="180000">
              <a:lnSpc>
                <a:spcPct val="100000"/>
              </a:lnSpc>
              <a:spcBef>
                <a:spcPts val="400"/>
              </a:spcBef>
              <a:defRPr>
                <a:latin typeface="Gentium Plus" panose="02000503060000020004" pitchFamily="2" charset="0"/>
                <a:ea typeface="Gentium Plus" panose="02000503060000020004" pitchFamily="2" charset="0"/>
                <a:cs typeface="Gentium Plus" panose="02000503060000020004" pitchFamily="2" charset="0"/>
              </a:defRPr>
            </a:lvl3pPr>
            <a:lvl4pPr defTabSz="180000">
              <a:lnSpc>
                <a:spcPct val="100000"/>
              </a:lnSpc>
              <a:spcBef>
                <a:spcPts val="400"/>
              </a:spcBef>
              <a:defRPr>
                <a:latin typeface="Gentium Plus" panose="02000503060000020004" pitchFamily="2" charset="0"/>
                <a:ea typeface="Gentium Plus" panose="02000503060000020004" pitchFamily="2" charset="0"/>
                <a:cs typeface="Gentium Plus" panose="02000503060000020004" pitchFamily="2" charset="0"/>
              </a:defRPr>
            </a:lvl4pPr>
            <a:lvl5pPr defTabSz="180000">
              <a:lnSpc>
                <a:spcPct val="100000"/>
              </a:lnSpc>
              <a:spcBef>
                <a:spcPts val="400"/>
              </a:spcBef>
              <a:defRPr>
                <a:latin typeface="Gentium Plus" panose="02000503060000020004" pitchFamily="2" charset="0"/>
                <a:ea typeface="Gentium Plus" panose="02000503060000020004" pitchFamily="2" charset="0"/>
                <a:cs typeface="Gentium Plus" panose="02000503060000020004" pitchFamily="2" charset="0"/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0238C82-19F6-4CDB-A5D6-BBE145FAC3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FE4D7-CECD-41ED-B84D-54FEA6767E63}" type="datetimeFigureOut">
              <a:rPr lang="ru-RU" smtClean="0"/>
              <a:t>21.11.2020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A13ADDB-B517-44D6-ADFA-8521A947EF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96E3253-C074-4A65-9660-5605E7EFF4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DAB8E-10D2-44C2-AE56-4202306957C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659092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E12DF49-488E-4390-A8A0-AD5B1DAE7B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457ABDBB-FAB9-4012-9CE5-456589E784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D622AC9-6946-4F8A-9E0E-AA525FED5F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FE4D7-CECD-41ED-B84D-54FEA6767E63}" type="datetimeFigureOut">
              <a:rPr lang="ru-RU" smtClean="0"/>
              <a:t>21.11.2020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C1C27C4-552F-4050-8ED6-5B0F54ACD3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F9F57D2-0230-4485-95F1-30AD1A4DF2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DAB8E-10D2-44C2-AE56-4202306957C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534290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AEC4C70-A756-4149-B001-B082A7145B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81381BF-E829-4B88-8158-1F0D5832848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1AF921BC-262D-4901-BA94-F0249580714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C8324A16-901D-49FE-8D15-2047E319CE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FE4D7-CECD-41ED-B84D-54FEA6767E63}" type="datetimeFigureOut">
              <a:rPr lang="ru-RU" smtClean="0"/>
              <a:t>21.11.2020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20B49F97-1DA7-45C1-A99D-FF69DF7E0F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BABF09FB-BE8D-4FB4-BB2E-C8EF3F50F2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DAB8E-10D2-44C2-AE56-4202306957C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03875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783B78C-5AC8-4CD6-81C7-7B7FD1FB88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5B652984-59B8-4E27-B2F5-CCD388DBC0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712550A2-DE53-404C-A875-8F0FCFDD403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50A0E97A-9C2C-4F56-A441-5ECBDB4CAA0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5C49B9B5-1079-4FE8-915E-33FA37BEB96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2BBFE5C7-BB3C-4F7C-9B90-7F5505D6CC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FE4D7-CECD-41ED-B84D-54FEA6767E63}" type="datetimeFigureOut">
              <a:rPr lang="ru-RU" smtClean="0"/>
              <a:t>21.11.2020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70850DE3-735C-4562-996D-CFC84699DC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680EEAE5-FC54-48D1-9808-FDF5A52FCD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DAB8E-10D2-44C2-AE56-4202306957C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156607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021B4AA-45D7-4AEC-BB6D-2C642E6C26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8F9A1CCA-4C71-4E1A-B96A-C4616A373F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FE4D7-CECD-41ED-B84D-54FEA6767E63}" type="datetimeFigureOut">
              <a:rPr lang="ru-RU" smtClean="0"/>
              <a:t>21.11.2020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59E258B2-96C5-4FE6-85CF-2D1D62C3B0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9E26CD33-9ECF-492C-A637-93F8DD1AB8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DAB8E-10D2-44C2-AE56-4202306957C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16166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05769D08-6E4C-4438-ACB1-C39C40DC48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FE4D7-CECD-41ED-B84D-54FEA6767E63}" type="datetimeFigureOut">
              <a:rPr lang="ru-RU" smtClean="0"/>
              <a:t>21.11.2020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FF09AE76-A4D1-4AD9-82B3-377007EC34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88AFACF4-D94D-45F1-AD62-0E72F06CCE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DAB8E-10D2-44C2-AE56-4202306957C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98043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75BFF31-5230-444C-8424-582D972ACD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98E271D-D08F-437B-8D7A-C63461003E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EF81513A-0C4E-469E-9E94-DAB04D6F076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F44988FD-E6BF-41B7-9C00-72AE4AAAB6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FE4D7-CECD-41ED-B84D-54FEA6767E63}" type="datetimeFigureOut">
              <a:rPr lang="ru-RU" smtClean="0"/>
              <a:t>21.11.2020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16691752-0E2C-4757-9F2C-36FE8A5D2B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CC4DE7B5-A3DC-4D11-BF1E-5D7B08B257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DAB8E-10D2-44C2-AE56-4202306957C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5928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086C94F-E3E5-447D-9A13-8C26A58441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8A33CA61-807A-4EAC-8238-CE1B0A14328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974D10BC-159A-455F-B32D-7626FBAB071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962982FD-7C1D-4B29-A999-94E1438BDC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FE4D7-CECD-41ED-B84D-54FEA6767E63}" type="datetimeFigureOut">
              <a:rPr lang="ru-RU" smtClean="0"/>
              <a:t>21.11.2020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D89A00D3-9549-433C-A7BA-46EE51035E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3D679F7A-E1BB-4EB3-B280-4ECFD4C96E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DAB8E-10D2-44C2-AE56-4202306957C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2701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A519014-B44E-49B2-8249-82F2B1D0ED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19C0F12C-B4C3-44C1-A881-6737563AA9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5B1A25F-E944-44A1-8906-D5E711ACC11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CFE4D7-CECD-41ED-B84D-54FEA6767E63}" type="datetimeFigureOut">
              <a:rPr lang="ru-RU" smtClean="0"/>
              <a:t>21.11.2020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5A204EE-5FBC-42DD-A3CF-BE4A060459F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295D28D-34C8-462F-9D60-233E21F315E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7DAB8E-10D2-44C2-AE56-4202306957C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740623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765EA9B-28D0-40BE-A93D-75D2FA2B5BE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041400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en-US" dirty="0">
                <a:latin typeface="Gentium Plus" panose="02000503060000020004" pitchFamily="2" charset="0"/>
                <a:ea typeface="Gentium Plus" panose="02000503060000020004" pitchFamily="2" charset="0"/>
                <a:cs typeface="Gentium Plus" panose="02000503060000020004" pitchFamily="2" charset="0"/>
              </a:rPr>
              <a:t>Prospective aspects and temporal adverbials:</a:t>
            </a:r>
            <a:br>
              <a:rPr lang="en-US" dirty="0">
                <a:latin typeface="Gentium Plus" panose="02000503060000020004" pitchFamily="2" charset="0"/>
                <a:ea typeface="Gentium Plus" panose="02000503060000020004" pitchFamily="2" charset="0"/>
                <a:cs typeface="Gentium Plus" panose="02000503060000020004" pitchFamily="2" charset="0"/>
              </a:rPr>
            </a:br>
            <a:r>
              <a:rPr lang="en-US" sz="5300" dirty="0">
                <a:latin typeface="Gentium Plus" panose="02000503060000020004" pitchFamily="2" charset="0"/>
                <a:ea typeface="Gentium Plus" panose="02000503060000020004" pitchFamily="2" charset="0"/>
                <a:cs typeface="Gentium Plus" panose="02000503060000020004" pitchFamily="2" charset="0"/>
              </a:rPr>
              <a:t>an attempt at a typology</a:t>
            </a:r>
            <a:endParaRPr lang="ru-RU" i="1" dirty="0">
              <a:latin typeface="Gentium Plus" panose="02000503060000020004" pitchFamily="2" charset="0"/>
              <a:ea typeface="Gentium Plus" panose="02000503060000020004" pitchFamily="2" charset="0"/>
              <a:cs typeface="Gentium Plus" panose="02000503060000020004" pitchFamily="2" charset="0"/>
            </a:endParaRP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C18B3797-9E5D-4430-8080-D6F509CAA45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086948"/>
            <a:ext cx="9144000" cy="1655762"/>
          </a:xfrm>
        </p:spPr>
        <p:txBody>
          <a:bodyPr/>
          <a:lstStyle/>
          <a:p>
            <a:r>
              <a:rPr lang="en-US" sz="3200" dirty="0">
                <a:latin typeface="Gentium Plus" panose="02000503060000020004" pitchFamily="2" charset="0"/>
                <a:ea typeface="Gentium Plus" panose="02000503060000020004" pitchFamily="2" charset="0"/>
                <a:cs typeface="Gentium Plus" panose="02000503060000020004" pitchFamily="2" charset="0"/>
              </a:rPr>
              <a:t>Alexey Kozlov</a:t>
            </a:r>
            <a:endParaRPr lang="ru-RU" sz="3200" dirty="0">
              <a:latin typeface="Gentium Plus" panose="02000503060000020004" pitchFamily="2" charset="0"/>
              <a:ea typeface="Gentium Plus" panose="02000503060000020004" pitchFamily="2" charset="0"/>
              <a:cs typeface="Gentium Plus" panose="02000503060000020004" pitchFamily="2" charset="0"/>
            </a:endParaRPr>
          </a:p>
          <a:p>
            <a:r>
              <a:rPr lang="en-US" dirty="0">
                <a:latin typeface="Gentium Plus" panose="02000503060000020004" pitchFamily="2" charset="0"/>
                <a:ea typeface="Gentium Plus" panose="02000503060000020004" pitchFamily="2" charset="0"/>
                <a:cs typeface="Gentium Plus" panose="02000503060000020004" pitchFamily="2" charset="0"/>
              </a:rPr>
              <a:t>“Little typologists” conference, </a:t>
            </a:r>
            <a:r>
              <a:rPr lang="en-US" dirty="0" err="1">
                <a:latin typeface="Gentium Plus" panose="02000503060000020004" pitchFamily="2" charset="0"/>
                <a:ea typeface="Gentium Plus" panose="02000503060000020004" pitchFamily="2" charset="0"/>
                <a:cs typeface="Gentium Plus" panose="02000503060000020004" pitchFamily="2" charset="0"/>
              </a:rPr>
              <a:t>SPb</a:t>
            </a:r>
            <a:r>
              <a:rPr lang="en-US" dirty="0">
                <a:latin typeface="Gentium Plus" panose="02000503060000020004" pitchFamily="2" charset="0"/>
                <a:ea typeface="Gentium Plus" panose="02000503060000020004" pitchFamily="2" charset="0"/>
                <a:cs typeface="Gentium Plus" panose="02000503060000020004" pitchFamily="2" charset="0"/>
              </a:rPr>
              <a:t>, 21.XI.2020</a:t>
            </a:r>
            <a:endParaRPr lang="ru-RU" dirty="0">
              <a:latin typeface="Gentium Plus" panose="02000503060000020004" pitchFamily="2" charset="0"/>
              <a:ea typeface="Gentium Plus" panose="02000503060000020004" pitchFamily="2" charset="0"/>
              <a:cs typeface="Gentium Plus" panose="0200050306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67557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CEFDF82-5E2F-4193-9AE3-E8563C2F43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Tests that (we know that ) work for perfects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F0222D6-3CDC-4FBA-8536-2AD95C285D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1034713" cy="4667250"/>
          </a:xfrm>
        </p:spPr>
        <p:txBody>
          <a:bodyPr/>
          <a:lstStyle/>
          <a:p>
            <a:r>
              <a:rPr lang="en-US" dirty="0"/>
              <a:t>Lexically vs. pragmatically defined resultant states</a:t>
            </a:r>
          </a:p>
          <a:p>
            <a:pPr lvl="1"/>
            <a:r>
              <a:rPr lang="en-US" dirty="0">
                <a:sym typeface="Wingdings" panose="05000000000000000000" pitchFamily="2" charset="2"/>
              </a:rPr>
              <a:t>; </a:t>
            </a:r>
            <a:r>
              <a:rPr lang="en-US" dirty="0"/>
              <a:t>there are little or no lexically defined preliminary stages</a:t>
            </a:r>
          </a:p>
          <a:p>
            <a:r>
              <a:rPr lang="en-US" dirty="0"/>
              <a:t>Current relevance</a:t>
            </a:r>
          </a:p>
          <a:p>
            <a:pPr lvl="1"/>
            <a:r>
              <a:rPr lang="ru-RU" dirty="0">
                <a:sym typeface="Wingdings" panose="05000000000000000000" pitchFamily="2" charset="2"/>
              </a:rPr>
              <a:t></a:t>
            </a:r>
            <a:r>
              <a:rPr lang="en-US" dirty="0">
                <a:sym typeface="Wingdings" panose="05000000000000000000" pitchFamily="2" charset="2"/>
              </a:rPr>
              <a:t>;</a:t>
            </a:r>
            <a:r>
              <a:rPr lang="ru-RU" dirty="0">
                <a:sym typeface="Wingdings" panose="05000000000000000000" pitchFamily="2" charset="2"/>
              </a:rPr>
              <a:t> </a:t>
            </a:r>
            <a:r>
              <a:rPr lang="en-US" dirty="0">
                <a:sym typeface="Wingdings" panose="05000000000000000000" pitchFamily="2" charset="2"/>
              </a:rPr>
              <a:t>By Gricean Maxim of Relevance, if we say anything, we presume that it is currently relevant</a:t>
            </a:r>
          </a:p>
          <a:p>
            <a:pPr lvl="1"/>
            <a:r>
              <a:rPr lang="en-US" dirty="0">
                <a:sym typeface="Wingdings" panose="05000000000000000000" pitchFamily="2" charset="2"/>
              </a:rPr>
              <a:t>the current relevance opposition for perfects and </a:t>
            </a:r>
            <a:r>
              <a:rPr lang="en-US" dirty="0" err="1">
                <a:sym typeface="Wingdings" panose="05000000000000000000" pitchFamily="2" charset="2"/>
              </a:rPr>
              <a:t>aorists</a:t>
            </a:r>
            <a:r>
              <a:rPr lang="en-US" dirty="0">
                <a:sym typeface="Wingdings" panose="05000000000000000000" pitchFamily="2" charset="2"/>
              </a:rPr>
              <a:t> is only possible because there exists a very specific speech mode of narration about past</a:t>
            </a:r>
          </a:p>
          <a:p>
            <a:pPr lvl="1"/>
            <a:r>
              <a:rPr lang="en-US" dirty="0">
                <a:sym typeface="Wingdings" panose="05000000000000000000" pitchFamily="2" charset="2"/>
              </a:rPr>
              <a:t>(is there a mode of narration about future)</a:t>
            </a:r>
          </a:p>
          <a:p>
            <a:r>
              <a:rPr lang="en-US" dirty="0">
                <a:sym typeface="Wingdings" panose="05000000000000000000" pitchFamily="2" charset="2"/>
              </a:rPr>
              <a:t>Temporal adverbials</a:t>
            </a:r>
          </a:p>
          <a:p>
            <a:pPr lvl="1"/>
            <a:r>
              <a:rPr lang="en-US" dirty="0">
                <a:sym typeface="Wingdings" panose="05000000000000000000" pitchFamily="2" charset="2"/>
              </a:rPr>
              <a:t> </a:t>
            </a:r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endParaRPr lang="en-US" kern="100" dirty="0"/>
          </a:p>
        </p:txBody>
      </p:sp>
    </p:spTree>
    <p:extLst>
      <p:ext uri="{BB962C8B-B14F-4D97-AF65-F5344CB8AC3E}">
        <p14:creationId xmlns:p14="http://schemas.microsoft.com/office/powerpoint/2010/main" val="12256665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2FACEE0-D4D4-4F86-9D21-A20FEFEB07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 this talk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DEECB14-E9AB-4C46-8E53-A21981D23D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Event-time adverbials</a:t>
            </a:r>
          </a:p>
          <a:p>
            <a:r>
              <a:rPr lang="en-US" i="1" dirty="0"/>
              <a:t>still</a:t>
            </a:r>
            <a:r>
              <a:rPr lang="en-US" dirty="0"/>
              <a:t> and </a:t>
            </a:r>
            <a:r>
              <a:rPr lang="en-US" i="1" dirty="0"/>
              <a:t>already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2664678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8468B66-C46C-41AB-8E0D-6A9300FF25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Event time adverbials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1E48DEB-4158-423C-A055-3356690E64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91490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work for perfects:</a:t>
            </a:r>
            <a:br>
              <a:rPr lang="en-US" dirty="0"/>
            </a:br>
            <a:endParaRPr lang="en-US" dirty="0"/>
          </a:p>
          <a:p>
            <a:pPr marL="0" indent="0">
              <a:buNone/>
            </a:pPr>
            <a:r>
              <a:rPr lang="en-US" dirty="0"/>
              <a:t>(3) # He has left yesterday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(4) </a:t>
            </a:r>
            <a:r>
              <a:rPr lang="en-US" cap="small" dirty="0"/>
              <a:t>Yucatec</a:t>
            </a:r>
          </a:p>
          <a:p>
            <a:pPr marL="0" indent="0">
              <a:buNone/>
            </a:pPr>
            <a:r>
              <a:rPr lang="en-US" dirty="0"/>
              <a:t># </a:t>
            </a:r>
            <a:r>
              <a:rPr lang="en-US" dirty="0" err="1"/>
              <a:t>Eskeh</a:t>
            </a:r>
            <a:r>
              <a:rPr lang="en-US" dirty="0"/>
              <a:t> 					</a:t>
            </a:r>
            <a:r>
              <a:rPr lang="en-US" b="1" dirty="0" err="1"/>
              <a:t>ts’o’k</a:t>
            </a:r>
            <a:r>
              <a:rPr lang="en-US" dirty="0"/>
              <a:t> 		</a:t>
            </a:r>
            <a:r>
              <a:rPr lang="en-US" dirty="0" err="1"/>
              <a:t>inw</a:t>
            </a:r>
            <a:r>
              <a:rPr lang="en-US" dirty="0"/>
              <a:t>-ah-al 							</a:t>
            </a:r>
            <a:r>
              <a:rPr lang="en-US" b="1" dirty="0"/>
              <a:t>las </a:t>
            </a:r>
            <a:r>
              <a:rPr lang="en-US" b="1" dirty="0" err="1"/>
              <a:t>kwàatroh</a:t>
            </a:r>
            <a:endParaRPr lang="en-US" b="1" dirty="0"/>
          </a:p>
          <a:p>
            <a:pPr marL="0" indent="0">
              <a:buNone/>
            </a:pPr>
            <a:r>
              <a:rPr lang="en-US" dirty="0" err="1"/>
              <a:t>it.is.because</a:t>
            </a:r>
            <a:r>
              <a:rPr lang="en-US" dirty="0"/>
              <a:t> 	</a:t>
            </a:r>
            <a:r>
              <a:rPr lang="en-US" b="1" dirty="0"/>
              <a:t>TERM</a:t>
            </a:r>
            <a:r>
              <a:rPr lang="en-US" dirty="0"/>
              <a:t> 	A1SG-awake-INC 		</a:t>
            </a:r>
            <a:r>
              <a:rPr lang="en-US" b="1" dirty="0" err="1"/>
              <a:t>four.o’clock</a:t>
            </a:r>
            <a:endParaRPr lang="en-US" b="1" dirty="0"/>
          </a:p>
          <a:p>
            <a:pPr marL="0" indent="0">
              <a:buNone/>
            </a:pPr>
            <a:r>
              <a:rPr lang="en-US" b="1" dirty="0" err="1"/>
              <a:t>te</a:t>
            </a:r>
            <a:r>
              <a:rPr lang="en-US" b="1" dirty="0"/>
              <a:t>=</a:t>
            </a:r>
            <a:r>
              <a:rPr lang="en-US" b="1" dirty="0" err="1"/>
              <a:t>ha’tskab+k’ìin</a:t>
            </a:r>
            <a:r>
              <a:rPr lang="en-US" b="1" dirty="0"/>
              <a:t> 		</a:t>
            </a:r>
            <a:r>
              <a:rPr lang="en-US" dirty="0"/>
              <a:t>			behe’la’-</a:t>
            </a:r>
            <a:r>
              <a:rPr lang="en-US" dirty="0" err="1"/>
              <a:t>ak</a:t>
            </a:r>
            <a:r>
              <a:rPr lang="en-US" dirty="0"/>
              <a:t>=a’</a:t>
            </a:r>
          </a:p>
          <a:p>
            <a:pPr marL="0" indent="0">
              <a:buNone/>
            </a:pPr>
            <a:r>
              <a:rPr lang="en-US" b="1" dirty="0"/>
              <a:t>PREP:DEF=</a:t>
            </a:r>
            <a:r>
              <a:rPr lang="en-US" b="1" dirty="0" err="1"/>
              <a:t>early+sun</a:t>
            </a:r>
            <a:r>
              <a:rPr lang="en-US" b="1" dirty="0"/>
              <a:t> 	</a:t>
            </a:r>
            <a:r>
              <a:rPr lang="en-US" dirty="0"/>
              <a:t>		today-CAL=D1</a:t>
            </a:r>
          </a:p>
          <a:p>
            <a:pPr marL="0" indent="0">
              <a:buNone/>
            </a:pPr>
            <a:r>
              <a:rPr lang="en-US" dirty="0"/>
              <a:t>(intended: ‘It’s because I have woken up at four this morning.’)</a:t>
            </a:r>
          </a:p>
        </p:txBody>
      </p:sp>
    </p:spTree>
    <p:extLst>
      <p:ext uri="{BB962C8B-B14F-4D97-AF65-F5344CB8AC3E}">
        <p14:creationId xmlns:p14="http://schemas.microsoft.com/office/powerpoint/2010/main" val="354382546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C0137C8-8A05-4D3A-B22D-1AD8FBD215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Event time adverbials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F7400AB-6E83-4C3D-8CB4-A592E6AC83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0806113" cy="4351338"/>
          </a:xfrm>
        </p:spPr>
        <p:txBody>
          <a:bodyPr/>
          <a:lstStyle/>
          <a:p>
            <a:pPr marL="0" indent="0">
              <a:buNone/>
            </a:pPr>
            <a:r>
              <a:rPr lang="ru-RU" dirty="0"/>
              <a:t>(</a:t>
            </a:r>
            <a:r>
              <a:rPr lang="en-US" dirty="0"/>
              <a:t>5</a:t>
            </a:r>
            <a:r>
              <a:rPr lang="ru-RU" dirty="0"/>
              <a:t>) </a:t>
            </a:r>
            <a:r>
              <a:rPr lang="en-US" dirty="0"/>
              <a:t>a. 	</a:t>
            </a:r>
            <a:r>
              <a:rPr lang="en-US" cap="small" baseline="30000" dirty="0"/>
              <a:t>ok</a:t>
            </a:r>
            <a:r>
              <a:rPr lang="en-US" dirty="0"/>
              <a:t> Now he’s </a:t>
            </a:r>
            <a:r>
              <a:rPr lang="en-US" dirty="0" err="1"/>
              <a:t>gonna</a:t>
            </a:r>
            <a:r>
              <a:rPr lang="en-US" dirty="0"/>
              <a:t> leave.</a:t>
            </a:r>
          </a:p>
          <a:p>
            <a:pPr marL="0" indent="0">
              <a:buNone/>
            </a:pPr>
            <a:r>
              <a:rPr lang="en-US" dirty="0"/>
              <a:t>      b.	</a:t>
            </a:r>
            <a:r>
              <a:rPr lang="en-US" cap="small" baseline="30000" dirty="0"/>
              <a:t>ok  </a:t>
            </a:r>
            <a:r>
              <a:rPr lang="en-US" dirty="0"/>
              <a:t>Now he’s </a:t>
            </a:r>
            <a:r>
              <a:rPr lang="en-US" b="1" dirty="0"/>
              <a:t>about to</a:t>
            </a:r>
            <a:r>
              <a:rPr lang="en-US" dirty="0"/>
              <a:t> leave.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(6) a.	</a:t>
            </a:r>
            <a:r>
              <a:rPr lang="en-US" cap="small" baseline="30000" dirty="0"/>
              <a:t>ok</a:t>
            </a:r>
            <a:r>
              <a:rPr lang="en-US" dirty="0"/>
              <a:t> Tomorrow he’s </a:t>
            </a:r>
            <a:r>
              <a:rPr lang="en-US" dirty="0" err="1"/>
              <a:t>gonna</a:t>
            </a:r>
            <a:r>
              <a:rPr lang="en-US" dirty="0"/>
              <a:t> leave.</a:t>
            </a:r>
          </a:p>
          <a:p>
            <a:pPr marL="0" indent="0">
              <a:buNone/>
            </a:pPr>
            <a:r>
              <a:rPr lang="en-US" dirty="0"/>
              <a:t>      b.	 </a:t>
            </a:r>
            <a:r>
              <a:rPr lang="en-US" cap="small" baseline="30000" dirty="0"/>
              <a:t>*    </a:t>
            </a:r>
            <a:r>
              <a:rPr lang="en-US" dirty="0"/>
              <a:t>Tomorrow he’s about to leave.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we are interested in event-time modifying / </a:t>
            </a:r>
            <a:r>
              <a:rPr lang="en-US" dirty="0" err="1"/>
              <a:t>prejacent</a:t>
            </a:r>
            <a:r>
              <a:rPr lang="en-US" dirty="0"/>
              <a:t>-modifying / future-oriented adverbials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963603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707A12C-6291-4395-9C7B-1EC7003D1A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Options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6947D41-44CD-44BA-B20A-9D13C408F6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834688" cy="4351338"/>
          </a:xfrm>
        </p:spPr>
        <p:txBody>
          <a:bodyPr/>
          <a:lstStyle/>
          <a:p>
            <a:r>
              <a:rPr lang="en-US" sz="2400" dirty="0"/>
              <a:t>No temporal adverbials are allowed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2400" cap="small" dirty="0"/>
              <a:t>Italian</a:t>
            </a:r>
          </a:p>
          <a:p>
            <a:pPr marL="0" indent="0" algn="just">
              <a:buNone/>
              <a:tabLst>
                <a:tab pos="179705" algn="l"/>
              </a:tabLst>
            </a:pPr>
            <a:r>
              <a:rPr lang="fr-CA" sz="2400" kern="100" dirty="0">
                <a:effectLst/>
              </a:rPr>
              <a:t>(7)  Sta per partire 	*fra un po’ / *in breve / *fra pochi minute / *domani</a:t>
            </a:r>
            <a:endParaRPr lang="ru-RU" sz="2400" kern="100" dirty="0">
              <a:effectLst/>
            </a:endParaRPr>
          </a:p>
          <a:p>
            <a:pPr marL="0" indent="0" algn="just">
              <a:buNone/>
              <a:tabLst>
                <a:tab pos="179705" algn="l"/>
              </a:tabLst>
            </a:pPr>
            <a:r>
              <a:rPr lang="en-US" sz="2400" kern="100" dirty="0"/>
              <a:t>		</a:t>
            </a:r>
            <a:r>
              <a:rPr lang="ru-RU" sz="2400" kern="100" dirty="0">
                <a:effectLst/>
              </a:rPr>
              <a:t>‘</a:t>
            </a:r>
            <a:r>
              <a:rPr lang="en-US" sz="2400" kern="100" dirty="0">
                <a:effectLst/>
              </a:rPr>
              <a:t>He is about to leave</a:t>
            </a:r>
            <a:r>
              <a:rPr lang="ru-RU" sz="2400" kern="100" dirty="0">
                <a:effectLst/>
              </a:rPr>
              <a:t> (</a:t>
            </a:r>
            <a:r>
              <a:rPr lang="en-US" sz="2400" kern="100" dirty="0">
                <a:effectLst/>
              </a:rPr>
              <a:t>soon</a:t>
            </a:r>
            <a:r>
              <a:rPr lang="ru-RU" sz="2400" kern="100" dirty="0">
                <a:effectLst/>
              </a:rPr>
              <a:t> / </a:t>
            </a:r>
            <a:r>
              <a:rPr lang="en-US" sz="2400" kern="100" dirty="0">
                <a:effectLst/>
              </a:rPr>
              <a:t>soon</a:t>
            </a:r>
            <a:r>
              <a:rPr lang="ru-RU" sz="2400" kern="100" dirty="0">
                <a:effectLst/>
              </a:rPr>
              <a:t> / </a:t>
            </a:r>
            <a:r>
              <a:rPr lang="en-US" sz="2400" kern="100" dirty="0">
                <a:effectLst/>
              </a:rPr>
              <a:t>in several minutes</a:t>
            </a:r>
            <a:r>
              <a:rPr lang="ru-RU" sz="2400" kern="100" dirty="0">
                <a:effectLst/>
              </a:rPr>
              <a:t> / </a:t>
            </a:r>
            <a:r>
              <a:rPr lang="en-US" sz="2400" kern="100" dirty="0">
                <a:effectLst/>
              </a:rPr>
              <a:t>tomorrow</a:t>
            </a:r>
            <a:r>
              <a:rPr lang="ru-RU" sz="2400" kern="100" dirty="0">
                <a:effectLst/>
              </a:rPr>
              <a:t>)</a:t>
            </a:r>
            <a:r>
              <a:rPr lang="ru-RU" sz="2400" kern="100" dirty="0">
                <a:effectLst/>
                <a:latin typeface="Liberation Serif" panose="02020603050405020304" pitchFamily="18" charset="0"/>
                <a:ea typeface="NSimSun" panose="02010609030101010101" pitchFamily="49" charset="-122"/>
                <a:cs typeface="Lucida Sans" panose="020B0602030504020204" pitchFamily="34" charset="0"/>
              </a:rPr>
              <a:t>’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7463660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707A12C-6291-4395-9C7B-1EC7003D1A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Options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6947D41-44CD-44BA-B20A-9D13C408F6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1120438" cy="4351338"/>
          </a:xfrm>
        </p:spPr>
        <p:txBody>
          <a:bodyPr/>
          <a:lstStyle/>
          <a:p>
            <a:r>
              <a:rPr lang="en-US" sz="2400" dirty="0"/>
              <a:t>Some </a:t>
            </a:r>
            <a:r>
              <a:rPr lang="en-US" sz="2400" b="1" dirty="0"/>
              <a:t>relational</a:t>
            </a:r>
            <a:r>
              <a:rPr lang="en-US" sz="2400" dirty="0"/>
              <a:t>, but not </a:t>
            </a:r>
            <a:r>
              <a:rPr lang="en-US" sz="2400" b="1" dirty="0"/>
              <a:t>definite</a:t>
            </a:r>
            <a:r>
              <a:rPr lang="en-US" sz="2400" dirty="0"/>
              <a:t> time adverbials are allowed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2400" cap="small" dirty="0"/>
              <a:t>American English</a:t>
            </a:r>
          </a:p>
          <a:p>
            <a:pPr marL="0" indent="0" algn="just">
              <a:buNone/>
              <a:tabLst>
                <a:tab pos="179705" algn="l"/>
              </a:tabLst>
            </a:pPr>
            <a:r>
              <a:rPr lang="fr-CA" sz="2400" kern="100" dirty="0">
                <a:effectLst/>
              </a:rPr>
              <a:t>(8) </a:t>
            </a:r>
            <a:r>
              <a:rPr lang="en-US" sz="2400" kern="100" dirty="0">
                <a:effectLst/>
                <a:latin typeface="Liberation Serif" panose="02020603050405020304" pitchFamily="18" charset="0"/>
                <a:ea typeface="NSimSun" panose="02010609030101010101" pitchFamily="49" charset="-122"/>
                <a:cs typeface="Lucida Sans" panose="020B0602030504020204" pitchFamily="34" charset="0"/>
              </a:rPr>
              <a:t>a. He is about to arrive soon / shortly / in a few minutes.</a:t>
            </a:r>
            <a:endParaRPr lang="ru-RU" sz="2400" kern="100" dirty="0">
              <a:effectLst/>
              <a:latin typeface="Liberation Serif" panose="02020603050405020304" pitchFamily="18" charset="0"/>
              <a:ea typeface="NSimSun" panose="02010609030101010101" pitchFamily="49" charset="-122"/>
              <a:cs typeface="Lucida Sans" panose="020B0602030504020204" pitchFamily="34" charset="0"/>
            </a:endParaRPr>
          </a:p>
          <a:p>
            <a:pPr marL="0" indent="0" algn="just">
              <a:buNone/>
              <a:tabLst>
                <a:tab pos="179705" algn="l"/>
              </a:tabLst>
            </a:pPr>
            <a:r>
              <a:rPr lang="ru-RU" sz="2400" kern="100" dirty="0">
                <a:effectLst/>
                <a:latin typeface="Liberation Serif" panose="02020603050405020304" pitchFamily="18" charset="0"/>
                <a:ea typeface="NSimSun" panose="02010609030101010101" pitchFamily="49" charset="-122"/>
                <a:cs typeface="Lucida Sans" panose="020B0602030504020204" pitchFamily="34" charset="0"/>
              </a:rPr>
              <a:t>		</a:t>
            </a:r>
            <a:r>
              <a:rPr lang="en-US" sz="2400" kern="100" dirty="0">
                <a:effectLst/>
                <a:latin typeface="Liberation Serif" panose="02020603050405020304" pitchFamily="18" charset="0"/>
                <a:ea typeface="NSimSun" panose="02010609030101010101" pitchFamily="49" charset="-122"/>
                <a:cs typeface="Lucida Sans" panose="020B0602030504020204" pitchFamily="34" charset="0"/>
              </a:rPr>
              <a:t>b. The century-long agreement between Italy and Greece is about to terminate in a few 	years.</a:t>
            </a:r>
            <a:endParaRPr lang="ru-RU" sz="2400" kern="100" dirty="0">
              <a:effectLst/>
              <a:latin typeface="Liberation Serif" panose="02020603050405020304" pitchFamily="18" charset="0"/>
              <a:ea typeface="NSimSun" panose="02010609030101010101" pitchFamily="49" charset="-122"/>
              <a:cs typeface="Lucida Sans" panose="020B0602030504020204" pitchFamily="34" charset="0"/>
            </a:endParaRPr>
          </a:p>
          <a:p>
            <a:pPr marL="0" indent="0" algn="just">
              <a:buNone/>
              <a:tabLst>
                <a:tab pos="179705" algn="l"/>
              </a:tabLst>
            </a:pPr>
            <a:r>
              <a:rPr lang="ru-RU" sz="2400" kern="100" dirty="0">
                <a:effectLst/>
                <a:latin typeface="Liberation Serif" panose="02020603050405020304" pitchFamily="18" charset="0"/>
                <a:ea typeface="NSimSun" panose="02010609030101010101" pitchFamily="49" charset="-122"/>
                <a:cs typeface="Lucida Sans" panose="020B0602030504020204" pitchFamily="34" charset="0"/>
              </a:rPr>
              <a:t>		</a:t>
            </a:r>
            <a:r>
              <a:rPr lang="en-US" sz="2400" kern="100" dirty="0">
                <a:effectLst/>
                <a:latin typeface="Liberation Serif" panose="02020603050405020304" pitchFamily="18" charset="0"/>
                <a:ea typeface="NSimSun" panose="02010609030101010101" pitchFamily="49" charset="-122"/>
                <a:cs typeface="Lucida Sans" panose="020B0602030504020204" pitchFamily="34" charset="0"/>
              </a:rPr>
              <a:t>c. </a:t>
            </a:r>
            <a:r>
              <a:rPr lang="en-US" sz="2400" kern="100" baseline="30000" dirty="0">
                <a:effectLst/>
                <a:latin typeface="Liberation Serif" panose="02020603050405020304" pitchFamily="18" charset="0"/>
                <a:ea typeface="NSimSun" panose="02010609030101010101" pitchFamily="49" charset="-122"/>
                <a:cs typeface="Lucida Sans" panose="020B0602030504020204" pitchFamily="34" charset="0"/>
              </a:rPr>
              <a:t>???</a:t>
            </a:r>
            <a:r>
              <a:rPr lang="en-US" sz="2400" kern="100" dirty="0">
                <a:effectLst/>
                <a:latin typeface="Liberation Serif" panose="02020603050405020304" pitchFamily="18" charset="0"/>
                <a:ea typeface="NSimSun" panose="02010609030101010101" pitchFamily="49" charset="-122"/>
                <a:cs typeface="Lucida Sans" panose="020B0602030504020204" pitchFamily="34" charset="0"/>
              </a:rPr>
              <a:t> He is about to arrive in half an hour.</a:t>
            </a:r>
            <a:endParaRPr lang="ru-RU" sz="2400" kern="100" dirty="0">
              <a:effectLst/>
              <a:latin typeface="Liberation Serif" panose="02020603050405020304" pitchFamily="18" charset="0"/>
              <a:ea typeface="NSimSun" panose="02010609030101010101" pitchFamily="49" charset="-122"/>
              <a:cs typeface="Lucida Sans" panose="020B0602030504020204" pitchFamily="34" charset="0"/>
            </a:endParaRPr>
          </a:p>
          <a:p>
            <a:pPr marL="0" indent="0" algn="just">
              <a:buNone/>
              <a:tabLst>
                <a:tab pos="179705" algn="l"/>
              </a:tabLst>
            </a:pPr>
            <a:r>
              <a:rPr lang="ru-RU" sz="2400" kern="100" dirty="0">
                <a:effectLst/>
                <a:latin typeface="Liberation Serif" panose="02020603050405020304" pitchFamily="18" charset="0"/>
                <a:ea typeface="NSimSun" panose="02010609030101010101" pitchFamily="49" charset="-122"/>
                <a:cs typeface="Lucida Sans" panose="020B0602030504020204" pitchFamily="34" charset="0"/>
              </a:rPr>
              <a:t>		</a:t>
            </a:r>
            <a:r>
              <a:rPr lang="en-US" sz="2400" kern="100" dirty="0">
                <a:effectLst/>
                <a:latin typeface="Liberation Serif" panose="02020603050405020304" pitchFamily="18" charset="0"/>
                <a:ea typeface="NSimSun" panose="02010609030101010101" pitchFamily="49" charset="-122"/>
                <a:cs typeface="Lucida Sans" panose="020B0602030504020204" pitchFamily="34" charset="0"/>
              </a:rPr>
              <a:t>d</a:t>
            </a:r>
            <a:r>
              <a:rPr lang="ru-RU" sz="2400" kern="100" dirty="0">
                <a:effectLst/>
                <a:latin typeface="Liberation Serif" panose="02020603050405020304" pitchFamily="18" charset="0"/>
                <a:ea typeface="NSimSun" panose="02010609030101010101" pitchFamily="49" charset="-122"/>
                <a:cs typeface="Lucida Sans" panose="020B0602030504020204" pitchFamily="34" charset="0"/>
              </a:rPr>
              <a:t>. *</a:t>
            </a:r>
            <a:r>
              <a:rPr lang="en-US" sz="2400" kern="100" dirty="0">
                <a:effectLst/>
                <a:latin typeface="Liberation Serif" panose="02020603050405020304" pitchFamily="18" charset="0"/>
                <a:ea typeface="NSimSun" panose="02010609030101010101" pitchFamily="49" charset="-122"/>
                <a:cs typeface="Lucida Sans" panose="020B0602030504020204" pitchFamily="34" charset="0"/>
              </a:rPr>
              <a:t>He is about to leave at</a:t>
            </a:r>
            <a:r>
              <a:rPr lang="ru-RU" sz="2400" kern="100" dirty="0">
                <a:effectLst/>
                <a:latin typeface="Liberation Serif" panose="02020603050405020304" pitchFamily="18" charset="0"/>
                <a:ea typeface="NSimSun" panose="02010609030101010101" pitchFamily="49" charset="-122"/>
                <a:cs typeface="Lucida Sans" panose="020B0602030504020204" pitchFamily="34" charset="0"/>
              </a:rPr>
              <a:t> 5 </a:t>
            </a:r>
            <a:r>
              <a:rPr lang="en-US" sz="2400" kern="100" dirty="0">
                <a:effectLst/>
                <a:latin typeface="Liberation Serif" panose="02020603050405020304" pitchFamily="18" charset="0"/>
                <a:ea typeface="NSimSun" panose="02010609030101010101" pitchFamily="49" charset="-122"/>
                <a:cs typeface="Lucida Sans" panose="020B0602030504020204" pitchFamily="34" charset="0"/>
              </a:rPr>
              <a:t>pm</a:t>
            </a:r>
            <a:r>
              <a:rPr lang="ru-RU" sz="2400" kern="100" dirty="0">
                <a:effectLst/>
                <a:latin typeface="Liberation Serif" panose="02020603050405020304" pitchFamily="18" charset="0"/>
                <a:ea typeface="NSimSun" panose="02010609030101010101" pitchFamily="49" charset="-122"/>
                <a:cs typeface="Lucida Sans" panose="020B0602030504020204" pitchFamily="34" charset="0"/>
              </a:rPr>
              <a:t> {</a:t>
            </a:r>
            <a:r>
              <a:rPr lang="ru-RU" sz="2400" kern="100" baseline="30000" dirty="0">
                <a:effectLst/>
                <a:latin typeface="Liberation Serif" panose="02020603050405020304" pitchFamily="18" charset="0"/>
                <a:ea typeface="NSimSun" panose="02010609030101010101" pitchFamily="49" charset="-122"/>
                <a:cs typeface="Lucida Sans" panose="020B0602030504020204" pitchFamily="34" charset="0"/>
              </a:rPr>
              <a:t>??</a:t>
            </a:r>
            <a:r>
              <a:rPr lang="ru-RU" sz="2400" kern="100" dirty="0">
                <a:effectLst/>
                <a:latin typeface="Liberation Serif" panose="02020603050405020304" pitchFamily="18" charset="0"/>
                <a:ea typeface="NSimSun" panose="02010609030101010101" pitchFamily="49" charset="-122"/>
                <a:cs typeface="Lucida Sans" panose="020B0602030504020204" pitchFamily="34" charset="0"/>
              </a:rPr>
              <a:t> </a:t>
            </a:r>
            <a:r>
              <a:rPr lang="en-US" sz="2400" kern="100" dirty="0">
                <a:latin typeface="Liberation Serif" panose="02020603050405020304" pitchFamily="18" charset="0"/>
                <a:ea typeface="NSimSun" panose="02010609030101010101" pitchFamily="49" charset="-122"/>
                <a:cs typeface="Lucida Sans" panose="020B0602030504020204" pitchFamily="34" charset="0"/>
              </a:rPr>
              <a:t> rather than </a:t>
            </a:r>
            <a:r>
              <a:rPr lang="ru-RU" sz="2400" kern="100" dirty="0">
                <a:effectLst/>
                <a:latin typeface="Liberation Serif" panose="02020603050405020304" pitchFamily="18" charset="0"/>
                <a:ea typeface="NSimSun" panose="02010609030101010101" pitchFamily="49" charset="-122"/>
                <a:cs typeface="Lucida Sans" panose="020B0602030504020204" pitchFamily="34" charset="0"/>
              </a:rPr>
              <a:t> * </a:t>
            </a:r>
            <a:r>
              <a:rPr lang="en-US" sz="2400" kern="100" dirty="0">
                <a:effectLst/>
                <a:latin typeface="Liberation Serif" panose="02020603050405020304" pitchFamily="18" charset="0"/>
                <a:ea typeface="NSimSun" panose="02010609030101010101" pitchFamily="49" charset="-122"/>
                <a:cs typeface="Lucida Sans" panose="020B0602030504020204" pitchFamily="34" charset="0"/>
              </a:rPr>
              <a:t>if uttered at</a:t>
            </a:r>
            <a:r>
              <a:rPr lang="ru-RU" sz="2400" kern="100" dirty="0">
                <a:effectLst/>
                <a:latin typeface="Liberation Serif" panose="02020603050405020304" pitchFamily="18" charset="0"/>
                <a:ea typeface="NSimSun" panose="02010609030101010101" pitchFamily="49" charset="-122"/>
                <a:cs typeface="Lucida Sans" panose="020B0602030504020204" pitchFamily="34" charset="0"/>
              </a:rPr>
              <a:t> 4.45}</a:t>
            </a:r>
            <a:endParaRPr lang="en-US" sz="2400" kern="100" dirty="0">
              <a:effectLst/>
              <a:latin typeface="Liberation Serif" panose="02020603050405020304" pitchFamily="18" charset="0"/>
              <a:ea typeface="NSimSun" panose="02010609030101010101" pitchFamily="49" charset="-122"/>
              <a:cs typeface="Lucida Sans" panose="020B0602030504020204" pitchFamily="34" charset="0"/>
            </a:endParaRPr>
          </a:p>
          <a:p>
            <a:pPr marL="0" indent="0" algn="just">
              <a:buNone/>
              <a:tabLst>
                <a:tab pos="179705" algn="l"/>
              </a:tabLst>
            </a:pPr>
            <a:r>
              <a:rPr lang="en-US" sz="2400" kern="100" dirty="0">
                <a:latin typeface="Liberation Serif" panose="02020603050405020304" pitchFamily="18" charset="0"/>
                <a:ea typeface="NSimSun" panose="02010609030101010101" pitchFamily="49" charset="-122"/>
                <a:cs typeface="Lucida Sans" panose="020B0602030504020204" pitchFamily="34" charset="0"/>
              </a:rPr>
              <a:t>		e. * When is he about to arrive?</a:t>
            </a:r>
            <a:endParaRPr lang="ru-RU" sz="2400" kern="100" dirty="0">
              <a:effectLst/>
              <a:latin typeface="Liberation Serif" panose="02020603050405020304" pitchFamily="18" charset="0"/>
              <a:ea typeface="NSimSun" panose="02010609030101010101" pitchFamily="49" charset="-122"/>
              <a:cs typeface="Lucida Sans" panose="020B0602030504020204" pitchFamily="34" charset="0"/>
            </a:endParaRP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0062865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707A12C-6291-4395-9C7B-1EC7003D1A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Options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6947D41-44CD-44BA-B20A-9D13C408F6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1120438" cy="4351338"/>
          </a:xfrm>
        </p:spPr>
        <p:txBody>
          <a:bodyPr/>
          <a:lstStyle/>
          <a:p>
            <a:r>
              <a:rPr lang="en-US" sz="2400" dirty="0"/>
              <a:t>Some </a:t>
            </a:r>
            <a:r>
              <a:rPr lang="en-US" sz="2400" b="1" dirty="0"/>
              <a:t>relational</a:t>
            </a:r>
            <a:r>
              <a:rPr lang="en-US" sz="2400" dirty="0"/>
              <a:t>, but not </a:t>
            </a:r>
            <a:r>
              <a:rPr lang="en-US" sz="2400" b="1" dirty="0"/>
              <a:t>definite</a:t>
            </a:r>
            <a:r>
              <a:rPr lang="en-US" sz="2400" dirty="0"/>
              <a:t> time adverbials are allowed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2400" cap="small" dirty="0"/>
              <a:t>American English</a:t>
            </a:r>
          </a:p>
          <a:p>
            <a:pPr marL="0" indent="0" algn="just">
              <a:buNone/>
              <a:tabLst>
                <a:tab pos="179705" algn="l"/>
              </a:tabLst>
            </a:pPr>
            <a:r>
              <a:rPr lang="fr-CA" sz="2400" kern="100" dirty="0">
                <a:effectLst/>
              </a:rPr>
              <a:t>(8) </a:t>
            </a:r>
            <a:r>
              <a:rPr lang="en-US" sz="2400" kern="100" dirty="0">
                <a:effectLst/>
                <a:latin typeface="Liberation Serif" panose="02020603050405020304" pitchFamily="18" charset="0"/>
                <a:ea typeface="NSimSun" panose="02010609030101010101" pitchFamily="49" charset="-122"/>
                <a:cs typeface="Lucida Sans" panose="020B0602030504020204" pitchFamily="34" charset="0"/>
              </a:rPr>
              <a:t>a. He is about to arrive soon / shortly / in a few minutes.</a:t>
            </a:r>
            <a:endParaRPr lang="ru-RU" sz="2400" kern="100" dirty="0">
              <a:effectLst/>
              <a:latin typeface="Liberation Serif" panose="02020603050405020304" pitchFamily="18" charset="0"/>
              <a:ea typeface="NSimSun" panose="02010609030101010101" pitchFamily="49" charset="-122"/>
              <a:cs typeface="Lucida Sans" panose="020B0602030504020204" pitchFamily="34" charset="0"/>
            </a:endParaRPr>
          </a:p>
          <a:p>
            <a:pPr marL="0" indent="0" algn="just">
              <a:buNone/>
              <a:tabLst>
                <a:tab pos="179705" algn="l"/>
              </a:tabLst>
            </a:pPr>
            <a:r>
              <a:rPr lang="ru-RU" sz="2400" kern="100" dirty="0">
                <a:effectLst/>
                <a:latin typeface="Liberation Serif" panose="02020603050405020304" pitchFamily="18" charset="0"/>
                <a:ea typeface="NSimSun" panose="02010609030101010101" pitchFamily="49" charset="-122"/>
                <a:cs typeface="Lucida Sans" panose="020B0602030504020204" pitchFamily="34" charset="0"/>
              </a:rPr>
              <a:t>		</a:t>
            </a:r>
            <a:r>
              <a:rPr lang="en-US" sz="2400" kern="100" dirty="0">
                <a:effectLst/>
                <a:latin typeface="Liberation Serif" panose="02020603050405020304" pitchFamily="18" charset="0"/>
                <a:ea typeface="NSimSun" panose="02010609030101010101" pitchFamily="49" charset="-122"/>
                <a:cs typeface="Lucida Sans" panose="020B0602030504020204" pitchFamily="34" charset="0"/>
              </a:rPr>
              <a:t>b. The century-long agreement between Italy and Greece is about to terminate in a few 	years.</a:t>
            </a:r>
            <a:endParaRPr lang="ru-RU" sz="2400" kern="100" dirty="0">
              <a:effectLst/>
              <a:latin typeface="Liberation Serif" panose="02020603050405020304" pitchFamily="18" charset="0"/>
              <a:ea typeface="NSimSun" panose="02010609030101010101" pitchFamily="49" charset="-122"/>
              <a:cs typeface="Lucida Sans" panose="020B0602030504020204" pitchFamily="34" charset="0"/>
            </a:endParaRPr>
          </a:p>
          <a:p>
            <a:pPr marL="0" indent="0" algn="just">
              <a:buNone/>
              <a:tabLst>
                <a:tab pos="179705" algn="l"/>
              </a:tabLst>
            </a:pPr>
            <a:r>
              <a:rPr lang="ru-RU" sz="2400" kern="100" dirty="0">
                <a:effectLst/>
                <a:latin typeface="Liberation Serif" panose="02020603050405020304" pitchFamily="18" charset="0"/>
                <a:ea typeface="NSimSun" panose="02010609030101010101" pitchFamily="49" charset="-122"/>
                <a:cs typeface="Lucida Sans" panose="020B0602030504020204" pitchFamily="34" charset="0"/>
              </a:rPr>
              <a:t>		</a:t>
            </a:r>
            <a:r>
              <a:rPr lang="en-US" sz="2400" kern="100" dirty="0">
                <a:effectLst/>
                <a:latin typeface="Liberation Serif" panose="02020603050405020304" pitchFamily="18" charset="0"/>
                <a:ea typeface="NSimSun" panose="02010609030101010101" pitchFamily="49" charset="-122"/>
                <a:cs typeface="Lucida Sans" panose="020B0602030504020204" pitchFamily="34" charset="0"/>
              </a:rPr>
              <a:t>c. </a:t>
            </a:r>
            <a:r>
              <a:rPr lang="en-US" sz="2400" kern="100" baseline="30000" dirty="0">
                <a:effectLst/>
                <a:latin typeface="Liberation Serif" panose="02020603050405020304" pitchFamily="18" charset="0"/>
                <a:ea typeface="NSimSun" panose="02010609030101010101" pitchFamily="49" charset="-122"/>
                <a:cs typeface="Lucida Sans" panose="020B0602030504020204" pitchFamily="34" charset="0"/>
              </a:rPr>
              <a:t>???</a:t>
            </a:r>
            <a:r>
              <a:rPr lang="en-US" sz="2400" kern="100" dirty="0">
                <a:effectLst/>
                <a:latin typeface="Liberation Serif" panose="02020603050405020304" pitchFamily="18" charset="0"/>
                <a:ea typeface="NSimSun" panose="02010609030101010101" pitchFamily="49" charset="-122"/>
                <a:cs typeface="Lucida Sans" panose="020B0602030504020204" pitchFamily="34" charset="0"/>
              </a:rPr>
              <a:t> He is about to arrive in half an hour.</a:t>
            </a:r>
            <a:endParaRPr lang="ru-RU" sz="2400" kern="100" dirty="0">
              <a:effectLst/>
              <a:latin typeface="Liberation Serif" panose="02020603050405020304" pitchFamily="18" charset="0"/>
              <a:ea typeface="NSimSun" panose="02010609030101010101" pitchFamily="49" charset="-122"/>
              <a:cs typeface="Lucida Sans" panose="020B0602030504020204" pitchFamily="34" charset="0"/>
            </a:endParaRPr>
          </a:p>
          <a:p>
            <a:pPr marL="0" indent="0" algn="just">
              <a:buNone/>
              <a:tabLst>
                <a:tab pos="179705" algn="l"/>
              </a:tabLst>
            </a:pPr>
            <a:r>
              <a:rPr lang="ru-RU" sz="2400" kern="100" dirty="0">
                <a:effectLst/>
                <a:latin typeface="Liberation Serif" panose="02020603050405020304" pitchFamily="18" charset="0"/>
                <a:ea typeface="NSimSun" panose="02010609030101010101" pitchFamily="49" charset="-122"/>
                <a:cs typeface="Lucida Sans" panose="020B0602030504020204" pitchFamily="34" charset="0"/>
              </a:rPr>
              <a:t>		</a:t>
            </a:r>
            <a:r>
              <a:rPr lang="en-US" sz="2400" kern="100" dirty="0">
                <a:effectLst/>
                <a:latin typeface="Liberation Serif" panose="02020603050405020304" pitchFamily="18" charset="0"/>
                <a:ea typeface="NSimSun" panose="02010609030101010101" pitchFamily="49" charset="-122"/>
                <a:cs typeface="Lucida Sans" panose="020B0602030504020204" pitchFamily="34" charset="0"/>
              </a:rPr>
              <a:t>d</a:t>
            </a:r>
            <a:r>
              <a:rPr lang="ru-RU" sz="2400" kern="100" dirty="0">
                <a:effectLst/>
                <a:latin typeface="Liberation Serif" panose="02020603050405020304" pitchFamily="18" charset="0"/>
                <a:ea typeface="NSimSun" panose="02010609030101010101" pitchFamily="49" charset="-122"/>
                <a:cs typeface="Lucida Sans" panose="020B0602030504020204" pitchFamily="34" charset="0"/>
              </a:rPr>
              <a:t>. *</a:t>
            </a:r>
            <a:r>
              <a:rPr lang="en-US" sz="2400" kern="100" dirty="0">
                <a:effectLst/>
                <a:latin typeface="Liberation Serif" panose="02020603050405020304" pitchFamily="18" charset="0"/>
                <a:ea typeface="NSimSun" panose="02010609030101010101" pitchFamily="49" charset="-122"/>
                <a:cs typeface="Lucida Sans" panose="020B0602030504020204" pitchFamily="34" charset="0"/>
              </a:rPr>
              <a:t>He is about to leave at</a:t>
            </a:r>
            <a:r>
              <a:rPr lang="ru-RU" sz="2400" kern="100" dirty="0">
                <a:effectLst/>
                <a:latin typeface="Liberation Serif" panose="02020603050405020304" pitchFamily="18" charset="0"/>
                <a:ea typeface="NSimSun" panose="02010609030101010101" pitchFamily="49" charset="-122"/>
                <a:cs typeface="Lucida Sans" panose="020B0602030504020204" pitchFamily="34" charset="0"/>
              </a:rPr>
              <a:t> 5 </a:t>
            </a:r>
            <a:r>
              <a:rPr lang="en-US" sz="2400" kern="100" dirty="0">
                <a:effectLst/>
                <a:latin typeface="Liberation Serif" panose="02020603050405020304" pitchFamily="18" charset="0"/>
                <a:ea typeface="NSimSun" panose="02010609030101010101" pitchFamily="49" charset="-122"/>
                <a:cs typeface="Lucida Sans" panose="020B0602030504020204" pitchFamily="34" charset="0"/>
              </a:rPr>
              <a:t>pm</a:t>
            </a:r>
            <a:r>
              <a:rPr lang="ru-RU" sz="2400" kern="100" dirty="0">
                <a:effectLst/>
                <a:latin typeface="Liberation Serif" panose="02020603050405020304" pitchFamily="18" charset="0"/>
                <a:ea typeface="NSimSun" panose="02010609030101010101" pitchFamily="49" charset="-122"/>
                <a:cs typeface="Lucida Sans" panose="020B0602030504020204" pitchFamily="34" charset="0"/>
              </a:rPr>
              <a:t> {</a:t>
            </a:r>
            <a:r>
              <a:rPr lang="ru-RU" sz="2400" kern="100" baseline="30000" dirty="0">
                <a:effectLst/>
                <a:latin typeface="Liberation Serif" panose="02020603050405020304" pitchFamily="18" charset="0"/>
                <a:ea typeface="NSimSun" panose="02010609030101010101" pitchFamily="49" charset="-122"/>
                <a:cs typeface="Lucida Sans" panose="020B0602030504020204" pitchFamily="34" charset="0"/>
              </a:rPr>
              <a:t>??</a:t>
            </a:r>
            <a:r>
              <a:rPr lang="ru-RU" sz="2400" kern="100" dirty="0">
                <a:effectLst/>
                <a:latin typeface="Liberation Serif" panose="02020603050405020304" pitchFamily="18" charset="0"/>
                <a:ea typeface="NSimSun" panose="02010609030101010101" pitchFamily="49" charset="-122"/>
                <a:cs typeface="Lucida Sans" panose="020B0602030504020204" pitchFamily="34" charset="0"/>
              </a:rPr>
              <a:t> </a:t>
            </a:r>
            <a:r>
              <a:rPr lang="en-US" sz="2400" kern="100" dirty="0">
                <a:latin typeface="Liberation Serif" panose="02020603050405020304" pitchFamily="18" charset="0"/>
                <a:ea typeface="NSimSun" panose="02010609030101010101" pitchFamily="49" charset="-122"/>
                <a:cs typeface="Lucida Sans" panose="020B0602030504020204" pitchFamily="34" charset="0"/>
              </a:rPr>
              <a:t> rather than </a:t>
            </a:r>
            <a:r>
              <a:rPr lang="ru-RU" sz="2400" kern="100" dirty="0">
                <a:effectLst/>
                <a:latin typeface="Liberation Serif" panose="02020603050405020304" pitchFamily="18" charset="0"/>
                <a:ea typeface="NSimSun" panose="02010609030101010101" pitchFamily="49" charset="-122"/>
                <a:cs typeface="Lucida Sans" panose="020B0602030504020204" pitchFamily="34" charset="0"/>
              </a:rPr>
              <a:t> * </a:t>
            </a:r>
            <a:r>
              <a:rPr lang="en-US" sz="2400" kern="100" dirty="0">
                <a:effectLst/>
                <a:latin typeface="Liberation Serif" panose="02020603050405020304" pitchFamily="18" charset="0"/>
                <a:ea typeface="NSimSun" panose="02010609030101010101" pitchFamily="49" charset="-122"/>
                <a:cs typeface="Lucida Sans" panose="020B0602030504020204" pitchFamily="34" charset="0"/>
              </a:rPr>
              <a:t>if uttered at</a:t>
            </a:r>
            <a:r>
              <a:rPr lang="ru-RU" sz="2400" kern="100" dirty="0">
                <a:effectLst/>
                <a:latin typeface="Liberation Serif" panose="02020603050405020304" pitchFamily="18" charset="0"/>
                <a:ea typeface="NSimSun" panose="02010609030101010101" pitchFamily="49" charset="-122"/>
                <a:cs typeface="Lucida Sans" panose="020B0602030504020204" pitchFamily="34" charset="0"/>
              </a:rPr>
              <a:t> 4.45}</a:t>
            </a:r>
            <a:endParaRPr lang="en-US" sz="2400" kern="100" dirty="0">
              <a:effectLst/>
              <a:latin typeface="Liberation Serif" panose="02020603050405020304" pitchFamily="18" charset="0"/>
              <a:ea typeface="NSimSun" panose="02010609030101010101" pitchFamily="49" charset="-122"/>
              <a:cs typeface="Lucida Sans" panose="020B0602030504020204" pitchFamily="34" charset="0"/>
            </a:endParaRPr>
          </a:p>
          <a:p>
            <a:pPr marL="0" indent="0" algn="just">
              <a:buNone/>
              <a:tabLst>
                <a:tab pos="179705" algn="l"/>
              </a:tabLst>
            </a:pPr>
            <a:r>
              <a:rPr lang="en-US" sz="2400" kern="100" dirty="0">
                <a:latin typeface="Liberation Serif" panose="02020603050405020304" pitchFamily="18" charset="0"/>
                <a:ea typeface="NSimSun" panose="02010609030101010101" pitchFamily="49" charset="-122"/>
                <a:cs typeface="Lucida Sans" panose="020B0602030504020204" pitchFamily="34" charset="0"/>
              </a:rPr>
              <a:t>		e. * When is he about to arrive?</a:t>
            </a:r>
            <a:endParaRPr lang="ru-RU" sz="2400" kern="100" dirty="0">
              <a:effectLst/>
              <a:latin typeface="Liberation Serif" panose="02020603050405020304" pitchFamily="18" charset="0"/>
              <a:ea typeface="NSimSun" panose="02010609030101010101" pitchFamily="49" charset="-122"/>
              <a:cs typeface="Lucida Sans" panose="020B0602030504020204" pitchFamily="34" charset="0"/>
            </a:endParaRP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5343818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707A12C-6291-4395-9C7B-1EC7003D1A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Options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6947D41-44CD-44BA-B20A-9D13C408F6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1120438" cy="4351338"/>
          </a:xfrm>
        </p:spPr>
        <p:txBody>
          <a:bodyPr/>
          <a:lstStyle/>
          <a:p>
            <a:r>
              <a:rPr lang="en-US" sz="2400" dirty="0"/>
              <a:t>Focal, but not topical time adverbials are allowed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cap="small" dirty="0"/>
              <a:t>American English</a:t>
            </a:r>
          </a:p>
          <a:p>
            <a:pPr marL="0" indent="0" algn="just">
              <a:buNone/>
              <a:tabLst>
                <a:tab pos="179705" algn="l"/>
              </a:tabLst>
            </a:pPr>
            <a:r>
              <a:rPr lang="fr-CA" sz="2400" kern="100" dirty="0">
                <a:effectLst/>
              </a:rPr>
              <a:t>(8)</a:t>
            </a:r>
            <a:r>
              <a:rPr lang="en-US" sz="2400" kern="100" dirty="0">
                <a:effectLst/>
              </a:rPr>
              <a:t> 	f. *Soon / Shortly / In a few minutes, he is about to arrive.</a:t>
            </a:r>
            <a:endParaRPr lang="ru-RU" sz="2400" kern="100" dirty="0">
              <a:effectLst/>
            </a:endParaRPr>
          </a:p>
          <a:p>
            <a:pPr marL="0" indent="0" algn="just">
              <a:buNone/>
              <a:tabLst>
                <a:tab pos="179705" algn="l"/>
              </a:tabLst>
            </a:pPr>
            <a:r>
              <a:rPr lang="en-US" sz="2400" kern="100" dirty="0">
                <a:effectLst/>
              </a:rPr>
              <a:t>			g. *In a few years, the century-long agreement between Italy and Greece is about to terminate.</a:t>
            </a:r>
            <a:endParaRPr lang="ru-RU" sz="2400" kern="100" dirty="0">
              <a:effectLst/>
            </a:endParaRPr>
          </a:p>
          <a:p>
            <a:pPr marL="0" indent="0" algn="just">
              <a:buNone/>
              <a:tabLst>
                <a:tab pos="179705" algn="l"/>
              </a:tabLst>
            </a:pPr>
            <a:r>
              <a:rPr lang="en-US" sz="2400" kern="100" dirty="0">
                <a:effectLst/>
              </a:rPr>
              <a:t>			h. *In half an hour, he is about to arrive.</a:t>
            </a:r>
            <a:endParaRPr lang="ru-RU" sz="2400" kern="100" dirty="0">
              <a:effectLst/>
            </a:endParaRP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2054822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707A12C-6291-4395-9C7B-1EC7003D1A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Options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6947D41-44CD-44BA-B20A-9D13C408F6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1120438" cy="4351338"/>
          </a:xfrm>
        </p:spPr>
        <p:txBody>
          <a:bodyPr/>
          <a:lstStyle/>
          <a:p>
            <a:r>
              <a:rPr lang="en-US" sz="2400" dirty="0"/>
              <a:t>Focal, but not topical time adverbials are allowed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cap="small" dirty="0"/>
              <a:t>American English</a:t>
            </a:r>
          </a:p>
          <a:p>
            <a:pPr marL="0" indent="0" algn="just">
              <a:buNone/>
              <a:tabLst>
                <a:tab pos="179705" algn="l"/>
              </a:tabLst>
            </a:pPr>
            <a:r>
              <a:rPr lang="fr-CA" sz="2400" kern="100" dirty="0">
                <a:effectLst/>
              </a:rPr>
              <a:t>(8)</a:t>
            </a:r>
            <a:r>
              <a:rPr lang="en-US" sz="2400" kern="100" dirty="0">
                <a:effectLst/>
              </a:rPr>
              <a:t> 	f. *Soon / Shortly / In a few minutes, he is about to arrive.</a:t>
            </a:r>
            <a:endParaRPr lang="ru-RU" sz="2400" kern="100" dirty="0">
              <a:effectLst/>
            </a:endParaRPr>
          </a:p>
          <a:p>
            <a:pPr marL="0" indent="0" algn="just">
              <a:buNone/>
              <a:tabLst>
                <a:tab pos="179705" algn="l"/>
              </a:tabLst>
            </a:pPr>
            <a:r>
              <a:rPr lang="en-US" sz="2400" kern="100" dirty="0">
                <a:effectLst/>
              </a:rPr>
              <a:t>			g. *In a few years, the century-long agreement between Italy and Greece is about to terminate.</a:t>
            </a:r>
            <a:endParaRPr lang="ru-RU" sz="2400" kern="100" dirty="0">
              <a:effectLst/>
            </a:endParaRPr>
          </a:p>
          <a:p>
            <a:pPr marL="0" indent="0" algn="just">
              <a:buNone/>
              <a:tabLst>
                <a:tab pos="179705" algn="l"/>
              </a:tabLst>
            </a:pPr>
            <a:r>
              <a:rPr lang="en-US" sz="2400" kern="100" dirty="0">
                <a:effectLst/>
              </a:rPr>
              <a:t>			h. *In half an hour, he is about to arrive.</a:t>
            </a:r>
            <a:endParaRPr lang="ru-RU" sz="2400" kern="100" dirty="0">
              <a:effectLst/>
            </a:endParaRP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2037608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3973766-39C7-4FB0-8C98-A0288C7F08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Options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5CA1CF6-2FAC-4569-8B06-C781975FF1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0"/>
              </a:spcBef>
            </a:pPr>
            <a:r>
              <a:rPr lang="en-US" sz="2400" dirty="0"/>
              <a:t>Focal, but not topical time adverbials are allowed</a:t>
            </a:r>
          </a:p>
          <a:p>
            <a:pPr marL="0" indent="0" defTabSz="180000">
              <a:lnSpc>
                <a:spcPct val="100000"/>
              </a:lnSpc>
              <a:spcBef>
                <a:spcPts val="0"/>
              </a:spcBef>
              <a:buNone/>
            </a:pPr>
            <a:endParaRPr lang="ru-RU" sz="2400" dirty="0"/>
          </a:p>
          <a:p>
            <a:pPr marL="0" indent="0" defTabSz="1800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400" cap="small" dirty="0"/>
              <a:t>Tundra Nenets</a:t>
            </a:r>
            <a:endParaRPr lang="ru-RU" sz="2400" cap="small" dirty="0"/>
          </a:p>
          <a:p>
            <a:pPr marL="0" lvl="0" indent="0" defTabSz="180000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2400" dirty="0"/>
              <a:t>(</a:t>
            </a:r>
            <a:r>
              <a:rPr lang="en-US" sz="2400" dirty="0"/>
              <a:t>9</a:t>
            </a:r>
            <a:r>
              <a:rPr lang="ru-RU" sz="2400" dirty="0"/>
              <a:t>)	</a:t>
            </a:r>
            <a:r>
              <a:rPr lang="en-US" sz="2400" dirty="0"/>
              <a:t> 	a. # </a:t>
            </a:r>
            <a:r>
              <a:rPr lang="en-US" sz="2400" dirty="0" err="1"/>
              <a:t>tə</a:t>
            </a:r>
            <a:r>
              <a:rPr lang="en-US" sz="2400" dirty="0"/>
              <a:t>-h			</a:t>
            </a:r>
            <a:r>
              <a:rPr lang="ru-RU" sz="2400" dirty="0"/>
              <a:t>		</a:t>
            </a:r>
            <a:r>
              <a:rPr lang="en-US" sz="2400" dirty="0"/>
              <a:t>			</a:t>
            </a:r>
            <a:r>
              <a:rPr lang="en-US" sz="2400" dirty="0" err="1"/>
              <a:t>jern’a</a:t>
            </a:r>
            <a:r>
              <a:rPr lang="en-US" sz="2400" dirty="0"/>
              <a:t>			to			[</a:t>
            </a:r>
            <a:r>
              <a:rPr lang="en-US" sz="2400" dirty="0" err="1"/>
              <a:t>tira-mənc</a:t>
            </a:r>
            <a:r>
              <a:rPr lang="en-US" sz="2400" dirty="0"/>
              <a:t>’˚ 	 	me-˚]</a:t>
            </a:r>
            <a:r>
              <a:rPr lang="en-US" sz="2400" cap="small" baseline="-25000" dirty="0" err="1"/>
              <a:t>foc</a:t>
            </a:r>
            <a:endParaRPr lang="ru-RU" sz="2400" dirty="0"/>
          </a:p>
          <a:p>
            <a:pPr marL="0" indent="0" defTabSz="180000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2400" dirty="0"/>
              <a:t>					</a:t>
            </a:r>
            <a:r>
              <a:rPr lang="fr-CA" sz="2400" dirty="0"/>
              <a:t>summer-</a:t>
            </a:r>
            <a:r>
              <a:rPr lang="en-US" sz="2400" cap="small" dirty="0"/>
              <a:t>gen</a:t>
            </a:r>
            <a:r>
              <a:rPr lang="en-US" sz="2400" dirty="0"/>
              <a:t> </a:t>
            </a:r>
            <a:r>
              <a:rPr lang="fr-CA" sz="2400" dirty="0"/>
              <a:t>	middle			lake		dry.up-</a:t>
            </a:r>
            <a:r>
              <a:rPr lang="en-US" sz="2400" cap="small" dirty="0" err="1"/>
              <a:t>purp</a:t>
            </a:r>
            <a:r>
              <a:rPr lang="en-US" sz="2400" dirty="0"/>
              <a:t> </a:t>
            </a:r>
            <a:r>
              <a:rPr lang="fr-CA" sz="2400" dirty="0"/>
              <a:t>		stand-</a:t>
            </a:r>
            <a:r>
              <a:rPr lang="fr-CA" sz="2400" cap="small" dirty="0"/>
              <a:t>3</a:t>
            </a:r>
            <a:r>
              <a:rPr lang="en-US" sz="2400" cap="small" dirty="0"/>
              <a:t>sg</a:t>
            </a:r>
            <a:endParaRPr lang="ru-RU" sz="2400" dirty="0"/>
          </a:p>
          <a:p>
            <a:pPr marL="0" indent="0" defTabSz="180000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2400" dirty="0"/>
              <a:t>						</a:t>
            </a:r>
            <a:r>
              <a:rPr lang="en-US" sz="2400" dirty="0"/>
              <a:t>Int.:</a:t>
            </a:r>
            <a:r>
              <a:rPr lang="ru-RU" sz="2400" dirty="0"/>
              <a:t> ‘</a:t>
            </a:r>
            <a:r>
              <a:rPr lang="en-US" sz="2400" dirty="0"/>
              <a:t>In the middle of the summer, the lake is going to dry up</a:t>
            </a:r>
            <a:r>
              <a:rPr lang="ru-RU" sz="2400" dirty="0"/>
              <a:t>.’</a:t>
            </a:r>
            <a:endParaRPr lang="en-US" sz="2400" dirty="0"/>
          </a:p>
          <a:p>
            <a:pPr marL="0" indent="0" defTabSz="180000">
              <a:lnSpc>
                <a:spcPct val="100000"/>
              </a:lnSpc>
              <a:spcBef>
                <a:spcPts val="0"/>
              </a:spcBef>
              <a:buNone/>
            </a:pPr>
            <a:endParaRPr lang="ru-RU" sz="2400" dirty="0"/>
          </a:p>
          <a:p>
            <a:pPr marL="0" indent="0" defTabSz="180000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2400" dirty="0"/>
              <a:t>			</a:t>
            </a:r>
            <a:r>
              <a:rPr lang="en-US" sz="2400" dirty="0"/>
              <a:t>b.	</a:t>
            </a:r>
            <a:r>
              <a:rPr lang="en-US" sz="2400" cap="small" baseline="30000" dirty="0"/>
              <a:t>ok</a:t>
            </a:r>
            <a:r>
              <a:rPr lang="en-US" sz="2400" dirty="0"/>
              <a:t> to </a:t>
            </a:r>
            <a:r>
              <a:rPr lang="ru-RU" sz="2400" dirty="0"/>
              <a:t>			</a:t>
            </a:r>
            <a:r>
              <a:rPr lang="en-US" sz="2400" dirty="0"/>
              <a:t>[</a:t>
            </a:r>
            <a:r>
              <a:rPr lang="en-US" sz="2400" dirty="0" err="1"/>
              <a:t>tə</a:t>
            </a:r>
            <a:r>
              <a:rPr lang="en-US" sz="2400" dirty="0"/>
              <a:t>-h	 	</a:t>
            </a:r>
            <a:r>
              <a:rPr lang="ru-RU" sz="2400" dirty="0"/>
              <a:t>		</a:t>
            </a:r>
            <a:r>
              <a:rPr lang="en-US" sz="2400" dirty="0"/>
              <a:t>			</a:t>
            </a:r>
            <a:r>
              <a:rPr lang="en-US" sz="2400" dirty="0" err="1"/>
              <a:t>jern’a</a:t>
            </a:r>
            <a:r>
              <a:rPr lang="en-US" sz="2400" dirty="0"/>
              <a:t>]</a:t>
            </a:r>
            <a:r>
              <a:rPr lang="en-US" sz="2400" cap="small" baseline="-25000" dirty="0" err="1"/>
              <a:t>foc</a:t>
            </a:r>
            <a:r>
              <a:rPr lang="en-US" sz="2400" dirty="0"/>
              <a:t>		</a:t>
            </a:r>
            <a:r>
              <a:rPr lang="en-US" sz="2400" dirty="0" err="1"/>
              <a:t>tira-mənc</a:t>
            </a:r>
            <a:r>
              <a:rPr lang="en-US" sz="2400" dirty="0"/>
              <a:t>’˚		me-˚</a:t>
            </a:r>
            <a:endParaRPr lang="ru-RU" sz="2400" dirty="0"/>
          </a:p>
          <a:p>
            <a:pPr marL="0" indent="0" defTabSz="1800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400" dirty="0"/>
              <a:t>	 </a:t>
            </a:r>
            <a:r>
              <a:rPr lang="ru-RU" sz="2400" dirty="0"/>
              <a:t>						</a:t>
            </a:r>
            <a:r>
              <a:rPr lang="fr-CA" sz="2400" dirty="0"/>
              <a:t>lake 	summer-</a:t>
            </a:r>
            <a:r>
              <a:rPr lang="en-US" sz="2400" cap="small" dirty="0"/>
              <a:t>gen</a:t>
            </a:r>
            <a:r>
              <a:rPr lang="en-US" sz="2400" dirty="0"/>
              <a:t> </a:t>
            </a:r>
            <a:r>
              <a:rPr lang="fr-CA" sz="2400" dirty="0"/>
              <a:t>	middle	  	 		dry.up-</a:t>
            </a:r>
            <a:r>
              <a:rPr lang="en-US" sz="2400" cap="small" dirty="0" err="1"/>
              <a:t>purp</a:t>
            </a:r>
            <a:r>
              <a:rPr lang="en-US" sz="2400" dirty="0"/>
              <a:t> </a:t>
            </a:r>
            <a:r>
              <a:rPr lang="fr-CA" sz="2400" dirty="0"/>
              <a:t>		stand-</a:t>
            </a:r>
            <a:r>
              <a:rPr lang="fr-CA" sz="2400" cap="small" dirty="0"/>
              <a:t>3</a:t>
            </a:r>
            <a:r>
              <a:rPr lang="en-US" sz="2400" cap="small" dirty="0"/>
              <a:t>sg</a:t>
            </a:r>
            <a:endParaRPr lang="ru-RU" sz="2400" dirty="0"/>
          </a:p>
          <a:p>
            <a:pPr marL="0" indent="0" defTabSz="180000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2400" dirty="0"/>
              <a:t>						</a:t>
            </a:r>
            <a:r>
              <a:rPr lang="en-US" sz="2400" dirty="0"/>
              <a:t>	</a:t>
            </a:r>
            <a:r>
              <a:rPr lang="ru-RU" sz="2400" dirty="0"/>
              <a:t>‘</a:t>
            </a:r>
            <a:r>
              <a:rPr lang="en-US" sz="2400" dirty="0"/>
              <a:t>The lake is going to dry up in the middle of the summer.</a:t>
            </a:r>
            <a:r>
              <a:rPr lang="ru-RU" sz="2400" dirty="0"/>
              <a:t>’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030411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2C55DF0-EF6A-4C4D-9C84-5465498C5C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prospective aspect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1B6979C-BEC6-4355-B3D1-993288D462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539750">
              <a:buNone/>
            </a:pPr>
            <a:r>
              <a:rPr lang="en-US" dirty="0"/>
              <a:t>A small old spaniel — which had been Don Jose’s,</a:t>
            </a:r>
            <a:endParaRPr lang="ru-RU" dirty="0"/>
          </a:p>
          <a:p>
            <a:pPr marL="0" indent="539750">
              <a:buNone/>
            </a:pPr>
            <a:r>
              <a:rPr lang="en-US" dirty="0"/>
              <a:t>His father’s, whom he loved, as ye may think,</a:t>
            </a:r>
            <a:endParaRPr lang="ru-RU" dirty="0"/>
          </a:p>
          <a:p>
            <a:pPr marL="0" indent="539750">
              <a:buNone/>
            </a:pPr>
            <a:r>
              <a:rPr lang="en-US" dirty="0"/>
              <a:t>For on such things the memory reposes</a:t>
            </a:r>
            <a:endParaRPr lang="ru-RU" dirty="0"/>
          </a:p>
          <a:p>
            <a:pPr marL="0" indent="539750">
              <a:buNone/>
            </a:pPr>
            <a:r>
              <a:rPr lang="en-US" dirty="0"/>
              <a:t>With tenderness — stood howling on the brink,</a:t>
            </a:r>
            <a:endParaRPr lang="ru-RU" dirty="0"/>
          </a:p>
          <a:p>
            <a:pPr marL="0" indent="539750">
              <a:buNone/>
            </a:pPr>
            <a:r>
              <a:rPr lang="en-US" dirty="0"/>
              <a:t>Knowing (dogs have such intellectual noses!),</a:t>
            </a:r>
            <a:endParaRPr lang="ru-RU" dirty="0"/>
          </a:p>
          <a:p>
            <a:pPr marL="0" indent="539750">
              <a:buNone/>
            </a:pPr>
            <a:r>
              <a:rPr lang="en-US" dirty="0"/>
              <a:t>No doubt, the vessel </a:t>
            </a:r>
            <a:r>
              <a:rPr lang="en-US" b="1" dirty="0"/>
              <a:t>was about to sink.</a:t>
            </a:r>
            <a:endParaRPr lang="ru-RU" dirty="0"/>
          </a:p>
          <a:p>
            <a:pPr marL="0" indent="539750">
              <a:buNone/>
            </a:pPr>
            <a:r>
              <a:rPr lang="en-US" dirty="0"/>
              <a:t>							</a:t>
            </a:r>
            <a:r>
              <a:rPr lang="ru-RU" dirty="0"/>
              <a:t>(</a:t>
            </a:r>
            <a:r>
              <a:rPr lang="en-US" dirty="0"/>
              <a:t>J</a:t>
            </a:r>
            <a:r>
              <a:rPr lang="ru-RU" dirty="0"/>
              <a:t>. </a:t>
            </a:r>
            <a:r>
              <a:rPr lang="en-US" dirty="0"/>
              <a:t>G</a:t>
            </a:r>
            <a:r>
              <a:rPr lang="ru-RU" dirty="0"/>
              <a:t>. </a:t>
            </a:r>
            <a:r>
              <a:rPr lang="en-US" dirty="0"/>
              <a:t>Byron</a:t>
            </a:r>
            <a:r>
              <a:rPr lang="ru-RU" dirty="0"/>
              <a:t>, </a:t>
            </a:r>
            <a:r>
              <a:rPr lang="en-US" i="1" dirty="0"/>
              <a:t>Don Juan</a:t>
            </a:r>
            <a:r>
              <a:rPr lang="ru-RU" dirty="0"/>
              <a:t>, 2, 58)</a:t>
            </a:r>
          </a:p>
        </p:txBody>
      </p:sp>
    </p:spTree>
    <p:extLst>
      <p:ext uri="{BB962C8B-B14F-4D97-AF65-F5344CB8AC3E}">
        <p14:creationId xmlns:p14="http://schemas.microsoft.com/office/powerpoint/2010/main" val="204016269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648FB28-0E7A-4D04-B573-95745A5923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Options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B6C0E7B-CCF1-4995-BE93-9A53E13839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Focal time adverbials, but not </a:t>
            </a:r>
            <a:r>
              <a:rPr lang="en-US" i="1" dirty="0"/>
              <a:t>when</a:t>
            </a:r>
            <a:r>
              <a:rPr lang="en-US" dirty="0"/>
              <a:t>-questions are allowed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cap="small" dirty="0"/>
              <a:t>Argentinian Spanish</a:t>
            </a:r>
          </a:p>
          <a:p>
            <a:pPr marL="514350" indent="-514350">
              <a:buAutoNum type="arabicParenBoth" startAt="10"/>
            </a:pPr>
            <a:r>
              <a:rPr lang="es-ES" b="0" i="0" dirty="0">
                <a:solidFill>
                  <a:srgbClr val="000000"/>
                </a:solidFill>
                <a:effectLst/>
              </a:rPr>
              <a:t> a.		La madera está por quemarse en cinco minutos</a:t>
            </a:r>
          </a:p>
          <a:p>
            <a:pPr marL="0" indent="0">
              <a:buNone/>
            </a:pPr>
            <a:r>
              <a:rPr lang="es-ES" dirty="0">
                <a:solidFill>
                  <a:srgbClr val="000000"/>
                </a:solidFill>
              </a:rPr>
              <a:t>						‘The wood is about to be burnt in five minutes’</a:t>
            </a:r>
          </a:p>
          <a:p>
            <a:pPr marL="0" indent="0">
              <a:buNone/>
            </a:pPr>
            <a:endParaRPr lang="es-ES" dirty="0">
              <a:solidFill>
                <a:srgbClr val="000000"/>
              </a:solidFill>
            </a:endParaRPr>
          </a:p>
          <a:p>
            <a:pPr marL="0" indent="0">
              <a:buNone/>
            </a:pPr>
            <a:r>
              <a:rPr lang="es-ES" dirty="0">
                <a:solidFill>
                  <a:srgbClr val="000000"/>
                </a:solidFill>
              </a:rPr>
              <a:t>			b.		# </a:t>
            </a:r>
            <a:r>
              <a:rPr lang="en-US" b="0" i="0" dirty="0">
                <a:solidFill>
                  <a:srgbClr val="000000"/>
                </a:solidFill>
                <a:effectLst/>
              </a:rPr>
              <a:t>¿</a:t>
            </a:r>
            <a:r>
              <a:rPr lang="en-US" b="0" i="0" dirty="0" err="1">
                <a:solidFill>
                  <a:srgbClr val="000000"/>
                </a:solidFill>
                <a:effectLst/>
              </a:rPr>
              <a:t>Quándo</a:t>
            </a:r>
            <a:r>
              <a:rPr lang="en-US" b="0" i="0" dirty="0">
                <a:solidFill>
                  <a:srgbClr val="000000"/>
                </a:solidFill>
                <a:effectLst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</a:rPr>
              <a:t>está</a:t>
            </a:r>
            <a:r>
              <a:rPr lang="en-US" b="0" i="0" dirty="0">
                <a:solidFill>
                  <a:srgbClr val="000000"/>
                </a:solidFill>
                <a:effectLst/>
              </a:rPr>
              <a:t> por </a:t>
            </a:r>
            <a:r>
              <a:rPr lang="en-US" b="0" i="0" dirty="0" err="1">
                <a:solidFill>
                  <a:srgbClr val="000000"/>
                </a:solidFill>
                <a:effectLst/>
              </a:rPr>
              <a:t>irse</a:t>
            </a:r>
            <a:r>
              <a:rPr lang="en-US" b="0" i="0" dirty="0">
                <a:solidFill>
                  <a:srgbClr val="000000"/>
                </a:solidFill>
                <a:effectLst/>
              </a:rPr>
              <a:t>?</a:t>
            </a:r>
          </a:p>
          <a:p>
            <a:pPr marL="0" indent="0">
              <a:buNone/>
            </a:pPr>
            <a:r>
              <a:rPr lang="es-ES" dirty="0">
                <a:solidFill>
                  <a:srgbClr val="000000"/>
                </a:solidFill>
              </a:rPr>
              <a:t>								Int.	‘When is he going to leave?’</a:t>
            </a:r>
            <a:endParaRPr lang="es-ES" b="0" i="0" dirty="0">
              <a:solidFill>
                <a:srgbClr val="000000"/>
              </a:solidFill>
              <a:effectLst/>
            </a:endParaRPr>
          </a:p>
          <a:p>
            <a:pPr marL="0" indent="0">
              <a:buNone/>
            </a:pPr>
            <a:r>
              <a:rPr lang="es-ES" dirty="0">
                <a:solidFill>
                  <a:srgbClr val="000000"/>
                </a:solidFill>
              </a:rPr>
              <a:t>				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5802778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B776771-EBAE-44CC-B68B-A6BCF34BEB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Options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6B09D8C-4D69-49CF-ACEC-E42C13E8DE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All temporal adverbials are allowed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cap="small" dirty="0"/>
              <a:t>French</a:t>
            </a:r>
          </a:p>
          <a:p>
            <a:pPr marL="514350" indent="-514350">
              <a:buAutoNum type="arabicParenBoth" startAt="11"/>
            </a:pPr>
            <a:r>
              <a:rPr lang="en-US" dirty="0"/>
              <a:t> 	</a:t>
            </a:r>
            <a:r>
              <a:rPr lang="en-US" dirty="0" err="1"/>
              <a:t>Demain</a:t>
            </a:r>
            <a:r>
              <a:rPr lang="en-US" dirty="0"/>
              <a:t>, l</a:t>
            </a:r>
            <a:r>
              <a:rPr lang="fr-CA" kern="100" dirty="0">
                <a:effectLst/>
              </a:rPr>
              <a:t>’enfant va mourir</a:t>
            </a:r>
          </a:p>
          <a:p>
            <a:pPr marL="0" indent="0">
              <a:buNone/>
            </a:pPr>
            <a:r>
              <a:rPr lang="fr-CA" kern="100" dirty="0"/>
              <a:t>				‘Tomorrow, the child is going to die’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0971544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A75D587-E821-45E1-9B7D-CD68B991A1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Different constructions start out at different stages</a:t>
            </a:r>
            <a:endParaRPr lang="ru-RU" sz="36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F9A7A75-4F80-48CC-AB2A-1F66A4685E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690688"/>
            <a:ext cx="10977563" cy="4802187"/>
          </a:xfrm>
        </p:spPr>
        <p:txBody>
          <a:bodyPr>
            <a:normAutofit/>
          </a:bodyPr>
          <a:lstStyle/>
          <a:p>
            <a:r>
              <a:rPr lang="en-US" dirty="0"/>
              <a:t>…or so it seems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Both Moksha and Brazilian Portuguese: “want”-</a:t>
            </a:r>
            <a:r>
              <a:rPr lang="en-US" dirty="0" err="1"/>
              <a:t>prospectives</a:t>
            </a:r>
            <a:r>
              <a:rPr lang="en-US" dirty="0"/>
              <a:t> at a very initial stage of grammaticalization</a:t>
            </a:r>
          </a:p>
          <a:p>
            <a:r>
              <a:rPr lang="en-US" dirty="0"/>
              <a:t>Moksha does not allow animate subjects with a non-volitional interpretation</a:t>
            </a:r>
          </a:p>
          <a:p>
            <a:pPr marL="514350" indent="-514350">
              <a:buAutoNum type="arabicParenBoth" startAt="12"/>
            </a:pPr>
            <a:r>
              <a:rPr lang="en-US" dirty="0"/>
              <a:t> 		a.	</a:t>
            </a:r>
            <a:r>
              <a:rPr lang="en-US" dirty="0" err="1"/>
              <a:t>l’ɛjs</a:t>
            </a:r>
            <a:r>
              <a:rPr lang="en-US" dirty="0"/>
              <a:t>’ 	</a:t>
            </a:r>
            <a:r>
              <a:rPr lang="en-US" dirty="0" err="1"/>
              <a:t>joraj</a:t>
            </a:r>
            <a:r>
              <a:rPr lang="en-US" dirty="0"/>
              <a:t>’ 					</a:t>
            </a:r>
            <a:r>
              <a:rPr lang="en-US" dirty="0" err="1"/>
              <a:t>kos’kəms</a:t>
            </a:r>
            <a:r>
              <a:rPr lang="en-US" dirty="0"/>
              <a:t>				b.	# </a:t>
            </a:r>
            <a:r>
              <a:rPr lang="en-US" dirty="0" err="1"/>
              <a:t>jorat</a:t>
            </a:r>
            <a:r>
              <a:rPr lang="en-US" dirty="0"/>
              <a:t> 					prams</a:t>
            </a:r>
          </a:p>
          <a:p>
            <a:pPr marL="0" indent="0">
              <a:buNone/>
            </a:pPr>
            <a:r>
              <a:rPr lang="en-US" dirty="0"/>
              <a:t>							river		want.3sg	 	</a:t>
            </a:r>
            <a:r>
              <a:rPr lang="en-US" dirty="0" err="1"/>
              <a:t>dry.up</a:t>
            </a:r>
            <a:r>
              <a:rPr lang="en-US" dirty="0"/>
              <a:t>									want.2sg		fall</a:t>
            </a:r>
          </a:p>
          <a:p>
            <a:pPr marL="0" indent="0">
              <a:buNone/>
            </a:pPr>
            <a:r>
              <a:rPr lang="en-US" dirty="0"/>
              <a:t>							‘River is about to dry up’						#	‘You are about to fall!’</a:t>
            </a:r>
          </a:p>
          <a:p>
            <a:pPr marL="0" indent="0">
              <a:buNone/>
            </a:pPr>
            <a:r>
              <a:rPr lang="en-US" dirty="0"/>
              <a:t>																															 	OK ‘You intend to fall’</a:t>
            </a:r>
          </a:p>
        </p:txBody>
      </p:sp>
    </p:spTree>
    <p:extLst>
      <p:ext uri="{BB962C8B-B14F-4D97-AF65-F5344CB8AC3E}">
        <p14:creationId xmlns:p14="http://schemas.microsoft.com/office/powerpoint/2010/main" val="27498318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A75D587-E821-45E1-9B7D-CD68B991A1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Different constructions start out at different stages</a:t>
            </a:r>
            <a:endParaRPr lang="ru-RU" sz="36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F9A7A75-4F80-48CC-AB2A-1F66A4685E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690688"/>
            <a:ext cx="10977563" cy="4802187"/>
          </a:xfrm>
        </p:spPr>
        <p:txBody>
          <a:bodyPr>
            <a:normAutofit/>
          </a:bodyPr>
          <a:lstStyle/>
          <a:p>
            <a:r>
              <a:rPr lang="en-US" dirty="0"/>
              <a:t>…or so it seems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Moksha: OK focal definite time adverbials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(13)	</a:t>
            </a:r>
            <a:r>
              <a:rPr lang="en-US" dirty="0" err="1"/>
              <a:t>l’ɛjs</a:t>
            </a:r>
            <a:r>
              <a:rPr lang="en-US" dirty="0"/>
              <a:t>’ 	</a:t>
            </a:r>
            <a:r>
              <a:rPr lang="en-US" dirty="0" err="1"/>
              <a:t>joraj</a:t>
            </a:r>
            <a:r>
              <a:rPr lang="en-US" dirty="0"/>
              <a:t>’ 					</a:t>
            </a:r>
            <a:r>
              <a:rPr lang="en-US" dirty="0" err="1"/>
              <a:t>kos’kəms</a:t>
            </a:r>
            <a:r>
              <a:rPr lang="en-US" dirty="0"/>
              <a:t>	 </a:t>
            </a:r>
            <a:r>
              <a:rPr lang="en-US" dirty="0" err="1"/>
              <a:t>kovdə</a:t>
            </a:r>
            <a:r>
              <a:rPr lang="en-US" dirty="0"/>
              <a:t> </a:t>
            </a:r>
            <a:r>
              <a:rPr lang="en-US" dirty="0" err="1"/>
              <a:t>mel’ə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				river		want.3sg	 	</a:t>
            </a:r>
            <a:r>
              <a:rPr lang="en-US" dirty="0" err="1"/>
              <a:t>dry.up</a:t>
            </a:r>
            <a:r>
              <a:rPr lang="en-US" dirty="0"/>
              <a:t>			 in a month</a:t>
            </a:r>
          </a:p>
          <a:p>
            <a:pPr marL="0" indent="0">
              <a:buNone/>
            </a:pPr>
            <a:r>
              <a:rPr lang="en-US" dirty="0"/>
              <a:t>				‘River is going to dry up in a month’</a:t>
            </a:r>
          </a:p>
        </p:txBody>
      </p:sp>
    </p:spTree>
    <p:extLst>
      <p:ext uri="{BB962C8B-B14F-4D97-AF65-F5344CB8AC3E}">
        <p14:creationId xmlns:p14="http://schemas.microsoft.com/office/powerpoint/2010/main" val="50255378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A75D587-E821-45E1-9B7D-CD68B991A1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Different constructions start out at different stages</a:t>
            </a:r>
            <a:endParaRPr lang="ru-RU" sz="36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F9A7A75-4F80-48CC-AB2A-1F66A4685E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690688"/>
            <a:ext cx="10977563" cy="4802187"/>
          </a:xfrm>
        </p:spPr>
        <p:txBody>
          <a:bodyPr>
            <a:normAutofit/>
          </a:bodyPr>
          <a:lstStyle/>
          <a:p>
            <a:r>
              <a:rPr lang="en-US" dirty="0"/>
              <a:t>…or so it seems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Brazilian Portuguese: no temporal adverbials allowed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(14)	a.</a:t>
            </a:r>
            <a:r>
              <a:rPr lang="pt-BR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pt-BR" b="0" i="0" dirty="0">
                <a:solidFill>
                  <a:srgbClr val="000000"/>
                </a:solidFill>
                <a:effectLst/>
              </a:rPr>
              <a:t>#</a:t>
            </a:r>
            <a:r>
              <a:rPr lang="pt-BR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pt-BR" b="0" i="0" dirty="0">
                <a:solidFill>
                  <a:srgbClr val="000000"/>
                </a:solidFill>
                <a:effectLst/>
              </a:rPr>
              <a:t>O café 			está querendo ser preparado logo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						The coffee is 			wanting 	be 	prepared 		soon</a:t>
            </a:r>
          </a:p>
          <a:p>
            <a:pPr marL="0" indent="0">
              <a:buNone/>
            </a:pPr>
            <a:r>
              <a:rPr lang="en-US" dirty="0"/>
              <a:t>						Int.: ‘The coffee is about to boil soon’</a:t>
            </a:r>
          </a:p>
        </p:txBody>
      </p:sp>
    </p:spTree>
    <p:extLst>
      <p:ext uri="{BB962C8B-B14F-4D97-AF65-F5344CB8AC3E}">
        <p14:creationId xmlns:p14="http://schemas.microsoft.com/office/powerpoint/2010/main" val="51693947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8E4658B-DEC0-4E35-92EE-1DA117B3EB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/>
              <a:t>still</a:t>
            </a:r>
            <a:r>
              <a:rPr lang="en-US" dirty="0"/>
              <a:t> and </a:t>
            </a:r>
            <a:r>
              <a:rPr lang="en-US" i="1" dirty="0"/>
              <a:t>already</a:t>
            </a:r>
            <a:endParaRPr lang="ru-RU" i="1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3DB5CAB-59CE-4C75-BDEC-B1566345AD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Let us pretend that we know how to define </a:t>
            </a:r>
            <a:r>
              <a:rPr lang="en-US" i="1" dirty="0"/>
              <a:t>still</a:t>
            </a:r>
            <a:r>
              <a:rPr lang="en-US" dirty="0"/>
              <a:t> and </a:t>
            </a:r>
            <a:r>
              <a:rPr lang="en-US" i="1" dirty="0"/>
              <a:t>already</a:t>
            </a:r>
            <a:r>
              <a:rPr lang="en-US" dirty="0"/>
              <a:t> cross-linguistically</a:t>
            </a:r>
          </a:p>
          <a:p>
            <a:pPr lvl="1"/>
            <a:r>
              <a:rPr lang="en-US" dirty="0"/>
              <a:t>presuppositions about subsequent / consequent stages, etc.</a:t>
            </a:r>
          </a:p>
          <a:p>
            <a:pPr lvl="1"/>
            <a:r>
              <a:rPr lang="en-US" dirty="0"/>
              <a:t>and then, there will definitely be some languages that lack an </a:t>
            </a:r>
            <a:r>
              <a:rPr lang="en-US" i="1" dirty="0"/>
              <a:t>already</a:t>
            </a:r>
            <a:r>
              <a:rPr lang="en-US" dirty="0"/>
              <a:t>, and perhaps even some that lack a </a:t>
            </a:r>
            <a:r>
              <a:rPr lang="en-US" i="1" dirty="0"/>
              <a:t>still</a:t>
            </a:r>
          </a:p>
          <a:p>
            <a:r>
              <a:rPr lang="en-US" dirty="0"/>
              <a:t>Go well with states: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(15)	I am still / already tired.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7951454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9008873-68D0-4717-B5FC-4BCC6C646A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Options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A184E26-0910-4A78-98DE-CE409D5A5F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graphicFrame>
        <p:nvGraphicFramePr>
          <p:cNvPr id="4" name="Таблица 4">
            <a:extLst>
              <a:ext uri="{FF2B5EF4-FFF2-40B4-BE49-F238E27FC236}">
                <a16:creationId xmlns:a16="http://schemas.microsoft.com/office/drawing/2014/main" id="{E8D43C39-EBE1-4E30-A7B5-BBC658680DC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1503798"/>
              </p:ext>
            </p:extLst>
          </p:nvPr>
        </p:nvGraphicFramePr>
        <p:xfrm>
          <a:off x="946150" y="1934103"/>
          <a:ext cx="8128000" cy="1371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4000">
                  <a:extLst>
                    <a:ext uri="{9D8B030D-6E8A-4147-A177-3AD203B41FA5}">
                      <a16:colId xmlns:a16="http://schemas.microsoft.com/office/drawing/2014/main" val="1123805838"/>
                    </a:ext>
                  </a:extLst>
                </a:gridCol>
                <a:gridCol w="4064000">
                  <a:extLst>
                    <a:ext uri="{9D8B030D-6E8A-4147-A177-3AD203B41FA5}">
                      <a16:colId xmlns:a16="http://schemas.microsoft.com/office/drawing/2014/main" val="128115736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b="0" dirty="0">
                          <a:solidFill>
                            <a:schemeClr val="tx1"/>
                          </a:solidFill>
                          <a:latin typeface="Gentium Plus" panose="02000503060000020004" pitchFamily="2" charset="0"/>
                          <a:ea typeface="Gentium Plus" panose="02000503060000020004" pitchFamily="2" charset="0"/>
                          <a:cs typeface="Gentium Plus" panose="02000503060000020004" pitchFamily="2" charset="0"/>
                        </a:rPr>
                        <a:t>OK ‘still’</a:t>
                      </a:r>
                      <a:endParaRPr lang="ru-RU" sz="2400" b="0" dirty="0">
                        <a:solidFill>
                          <a:schemeClr val="tx1"/>
                        </a:solidFill>
                        <a:latin typeface="Gentium Plus" panose="02000503060000020004" pitchFamily="2" charset="0"/>
                        <a:ea typeface="Gentium Plus" panose="02000503060000020004" pitchFamily="2" charset="0"/>
                        <a:cs typeface="Gentium Plus" panose="02000503060000020004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0" dirty="0">
                          <a:solidFill>
                            <a:schemeClr val="tx1"/>
                          </a:solidFill>
                          <a:latin typeface="Gentium Plus" panose="02000503060000020004" pitchFamily="2" charset="0"/>
                          <a:ea typeface="Gentium Plus" panose="02000503060000020004" pitchFamily="2" charset="0"/>
                          <a:cs typeface="Gentium Plus" panose="02000503060000020004" pitchFamily="2" charset="0"/>
                        </a:rPr>
                        <a:t>OK ‘already’</a:t>
                      </a:r>
                      <a:endParaRPr lang="ru-RU" sz="2400" b="0" dirty="0">
                        <a:solidFill>
                          <a:schemeClr val="tx1"/>
                        </a:solidFill>
                        <a:latin typeface="Gentium Plus" panose="02000503060000020004" pitchFamily="2" charset="0"/>
                        <a:ea typeface="Gentium Plus" panose="02000503060000020004" pitchFamily="2" charset="0"/>
                        <a:cs typeface="Gentium Plus" panose="02000503060000020004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53786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="0" dirty="0">
                          <a:solidFill>
                            <a:schemeClr val="tx1"/>
                          </a:solidFill>
                          <a:latin typeface="Gentium Plus" panose="02000503060000020004" pitchFamily="2" charset="0"/>
                          <a:ea typeface="Gentium Plus" panose="02000503060000020004" pitchFamily="2" charset="0"/>
                          <a:cs typeface="Gentium Plus" panose="02000503060000020004" pitchFamily="2" charset="0"/>
                        </a:rPr>
                        <a:t>* ‘still’</a:t>
                      </a:r>
                      <a:endParaRPr lang="ru-RU" sz="2400" b="0" dirty="0">
                        <a:solidFill>
                          <a:schemeClr val="tx1"/>
                        </a:solidFill>
                        <a:latin typeface="Gentium Plus" panose="02000503060000020004" pitchFamily="2" charset="0"/>
                        <a:ea typeface="Gentium Plus" panose="02000503060000020004" pitchFamily="2" charset="0"/>
                        <a:cs typeface="Gentium Plus" panose="02000503060000020004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0" dirty="0">
                          <a:solidFill>
                            <a:schemeClr val="tx1"/>
                          </a:solidFill>
                          <a:latin typeface="Gentium Plus" panose="02000503060000020004" pitchFamily="2" charset="0"/>
                          <a:ea typeface="Gentium Plus" panose="02000503060000020004" pitchFamily="2" charset="0"/>
                          <a:cs typeface="Gentium Plus" panose="02000503060000020004" pitchFamily="2" charset="0"/>
                        </a:rPr>
                        <a:t>OK ‘already’</a:t>
                      </a:r>
                      <a:endParaRPr lang="ru-RU" sz="2400" b="0" dirty="0">
                        <a:solidFill>
                          <a:schemeClr val="tx1"/>
                        </a:solidFill>
                        <a:latin typeface="Gentium Plus" panose="02000503060000020004" pitchFamily="2" charset="0"/>
                        <a:ea typeface="Gentium Plus" panose="02000503060000020004" pitchFamily="2" charset="0"/>
                        <a:cs typeface="Gentium Plus" panose="02000503060000020004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95995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="0" dirty="0">
                          <a:solidFill>
                            <a:schemeClr val="tx1"/>
                          </a:solidFill>
                          <a:latin typeface="Gentium Plus" panose="02000503060000020004" pitchFamily="2" charset="0"/>
                          <a:ea typeface="Gentium Plus" panose="02000503060000020004" pitchFamily="2" charset="0"/>
                          <a:cs typeface="Gentium Plus" panose="02000503060000020004" pitchFamily="2" charset="0"/>
                        </a:rPr>
                        <a:t>* still</a:t>
                      </a:r>
                      <a:endParaRPr lang="ru-RU" sz="2400" b="0" dirty="0">
                        <a:solidFill>
                          <a:schemeClr val="tx1"/>
                        </a:solidFill>
                        <a:latin typeface="Gentium Plus" panose="02000503060000020004" pitchFamily="2" charset="0"/>
                        <a:ea typeface="Gentium Plus" panose="02000503060000020004" pitchFamily="2" charset="0"/>
                        <a:cs typeface="Gentium Plus" panose="02000503060000020004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0" dirty="0">
                          <a:solidFill>
                            <a:schemeClr val="tx1"/>
                          </a:solidFill>
                          <a:latin typeface="Gentium Plus" panose="02000503060000020004" pitchFamily="2" charset="0"/>
                          <a:ea typeface="Gentium Plus" panose="02000503060000020004" pitchFamily="2" charset="0"/>
                          <a:cs typeface="Gentium Plus" panose="02000503060000020004" pitchFamily="2" charset="0"/>
                        </a:rPr>
                        <a:t>* already</a:t>
                      </a:r>
                      <a:endParaRPr lang="ru-RU" sz="2400" b="0" dirty="0">
                        <a:solidFill>
                          <a:schemeClr val="tx1"/>
                        </a:solidFill>
                        <a:latin typeface="Gentium Plus" panose="02000503060000020004" pitchFamily="2" charset="0"/>
                        <a:ea typeface="Gentium Plus" panose="02000503060000020004" pitchFamily="2" charset="0"/>
                        <a:cs typeface="Gentium Plus" panose="02000503060000020004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908646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7584848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9008873-68D0-4717-B5FC-4BCC6C646A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Options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A184E26-0910-4A78-98DE-CE409D5A5F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graphicFrame>
        <p:nvGraphicFramePr>
          <p:cNvPr id="4" name="Таблица 4">
            <a:extLst>
              <a:ext uri="{FF2B5EF4-FFF2-40B4-BE49-F238E27FC236}">
                <a16:creationId xmlns:a16="http://schemas.microsoft.com/office/drawing/2014/main" id="{E8D43C39-EBE1-4E30-A7B5-BBC658680DCB}"/>
              </a:ext>
            </a:extLst>
          </p:cNvPr>
          <p:cNvGraphicFramePr>
            <a:graphicFrameLocks noGrp="1"/>
          </p:cNvGraphicFramePr>
          <p:nvPr/>
        </p:nvGraphicFramePr>
        <p:xfrm>
          <a:off x="946150" y="1934103"/>
          <a:ext cx="8128000" cy="1371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4000">
                  <a:extLst>
                    <a:ext uri="{9D8B030D-6E8A-4147-A177-3AD203B41FA5}">
                      <a16:colId xmlns:a16="http://schemas.microsoft.com/office/drawing/2014/main" val="1123805838"/>
                    </a:ext>
                  </a:extLst>
                </a:gridCol>
                <a:gridCol w="4064000">
                  <a:extLst>
                    <a:ext uri="{9D8B030D-6E8A-4147-A177-3AD203B41FA5}">
                      <a16:colId xmlns:a16="http://schemas.microsoft.com/office/drawing/2014/main" val="128115736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b="0" dirty="0">
                          <a:solidFill>
                            <a:schemeClr val="tx1"/>
                          </a:solidFill>
                          <a:latin typeface="Gentium Plus" panose="02000503060000020004" pitchFamily="2" charset="0"/>
                          <a:ea typeface="Gentium Plus" panose="02000503060000020004" pitchFamily="2" charset="0"/>
                          <a:cs typeface="Gentium Plus" panose="02000503060000020004" pitchFamily="2" charset="0"/>
                        </a:rPr>
                        <a:t>OK ‘still’</a:t>
                      </a:r>
                      <a:endParaRPr lang="ru-RU" sz="2400" b="0" dirty="0">
                        <a:solidFill>
                          <a:schemeClr val="tx1"/>
                        </a:solidFill>
                        <a:latin typeface="Gentium Plus" panose="02000503060000020004" pitchFamily="2" charset="0"/>
                        <a:ea typeface="Gentium Plus" panose="02000503060000020004" pitchFamily="2" charset="0"/>
                        <a:cs typeface="Gentium Plus" panose="02000503060000020004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0" dirty="0">
                          <a:solidFill>
                            <a:schemeClr val="tx1"/>
                          </a:solidFill>
                          <a:latin typeface="Gentium Plus" panose="02000503060000020004" pitchFamily="2" charset="0"/>
                          <a:ea typeface="Gentium Plus" panose="02000503060000020004" pitchFamily="2" charset="0"/>
                          <a:cs typeface="Gentium Plus" panose="02000503060000020004" pitchFamily="2" charset="0"/>
                        </a:rPr>
                        <a:t>OK ‘already’</a:t>
                      </a:r>
                      <a:endParaRPr lang="ru-RU" sz="2400" b="0" dirty="0">
                        <a:solidFill>
                          <a:schemeClr val="tx1"/>
                        </a:solidFill>
                        <a:latin typeface="Gentium Plus" panose="02000503060000020004" pitchFamily="2" charset="0"/>
                        <a:ea typeface="Gentium Plus" panose="02000503060000020004" pitchFamily="2" charset="0"/>
                        <a:cs typeface="Gentium Plus" panose="02000503060000020004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53786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="0" dirty="0">
                          <a:solidFill>
                            <a:schemeClr val="tx1"/>
                          </a:solidFill>
                          <a:latin typeface="Gentium Plus" panose="02000503060000020004" pitchFamily="2" charset="0"/>
                          <a:ea typeface="Gentium Plus" panose="02000503060000020004" pitchFamily="2" charset="0"/>
                          <a:cs typeface="Gentium Plus" panose="02000503060000020004" pitchFamily="2" charset="0"/>
                        </a:rPr>
                        <a:t>* ‘still’</a:t>
                      </a:r>
                      <a:endParaRPr lang="ru-RU" sz="2400" b="0" dirty="0">
                        <a:solidFill>
                          <a:schemeClr val="tx1"/>
                        </a:solidFill>
                        <a:latin typeface="Gentium Plus" panose="02000503060000020004" pitchFamily="2" charset="0"/>
                        <a:ea typeface="Gentium Plus" panose="02000503060000020004" pitchFamily="2" charset="0"/>
                        <a:cs typeface="Gentium Plus" panose="02000503060000020004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0" dirty="0">
                          <a:solidFill>
                            <a:schemeClr val="tx1"/>
                          </a:solidFill>
                          <a:latin typeface="Gentium Plus" panose="02000503060000020004" pitchFamily="2" charset="0"/>
                          <a:ea typeface="Gentium Plus" panose="02000503060000020004" pitchFamily="2" charset="0"/>
                          <a:cs typeface="Gentium Plus" panose="02000503060000020004" pitchFamily="2" charset="0"/>
                        </a:rPr>
                        <a:t>OK ‘already’</a:t>
                      </a:r>
                      <a:endParaRPr lang="ru-RU" sz="2400" b="0" dirty="0">
                        <a:solidFill>
                          <a:schemeClr val="tx1"/>
                        </a:solidFill>
                        <a:latin typeface="Gentium Plus" panose="02000503060000020004" pitchFamily="2" charset="0"/>
                        <a:ea typeface="Gentium Plus" panose="02000503060000020004" pitchFamily="2" charset="0"/>
                        <a:cs typeface="Gentium Plus" panose="02000503060000020004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95995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="0" dirty="0">
                          <a:solidFill>
                            <a:schemeClr val="tx1"/>
                          </a:solidFill>
                          <a:latin typeface="Gentium Plus" panose="02000503060000020004" pitchFamily="2" charset="0"/>
                          <a:ea typeface="Gentium Plus" panose="02000503060000020004" pitchFamily="2" charset="0"/>
                          <a:cs typeface="Gentium Plus" panose="02000503060000020004" pitchFamily="2" charset="0"/>
                        </a:rPr>
                        <a:t>* still</a:t>
                      </a:r>
                      <a:endParaRPr lang="ru-RU" sz="2400" b="0" dirty="0">
                        <a:solidFill>
                          <a:schemeClr val="tx1"/>
                        </a:solidFill>
                        <a:latin typeface="Gentium Plus" panose="02000503060000020004" pitchFamily="2" charset="0"/>
                        <a:ea typeface="Gentium Plus" panose="02000503060000020004" pitchFamily="2" charset="0"/>
                        <a:cs typeface="Gentium Plus" panose="02000503060000020004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0" dirty="0">
                          <a:solidFill>
                            <a:schemeClr val="tx1"/>
                          </a:solidFill>
                          <a:latin typeface="Gentium Plus" panose="02000503060000020004" pitchFamily="2" charset="0"/>
                          <a:ea typeface="Gentium Plus" panose="02000503060000020004" pitchFamily="2" charset="0"/>
                          <a:cs typeface="Gentium Plus" panose="02000503060000020004" pitchFamily="2" charset="0"/>
                        </a:rPr>
                        <a:t>* already</a:t>
                      </a:r>
                      <a:endParaRPr lang="ru-RU" sz="2400" b="0" dirty="0">
                        <a:solidFill>
                          <a:schemeClr val="tx1"/>
                        </a:solidFill>
                        <a:latin typeface="Gentium Plus" panose="02000503060000020004" pitchFamily="2" charset="0"/>
                        <a:ea typeface="Gentium Plus" panose="02000503060000020004" pitchFamily="2" charset="0"/>
                        <a:cs typeface="Gentium Plus" panose="02000503060000020004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9086461"/>
                  </a:ext>
                </a:extLst>
              </a:tr>
            </a:tbl>
          </a:graphicData>
        </a:graphic>
      </p:graphicFrame>
      <mc:AlternateContent xmlns:mc="http://schemas.openxmlformats.org/markup-compatibility/2006">
        <mc:Choice xmlns:p14="http://schemas.microsoft.com/office/powerpoint/2010/main" xmlns:aink="http://schemas.microsoft.com/office/drawing/2016/ink" Requires="p14 aink">
          <p:contentPart p14:bwMode="auto" r:id="rId2">
            <p14:nvContentPartPr>
              <p14:cNvPr id="5" name="Рукописный ввод 4">
                <a:extLst>
                  <a:ext uri="{FF2B5EF4-FFF2-40B4-BE49-F238E27FC236}">
                    <a16:creationId xmlns:a16="http://schemas.microsoft.com/office/drawing/2014/main" id="{68A216E4-27E8-4484-9026-A146661DA61A}"/>
                  </a:ext>
                </a:extLst>
              </p14:cNvPr>
              <p14:cNvContentPartPr/>
              <p14:nvPr/>
            </p14:nvContentPartPr>
            <p14:xfrm>
              <a:off x="9383535" y="956880"/>
              <a:ext cx="475560" cy="3257280"/>
            </p14:xfrm>
          </p:contentPart>
        </mc:Choice>
        <mc:Fallback>
          <p:pic>
            <p:nvPicPr>
              <p:cNvPr id="5" name="Рукописный ввод 4">
                <a:extLst>
                  <a:ext uri="{FF2B5EF4-FFF2-40B4-BE49-F238E27FC236}">
                    <a16:creationId xmlns:a16="http://schemas.microsoft.com/office/drawing/2014/main" id="{68A216E4-27E8-4484-9026-A146661DA61A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9365535" y="939240"/>
                <a:ext cx="511200" cy="3292920"/>
              </a:xfrm>
              <a:prstGeom prst="rect">
                <a:avLst/>
              </a:prstGeom>
            </p:spPr>
          </p:pic>
        </mc:Fallback>
      </mc:AlternateContent>
      <p:sp>
        <p:nvSpPr>
          <p:cNvPr id="6" name="TextBox 5">
            <a:extLst>
              <a:ext uri="{FF2B5EF4-FFF2-40B4-BE49-F238E27FC236}">
                <a16:creationId xmlns:a16="http://schemas.microsoft.com/office/drawing/2014/main" id="{E88FA525-A0FF-40D4-82D1-85F3D593AA7D}"/>
              </a:ext>
            </a:extLst>
          </p:cNvPr>
          <p:cNvSpPr txBox="1"/>
          <p:nvPr/>
        </p:nvSpPr>
        <p:spPr>
          <a:xfrm>
            <a:off x="9859095" y="1879037"/>
            <a:ext cx="167622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>
                <a:solidFill>
                  <a:srgbClr val="7030A0"/>
                </a:solidFill>
                <a:latin typeface="Gentium Plus" panose="02000503060000020004" pitchFamily="2" charset="0"/>
                <a:ea typeface="Gentium Plus" panose="02000503060000020004" pitchFamily="2" charset="0"/>
                <a:cs typeface="Gentium Plus" panose="02000503060000020004" pitchFamily="2" charset="0"/>
              </a:rPr>
              <a:t>historical evolution</a:t>
            </a:r>
            <a:endParaRPr lang="ru-RU" sz="2200" dirty="0">
              <a:solidFill>
                <a:srgbClr val="7030A0"/>
              </a:solidFill>
              <a:latin typeface="Gentium Plus" panose="02000503060000020004" pitchFamily="2" charset="0"/>
              <a:ea typeface="Gentium Plus" panose="02000503060000020004" pitchFamily="2" charset="0"/>
              <a:cs typeface="Gentium Plus" panose="0200050306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140252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EB367AD-7CC5-49F7-BD2F-21E8470489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ok </a:t>
            </a:r>
            <a:r>
              <a:rPr lang="en-US" i="1" dirty="0"/>
              <a:t>still</a:t>
            </a:r>
            <a:r>
              <a:rPr lang="en-US" dirty="0"/>
              <a:t>, ok </a:t>
            </a:r>
            <a:r>
              <a:rPr lang="en-US" i="1" dirty="0"/>
              <a:t>already</a:t>
            </a:r>
            <a:endParaRPr lang="ru-RU" i="1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B22DF4A-B0D2-4FAE-9BCE-E454B40798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(16) American English</a:t>
            </a:r>
          </a:p>
          <a:p>
            <a:pPr marL="0" indent="0">
              <a:buNone/>
            </a:pPr>
            <a:r>
              <a:rPr lang="en-US" kern="100" dirty="0">
                <a:effectLst/>
              </a:rPr>
              <a:t>a. As far as Kim's parents knew, their daughter was </a:t>
            </a:r>
            <a:r>
              <a:rPr lang="en-US" b="1" kern="100" dirty="0">
                <a:effectLst/>
              </a:rPr>
              <a:t>still about to</a:t>
            </a:r>
            <a:r>
              <a:rPr lang="en-US" kern="100" dirty="0">
                <a:effectLst/>
              </a:rPr>
              <a:t> marry Robert (COCA)</a:t>
            </a:r>
            <a:endParaRPr lang="ru-RU" kern="100" dirty="0">
              <a:effectLst/>
            </a:endParaRPr>
          </a:p>
          <a:p>
            <a:pPr marL="0" indent="0" algn="just">
              <a:buNone/>
              <a:tabLst>
                <a:tab pos="179705" algn="l"/>
              </a:tabLst>
            </a:pPr>
            <a:r>
              <a:rPr lang="en-US" kern="100" dirty="0">
                <a:effectLst/>
              </a:rPr>
              <a:t>b. Meanwhile Constantine, journeying with incredible rapidity, reached his father, who was </a:t>
            </a:r>
            <a:r>
              <a:rPr lang="en-US" b="1" kern="100" dirty="0">
                <a:effectLst/>
              </a:rPr>
              <a:t>already about to</a:t>
            </a:r>
            <a:r>
              <a:rPr lang="en-US" kern="100" dirty="0">
                <a:effectLst/>
              </a:rPr>
              <a:t> expire (COCA)</a:t>
            </a:r>
            <a:endParaRPr lang="ru-RU" kern="100" dirty="0">
              <a:effectLst/>
            </a:endParaRP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8411986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EB367AD-7CC5-49F7-BD2F-21E8470489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ok </a:t>
            </a:r>
            <a:r>
              <a:rPr lang="en-US" i="1" dirty="0"/>
              <a:t>still</a:t>
            </a:r>
            <a:r>
              <a:rPr lang="en-US" dirty="0"/>
              <a:t>, ok </a:t>
            </a:r>
            <a:r>
              <a:rPr lang="en-US" i="1" dirty="0"/>
              <a:t>already</a:t>
            </a:r>
            <a:endParaRPr lang="ru-RU" i="1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B22DF4A-B0D2-4FAE-9BCE-E454B40798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(16) </a:t>
            </a:r>
            <a:r>
              <a:rPr lang="en-US" cap="small" dirty="0"/>
              <a:t>American English</a:t>
            </a:r>
          </a:p>
          <a:p>
            <a:pPr marL="514350" indent="-514350">
              <a:buAutoNum type="alphaLcPeriod"/>
            </a:pPr>
            <a:r>
              <a:rPr lang="en-US" kern="100" dirty="0">
                <a:effectLst/>
              </a:rPr>
              <a:t>As far as Kim's parents knew, their daughter was </a:t>
            </a:r>
            <a:r>
              <a:rPr lang="en-US" b="1" kern="100" dirty="0">
                <a:effectLst/>
              </a:rPr>
              <a:t>still about to</a:t>
            </a:r>
            <a:r>
              <a:rPr lang="en-US" kern="100" dirty="0">
                <a:effectLst/>
              </a:rPr>
              <a:t> marry Robert (COCA)</a:t>
            </a:r>
          </a:p>
          <a:p>
            <a:pPr lvl="1"/>
            <a:r>
              <a:rPr lang="en-US" kern="100" dirty="0"/>
              <a:t>(‘</a:t>
            </a:r>
            <a:r>
              <a:rPr lang="ru-RU" kern="100" dirty="0"/>
              <a:t>всё ещё</a:t>
            </a:r>
            <a:r>
              <a:rPr lang="en-US" kern="100" dirty="0"/>
              <a:t>’</a:t>
            </a:r>
            <a:r>
              <a:rPr lang="ru-RU" kern="100" dirty="0"/>
              <a:t> </a:t>
            </a:r>
            <a:r>
              <a:rPr lang="en-US" kern="100" dirty="0"/>
              <a:t>or</a:t>
            </a:r>
            <a:r>
              <a:rPr lang="ru-RU" kern="100" dirty="0"/>
              <a:t> </a:t>
            </a:r>
            <a:r>
              <a:rPr lang="en-US" kern="100" dirty="0"/>
              <a:t>‘</a:t>
            </a:r>
            <a:r>
              <a:rPr lang="ru-RU" kern="100" dirty="0"/>
              <a:t>всё-таки</a:t>
            </a:r>
            <a:r>
              <a:rPr lang="en-US" kern="100" dirty="0"/>
              <a:t>’</a:t>
            </a:r>
            <a:r>
              <a:rPr lang="ru-RU" kern="100" dirty="0"/>
              <a:t>)</a:t>
            </a:r>
            <a:endParaRPr lang="ru-RU" kern="100" dirty="0">
              <a:effectLst/>
            </a:endParaRPr>
          </a:p>
          <a:p>
            <a:pPr marL="0" indent="0" algn="just">
              <a:buNone/>
              <a:tabLst>
                <a:tab pos="179705" algn="l"/>
              </a:tabLst>
            </a:pPr>
            <a:r>
              <a:rPr lang="en-US" kern="100" dirty="0">
                <a:effectLst/>
              </a:rPr>
              <a:t>b. Meanwhile Constantine, journeying with incredible rapidity, reached his father, who was </a:t>
            </a:r>
            <a:r>
              <a:rPr lang="en-US" b="1" kern="100" dirty="0">
                <a:effectLst/>
              </a:rPr>
              <a:t>already about to</a:t>
            </a:r>
            <a:r>
              <a:rPr lang="en-US" kern="100" dirty="0">
                <a:effectLst/>
              </a:rPr>
              <a:t> expire (COCA)</a:t>
            </a:r>
            <a:endParaRPr lang="ru-RU" kern="100" dirty="0">
              <a:effectLst/>
            </a:endParaRP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843769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E28A8B9-A994-49DC-9323-5BCA2E46A4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prospective aspect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4CFE95D-598A-48FE-93C0-B3057E115E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“highlights” </a:t>
            </a:r>
            <a:r>
              <a:rPr lang="en-US" b="1" dirty="0"/>
              <a:t>a preliminary stage</a:t>
            </a:r>
            <a:r>
              <a:rPr lang="en-US" dirty="0"/>
              <a:t> of an event</a:t>
            </a:r>
          </a:p>
          <a:p>
            <a:r>
              <a:rPr lang="en-US" dirty="0"/>
              <a:t>combines with various tenses</a:t>
            </a:r>
          </a:p>
          <a:p>
            <a:pPr lvl="1"/>
            <a:r>
              <a:rPr lang="en-US" i="1" dirty="0"/>
              <a:t>was about to sink, will be about to sink</a:t>
            </a:r>
          </a:p>
          <a:p>
            <a:endParaRPr lang="en-US" dirty="0"/>
          </a:p>
          <a:p>
            <a:r>
              <a:rPr lang="en-US" dirty="0"/>
              <a:t>not a garden variety necessity modal</a:t>
            </a:r>
          </a:p>
          <a:p>
            <a:r>
              <a:rPr lang="en-US" dirty="0"/>
              <a:t>we are not interested in </a:t>
            </a:r>
            <a:r>
              <a:rPr lang="en-US" i="1" dirty="0"/>
              <a:t>has to sink</a:t>
            </a:r>
          </a:p>
          <a:p>
            <a:pPr lvl="1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191920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EB367AD-7CC5-49F7-BD2F-21E8470489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ok </a:t>
            </a:r>
            <a:r>
              <a:rPr lang="en-US" i="1" dirty="0"/>
              <a:t>still</a:t>
            </a:r>
            <a:r>
              <a:rPr lang="en-US" dirty="0"/>
              <a:t>, ok </a:t>
            </a:r>
            <a:r>
              <a:rPr lang="en-US" i="1" dirty="0"/>
              <a:t>already</a:t>
            </a:r>
            <a:endParaRPr lang="ru-RU" i="1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B22DF4A-B0D2-4FAE-9BCE-E454B40798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(17) </a:t>
            </a:r>
            <a:r>
              <a:rPr lang="en-US" cap="small" dirty="0"/>
              <a:t>Brazilian Portuguese</a:t>
            </a:r>
          </a:p>
          <a:p>
            <a:pPr marL="0" indent="0" algn="just">
              <a:buNone/>
              <a:tabLst>
                <a:tab pos="179705" algn="l"/>
              </a:tabLst>
            </a:pPr>
            <a:r>
              <a:rPr lang="fr-CA" kern="100" dirty="0"/>
              <a:t>		a</a:t>
            </a:r>
            <a:r>
              <a:rPr lang="fr-CA" kern="100" dirty="0">
                <a:effectLst/>
              </a:rPr>
              <a:t>. Ele </a:t>
            </a:r>
            <a:r>
              <a:rPr lang="fr-CA" b="1" kern="100" dirty="0">
                <a:effectLst/>
              </a:rPr>
              <a:t>ainda</a:t>
            </a:r>
            <a:r>
              <a:rPr lang="fr-CA" kern="100" dirty="0">
                <a:effectLst/>
              </a:rPr>
              <a:t> está para morrer</a:t>
            </a:r>
            <a:endParaRPr lang="ru-RU" kern="100" dirty="0">
              <a:effectLst/>
            </a:endParaRPr>
          </a:p>
          <a:p>
            <a:pPr marL="0" indent="0" algn="just">
              <a:buNone/>
              <a:tabLst>
                <a:tab pos="179705" algn="l"/>
              </a:tabLst>
            </a:pPr>
            <a:r>
              <a:rPr lang="fr-CA" kern="100" dirty="0">
                <a:effectLst/>
              </a:rPr>
              <a:t>		</a:t>
            </a:r>
            <a:r>
              <a:rPr lang="ru-RU" kern="100" dirty="0">
                <a:effectLst/>
              </a:rPr>
              <a:t>‘</a:t>
            </a:r>
            <a:r>
              <a:rPr lang="en-US" kern="100" dirty="0">
                <a:effectLst/>
              </a:rPr>
              <a:t>S/he is still about to die</a:t>
            </a:r>
            <a:r>
              <a:rPr lang="ru-RU" kern="100" dirty="0">
                <a:effectLst/>
              </a:rPr>
              <a:t>.’</a:t>
            </a:r>
          </a:p>
          <a:p>
            <a:pPr marL="0" indent="0" algn="just">
              <a:buNone/>
              <a:tabLst>
                <a:tab pos="179705" algn="l"/>
              </a:tabLst>
            </a:pPr>
            <a:r>
              <a:rPr lang="ru-RU" kern="100" dirty="0">
                <a:effectLst/>
              </a:rPr>
              <a:t>		</a:t>
            </a:r>
          </a:p>
          <a:p>
            <a:pPr marL="0" indent="0" algn="just">
              <a:buNone/>
              <a:tabLst>
                <a:tab pos="179705" algn="l"/>
              </a:tabLst>
            </a:pPr>
            <a:r>
              <a:rPr lang="ru-RU" kern="100" dirty="0">
                <a:effectLst/>
              </a:rPr>
              <a:t>		</a:t>
            </a:r>
            <a:r>
              <a:rPr lang="fr-CA" kern="100" dirty="0">
                <a:effectLst/>
              </a:rPr>
              <a:t>b. Ele </a:t>
            </a:r>
            <a:r>
              <a:rPr lang="fr-CA" b="1" kern="100" dirty="0">
                <a:effectLst/>
              </a:rPr>
              <a:t>já</a:t>
            </a:r>
            <a:r>
              <a:rPr lang="fr-CA" kern="100" dirty="0">
                <a:effectLst/>
              </a:rPr>
              <a:t> está para morrer.</a:t>
            </a:r>
            <a:endParaRPr lang="ru-RU" kern="100" dirty="0">
              <a:effectLst/>
            </a:endParaRPr>
          </a:p>
          <a:p>
            <a:pPr marL="0" indent="0" algn="just">
              <a:buNone/>
              <a:tabLst>
                <a:tab pos="179705" algn="l"/>
              </a:tabLst>
            </a:pPr>
            <a:r>
              <a:rPr lang="fr-CA" kern="100" dirty="0">
                <a:effectLst/>
              </a:rPr>
              <a:t>		</a:t>
            </a:r>
            <a:r>
              <a:rPr lang="ru-RU" kern="100" dirty="0">
                <a:effectLst/>
              </a:rPr>
              <a:t>‘</a:t>
            </a:r>
            <a:r>
              <a:rPr lang="en-US" kern="100" dirty="0">
                <a:effectLst/>
              </a:rPr>
              <a:t>S/he is already about to die</a:t>
            </a:r>
            <a:r>
              <a:rPr lang="ru-RU" kern="100" dirty="0">
                <a:effectLst/>
              </a:rPr>
              <a:t>.’</a:t>
            </a:r>
          </a:p>
          <a:p>
            <a:pPr marL="0" indent="0" algn="just">
              <a:buNone/>
              <a:tabLst>
                <a:tab pos="179705" algn="l"/>
              </a:tabLst>
            </a:pPr>
            <a:r>
              <a:rPr lang="ru-RU" sz="1800" kern="100" dirty="0">
                <a:effectLst/>
                <a:latin typeface="Liberation Serif" panose="02020603050405020304" pitchFamily="18" charset="0"/>
                <a:ea typeface="NSimSun" panose="02010609030101010101" pitchFamily="49" charset="-122"/>
                <a:cs typeface="Lucida Sans" panose="020B0602030504020204" pitchFamily="34" charset="0"/>
              </a:rPr>
              <a:t> </a:t>
            </a: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4" name="Объект 2">
            <a:extLst>
              <a:ext uri="{FF2B5EF4-FFF2-40B4-BE49-F238E27FC236}">
                <a16:creationId xmlns:a16="http://schemas.microsoft.com/office/drawing/2014/main" id="{05E0331E-5DDE-4E00-9557-919693264948}"/>
              </a:ext>
            </a:extLst>
          </p:cNvPr>
          <p:cNvSpPr txBox="1">
            <a:spLocks/>
          </p:cNvSpPr>
          <p:nvPr/>
        </p:nvSpPr>
        <p:spPr>
          <a:xfrm>
            <a:off x="60960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180000" rtl="0" eaLnBrk="1" latinLnBrk="0" hangingPunct="1">
              <a:lnSpc>
                <a:spcPct val="100000"/>
              </a:lnSpc>
              <a:spcBef>
                <a:spcPts val="4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Gentium Plus" panose="02000503060000020004" pitchFamily="2" charset="0"/>
                <a:ea typeface="Gentium Plus" panose="02000503060000020004" pitchFamily="2" charset="0"/>
                <a:cs typeface="Gentium Plus" panose="02000503060000020004" pitchFamily="2" charset="0"/>
              </a:defRPr>
            </a:lvl1pPr>
            <a:lvl2pPr marL="685800" indent="-228600" algn="l" defTabSz="180000" rtl="0" eaLnBrk="1" latinLnBrk="0" hangingPunct="1">
              <a:lnSpc>
                <a:spcPct val="100000"/>
              </a:lnSpc>
              <a:spcBef>
                <a:spcPts val="4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Gentium Plus" panose="02000503060000020004" pitchFamily="2" charset="0"/>
                <a:ea typeface="Gentium Plus" panose="02000503060000020004" pitchFamily="2" charset="0"/>
                <a:cs typeface="Gentium Plus" panose="02000503060000020004" pitchFamily="2" charset="0"/>
              </a:defRPr>
            </a:lvl2pPr>
            <a:lvl3pPr marL="1143000" indent="-228600" algn="l" defTabSz="180000" rtl="0" eaLnBrk="1" latinLnBrk="0" hangingPunct="1">
              <a:lnSpc>
                <a:spcPct val="100000"/>
              </a:lnSpc>
              <a:spcBef>
                <a:spcPts val="4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Gentium Plus" panose="02000503060000020004" pitchFamily="2" charset="0"/>
                <a:ea typeface="Gentium Plus" panose="02000503060000020004" pitchFamily="2" charset="0"/>
                <a:cs typeface="Gentium Plus" panose="02000503060000020004" pitchFamily="2" charset="0"/>
              </a:defRPr>
            </a:lvl3pPr>
            <a:lvl4pPr marL="1600200" indent="-228600" algn="l" defTabSz="180000" rtl="0" eaLnBrk="1" latinLnBrk="0" hangingPunct="1">
              <a:lnSpc>
                <a:spcPct val="100000"/>
              </a:lnSpc>
              <a:spcBef>
                <a:spcPts val="4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Gentium Plus" panose="02000503060000020004" pitchFamily="2" charset="0"/>
                <a:ea typeface="Gentium Plus" panose="02000503060000020004" pitchFamily="2" charset="0"/>
                <a:cs typeface="Gentium Plus" panose="02000503060000020004" pitchFamily="2" charset="0"/>
              </a:defRPr>
            </a:lvl4pPr>
            <a:lvl5pPr marL="2057400" indent="-228600" algn="l" defTabSz="180000" rtl="0" eaLnBrk="1" latinLnBrk="0" hangingPunct="1">
              <a:lnSpc>
                <a:spcPct val="100000"/>
              </a:lnSpc>
              <a:spcBef>
                <a:spcPts val="4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Gentium Plus" panose="02000503060000020004" pitchFamily="2" charset="0"/>
                <a:ea typeface="Gentium Plus" panose="02000503060000020004" pitchFamily="2" charset="0"/>
                <a:cs typeface="Gentium Plus" panose="02000503060000020004" pitchFamily="2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 panose="020B0604020202020204" pitchFamily="34" charset="0"/>
              <a:buNone/>
              <a:tabLst>
                <a:tab pos="179705" algn="l"/>
              </a:tabLst>
            </a:pPr>
            <a:r>
              <a:rPr lang="en-US" kern="100" cap="small" dirty="0"/>
              <a:t>(18) 	 Italian</a:t>
            </a:r>
          </a:p>
          <a:p>
            <a:pPr marL="0" indent="0" algn="just">
              <a:buFont typeface="Arial" panose="020B0604020202020204" pitchFamily="34" charset="0"/>
              <a:buNone/>
              <a:tabLst>
                <a:tab pos="179705" algn="l"/>
              </a:tabLst>
            </a:pPr>
            <a:r>
              <a:rPr lang="en-US" kern="100" dirty="0"/>
              <a:t>		a. </a:t>
            </a:r>
            <a:r>
              <a:rPr lang="en-US" b="1" kern="100" dirty="0" err="1"/>
              <a:t>Ancora</a:t>
            </a:r>
            <a:r>
              <a:rPr lang="en-US" kern="100" dirty="0"/>
              <a:t> </a:t>
            </a:r>
            <a:r>
              <a:rPr lang="en-US" kern="100" dirty="0" err="1"/>
              <a:t>sta</a:t>
            </a:r>
            <a:r>
              <a:rPr lang="en-US" kern="100" dirty="0"/>
              <a:t> per </a:t>
            </a:r>
            <a:r>
              <a:rPr lang="en-US" kern="100" dirty="0" err="1"/>
              <a:t>morire</a:t>
            </a:r>
            <a:endParaRPr lang="ru-RU" kern="100" dirty="0"/>
          </a:p>
          <a:p>
            <a:pPr marL="0" indent="0" algn="just">
              <a:buFont typeface="Arial" panose="020B0604020202020204" pitchFamily="34" charset="0"/>
              <a:buNone/>
              <a:tabLst>
                <a:tab pos="179705" algn="l"/>
              </a:tabLst>
            </a:pPr>
            <a:r>
              <a:rPr lang="en-US" kern="100" dirty="0"/>
              <a:t>		</a:t>
            </a:r>
            <a:r>
              <a:rPr lang="ru-RU" kern="100" dirty="0"/>
              <a:t>‘</a:t>
            </a:r>
            <a:r>
              <a:rPr lang="en-US" kern="100" dirty="0">
                <a:effectLst/>
              </a:rPr>
              <a:t>S/he is still about to die</a:t>
            </a:r>
            <a:r>
              <a:rPr lang="ru-RU" kern="100" dirty="0">
                <a:effectLst/>
              </a:rPr>
              <a:t>.’</a:t>
            </a:r>
            <a:r>
              <a:rPr lang="ru-RU" kern="100" dirty="0"/>
              <a:t>’</a:t>
            </a:r>
          </a:p>
          <a:p>
            <a:pPr marL="0" indent="0" algn="just">
              <a:buFont typeface="Arial" panose="020B0604020202020204" pitchFamily="34" charset="0"/>
              <a:buNone/>
              <a:tabLst>
                <a:tab pos="179705" algn="l"/>
              </a:tabLst>
            </a:pPr>
            <a:r>
              <a:rPr lang="ru-RU" kern="100" dirty="0"/>
              <a:t> </a:t>
            </a:r>
          </a:p>
          <a:p>
            <a:pPr marL="0" indent="0" algn="just">
              <a:buFont typeface="Arial" panose="020B0604020202020204" pitchFamily="34" charset="0"/>
              <a:buNone/>
              <a:tabLst>
                <a:tab pos="179705" algn="l"/>
              </a:tabLst>
            </a:pPr>
            <a:r>
              <a:rPr lang="ru-RU" kern="100" dirty="0"/>
              <a:t>		</a:t>
            </a:r>
            <a:r>
              <a:rPr lang="en-US" kern="100" dirty="0"/>
              <a:t>b. Sta </a:t>
            </a:r>
            <a:r>
              <a:rPr lang="en-US" b="1" kern="100" dirty="0" err="1"/>
              <a:t>già</a:t>
            </a:r>
            <a:r>
              <a:rPr lang="en-US" kern="100" dirty="0"/>
              <a:t> per </a:t>
            </a:r>
            <a:r>
              <a:rPr lang="en-US" kern="100" dirty="0" err="1"/>
              <a:t>morire</a:t>
            </a:r>
            <a:r>
              <a:rPr lang="en-US" kern="100" dirty="0"/>
              <a:t>.</a:t>
            </a:r>
            <a:endParaRPr lang="ru-RU" kern="100" dirty="0"/>
          </a:p>
          <a:p>
            <a:pPr marL="0" indent="0" algn="just">
              <a:buFont typeface="Arial" panose="020B0604020202020204" pitchFamily="34" charset="0"/>
              <a:buNone/>
              <a:tabLst>
                <a:tab pos="179705" algn="l"/>
              </a:tabLst>
            </a:pPr>
            <a:r>
              <a:rPr lang="en-US" kern="100" dirty="0"/>
              <a:t>		</a:t>
            </a:r>
            <a:r>
              <a:rPr lang="ru-RU" kern="100" dirty="0"/>
              <a:t>‘</a:t>
            </a:r>
            <a:r>
              <a:rPr lang="en-US" kern="100" dirty="0">
                <a:effectLst/>
              </a:rPr>
              <a:t>S/he is already about to die</a:t>
            </a:r>
            <a:r>
              <a:rPr lang="ru-RU" kern="100" dirty="0"/>
              <a:t>’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5684581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85B99EB-77D9-42A3-9059-253BFE887E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* </a:t>
            </a:r>
            <a:r>
              <a:rPr lang="en-US" i="1" dirty="0"/>
              <a:t>still</a:t>
            </a:r>
            <a:r>
              <a:rPr lang="en-US" dirty="0"/>
              <a:t>, ok </a:t>
            </a:r>
            <a:r>
              <a:rPr lang="en-US" i="1" dirty="0"/>
              <a:t>already</a:t>
            </a:r>
            <a:endParaRPr lang="ru-RU" i="1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CA5BFDE-3931-4D91-AFAF-A395FF78F0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  <a:tabLst>
                <a:tab pos="179705" algn="l"/>
              </a:tabLst>
            </a:pPr>
            <a:r>
              <a:rPr lang="en-US" kern="100" dirty="0">
                <a:effectLst/>
              </a:rPr>
              <a:t>(19) 	The coal in the fireplace is still going to die out</a:t>
            </a:r>
            <a:endParaRPr lang="ru-RU" kern="100" dirty="0">
              <a:effectLst/>
            </a:endParaRPr>
          </a:p>
          <a:p>
            <a:pPr marL="0" indent="0" algn="just">
              <a:buNone/>
              <a:tabLst>
                <a:tab pos="179705" algn="l"/>
              </a:tabLst>
            </a:pPr>
            <a:r>
              <a:rPr lang="en-US" kern="100" dirty="0">
                <a:effectLst/>
              </a:rPr>
              <a:t>		a</a:t>
            </a:r>
            <a:r>
              <a:rPr lang="ru-RU" kern="100" dirty="0">
                <a:effectLst/>
              </a:rPr>
              <a:t>. </a:t>
            </a:r>
            <a:r>
              <a:rPr lang="fr-CA" kern="100" cap="small" baseline="30000" dirty="0">
                <a:effectLst/>
              </a:rPr>
              <a:t>ok</a:t>
            </a:r>
            <a:r>
              <a:rPr lang="fr-CA" kern="100" dirty="0">
                <a:effectLst/>
              </a:rPr>
              <a:t> </a:t>
            </a:r>
            <a:r>
              <a:rPr lang="ru-RU" kern="100" dirty="0">
                <a:effectLst/>
              </a:rPr>
              <a:t>‘</a:t>
            </a:r>
            <a:r>
              <a:rPr lang="en-US" kern="100" dirty="0">
                <a:effectLst/>
              </a:rPr>
              <a:t>despite something</a:t>
            </a:r>
            <a:r>
              <a:rPr lang="ru-RU" kern="100" dirty="0">
                <a:effectLst/>
              </a:rPr>
              <a:t>’</a:t>
            </a:r>
          </a:p>
          <a:p>
            <a:pPr marL="0" indent="0" algn="just">
              <a:buNone/>
              <a:tabLst>
                <a:tab pos="179705" algn="l"/>
              </a:tabLst>
            </a:pPr>
            <a:r>
              <a:rPr lang="ru-RU" kern="100" dirty="0">
                <a:effectLst/>
              </a:rPr>
              <a:t>		</a:t>
            </a:r>
            <a:r>
              <a:rPr lang="en-US" kern="100" dirty="0">
                <a:effectLst/>
              </a:rPr>
              <a:t>b</a:t>
            </a:r>
            <a:r>
              <a:rPr lang="ru-RU" kern="100" dirty="0">
                <a:effectLst/>
              </a:rPr>
              <a:t>. </a:t>
            </a:r>
            <a:r>
              <a:rPr lang="en-US" kern="100" dirty="0">
                <a:effectLst/>
              </a:rPr>
              <a:t># </a:t>
            </a:r>
            <a:r>
              <a:rPr lang="ru-RU" kern="100" dirty="0">
                <a:effectLst/>
              </a:rPr>
              <a:t>‘</a:t>
            </a:r>
            <a:r>
              <a:rPr lang="en-US" kern="100" dirty="0">
                <a:effectLst/>
              </a:rPr>
              <a:t>was in this state </a:t>
            </a:r>
            <a:r>
              <a:rPr lang="en-US" kern="100" dirty="0"/>
              <a:t>and still is in this state now</a:t>
            </a:r>
            <a:r>
              <a:rPr lang="ru-RU" kern="100" dirty="0">
                <a:effectLst/>
              </a:rPr>
              <a:t>’</a:t>
            </a:r>
          </a:p>
          <a:p>
            <a:pPr marL="0" indent="0" algn="just">
              <a:buNone/>
              <a:tabLst>
                <a:tab pos="179705" algn="l"/>
              </a:tabLst>
            </a:pPr>
            <a:r>
              <a:rPr lang="ru-RU" kern="100" dirty="0">
                <a:effectLst/>
              </a:rPr>
              <a:t>	</a:t>
            </a:r>
          </a:p>
          <a:p>
            <a:pPr marL="0" indent="0" algn="just">
              <a:buNone/>
              <a:tabLst>
                <a:tab pos="179705" algn="l"/>
              </a:tabLst>
            </a:pPr>
            <a:r>
              <a:rPr lang="en-US" kern="100" dirty="0">
                <a:effectLst/>
              </a:rPr>
              <a:t>(20) 	</a:t>
            </a:r>
            <a:r>
              <a:rPr lang="en-US" kern="100" cap="small" dirty="0">
                <a:effectLst/>
              </a:rPr>
              <a:t>ok 	</a:t>
            </a:r>
            <a:r>
              <a:rPr lang="en-US" kern="100" dirty="0">
                <a:effectLst/>
              </a:rPr>
              <a:t>The coal in the fireplace is already going to die out</a:t>
            </a:r>
            <a:endParaRPr lang="ru-RU" kern="100" dirty="0">
              <a:effectLst/>
            </a:endParaRPr>
          </a:p>
          <a:p>
            <a:pPr marL="0" indent="0" algn="just">
              <a:buNone/>
              <a:tabLst>
                <a:tab pos="179705" algn="l"/>
              </a:tabLst>
            </a:pPr>
            <a:r>
              <a:rPr lang="en-US" kern="100" dirty="0">
                <a:effectLst/>
              </a:rPr>
              <a:t>		</a:t>
            </a:r>
            <a:endParaRPr lang="ru-RU" kern="100" dirty="0">
              <a:effectLst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2811096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85B99EB-77D9-42A3-9059-253BFE887E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* </a:t>
            </a:r>
            <a:r>
              <a:rPr lang="en-US" i="1" dirty="0"/>
              <a:t>still</a:t>
            </a:r>
            <a:r>
              <a:rPr lang="en-US" dirty="0"/>
              <a:t>, ok </a:t>
            </a:r>
            <a:r>
              <a:rPr lang="en-US" i="1" dirty="0"/>
              <a:t>already</a:t>
            </a:r>
            <a:endParaRPr lang="ru-RU" i="1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CA5BFDE-3931-4D91-AFAF-A395FF78F0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  <a:tabLst>
                <a:tab pos="179705" algn="l"/>
              </a:tabLst>
            </a:pPr>
            <a:r>
              <a:rPr lang="en-US" kern="100" cap="small" dirty="0">
                <a:effectLst/>
              </a:rPr>
              <a:t>French</a:t>
            </a:r>
          </a:p>
          <a:p>
            <a:pPr marL="0" indent="0" algn="just">
              <a:buNone/>
              <a:tabLst>
                <a:tab pos="179705" algn="l"/>
              </a:tabLst>
            </a:pPr>
            <a:r>
              <a:rPr lang="en-US" kern="100" dirty="0"/>
              <a:t>(21)	</a:t>
            </a:r>
            <a:r>
              <a:rPr lang="fr-CA" kern="100" dirty="0">
                <a:effectLst/>
              </a:rPr>
              <a:t>a. *L’enfant va toujours mourir</a:t>
            </a:r>
            <a:endParaRPr lang="ru-RU" kern="100" dirty="0">
              <a:effectLst/>
            </a:endParaRPr>
          </a:p>
          <a:p>
            <a:pPr marL="0" indent="0" algn="just">
              <a:buNone/>
              <a:tabLst>
                <a:tab pos="179705" algn="l"/>
              </a:tabLst>
            </a:pPr>
            <a:r>
              <a:rPr lang="ru-RU" kern="100" dirty="0">
                <a:effectLst/>
              </a:rPr>
              <a:t>		</a:t>
            </a:r>
            <a:r>
              <a:rPr lang="en-US" kern="100" dirty="0">
                <a:effectLst/>
              </a:rPr>
              <a:t>		</a:t>
            </a:r>
            <a:r>
              <a:rPr lang="fr-CA" kern="100" dirty="0">
                <a:effectLst/>
              </a:rPr>
              <a:t>b. </a:t>
            </a:r>
            <a:r>
              <a:rPr lang="fr-CA" kern="100" cap="small" baseline="30000" dirty="0">
                <a:effectLst/>
              </a:rPr>
              <a:t>ok</a:t>
            </a:r>
            <a:r>
              <a:rPr lang="fr-CA" kern="100" dirty="0">
                <a:effectLst/>
              </a:rPr>
              <a:t> L’enfant va déja mourir</a:t>
            </a:r>
            <a:endParaRPr lang="ru-RU" kern="100" dirty="0">
              <a:effectLst/>
            </a:endParaRPr>
          </a:p>
          <a:p>
            <a:pPr marL="0" indent="0" algn="just">
              <a:buNone/>
              <a:tabLst>
                <a:tab pos="179705" algn="l"/>
              </a:tabLst>
            </a:pPr>
            <a:endParaRPr lang="en-US" kern="100" dirty="0">
              <a:effectLst/>
            </a:endParaRPr>
          </a:p>
          <a:p>
            <a:pPr marL="0" indent="0" algn="just">
              <a:buNone/>
              <a:tabLst>
                <a:tab pos="179705" algn="l"/>
              </a:tabLst>
            </a:pPr>
            <a:endParaRPr lang="en-US" kern="100" dirty="0"/>
          </a:p>
          <a:p>
            <a:pPr algn="just">
              <a:tabLst>
                <a:tab pos="179705" algn="l"/>
              </a:tabLst>
            </a:pPr>
            <a:r>
              <a:rPr lang="en-US" kern="100" dirty="0">
                <a:effectLst/>
              </a:rPr>
              <a:t>NB: ‘already’ is the only good semantic test showing that English </a:t>
            </a:r>
            <a:r>
              <a:rPr lang="en-US" i="1" kern="100" dirty="0">
                <a:effectLst/>
              </a:rPr>
              <a:t>going to</a:t>
            </a:r>
            <a:r>
              <a:rPr lang="en-US" kern="100" dirty="0">
                <a:effectLst/>
              </a:rPr>
              <a:t> and French </a:t>
            </a:r>
            <a:r>
              <a:rPr lang="en-US" i="1" kern="100" dirty="0" err="1">
                <a:effectLst/>
              </a:rPr>
              <a:t>aller</a:t>
            </a:r>
            <a:r>
              <a:rPr lang="en-US" kern="100" dirty="0">
                <a:effectLst/>
              </a:rPr>
              <a:t> have something to do with prospective aspect</a:t>
            </a:r>
            <a:endParaRPr lang="ru-RU" kern="100" dirty="0">
              <a:effectLst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570979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943090E-E325-4299-B5DB-6646BB9CE1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* still, * already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414B1DB-C493-4D01-B138-6632701739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  <a:tabLst>
                <a:tab pos="179705" algn="l"/>
              </a:tabLst>
            </a:pPr>
            <a:r>
              <a:rPr lang="en-US" kern="100" cap="small" dirty="0">
                <a:effectLst/>
              </a:rPr>
              <a:t>English</a:t>
            </a:r>
          </a:p>
          <a:p>
            <a:pPr marL="0" indent="0" algn="just">
              <a:buNone/>
              <a:tabLst>
                <a:tab pos="179705" algn="l"/>
              </a:tabLst>
            </a:pPr>
            <a:r>
              <a:rPr lang="en-US" kern="100" dirty="0">
                <a:effectLst/>
              </a:rPr>
              <a:t>(22)	a. *I will already close the door</a:t>
            </a:r>
            <a:endParaRPr lang="ru-RU" kern="100" dirty="0">
              <a:effectLst/>
            </a:endParaRPr>
          </a:p>
          <a:p>
            <a:pPr marL="0" indent="0" algn="just">
              <a:buNone/>
              <a:tabLst>
                <a:tab pos="179705" algn="l"/>
              </a:tabLst>
            </a:pPr>
            <a:r>
              <a:rPr lang="en-US" kern="100" dirty="0">
                <a:effectLst/>
              </a:rPr>
              <a:t>				b.  *I will still close the door</a:t>
            </a:r>
            <a:endParaRPr lang="ru-RU" kern="100" dirty="0">
              <a:effectLst/>
            </a:endParaRP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816144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07E0A44-0A50-4CC0-B8DB-D5A053FF91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Discussion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FAD5FCF-95E0-4D76-BE0F-6A2365C276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During the process of semantic evolution, </a:t>
            </a:r>
          </a:p>
          <a:p>
            <a:r>
              <a:rPr lang="en-US" dirty="0"/>
              <a:t>the preliminary stage gets less salient</a:t>
            </a:r>
          </a:p>
          <a:p>
            <a:pPr lvl="1"/>
            <a:r>
              <a:rPr lang="en-US" dirty="0"/>
              <a:t>hence the decreasing ability to be modified by </a:t>
            </a:r>
            <a:r>
              <a:rPr lang="en-US" i="1" dirty="0"/>
              <a:t>still</a:t>
            </a:r>
            <a:r>
              <a:rPr lang="en-US" dirty="0"/>
              <a:t> and </a:t>
            </a:r>
            <a:r>
              <a:rPr lang="en-US" i="1" dirty="0"/>
              <a:t>already</a:t>
            </a:r>
          </a:p>
          <a:p>
            <a:r>
              <a:rPr lang="en-US" dirty="0"/>
              <a:t>the </a:t>
            </a:r>
            <a:r>
              <a:rPr lang="en-US" dirty="0" err="1"/>
              <a:t>prejacent</a:t>
            </a:r>
            <a:r>
              <a:rPr lang="en-US" dirty="0"/>
              <a:t> event gets more salient </a:t>
            </a:r>
          </a:p>
          <a:p>
            <a:pPr lvl="1"/>
            <a:r>
              <a:rPr lang="en-US" dirty="0"/>
              <a:t>hence the increasing ability to be modified by temporal adverbials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675987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9DD5E8C-53C4-4714-B5AB-C97AD32998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71E49C0-10E0-4835-8009-E3874E7112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 descr="https://images.rapgenius.com/e75f14db750b3ae4e4f35a3dab0f2ba8.900x599x1.jpg">
            <a:extLst>
              <a:ext uri="{FF2B5EF4-FFF2-40B4-BE49-F238E27FC236}">
                <a16:creationId xmlns:a16="http://schemas.microsoft.com/office/drawing/2014/main" id="{F5243126-C549-469C-99F6-D8852121C00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9750" y="576263"/>
            <a:ext cx="8572500" cy="5705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03705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1A99129-792F-4DC5-A932-FDDE80B8FC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prospective aspects turn into futures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77C510F-A698-489B-A495-CDB1E0CD35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OLD CHURCH SLAVONIC</a:t>
            </a:r>
          </a:p>
          <a:p>
            <a:pPr marL="0" indent="0">
              <a:buNone/>
            </a:pPr>
            <a:r>
              <a:rPr lang="en-US" dirty="0"/>
              <a:t>(1)		&lt;</a:t>
            </a:r>
            <a:r>
              <a:rPr lang="ru-RU" dirty="0" err="1"/>
              <a:t>ладия</a:t>
            </a:r>
            <a:r>
              <a:rPr lang="en-US" dirty="0"/>
              <a:t>&gt;</a:t>
            </a:r>
            <a:r>
              <a:rPr lang="ru-RU" dirty="0"/>
              <a:t> </a:t>
            </a:r>
            <a:r>
              <a:rPr lang="ru-RU" dirty="0" err="1"/>
              <a:t>юже</a:t>
            </a:r>
            <a:r>
              <a:rPr lang="ru-RU" dirty="0"/>
              <a:t> </a:t>
            </a:r>
            <a:r>
              <a:rPr lang="en-US" dirty="0"/>
              <a:t>				</a:t>
            </a:r>
            <a:r>
              <a:rPr lang="ru-RU" dirty="0" err="1"/>
              <a:t>погрѧзнѫти</a:t>
            </a:r>
            <a:r>
              <a:rPr lang="ru-RU" dirty="0"/>
              <a:t> </a:t>
            </a:r>
            <a:r>
              <a:rPr lang="ru-RU" dirty="0" err="1"/>
              <a:t>хотѣаше</a:t>
            </a:r>
            <a:r>
              <a:rPr lang="ru-RU" dirty="0"/>
              <a:t> </a:t>
            </a:r>
          </a:p>
          <a:p>
            <a:pPr marL="0" indent="0">
              <a:buNone/>
            </a:pPr>
            <a:r>
              <a:rPr lang="en-US" dirty="0"/>
              <a:t>				boat 			already		sink								want.IMPRF.3SG</a:t>
            </a:r>
          </a:p>
          <a:p>
            <a:pPr marL="0" indent="0">
              <a:buNone/>
            </a:pPr>
            <a:r>
              <a:rPr lang="en-US" dirty="0"/>
              <a:t>				‘the boat was already about to sink’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MODERN BULGARIAN</a:t>
            </a:r>
          </a:p>
          <a:p>
            <a:pPr marL="514350" indent="-514350">
              <a:buAutoNum type="arabicParenBoth" startAt="2"/>
            </a:pPr>
            <a:r>
              <a:rPr lang="en-US" dirty="0"/>
              <a:t> </a:t>
            </a:r>
            <a:r>
              <a:rPr lang="en-US" b="1" dirty="0" err="1"/>
              <a:t>šte</a:t>
            </a:r>
            <a:r>
              <a:rPr lang="en-US" dirty="0"/>
              <a:t> </a:t>
            </a:r>
            <a:r>
              <a:rPr lang="en-US" dirty="0" err="1"/>
              <a:t>gi</a:t>
            </a:r>
            <a:r>
              <a:rPr lang="en-US" dirty="0"/>
              <a:t> </a:t>
            </a:r>
            <a:r>
              <a:rPr lang="en-US" b="1" dirty="0" err="1"/>
              <a:t>xvərl’a</a:t>
            </a:r>
            <a:r>
              <a:rPr lang="en-US" dirty="0"/>
              <a:t> v </a:t>
            </a:r>
            <a:r>
              <a:rPr lang="en-US" dirty="0" err="1"/>
              <a:t>zatvora</a:t>
            </a:r>
            <a:r>
              <a:rPr lang="en-US" dirty="0"/>
              <a:t> </a:t>
            </a:r>
            <a:r>
              <a:rPr lang="en-US" dirty="0" err="1"/>
              <a:t>vsički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			‘I will throw them all in jail’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334543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1CBD179-9B7F-4303-B97A-3EAA4F8B9A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My research questions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1349D05-0AE3-4B74-B8D0-72FFD8225C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happens on the way of a prospective gram’s grammaticalization into future?  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How can we compare different </a:t>
            </a:r>
            <a:r>
              <a:rPr lang="en-US" dirty="0" err="1"/>
              <a:t>prospectives</a:t>
            </a:r>
            <a:r>
              <a:rPr lang="en-US" dirty="0"/>
              <a:t> that are already on their way?  How can we diagnose a degree of grammaticalization of a prospective aspect?</a:t>
            </a:r>
          </a:p>
        </p:txBody>
      </p:sp>
    </p:spTree>
    <p:extLst>
      <p:ext uri="{BB962C8B-B14F-4D97-AF65-F5344CB8AC3E}">
        <p14:creationId xmlns:p14="http://schemas.microsoft.com/office/powerpoint/2010/main" val="21118232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1CBD179-9B7F-4303-B97A-3EAA4F8B9A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My research questions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1349D05-0AE3-4B74-B8D0-72FFD8225C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happens on the way of a prospective gram’s grammaticalization into future?  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How can we compare different </a:t>
            </a:r>
            <a:r>
              <a:rPr lang="en-US" dirty="0" err="1"/>
              <a:t>prospectives</a:t>
            </a:r>
            <a:r>
              <a:rPr lang="en-US" dirty="0"/>
              <a:t> that are already on their way?  How can we diagnose a degree of grammaticalization of a prospective aspect?</a:t>
            </a:r>
          </a:p>
          <a:p>
            <a:pPr lvl="1"/>
            <a:r>
              <a:rPr lang="en-US" dirty="0"/>
              <a:t>semantically</a:t>
            </a:r>
          </a:p>
        </p:txBody>
      </p:sp>
    </p:spTree>
    <p:extLst>
      <p:ext uri="{BB962C8B-B14F-4D97-AF65-F5344CB8AC3E}">
        <p14:creationId xmlns:p14="http://schemas.microsoft.com/office/powerpoint/2010/main" val="20599797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1CBD179-9B7F-4303-B97A-3EAA4F8B9A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My research questions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1349D05-0AE3-4B74-B8D0-72FFD8225C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happens on the way of a prospective gram’s grammaticalization into future?  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How can we compare different </a:t>
            </a:r>
            <a:r>
              <a:rPr lang="en-US" dirty="0" err="1"/>
              <a:t>prospectives</a:t>
            </a:r>
            <a:r>
              <a:rPr lang="en-US" dirty="0"/>
              <a:t> that are already on their way?  How can we diagnose a degree of </a:t>
            </a:r>
            <a:r>
              <a:rPr lang="en-US" strike="sngStrike" dirty="0"/>
              <a:t>grammaticalization</a:t>
            </a:r>
            <a:r>
              <a:rPr lang="en-US" dirty="0"/>
              <a:t> of a prospective aspect?</a:t>
            </a:r>
          </a:p>
          <a:p>
            <a:pPr lvl="1"/>
            <a:r>
              <a:rPr lang="en-US" dirty="0"/>
              <a:t>semantically</a:t>
            </a:r>
          </a:p>
        </p:txBody>
      </p:sp>
    </p:spTree>
    <p:extLst>
      <p:ext uri="{BB962C8B-B14F-4D97-AF65-F5344CB8AC3E}">
        <p14:creationId xmlns:p14="http://schemas.microsoft.com/office/powerpoint/2010/main" val="33599207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1CBD179-9B7F-4303-B97A-3EAA4F8B9A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My research questions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1349D05-0AE3-4B74-B8D0-72FFD8225C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happens on the way of a prospective gram’s grammaticalization into future?  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How can we compare different </a:t>
            </a:r>
            <a:r>
              <a:rPr lang="en-US" dirty="0" err="1"/>
              <a:t>prospectives</a:t>
            </a:r>
            <a:r>
              <a:rPr lang="en-US" dirty="0"/>
              <a:t> that are already on their way?  How can we diagnose a degree of </a:t>
            </a:r>
            <a:r>
              <a:rPr lang="en-US" b="1" dirty="0"/>
              <a:t>semantic evolution</a:t>
            </a:r>
            <a:r>
              <a:rPr lang="en-US" dirty="0"/>
              <a:t> of a prospective aspect?</a:t>
            </a:r>
          </a:p>
          <a:p>
            <a:pPr lvl="1"/>
            <a:r>
              <a:rPr lang="en-US" dirty="0"/>
              <a:t>semantically</a:t>
            </a:r>
          </a:p>
        </p:txBody>
      </p:sp>
    </p:spTree>
    <p:extLst>
      <p:ext uri="{BB962C8B-B14F-4D97-AF65-F5344CB8AC3E}">
        <p14:creationId xmlns:p14="http://schemas.microsoft.com/office/powerpoint/2010/main" val="3261881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CEFDF82-5E2F-4193-9AE3-E8563C2F43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 obvious analogy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F0222D6-3CDC-4FBA-8536-2AD95C285D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1034713" cy="4667250"/>
          </a:xfrm>
        </p:spPr>
        <p:txBody>
          <a:bodyPr/>
          <a:lstStyle/>
          <a:p>
            <a:r>
              <a:rPr lang="en-US" dirty="0"/>
              <a:t>Perfects!</a:t>
            </a:r>
          </a:p>
          <a:p>
            <a:r>
              <a:rPr lang="en-US" i="1" dirty="0"/>
              <a:t>inter alia</a:t>
            </a:r>
            <a:r>
              <a:rPr lang="en-US" dirty="0"/>
              <a:t>, </a:t>
            </a:r>
            <a:r>
              <a:rPr lang="ru-RU" kern="100" dirty="0" err="1">
                <a:effectLst/>
              </a:rPr>
              <a:t>Недялков</a:t>
            </a:r>
            <a:r>
              <a:rPr lang="ru-RU" kern="100" dirty="0">
                <a:effectLst/>
              </a:rPr>
              <a:t>, Яхонтов 1983</a:t>
            </a:r>
            <a:r>
              <a:rPr lang="en-US" kern="100" dirty="0">
                <a:effectLst/>
              </a:rPr>
              <a:t>;</a:t>
            </a:r>
            <a:r>
              <a:rPr lang="ru-RU" kern="100" dirty="0">
                <a:effectLst/>
              </a:rPr>
              <a:t> </a:t>
            </a:r>
            <a:r>
              <a:rPr lang="en-US" kern="100" dirty="0">
                <a:effectLst/>
              </a:rPr>
              <a:t>Dahl</a:t>
            </a:r>
            <a:r>
              <a:rPr lang="ru-RU" kern="100" dirty="0">
                <a:effectLst/>
              </a:rPr>
              <a:t>, </a:t>
            </a:r>
            <a:r>
              <a:rPr lang="en-US" kern="100" dirty="0">
                <a:effectLst/>
              </a:rPr>
              <a:t>Hedin</a:t>
            </a:r>
            <a:r>
              <a:rPr lang="ru-RU" kern="100" dirty="0">
                <a:effectLst/>
              </a:rPr>
              <a:t> 2000</a:t>
            </a:r>
            <a:r>
              <a:rPr lang="en-US" kern="100" dirty="0">
                <a:effectLst/>
              </a:rPr>
              <a:t>;</a:t>
            </a:r>
            <a:r>
              <a:rPr lang="ru-RU" kern="100" dirty="0">
                <a:effectLst/>
              </a:rPr>
              <a:t> </a:t>
            </a:r>
            <a:r>
              <a:rPr lang="ru-RU" kern="100" dirty="0" err="1">
                <a:effectLst/>
              </a:rPr>
              <a:t>Плунгян</a:t>
            </a:r>
            <a:r>
              <a:rPr lang="ru-RU" kern="100" dirty="0">
                <a:effectLst/>
              </a:rPr>
              <a:t> и др. (ред.) 2011)</a:t>
            </a:r>
            <a:endParaRPr lang="en-US" kern="100" dirty="0">
              <a:effectLst/>
            </a:endParaRPr>
          </a:p>
          <a:p>
            <a:r>
              <a:rPr lang="en-US" kern="100" dirty="0"/>
              <a:t>Can we just borrow some features we know to work for perfects to analyze </a:t>
            </a:r>
            <a:r>
              <a:rPr lang="en-US" kern="100" dirty="0" err="1"/>
              <a:t>prospectives</a:t>
            </a:r>
            <a:r>
              <a:rPr lang="en-US" kern="100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17267074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10278</TotalTime>
  <Words>2229</Words>
  <Application>Microsoft Office PowerPoint</Application>
  <PresentationFormat>Широкоэкранный</PresentationFormat>
  <Paragraphs>240</Paragraphs>
  <Slides>35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35</vt:i4>
      </vt:variant>
    </vt:vector>
  </HeadingPairs>
  <TitlesOfParts>
    <vt:vector size="41" baseType="lpstr">
      <vt:lpstr>Arial</vt:lpstr>
      <vt:lpstr>Calibri</vt:lpstr>
      <vt:lpstr>Calibri Light</vt:lpstr>
      <vt:lpstr>Gentium Plus</vt:lpstr>
      <vt:lpstr>Liberation Serif</vt:lpstr>
      <vt:lpstr>Тема Office</vt:lpstr>
      <vt:lpstr>Prospective aspects and temporal adverbials: an attempt at a typology</vt:lpstr>
      <vt:lpstr>prospective aspect</vt:lpstr>
      <vt:lpstr>prospective aspect</vt:lpstr>
      <vt:lpstr>prospective aspects turn into futures</vt:lpstr>
      <vt:lpstr>My research questions</vt:lpstr>
      <vt:lpstr>My research questions</vt:lpstr>
      <vt:lpstr>My research questions</vt:lpstr>
      <vt:lpstr>My research questions</vt:lpstr>
      <vt:lpstr>An obvious analogy</vt:lpstr>
      <vt:lpstr>Tests that (we know that ) work for perfects</vt:lpstr>
      <vt:lpstr>In this talk</vt:lpstr>
      <vt:lpstr>Event time adverbials</vt:lpstr>
      <vt:lpstr>Event time adverbials</vt:lpstr>
      <vt:lpstr>Options</vt:lpstr>
      <vt:lpstr>Options</vt:lpstr>
      <vt:lpstr>Options</vt:lpstr>
      <vt:lpstr>Options</vt:lpstr>
      <vt:lpstr>Options</vt:lpstr>
      <vt:lpstr>Options</vt:lpstr>
      <vt:lpstr>Options</vt:lpstr>
      <vt:lpstr>Options</vt:lpstr>
      <vt:lpstr>Different constructions start out at different stages</vt:lpstr>
      <vt:lpstr>Different constructions start out at different stages</vt:lpstr>
      <vt:lpstr>Different constructions start out at different stages</vt:lpstr>
      <vt:lpstr>still and already</vt:lpstr>
      <vt:lpstr>Options</vt:lpstr>
      <vt:lpstr>Options</vt:lpstr>
      <vt:lpstr>ok still, ok already</vt:lpstr>
      <vt:lpstr>ok still, ok already</vt:lpstr>
      <vt:lpstr>ok still, ok already</vt:lpstr>
      <vt:lpstr>* still, ok already</vt:lpstr>
      <vt:lpstr>* still, ok already</vt:lpstr>
      <vt:lpstr>* still, * already</vt:lpstr>
      <vt:lpstr>Discussion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 типологии проспектива: topic times и actuality entailments</dc:title>
  <dc:creator>Алексей</dc:creator>
  <cp:lastModifiedBy>Alexey Kozlov</cp:lastModifiedBy>
  <cp:revision>69</cp:revision>
  <dcterms:created xsi:type="dcterms:W3CDTF">2017-11-08T16:47:34Z</dcterms:created>
  <dcterms:modified xsi:type="dcterms:W3CDTF">2020-11-21T13:40:35Z</dcterms:modified>
</cp:coreProperties>
</file>