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8" r:id="rId4"/>
    <p:sldId id="301" r:id="rId5"/>
    <p:sldId id="302" r:id="rId6"/>
    <p:sldId id="303" r:id="rId7"/>
    <p:sldId id="305" r:id="rId8"/>
    <p:sldId id="304" r:id="rId9"/>
    <p:sldId id="306" r:id="rId10"/>
    <p:sldId id="307" r:id="rId11"/>
    <p:sldId id="319" r:id="rId12"/>
    <p:sldId id="310" r:id="rId13"/>
    <p:sldId id="262" r:id="rId14"/>
    <p:sldId id="311" r:id="rId15"/>
    <p:sldId id="312" r:id="rId16"/>
    <p:sldId id="313" r:id="rId17"/>
    <p:sldId id="314" r:id="rId18"/>
    <p:sldId id="315" r:id="rId19"/>
    <p:sldId id="316" r:id="rId20"/>
    <p:sldId id="318" r:id="rId21"/>
    <p:sldId id="317" r:id="rId22"/>
    <p:sldId id="323" r:id="rId23"/>
    <p:sldId id="329" r:id="rId24"/>
    <p:sldId id="328" r:id="rId25"/>
    <p:sldId id="320" r:id="rId26"/>
    <p:sldId id="321" r:id="rId27"/>
    <p:sldId id="322" r:id="rId28"/>
    <p:sldId id="324" r:id="rId29"/>
    <p:sldId id="325" r:id="rId30"/>
    <p:sldId id="326" r:id="rId31"/>
    <p:sldId id="331" r:id="rId32"/>
    <p:sldId id="332" r:id="rId33"/>
    <p:sldId id="330" r:id="rId34"/>
    <p:sldId id="333" r:id="rId35"/>
    <p:sldId id="297" r:id="rId3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21T11:44:22.26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0"/>
      <inkml:brushProperty name="anchorY" value="0"/>
      <inkml:brushProperty name="scaleFactor" value="0.5"/>
    </inkml:brush>
  </inkml:definitions>
  <inkml:trace contextRef="#ctx0" brushRef="#br0">723 1,'0'0,"0"6,0 27,8 47,0 111,8 131,7 139,-2 108,-3 66,-5 25,-4-19,-5-51,-1-56,-3-59,0-48,-1-44,0-25,0-52,0-30,1-24,0-37,0-33,0-26,0-35,0-30,0-23,0-16,0-11,-8-13,-8-10,0-17,-15-13,3-12,-4-8,-2-6,-3-11,-8 7,-10-16,-9-7,1 1,3-5,-3 6,6-3,-5 5,13 5,4 14,12 5,3 10,16 10,23 30,31 39,26 27,24 31,16 29,26 32,-2 3,3-5,-19-26,-12-21,-10-11,-24-21,-20-17,-12-14,-13-10,-2-15,-7-3,4-11,-4 2,-4 2,-2-12,-4-29,-1-28,-3-36,0-29,0-31,-1-17,0-8,1-5,8 1,0 10,0 11,-1 10,-2 9,-2 22,-1 4,-2 11,0 5,0 5,0 11,0 9,-1 9,1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F33316-C1DA-4A56-BFD2-6C69EF98B5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A8BF93-55D8-4A2E-BFD5-2BA28F8CD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E83A70-DB2E-4106-AC35-704B00D04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E4D7-CECD-41ED-B84D-54FEA6767E63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E24D52-03A7-4B13-BEAF-FCC594CA3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D0CBA6-E94D-4A7C-8ACC-19DB2475F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B8E-10D2-44C2-AE56-42023069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62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7A442F-4942-4817-95A7-6BC4C6004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44517E-8168-4D4A-BC39-78EBBF566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F2762C-2C52-4113-86DB-13017DCBF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E4D7-CECD-41ED-B84D-54FEA6767E63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6003F9-459A-402E-AF14-BCDE38C74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A14FFD-79FF-4B0C-B971-241E6D792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B8E-10D2-44C2-AE56-42023069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50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8C0FFD4-A4B1-4F08-9782-E578E52676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A5F339-26B8-49D1-97D9-A7ABA5B66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A73C1E-4A1B-4E05-90C8-2F00BE3F4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E4D7-CECD-41ED-B84D-54FEA6767E63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807683-E10A-4680-951E-1541EE58B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E4ECBB-5F34-4DCC-96EB-F9CF2884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B8E-10D2-44C2-AE56-42023069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813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01C461-61EB-4436-8A37-EC3B4EEE1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9371EC-FB0D-47AB-A0E2-5AEFD65E4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defTabSz="180000">
              <a:lnSpc>
                <a:spcPct val="100000"/>
              </a:lnSpc>
              <a:spcBef>
                <a:spcPts val="400"/>
              </a:spcBef>
              <a:defRPr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defRPr>
            </a:lvl1pPr>
            <a:lvl2pPr defTabSz="180000">
              <a:lnSpc>
                <a:spcPct val="100000"/>
              </a:lnSpc>
              <a:spcBef>
                <a:spcPts val="400"/>
              </a:spcBef>
              <a:defRPr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defRPr>
            </a:lvl2pPr>
            <a:lvl3pPr defTabSz="180000">
              <a:lnSpc>
                <a:spcPct val="100000"/>
              </a:lnSpc>
              <a:spcBef>
                <a:spcPts val="400"/>
              </a:spcBef>
              <a:defRPr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defRPr>
            </a:lvl3pPr>
            <a:lvl4pPr defTabSz="180000">
              <a:lnSpc>
                <a:spcPct val="100000"/>
              </a:lnSpc>
              <a:spcBef>
                <a:spcPts val="400"/>
              </a:spcBef>
              <a:defRPr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defRPr>
            </a:lvl4pPr>
            <a:lvl5pPr defTabSz="180000">
              <a:lnSpc>
                <a:spcPct val="100000"/>
              </a:lnSpc>
              <a:spcBef>
                <a:spcPts val="400"/>
              </a:spcBef>
              <a:defRPr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238C82-19F6-4CDB-A5D6-BBE145FAC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E4D7-CECD-41ED-B84D-54FEA6767E63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13ADDB-B517-44D6-ADFA-8521A947E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6E3253-C074-4A65-9660-5605E7EFF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B8E-10D2-44C2-AE56-42023069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90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12DF49-488E-4390-A8A0-AD5B1DAE7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7ABDBB-FAB9-4012-9CE5-456589E78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622AC9-6946-4F8A-9E0E-AA525FED5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E4D7-CECD-41ED-B84D-54FEA6767E63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1C27C4-552F-4050-8ED6-5B0F54ACD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9F57D2-0230-4485-95F1-30AD1A4DF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B8E-10D2-44C2-AE56-42023069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429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EC4C70-A756-4149-B001-B082A7145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1381BF-E829-4B88-8158-1F0D583284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AF921BC-262D-4901-BA94-F02495807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324A16-901D-49FE-8D15-2047E319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E4D7-CECD-41ED-B84D-54FEA6767E63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B49F97-1DA7-45C1-A99D-FF69DF7E0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BF09FB-BE8D-4FB4-BB2E-C8EF3F50F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B8E-10D2-44C2-AE56-42023069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38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83B78C-5AC8-4CD6-81C7-7B7FD1FB8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652984-59B8-4E27-B2F5-CCD388DBC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2550A2-DE53-404C-A875-8F0FCFDD4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0A0E97A-9C2C-4F56-A441-5ECBDB4CAA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C49B9B5-1079-4FE8-915E-33FA37BEB9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BBFE5C7-BB3C-4F7C-9B90-7F5505D6C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E4D7-CECD-41ED-B84D-54FEA6767E63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0850DE3-735C-4562-996D-CFC84699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80EEAE5-FC54-48D1-9808-FDF5A52FC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B8E-10D2-44C2-AE56-42023069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66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21B4AA-45D7-4AEC-BB6D-2C642E6C2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F9A1CCA-4C71-4E1A-B96A-C4616A373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E4D7-CECD-41ED-B84D-54FEA6767E63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E258B2-96C5-4FE6-85CF-2D1D62C3B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E26CD33-9ECF-492C-A637-93F8DD1AB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B8E-10D2-44C2-AE56-42023069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1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5769D08-6E4C-4438-ACB1-C39C40DC4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E4D7-CECD-41ED-B84D-54FEA6767E63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F09AE76-A4D1-4AD9-82B3-377007EC3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8AFACF4-D94D-45F1-AD62-0E72F06CC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B8E-10D2-44C2-AE56-42023069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80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5BFF31-5230-444C-8424-582D972AC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8E271D-D08F-437B-8D7A-C63461003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F81513A-0C4E-469E-9E94-DAB04D6F0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4988FD-E6BF-41B7-9C00-72AE4AAAB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E4D7-CECD-41ED-B84D-54FEA6767E63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6691752-0E2C-4757-9F2C-36FE8A5D2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4DE7B5-A3DC-4D11-BF1E-5D7B08B25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B8E-10D2-44C2-AE56-42023069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9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86C94F-E3E5-447D-9A13-8C26A5844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A33CA61-807A-4EAC-8238-CE1B0A1432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74D10BC-159A-455F-B32D-7626FBAB0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2982FD-7C1D-4B29-A999-94E1438B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E4D7-CECD-41ED-B84D-54FEA6767E63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9A00D3-9549-433C-A7BA-46EE51035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679F7A-E1BB-4EB3-B280-4ECFD4C96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B8E-10D2-44C2-AE56-42023069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7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519014-B44E-49B2-8249-82F2B1D0E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C0F12C-B4C3-44C1-A881-6737563AA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B1A25F-E944-44A1-8906-D5E711ACC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FE4D7-CECD-41ED-B84D-54FEA6767E63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A204EE-5FBC-42DD-A3CF-BE4A060459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95D28D-34C8-462F-9D60-233E21F31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DAB8E-10D2-44C2-AE56-42023069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06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65EA9B-28D0-40BE-A93D-75D2FA2B5B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Prospective aspects and temporal adverbials:</a:t>
            </a:r>
            <a:br>
              <a:rPr lang="en-US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</a:br>
            <a:r>
              <a:rPr lang="en-US" sz="5300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an attempt at a typology</a:t>
            </a:r>
            <a:endParaRPr lang="ru-RU" i="1" dirty="0">
              <a:latin typeface="Gentium Plus" panose="02000503060000020004" pitchFamily="2" charset="0"/>
              <a:ea typeface="Gentium Plus" panose="02000503060000020004" pitchFamily="2" charset="0"/>
              <a:cs typeface="Gentium Plus" panose="02000503060000020004" pitchFamily="2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18B3797-9E5D-4430-8080-D6F509CAA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86948"/>
            <a:ext cx="9144000" cy="1655762"/>
          </a:xfrm>
        </p:spPr>
        <p:txBody>
          <a:bodyPr/>
          <a:lstStyle/>
          <a:p>
            <a:r>
              <a:rPr lang="en-US" sz="3200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Alexey Kozlov</a:t>
            </a:r>
            <a:endParaRPr lang="ru-RU" sz="3200" dirty="0">
              <a:latin typeface="Gentium Plus" panose="02000503060000020004" pitchFamily="2" charset="0"/>
              <a:ea typeface="Gentium Plus" panose="02000503060000020004" pitchFamily="2" charset="0"/>
              <a:cs typeface="Gentium Plus" panose="02000503060000020004" pitchFamily="2" charset="0"/>
            </a:endParaRPr>
          </a:p>
          <a:p>
            <a:r>
              <a:rPr lang="en-US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“Little typologists” conference, </a:t>
            </a:r>
            <a:r>
              <a:rPr lang="en-US" dirty="0" err="1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SPb</a:t>
            </a:r>
            <a:r>
              <a:rPr lang="en-US" dirty="0"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, 21.XI.2020</a:t>
            </a:r>
            <a:endParaRPr lang="ru-RU" dirty="0">
              <a:latin typeface="Gentium Plus" panose="02000503060000020004" pitchFamily="2" charset="0"/>
              <a:ea typeface="Gentium Plus" panose="02000503060000020004" pitchFamily="2" charset="0"/>
              <a:cs typeface="Gentium Plus" panose="02000503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7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FDF82-5E2F-4193-9AE3-E8563C2F4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Tests that (we know that ) work for perfects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0222D6-3CDC-4FBA-8536-2AD95C285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34713" cy="4667250"/>
          </a:xfrm>
        </p:spPr>
        <p:txBody>
          <a:bodyPr/>
          <a:lstStyle/>
          <a:p>
            <a:r>
              <a:rPr lang="en-US" dirty="0"/>
              <a:t>Lexically vs. pragmatically defined resultant states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; </a:t>
            </a:r>
            <a:r>
              <a:rPr lang="en-US" dirty="0"/>
              <a:t>there are little or no lexically defined preliminary stages</a:t>
            </a:r>
          </a:p>
          <a:p>
            <a:r>
              <a:rPr lang="en-US" dirty="0"/>
              <a:t>Current relevance</a:t>
            </a:r>
          </a:p>
          <a:p>
            <a:pPr lvl="1"/>
            <a:r>
              <a:rPr lang="ru-RU" dirty="0">
                <a:sym typeface="Wingdings" panose="05000000000000000000" pitchFamily="2" charset="2"/>
              </a:rPr>
              <a:t></a:t>
            </a:r>
            <a:r>
              <a:rPr lang="en-US" dirty="0">
                <a:sym typeface="Wingdings" panose="05000000000000000000" pitchFamily="2" charset="2"/>
              </a:rPr>
              <a:t>;</a:t>
            </a:r>
            <a:r>
              <a:rPr lang="ru-RU" dirty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By Gricean Maxim of Relevance, if we say anything, we presume that it is currently relevant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current relevance opposition for perfects and </a:t>
            </a:r>
            <a:r>
              <a:rPr lang="en-US" dirty="0" err="1">
                <a:sym typeface="Wingdings" panose="05000000000000000000" pitchFamily="2" charset="2"/>
              </a:rPr>
              <a:t>aorists</a:t>
            </a:r>
            <a:r>
              <a:rPr lang="en-US" dirty="0">
                <a:sym typeface="Wingdings" panose="05000000000000000000" pitchFamily="2" charset="2"/>
              </a:rPr>
              <a:t> is only possible because there exists a very specific speech mode of narration about past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(is there a mode of narration about future)</a:t>
            </a:r>
          </a:p>
          <a:p>
            <a:r>
              <a:rPr lang="en-US" dirty="0">
                <a:sym typeface="Wingdings" panose="05000000000000000000" pitchFamily="2" charset="2"/>
              </a:rPr>
              <a:t>Temporal adverbials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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kern="100" dirty="0"/>
          </a:p>
        </p:txBody>
      </p:sp>
    </p:spTree>
    <p:extLst>
      <p:ext uri="{BB962C8B-B14F-4D97-AF65-F5344CB8AC3E}">
        <p14:creationId xmlns:p14="http://schemas.microsoft.com/office/powerpoint/2010/main" val="1225666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ACEE0-D4D4-4F86-9D21-A20FEFEB0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talk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EECB14-E9AB-4C46-8E53-A21981D23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Event-time adverbials</a:t>
            </a:r>
          </a:p>
          <a:p>
            <a:r>
              <a:rPr lang="en-US" i="1" dirty="0"/>
              <a:t>still</a:t>
            </a:r>
            <a:r>
              <a:rPr lang="en-US" dirty="0"/>
              <a:t> and </a:t>
            </a:r>
            <a:r>
              <a:rPr lang="en-US" i="1" dirty="0"/>
              <a:t>already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646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468B66-C46C-41AB-8E0D-6A9300FF2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time adverbials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E48DEB-4158-423C-A055-3356690E6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work for perfects: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(3) # He has left yesterday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(4) </a:t>
            </a:r>
            <a:r>
              <a:rPr lang="en-US" cap="small" dirty="0"/>
              <a:t>Yucatec</a:t>
            </a:r>
          </a:p>
          <a:p>
            <a:pPr marL="0" indent="0">
              <a:buNone/>
            </a:pPr>
            <a:r>
              <a:rPr lang="en-US" dirty="0"/>
              <a:t># </a:t>
            </a:r>
            <a:r>
              <a:rPr lang="en-US" dirty="0" err="1"/>
              <a:t>Eskeh</a:t>
            </a:r>
            <a:r>
              <a:rPr lang="en-US" dirty="0"/>
              <a:t> 					</a:t>
            </a:r>
            <a:r>
              <a:rPr lang="en-US" b="1" dirty="0" err="1"/>
              <a:t>ts’o’k</a:t>
            </a:r>
            <a:r>
              <a:rPr lang="en-US" dirty="0"/>
              <a:t> 		</a:t>
            </a:r>
            <a:r>
              <a:rPr lang="en-US" dirty="0" err="1"/>
              <a:t>inw</a:t>
            </a:r>
            <a:r>
              <a:rPr lang="en-US" dirty="0"/>
              <a:t>-ah-al 							</a:t>
            </a:r>
            <a:r>
              <a:rPr lang="en-US" b="1" dirty="0"/>
              <a:t>las </a:t>
            </a:r>
            <a:r>
              <a:rPr lang="en-US" b="1" dirty="0" err="1"/>
              <a:t>kwàatroh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it.is.because</a:t>
            </a:r>
            <a:r>
              <a:rPr lang="en-US" dirty="0"/>
              <a:t> 	</a:t>
            </a:r>
            <a:r>
              <a:rPr lang="en-US" b="1" dirty="0"/>
              <a:t>TERM</a:t>
            </a:r>
            <a:r>
              <a:rPr lang="en-US" dirty="0"/>
              <a:t> 	A1SG-awake-INC 		</a:t>
            </a:r>
            <a:r>
              <a:rPr lang="en-US" b="1" dirty="0" err="1"/>
              <a:t>four.o’clock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te</a:t>
            </a:r>
            <a:r>
              <a:rPr lang="en-US" b="1" dirty="0"/>
              <a:t>=</a:t>
            </a:r>
            <a:r>
              <a:rPr lang="en-US" b="1" dirty="0" err="1"/>
              <a:t>ha’tskab+k’ìin</a:t>
            </a:r>
            <a:r>
              <a:rPr lang="en-US" b="1" dirty="0"/>
              <a:t> 		</a:t>
            </a:r>
            <a:r>
              <a:rPr lang="en-US" dirty="0"/>
              <a:t>			behe’la’-</a:t>
            </a:r>
            <a:r>
              <a:rPr lang="en-US" dirty="0" err="1"/>
              <a:t>ak</a:t>
            </a:r>
            <a:r>
              <a:rPr lang="en-US" dirty="0"/>
              <a:t>=a’</a:t>
            </a:r>
          </a:p>
          <a:p>
            <a:pPr marL="0" indent="0">
              <a:buNone/>
            </a:pPr>
            <a:r>
              <a:rPr lang="en-US" b="1" dirty="0"/>
              <a:t>PREP:DEF=</a:t>
            </a:r>
            <a:r>
              <a:rPr lang="en-US" b="1" dirty="0" err="1"/>
              <a:t>early+sun</a:t>
            </a:r>
            <a:r>
              <a:rPr lang="en-US" b="1" dirty="0"/>
              <a:t> 	</a:t>
            </a:r>
            <a:r>
              <a:rPr lang="en-US" dirty="0"/>
              <a:t>		today-CAL=D1</a:t>
            </a:r>
          </a:p>
          <a:p>
            <a:pPr marL="0" indent="0">
              <a:buNone/>
            </a:pPr>
            <a:r>
              <a:rPr lang="en-US" dirty="0"/>
              <a:t>(intended: ‘It’s because I have woken up at four this morning.’)</a:t>
            </a:r>
          </a:p>
        </p:txBody>
      </p:sp>
    </p:spTree>
    <p:extLst>
      <p:ext uri="{BB962C8B-B14F-4D97-AF65-F5344CB8AC3E}">
        <p14:creationId xmlns:p14="http://schemas.microsoft.com/office/powerpoint/2010/main" val="3543825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0137C8-8A05-4D3A-B22D-1AD8FBD21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time adverbials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7400AB-6E83-4C3D-8CB4-A592E6AC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06113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(</a:t>
            </a:r>
            <a:r>
              <a:rPr lang="en-US" dirty="0"/>
              <a:t>5</a:t>
            </a:r>
            <a:r>
              <a:rPr lang="ru-RU" dirty="0"/>
              <a:t>) </a:t>
            </a:r>
            <a:r>
              <a:rPr lang="en-US" dirty="0"/>
              <a:t>a. 	</a:t>
            </a:r>
            <a:r>
              <a:rPr lang="en-US" cap="small" baseline="30000" dirty="0"/>
              <a:t>ok</a:t>
            </a:r>
            <a:r>
              <a:rPr lang="en-US" dirty="0"/>
              <a:t> Now he’s </a:t>
            </a:r>
            <a:r>
              <a:rPr lang="en-US" dirty="0" err="1"/>
              <a:t>gonna</a:t>
            </a:r>
            <a:r>
              <a:rPr lang="en-US" dirty="0"/>
              <a:t> leave.</a:t>
            </a:r>
          </a:p>
          <a:p>
            <a:pPr marL="0" indent="0">
              <a:buNone/>
            </a:pPr>
            <a:r>
              <a:rPr lang="en-US" dirty="0"/>
              <a:t>      b.	</a:t>
            </a:r>
            <a:r>
              <a:rPr lang="en-US" cap="small" baseline="30000" dirty="0"/>
              <a:t>ok  </a:t>
            </a:r>
            <a:r>
              <a:rPr lang="en-US" dirty="0"/>
              <a:t>Now he’s </a:t>
            </a:r>
            <a:r>
              <a:rPr lang="en-US" b="1" dirty="0"/>
              <a:t>about to</a:t>
            </a:r>
            <a:r>
              <a:rPr lang="en-US" dirty="0"/>
              <a:t> leave.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(6) a.	</a:t>
            </a:r>
            <a:r>
              <a:rPr lang="en-US" cap="small" baseline="30000" dirty="0"/>
              <a:t>ok</a:t>
            </a:r>
            <a:r>
              <a:rPr lang="en-US" dirty="0"/>
              <a:t> Tomorrow he’s </a:t>
            </a:r>
            <a:r>
              <a:rPr lang="en-US" dirty="0" err="1"/>
              <a:t>gonna</a:t>
            </a:r>
            <a:r>
              <a:rPr lang="en-US" dirty="0"/>
              <a:t> leave.</a:t>
            </a:r>
          </a:p>
          <a:p>
            <a:pPr marL="0" indent="0">
              <a:buNone/>
            </a:pPr>
            <a:r>
              <a:rPr lang="en-US" dirty="0"/>
              <a:t>      b.	 </a:t>
            </a:r>
            <a:r>
              <a:rPr lang="en-US" cap="small" baseline="30000" dirty="0"/>
              <a:t>*    </a:t>
            </a:r>
            <a:r>
              <a:rPr lang="en-US" dirty="0"/>
              <a:t>Tomorrow he’s about to leave.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are interested in event-time modifying / </a:t>
            </a:r>
            <a:r>
              <a:rPr lang="en-US" dirty="0" err="1"/>
              <a:t>prejacent</a:t>
            </a:r>
            <a:r>
              <a:rPr lang="en-US" dirty="0"/>
              <a:t>-modifying / future-oriented adverbials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36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07A12C-6291-4395-9C7B-1EC7003D1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947D41-44CD-44BA-B20A-9D13C408F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34688" cy="4351338"/>
          </a:xfrm>
        </p:spPr>
        <p:txBody>
          <a:bodyPr/>
          <a:lstStyle/>
          <a:p>
            <a:r>
              <a:rPr lang="en-US" sz="2400" dirty="0"/>
              <a:t>No temporal adverbials are allowed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cap="small" dirty="0"/>
              <a:t>Italian</a:t>
            </a:r>
          </a:p>
          <a:p>
            <a:pPr marL="0" indent="0" algn="just">
              <a:buNone/>
              <a:tabLst>
                <a:tab pos="179705" algn="l"/>
              </a:tabLst>
            </a:pPr>
            <a:r>
              <a:rPr lang="fr-CA" sz="2400" kern="100" dirty="0">
                <a:effectLst/>
              </a:rPr>
              <a:t>(7)  Sta per partire 	*fra un po’ / *in breve / *fra pochi minute / *domani</a:t>
            </a:r>
            <a:endParaRPr lang="ru-RU" sz="2400" kern="100" dirty="0">
              <a:effectLst/>
            </a:endParaRPr>
          </a:p>
          <a:p>
            <a:pPr marL="0" indent="0" algn="just">
              <a:buNone/>
              <a:tabLst>
                <a:tab pos="179705" algn="l"/>
              </a:tabLst>
            </a:pPr>
            <a:r>
              <a:rPr lang="en-US" sz="2400" kern="100" dirty="0"/>
              <a:t>		</a:t>
            </a:r>
            <a:r>
              <a:rPr lang="ru-RU" sz="2400" kern="100" dirty="0">
                <a:effectLst/>
              </a:rPr>
              <a:t>‘</a:t>
            </a:r>
            <a:r>
              <a:rPr lang="en-US" sz="2400" kern="100" dirty="0">
                <a:effectLst/>
              </a:rPr>
              <a:t>He is about to leave</a:t>
            </a:r>
            <a:r>
              <a:rPr lang="ru-RU" sz="2400" kern="100" dirty="0">
                <a:effectLst/>
              </a:rPr>
              <a:t> (</a:t>
            </a:r>
            <a:r>
              <a:rPr lang="en-US" sz="2400" kern="100" dirty="0">
                <a:effectLst/>
              </a:rPr>
              <a:t>soon</a:t>
            </a:r>
            <a:r>
              <a:rPr lang="ru-RU" sz="2400" kern="100" dirty="0">
                <a:effectLst/>
              </a:rPr>
              <a:t> / </a:t>
            </a:r>
            <a:r>
              <a:rPr lang="en-US" sz="2400" kern="100" dirty="0">
                <a:effectLst/>
              </a:rPr>
              <a:t>soon</a:t>
            </a:r>
            <a:r>
              <a:rPr lang="ru-RU" sz="2400" kern="100" dirty="0">
                <a:effectLst/>
              </a:rPr>
              <a:t> / </a:t>
            </a:r>
            <a:r>
              <a:rPr lang="en-US" sz="2400" kern="100" dirty="0">
                <a:effectLst/>
              </a:rPr>
              <a:t>in several minutes</a:t>
            </a:r>
            <a:r>
              <a:rPr lang="ru-RU" sz="2400" kern="100" dirty="0">
                <a:effectLst/>
              </a:rPr>
              <a:t> / </a:t>
            </a:r>
            <a:r>
              <a:rPr lang="en-US" sz="2400" kern="100" dirty="0">
                <a:effectLst/>
              </a:rPr>
              <a:t>tomorrow</a:t>
            </a:r>
            <a:r>
              <a:rPr lang="ru-RU" sz="2400" kern="100" dirty="0">
                <a:effectLst/>
              </a:rPr>
              <a:t>)</a:t>
            </a:r>
            <a:r>
              <a:rPr lang="ru-RU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’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636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07A12C-6291-4395-9C7B-1EC7003D1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947D41-44CD-44BA-B20A-9D13C408F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20438" cy="4351338"/>
          </a:xfrm>
        </p:spPr>
        <p:txBody>
          <a:bodyPr/>
          <a:lstStyle/>
          <a:p>
            <a:r>
              <a:rPr lang="en-US" sz="2400" dirty="0"/>
              <a:t>Some </a:t>
            </a:r>
            <a:r>
              <a:rPr lang="en-US" sz="2400" b="1" dirty="0"/>
              <a:t>relational</a:t>
            </a:r>
            <a:r>
              <a:rPr lang="en-US" sz="2400" dirty="0"/>
              <a:t>, but not </a:t>
            </a:r>
            <a:r>
              <a:rPr lang="en-US" sz="2400" b="1" dirty="0"/>
              <a:t>definite</a:t>
            </a:r>
            <a:r>
              <a:rPr lang="en-US" sz="2400" dirty="0"/>
              <a:t> time adverbials are allowed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cap="small" dirty="0"/>
              <a:t>American English</a:t>
            </a:r>
          </a:p>
          <a:p>
            <a:pPr marL="0" indent="0" algn="just">
              <a:buNone/>
              <a:tabLst>
                <a:tab pos="179705" algn="l"/>
              </a:tabLst>
            </a:pPr>
            <a:r>
              <a:rPr lang="fr-CA" sz="2400" kern="100" dirty="0">
                <a:effectLst/>
              </a:rPr>
              <a:t>(8) </a:t>
            </a:r>
            <a:r>
              <a:rPr lang="en-US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a. He is about to arrive soon / shortly / in a few minutes.</a:t>
            </a:r>
            <a:endParaRPr lang="ru-RU" sz="24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0" indent="0" algn="just">
              <a:buNone/>
              <a:tabLst>
                <a:tab pos="179705" algn="l"/>
              </a:tabLst>
            </a:pPr>
            <a:r>
              <a:rPr lang="ru-RU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		</a:t>
            </a:r>
            <a:r>
              <a:rPr lang="en-US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b. The century-long agreement between Italy and Greece is about to terminate in a few 	years.</a:t>
            </a:r>
            <a:endParaRPr lang="ru-RU" sz="24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0" indent="0" algn="just">
              <a:buNone/>
              <a:tabLst>
                <a:tab pos="179705" algn="l"/>
              </a:tabLst>
            </a:pPr>
            <a:r>
              <a:rPr lang="ru-RU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		</a:t>
            </a:r>
            <a:r>
              <a:rPr lang="en-US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c. </a:t>
            </a:r>
            <a:r>
              <a:rPr lang="en-US" sz="2400" kern="100" baseline="300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???</a:t>
            </a:r>
            <a:r>
              <a:rPr lang="en-US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 He is about to arrive in half an hour.</a:t>
            </a:r>
            <a:endParaRPr lang="ru-RU" sz="24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0" indent="0" algn="just">
              <a:buNone/>
              <a:tabLst>
                <a:tab pos="179705" algn="l"/>
              </a:tabLst>
            </a:pPr>
            <a:r>
              <a:rPr lang="ru-RU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		</a:t>
            </a:r>
            <a:r>
              <a:rPr lang="en-US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d</a:t>
            </a:r>
            <a:r>
              <a:rPr lang="ru-RU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. *</a:t>
            </a:r>
            <a:r>
              <a:rPr lang="en-US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He is about to leave at</a:t>
            </a:r>
            <a:r>
              <a:rPr lang="ru-RU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 5 </a:t>
            </a:r>
            <a:r>
              <a:rPr lang="en-US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pm</a:t>
            </a:r>
            <a:r>
              <a:rPr lang="ru-RU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 {</a:t>
            </a:r>
            <a:r>
              <a:rPr lang="ru-RU" sz="2400" kern="100" baseline="300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??</a:t>
            </a:r>
            <a:r>
              <a:rPr lang="ru-RU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 </a:t>
            </a:r>
            <a:r>
              <a:rPr lang="en-US" sz="2400" kern="100" dirty="0"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 rather than </a:t>
            </a:r>
            <a:r>
              <a:rPr lang="ru-RU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 * </a:t>
            </a:r>
            <a:r>
              <a:rPr lang="en-US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if uttered at</a:t>
            </a:r>
            <a:r>
              <a:rPr lang="ru-RU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 4.45}</a:t>
            </a:r>
            <a:endParaRPr lang="en-US" sz="24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0" indent="0" algn="just">
              <a:buNone/>
              <a:tabLst>
                <a:tab pos="179705" algn="l"/>
              </a:tabLst>
            </a:pPr>
            <a:r>
              <a:rPr lang="en-US" sz="2400" kern="100" dirty="0"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		e. * When is he about to arrive?</a:t>
            </a:r>
            <a:endParaRPr lang="ru-RU" sz="24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628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07A12C-6291-4395-9C7B-1EC7003D1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947D41-44CD-44BA-B20A-9D13C408F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20438" cy="4351338"/>
          </a:xfrm>
        </p:spPr>
        <p:txBody>
          <a:bodyPr/>
          <a:lstStyle/>
          <a:p>
            <a:r>
              <a:rPr lang="en-US" sz="2400" dirty="0"/>
              <a:t>Some </a:t>
            </a:r>
            <a:r>
              <a:rPr lang="en-US" sz="2400" b="1" dirty="0"/>
              <a:t>relational</a:t>
            </a:r>
            <a:r>
              <a:rPr lang="en-US" sz="2400" dirty="0"/>
              <a:t>, but not </a:t>
            </a:r>
            <a:r>
              <a:rPr lang="en-US" sz="2400" b="1" dirty="0"/>
              <a:t>definite</a:t>
            </a:r>
            <a:r>
              <a:rPr lang="en-US" sz="2400" dirty="0"/>
              <a:t> time adverbials are allowed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cap="small" dirty="0"/>
              <a:t>American English</a:t>
            </a:r>
          </a:p>
          <a:p>
            <a:pPr marL="0" indent="0" algn="just">
              <a:buNone/>
              <a:tabLst>
                <a:tab pos="179705" algn="l"/>
              </a:tabLst>
            </a:pPr>
            <a:r>
              <a:rPr lang="fr-CA" sz="2400" kern="100" dirty="0">
                <a:effectLst/>
              </a:rPr>
              <a:t>(8) </a:t>
            </a:r>
            <a:r>
              <a:rPr lang="en-US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a. He is about to arrive soon / shortly / in a few minutes.</a:t>
            </a:r>
            <a:endParaRPr lang="ru-RU" sz="24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0" indent="0" algn="just">
              <a:buNone/>
              <a:tabLst>
                <a:tab pos="179705" algn="l"/>
              </a:tabLst>
            </a:pPr>
            <a:r>
              <a:rPr lang="ru-RU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		</a:t>
            </a:r>
            <a:r>
              <a:rPr lang="en-US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b. The century-long agreement between Italy and Greece is about to terminate in a few 	years.</a:t>
            </a:r>
            <a:endParaRPr lang="ru-RU" sz="24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0" indent="0" algn="just">
              <a:buNone/>
              <a:tabLst>
                <a:tab pos="179705" algn="l"/>
              </a:tabLst>
            </a:pPr>
            <a:r>
              <a:rPr lang="ru-RU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		</a:t>
            </a:r>
            <a:r>
              <a:rPr lang="en-US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c. </a:t>
            </a:r>
            <a:r>
              <a:rPr lang="en-US" sz="2400" kern="100" baseline="300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???</a:t>
            </a:r>
            <a:r>
              <a:rPr lang="en-US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 He is about to arrive in half an hour.</a:t>
            </a:r>
            <a:endParaRPr lang="ru-RU" sz="24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0" indent="0" algn="just">
              <a:buNone/>
              <a:tabLst>
                <a:tab pos="179705" algn="l"/>
              </a:tabLst>
            </a:pPr>
            <a:r>
              <a:rPr lang="ru-RU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		</a:t>
            </a:r>
            <a:r>
              <a:rPr lang="en-US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d</a:t>
            </a:r>
            <a:r>
              <a:rPr lang="ru-RU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. *</a:t>
            </a:r>
            <a:r>
              <a:rPr lang="en-US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He is about to leave at</a:t>
            </a:r>
            <a:r>
              <a:rPr lang="ru-RU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 5 </a:t>
            </a:r>
            <a:r>
              <a:rPr lang="en-US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pm</a:t>
            </a:r>
            <a:r>
              <a:rPr lang="ru-RU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 {</a:t>
            </a:r>
            <a:r>
              <a:rPr lang="ru-RU" sz="2400" kern="100" baseline="300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??</a:t>
            </a:r>
            <a:r>
              <a:rPr lang="ru-RU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 </a:t>
            </a:r>
            <a:r>
              <a:rPr lang="en-US" sz="2400" kern="100" dirty="0"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 rather than </a:t>
            </a:r>
            <a:r>
              <a:rPr lang="ru-RU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 * </a:t>
            </a:r>
            <a:r>
              <a:rPr lang="en-US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if uttered at</a:t>
            </a:r>
            <a:r>
              <a:rPr lang="ru-RU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 4.45}</a:t>
            </a:r>
            <a:endParaRPr lang="en-US" sz="24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0" indent="0" algn="just">
              <a:buNone/>
              <a:tabLst>
                <a:tab pos="179705" algn="l"/>
              </a:tabLst>
            </a:pPr>
            <a:r>
              <a:rPr lang="en-US" sz="2400" kern="100" dirty="0"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		e. * When is he about to arrive?</a:t>
            </a:r>
            <a:endParaRPr lang="ru-RU" sz="24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438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07A12C-6291-4395-9C7B-1EC7003D1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947D41-44CD-44BA-B20A-9D13C408F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20438" cy="4351338"/>
          </a:xfrm>
        </p:spPr>
        <p:txBody>
          <a:bodyPr/>
          <a:lstStyle/>
          <a:p>
            <a:r>
              <a:rPr lang="en-US" sz="2400" dirty="0"/>
              <a:t>Focal, but not topical time adverbials are allowed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cap="small" dirty="0"/>
              <a:t>American English</a:t>
            </a:r>
          </a:p>
          <a:p>
            <a:pPr marL="0" indent="0" algn="just">
              <a:buNone/>
              <a:tabLst>
                <a:tab pos="179705" algn="l"/>
              </a:tabLst>
            </a:pPr>
            <a:r>
              <a:rPr lang="fr-CA" sz="2400" kern="100" dirty="0">
                <a:effectLst/>
              </a:rPr>
              <a:t>(8)</a:t>
            </a:r>
            <a:r>
              <a:rPr lang="en-US" sz="2400" kern="100" dirty="0">
                <a:effectLst/>
              </a:rPr>
              <a:t> 	f. *Soon / Shortly / In a few minutes, he is about to arrive.</a:t>
            </a:r>
            <a:endParaRPr lang="ru-RU" sz="2400" kern="100" dirty="0">
              <a:effectLst/>
            </a:endParaRPr>
          </a:p>
          <a:p>
            <a:pPr marL="0" indent="0" algn="just">
              <a:buNone/>
              <a:tabLst>
                <a:tab pos="179705" algn="l"/>
              </a:tabLst>
            </a:pPr>
            <a:r>
              <a:rPr lang="en-US" sz="2400" kern="100" dirty="0">
                <a:effectLst/>
              </a:rPr>
              <a:t>			g. *In a few years, the century-long agreement between Italy and Greece is about to terminate.</a:t>
            </a:r>
            <a:endParaRPr lang="ru-RU" sz="2400" kern="100" dirty="0">
              <a:effectLst/>
            </a:endParaRPr>
          </a:p>
          <a:p>
            <a:pPr marL="0" indent="0" algn="just">
              <a:buNone/>
              <a:tabLst>
                <a:tab pos="179705" algn="l"/>
              </a:tabLst>
            </a:pPr>
            <a:r>
              <a:rPr lang="en-US" sz="2400" kern="100" dirty="0">
                <a:effectLst/>
              </a:rPr>
              <a:t>			h. *In half an hour, he is about to arrive.</a:t>
            </a:r>
            <a:endParaRPr lang="ru-RU" sz="2400" kern="100" dirty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548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07A12C-6291-4395-9C7B-1EC7003D1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947D41-44CD-44BA-B20A-9D13C408F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20438" cy="4351338"/>
          </a:xfrm>
        </p:spPr>
        <p:txBody>
          <a:bodyPr/>
          <a:lstStyle/>
          <a:p>
            <a:r>
              <a:rPr lang="en-US" sz="2400" dirty="0"/>
              <a:t>Focal, but not topical time adverbials are allowed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cap="small" dirty="0"/>
              <a:t>American English</a:t>
            </a:r>
          </a:p>
          <a:p>
            <a:pPr marL="0" indent="0" algn="just">
              <a:buNone/>
              <a:tabLst>
                <a:tab pos="179705" algn="l"/>
              </a:tabLst>
            </a:pPr>
            <a:r>
              <a:rPr lang="fr-CA" sz="2400" kern="100" dirty="0">
                <a:effectLst/>
              </a:rPr>
              <a:t>(8)</a:t>
            </a:r>
            <a:r>
              <a:rPr lang="en-US" sz="2400" kern="100" dirty="0">
                <a:effectLst/>
              </a:rPr>
              <a:t> 	f. *Soon / Shortly / In a few minutes, he is about to arrive.</a:t>
            </a:r>
            <a:endParaRPr lang="ru-RU" sz="2400" kern="100" dirty="0">
              <a:effectLst/>
            </a:endParaRPr>
          </a:p>
          <a:p>
            <a:pPr marL="0" indent="0" algn="just">
              <a:buNone/>
              <a:tabLst>
                <a:tab pos="179705" algn="l"/>
              </a:tabLst>
            </a:pPr>
            <a:r>
              <a:rPr lang="en-US" sz="2400" kern="100" dirty="0">
                <a:effectLst/>
              </a:rPr>
              <a:t>			g. *In a few years, the century-long agreement between Italy and Greece is about to terminate.</a:t>
            </a:r>
            <a:endParaRPr lang="ru-RU" sz="2400" kern="100" dirty="0">
              <a:effectLst/>
            </a:endParaRPr>
          </a:p>
          <a:p>
            <a:pPr marL="0" indent="0" algn="just">
              <a:buNone/>
              <a:tabLst>
                <a:tab pos="179705" algn="l"/>
              </a:tabLst>
            </a:pPr>
            <a:r>
              <a:rPr lang="en-US" sz="2400" kern="100" dirty="0">
                <a:effectLst/>
              </a:rPr>
              <a:t>			h. *In half an hour, he is about to arrive.</a:t>
            </a:r>
            <a:endParaRPr lang="ru-RU" sz="2400" kern="100" dirty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376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973766-39C7-4FB0-8C98-A0288C7F0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CA1CF6-2FAC-4569-8B06-C781975FF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Focal, but not topical time adverbials are allowed</a:t>
            </a:r>
          </a:p>
          <a:p>
            <a:pPr marL="0" indent="0" defTabSz="180000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/>
          </a:p>
          <a:p>
            <a:pPr marL="0" indent="0" defTabSz="1800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cap="small" dirty="0"/>
              <a:t>Tundra Nenets</a:t>
            </a:r>
            <a:endParaRPr lang="ru-RU" sz="2400" cap="small" dirty="0"/>
          </a:p>
          <a:p>
            <a:pPr marL="0" lvl="0" indent="0" defTabSz="180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(</a:t>
            </a:r>
            <a:r>
              <a:rPr lang="en-US" sz="2400" dirty="0"/>
              <a:t>9</a:t>
            </a:r>
            <a:r>
              <a:rPr lang="ru-RU" sz="2400" dirty="0"/>
              <a:t>)	</a:t>
            </a:r>
            <a:r>
              <a:rPr lang="en-US" sz="2400" dirty="0"/>
              <a:t> 	a. # </a:t>
            </a:r>
            <a:r>
              <a:rPr lang="en-US" sz="2400" dirty="0" err="1"/>
              <a:t>tə</a:t>
            </a:r>
            <a:r>
              <a:rPr lang="en-US" sz="2400" dirty="0"/>
              <a:t>-h			</a:t>
            </a:r>
            <a:r>
              <a:rPr lang="ru-RU" sz="2400" dirty="0"/>
              <a:t>		</a:t>
            </a:r>
            <a:r>
              <a:rPr lang="en-US" sz="2400" dirty="0"/>
              <a:t>			</a:t>
            </a:r>
            <a:r>
              <a:rPr lang="en-US" sz="2400" dirty="0" err="1"/>
              <a:t>jern’a</a:t>
            </a:r>
            <a:r>
              <a:rPr lang="en-US" sz="2400" dirty="0"/>
              <a:t>			to			[</a:t>
            </a:r>
            <a:r>
              <a:rPr lang="en-US" sz="2400" dirty="0" err="1"/>
              <a:t>tira-mənc</a:t>
            </a:r>
            <a:r>
              <a:rPr lang="en-US" sz="2400" dirty="0"/>
              <a:t>’˚ 	 	me-˚]</a:t>
            </a:r>
            <a:r>
              <a:rPr lang="en-US" sz="2400" cap="small" baseline="-25000" dirty="0" err="1"/>
              <a:t>foc</a:t>
            </a:r>
            <a:endParaRPr lang="ru-RU" sz="2400" dirty="0"/>
          </a:p>
          <a:p>
            <a:pPr marL="0" indent="0" defTabSz="180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					</a:t>
            </a:r>
            <a:r>
              <a:rPr lang="fr-CA" sz="2400" dirty="0"/>
              <a:t>summer-</a:t>
            </a:r>
            <a:r>
              <a:rPr lang="en-US" sz="2400" cap="small" dirty="0"/>
              <a:t>gen</a:t>
            </a:r>
            <a:r>
              <a:rPr lang="en-US" sz="2400" dirty="0"/>
              <a:t> </a:t>
            </a:r>
            <a:r>
              <a:rPr lang="fr-CA" sz="2400" dirty="0"/>
              <a:t>	middle			lake		dry.up-</a:t>
            </a:r>
            <a:r>
              <a:rPr lang="en-US" sz="2400" cap="small" dirty="0" err="1"/>
              <a:t>purp</a:t>
            </a:r>
            <a:r>
              <a:rPr lang="en-US" sz="2400" dirty="0"/>
              <a:t> </a:t>
            </a:r>
            <a:r>
              <a:rPr lang="fr-CA" sz="2400" dirty="0"/>
              <a:t>		stand-</a:t>
            </a:r>
            <a:r>
              <a:rPr lang="fr-CA" sz="2400" cap="small" dirty="0"/>
              <a:t>3</a:t>
            </a:r>
            <a:r>
              <a:rPr lang="en-US" sz="2400" cap="small" dirty="0"/>
              <a:t>sg</a:t>
            </a:r>
            <a:endParaRPr lang="ru-RU" sz="2400" dirty="0"/>
          </a:p>
          <a:p>
            <a:pPr marL="0" indent="0" defTabSz="180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						</a:t>
            </a:r>
            <a:r>
              <a:rPr lang="en-US" sz="2400" dirty="0"/>
              <a:t>Int.:</a:t>
            </a:r>
            <a:r>
              <a:rPr lang="ru-RU" sz="2400" dirty="0"/>
              <a:t> ‘</a:t>
            </a:r>
            <a:r>
              <a:rPr lang="en-US" sz="2400" dirty="0"/>
              <a:t>In the middle of the summer, the lake is going to dry up</a:t>
            </a:r>
            <a:r>
              <a:rPr lang="ru-RU" sz="2400" dirty="0"/>
              <a:t>.’</a:t>
            </a:r>
            <a:endParaRPr lang="en-US" sz="2400" dirty="0"/>
          </a:p>
          <a:p>
            <a:pPr marL="0" indent="0" defTabSz="180000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/>
          </a:p>
          <a:p>
            <a:pPr marL="0" indent="0" defTabSz="180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			</a:t>
            </a:r>
            <a:r>
              <a:rPr lang="en-US" sz="2400" dirty="0"/>
              <a:t>b.	</a:t>
            </a:r>
            <a:r>
              <a:rPr lang="en-US" sz="2400" cap="small" baseline="30000" dirty="0"/>
              <a:t>ok</a:t>
            </a:r>
            <a:r>
              <a:rPr lang="en-US" sz="2400" dirty="0"/>
              <a:t> to </a:t>
            </a:r>
            <a:r>
              <a:rPr lang="ru-RU" sz="2400" dirty="0"/>
              <a:t>			</a:t>
            </a:r>
            <a:r>
              <a:rPr lang="en-US" sz="2400" dirty="0"/>
              <a:t>[</a:t>
            </a:r>
            <a:r>
              <a:rPr lang="en-US" sz="2400" dirty="0" err="1"/>
              <a:t>tə</a:t>
            </a:r>
            <a:r>
              <a:rPr lang="en-US" sz="2400" dirty="0"/>
              <a:t>-h	 	</a:t>
            </a:r>
            <a:r>
              <a:rPr lang="ru-RU" sz="2400" dirty="0"/>
              <a:t>		</a:t>
            </a:r>
            <a:r>
              <a:rPr lang="en-US" sz="2400" dirty="0"/>
              <a:t>			</a:t>
            </a:r>
            <a:r>
              <a:rPr lang="en-US" sz="2400" dirty="0" err="1"/>
              <a:t>jern’a</a:t>
            </a:r>
            <a:r>
              <a:rPr lang="en-US" sz="2400" dirty="0"/>
              <a:t>]</a:t>
            </a:r>
            <a:r>
              <a:rPr lang="en-US" sz="2400" cap="small" baseline="-25000" dirty="0" err="1"/>
              <a:t>foc</a:t>
            </a:r>
            <a:r>
              <a:rPr lang="en-US" sz="2400" dirty="0"/>
              <a:t>		</a:t>
            </a:r>
            <a:r>
              <a:rPr lang="en-US" sz="2400" dirty="0" err="1"/>
              <a:t>tira-mənc</a:t>
            </a:r>
            <a:r>
              <a:rPr lang="en-US" sz="2400" dirty="0"/>
              <a:t>’˚		me-˚</a:t>
            </a:r>
            <a:endParaRPr lang="ru-RU" sz="2400" dirty="0"/>
          </a:p>
          <a:p>
            <a:pPr marL="0" indent="0" defTabSz="1800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	 </a:t>
            </a:r>
            <a:r>
              <a:rPr lang="ru-RU" sz="2400" dirty="0"/>
              <a:t>						</a:t>
            </a:r>
            <a:r>
              <a:rPr lang="fr-CA" sz="2400" dirty="0"/>
              <a:t>lake 	summer-</a:t>
            </a:r>
            <a:r>
              <a:rPr lang="en-US" sz="2400" cap="small" dirty="0"/>
              <a:t>gen</a:t>
            </a:r>
            <a:r>
              <a:rPr lang="en-US" sz="2400" dirty="0"/>
              <a:t> </a:t>
            </a:r>
            <a:r>
              <a:rPr lang="fr-CA" sz="2400" dirty="0"/>
              <a:t>	middle	  	 		dry.up-</a:t>
            </a:r>
            <a:r>
              <a:rPr lang="en-US" sz="2400" cap="small" dirty="0" err="1"/>
              <a:t>purp</a:t>
            </a:r>
            <a:r>
              <a:rPr lang="en-US" sz="2400" dirty="0"/>
              <a:t> </a:t>
            </a:r>
            <a:r>
              <a:rPr lang="fr-CA" sz="2400" dirty="0"/>
              <a:t>		stand-</a:t>
            </a:r>
            <a:r>
              <a:rPr lang="fr-CA" sz="2400" cap="small" dirty="0"/>
              <a:t>3</a:t>
            </a:r>
            <a:r>
              <a:rPr lang="en-US" sz="2400" cap="small" dirty="0"/>
              <a:t>sg</a:t>
            </a:r>
            <a:endParaRPr lang="ru-RU" sz="2400" dirty="0"/>
          </a:p>
          <a:p>
            <a:pPr marL="0" indent="0" defTabSz="180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						</a:t>
            </a:r>
            <a:r>
              <a:rPr lang="en-US" sz="2400" dirty="0"/>
              <a:t>	</a:t>
            </a:r>
            <a:r>
              <a:rPr lang="ru-RU" sz="2400" dirty="0"/>
              <a:t>‘</a:t>
            </a:r>
            <a:r>
              <a:rPr lang="en-US" sz="2400" dirty="0"/>
              <a:t>The lake is going to dry up in the middle of the summer.</a:t>
            </a:r>
            <a:r>
              <a:rPr lang="ru-RU" sz="2400" dirty="0"/>
              <a:t>’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304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C55DF0-EF6A-4C4D-9C84-5465498C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prospective aspect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B6979C-BEC6-4355-B3D1-993288D46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539750">
              <a:buNone/>
            </a:pPr>
            <a:r>
              <a:rPr lang="en-US" dirty="0"/>
              <a:t>A small old spaniel — which had been Don Jose’s,</a:t>
            </a:r>
            <a:endParaRPr lang="ru-RU" dirty="0"/>
          </a:p>
          <a:p>
            <a:pPr marL="0" indent="539750">
              <a:buNone/>
            </a:pPr>
            <a:r>
              <a:rPr lang="en-US" dirty="0"/>
              <a:t>His father’s, whom he loved, as ye may think,</a:t>
            </a:r>
            <a:endParaRPr lang="ru-RU" dirty="0"/>
          </a:p>
          <a:p>
            <a:pPr marL="0" indent="539750">
              <a:buNone/>
            </a:pPr>
            <a:r>
              <a:rPr lang="en-US" dirty="0"/>
              <a:t>For on such things the memory reposes</a:t>
            </a:r>
            <a:endParaRPr lang="ru-RU" dirty="0"/>
          </a:p>
          <a:p>
            <a:pPr marL="0" indent="539750">
              <a:buNone/>
            </a:pPr>
            <a:r>
              <a:rPr lang="en-US" dirty="0"/>
              <a:t>With tenderness — stood howling on the brink,</a:t>
            </a:r>
            <a:endParaRPr lang="ru-RU" dirty="0"/>
          </a:p>
          <a:p>
            <a:pPr marL="0" indent="539750">
              <a:buNone/>
            </a:pPr>
            <a:r>
              <a:rPr lang="en-US" dirty="0"/>
              <a:t>Knowing (dogs have such intellectual noses!),</a:t>
            </a:r>
            <a:endParaRPr lang="ru-RU" dirty="0"/>
          </a:p>
          <a:p>
            <a:pPr marL="0" indent="539750">
              <a:buNone/>
            </a:pPr>
            <a:r>
              <a:rPr lang="en-US" dirty="0"/>
              <a:t>No doubt, the vessel </a:t>
            </a:r>
            <a:r>
              <a:rPr lang="en-US" b="1" dirty="0"/>
              <a:t>was about to sink.</a:t>
            </a:r>
            <a:endParaRPr lang="ru-RU" dirty="0"/>
          </a:p>
          <a:p>
            <a:pPr marL="0" indent="539750">
              <a:buNone/>
            </a:pPr>
            <a:r>
              <a:rPr lang="en-US" dirty="0"/>
              <a:t>							</a:t>
            </a:r>
            <a:r>
              <a:rPr lang="ru-RU" dirty="0"/>
              <a:t>(</a:t>
            </a:r>
            <a:r>
              <a:rPr lang="en-US" dirty="0"/>
              <a:t>J</a:t>
            </a:r>
            <a:r>
              <a:rPr lang="ru-RU" dirty="0"/>
              <a:t>. </a:t>
            </a:r>
            <a:r>
              <a:rPr lang="en-US" dirty="0"/>
              <a:t>G</a:t>
            </a:r>
            <a:r>
              <a:rPr lang="ru-RU" dirty="0"/>
              <a:t>. </a:t>
            </a:r>
            <a:r>
              <a:rPr lang="en-US" dirty="0"/>
              <a:t>Byron</a:t>
            </a:r>
            <a:r>
              <a:rPr lang="ru-RU" dirty="0"/>
              <a:t>, </a:t>
            </a:r>
            <a:r>
              <a:rPr lang="en-US" i="1" dirty="0"/>
              <a:t>Don Juan</a:t>
            </a:r>
            <a:r>
              <a:rPr lang="ru-RU" dirty="0"/>
              <a:t>, 2, 58)</a:t>
            </a:r>
          </a:p>
        </p:txBody>
      </p:sp>
    </p:spTree>
    <p:extLst>
      <p:ext uri="{BB962C8B-B14F-4D97-AF65-F5344CB8AC3E}">
        <p14:creationId xmlns:p14="http://schemas.microsoft.com/office/powerpoint/2010/main" val="2040162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48FB28-0E7A-4D04-B573-95745A59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6C0E7B-CCF1-4995-BE93-9A53E1383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Focal time adverbials, but not </a:t>
            </a:r>
            <a:r>
              <a:rPr lang="en-US" i="1" dirty="0"/>
              <a:t>when</a:t>
            </a:r>
            <a:r>
              <a:rPr lang="en-US" dirty="0"/>
              <a:t>-questions are allowed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cap="small" dirty="0"/>
              <a:t>Argentinian Spanish</a:t>
            </a:r>
          </a:p>
          <a:p>
            <a:pPr marL="514350" indent="-514350">
              <a:buAutoNum type="arabicParenBoth" startAt="10"/>
            </a:pPr>
            <a:r>
              <a:rPr lang="es-ES" b="0" i="0" dirty="0">
                <a:solidFill>
                  <a:srgbClr val="000000"/>
                </a:solidFill>
                <a:effectLst/>
              </a:rPr>
              <a:t> a.		La madera está por quemarse en cinco minutos</a:t>
            </a:r>
          </a:p>
          <a:p>
            <a:pPr marL="0" indent="0">
              <a:buNone/>
            </a:pPr>
            <a:r>
              <a:rPr lang="es-ES" dirty="0">
                <a:solidFill>
                  <a:srgbClr val="000000"/>
                </a:solidFill>
              </a:rPr>
              <a:t>						‘The wood is about to be burnt in five minutes’</a:t>
            </a:r>
          </a:p>
          <a:p>
            <a:pPr marL="0" indent="0">
              <a:buNone/>
            </a:pPr>
            <a:endParaRPr lang="es-E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rgbClr val="000000"/>
                </a:solidFill>
              </a:rPr>
              <a:t>			b.		# 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¿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Quándo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está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por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irse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?</a:t>
            </a:r>
          </a:p>
          <a:p>
            <a:pPr marL="0" indent="0">
              <a:buNone/>
            </a:pPr>
            <a:r>
              <a:rPr lang="es-ES" dirty="0">
                <a:solidFill>
                  <a:srgbClr val="000000"/>
                </a:solidFill>
              </a:rPr>
              <a:t>								Int.	‘When is he going to leave?’</a:t>
            </a:r>
            <a:endParaRPr lang="es-ES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es-ES" dirty="0">
                <a:solidFill>
                  <a:srgbClr val="000000"/>
                </a:solidFill>
              </a:rPr>
              <a:t>			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027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776771-EBAE-44CC-B68B-A6BCF34BE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B09D8C-4D69-49CF-ACEC-E42C13E8D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temporal adverbials are allowed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cap="small" dirty="0"/>
              <a:t>French</a:t>
            </a:r>
          </a:p>
          <a:p>
            <a:pPr marL="514350" indent="-514350">
              <a:buAutoNum type="arabicParenBoth" startAt="11"/>
            </a:pPr>
            <a:r>
              <a:rPr lang="en-US" dirty="0"/>
              <a:t> 	</a:t>
            </a:r>
            <a:r>
              <a:rPr lang="en-US" dirty="0" err="1"/>
              <a:t>Demain</a:t>
            </a:r>
            <a:r>
              <a:rPr lang="en-US" dirty="0"/>
              <a:t>, l</a:t>
            </a:r>
            <a:r>
              <a:rPr lang="fr-CA" kern="100" dirty="0">
                <a:effectLst/>
              </a:rPr>
              <a:t>’enfant va mourir</a:t>
            </a:r>
          </a:p>
          <a:p>
            <a:pPr marL="0" indent="0">
              <a:buNone/>
            </a:pPr>
            <a:r>
              <a:rPr lang="fr-CA" kern="100" dirty="0"/>
              <a:t>				‘Tomorrow, the child is going to die’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715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75D587-E821-45E1-9B7D-CD68B991A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Different constructions start out at different stages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9A7A75-4F80-48CC-AB2A-1F66A4685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977563" cy="4802187"/>
          </a:xfrm>
        </p:spPr>
        <p:txBody>
          <a:bodyPr>
            <a:normAutofit/>
          </a:bodyPr>
          <a:lstStyle/>
          <a:p>
            <a:r>
              <a:rPr lang="en-US" dirty="0"/>
              <a:t>…or so it seems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Both Moksha and Brazilian Portuguese: “want”-</a:t>
            </a:r>
            <a:r>
              <a:rPr lang="en-US" dirty="0" err="1"/>
              <a:t>prospectives</a:t>
            </a:r>
            <a:r>
              <a:rPr lang="en-US" dirty="0"/>
              <a:t> at a very initial stage of grammaticalization</a:t>
            </a:r>
          </a:p>
          <a:p>
            <a:r>
              <a:rPr lang="en-US" dirty="0"/>
              <a:t>Moksha does not allow animate subjects with a non-volitional interpretation</a:t>
            </a:r>
          </a:p>
          <a:p>
            <a:pPr marL="514350" indent="-514350">
              <a:buAutoNum type="arabicParenBoth" startAt="12"/>
            </a:pPr>
            <a:r>
              <a:rPr lang="en-US" dirty="0"/>
              <a:t> 		a.	</a:t>
            </a:r>
            <a:r>
              <a:rPr lang="en-US" dirty="0" err="1"/>
              <a:t>l’ɛjs</a:t>
            </a:r>
            <a:r>
              <a:rPr lang="en-US" dirty="0"/>
              <a:t>’ 	</a:t>
            </a:r>
            <a:r>
              <a:rPr lang="en-US" dirty="0" err="1"/>
              <a:t>joraj</a:t>
            </a:r>
            <a:r>
              <a:rPr lang="en-US" dirty="0"/>
              <a:t>’ 					</a:t>
            </a:r>
            <a:r>
              <a:rPr lang="en-US" dirty="0" err="1"/>
              <a:t>kos’kəms</a:t>
            </a:r>
            <a:r>
              <a:rPr lang="en-US" dirty="0"/>
              <a:t>				b.	# </a:t>
            </a:r>
            <a:r>
              <a:rPr lang="en-US" dirty="0" err="1"/>
              <a:t>jorat</a:t>
            </a:r>
            <a:r>
              <a:rPr lang="en-US" dirty="0"/>
              <a:t> 					prams</a:t>
            </a:r>
          </a:p>
          <a:p>
            <a:pPr marL="0" indent="0">
              <a:buNone/>
            </a:pPr>
            <a:r>
              <a:rPr lang="en-US" dirty="0"/>
              <a:t>							river		want.3sg	 	</a:t>
            </a:r>
            <a:r>
              <a:rPr lang="en-US" dirty="0" err="1"/>
              <a:t>dry.up</a:t>
            </a:r>
            <a:r>
              <a:rPr lang="en-US" dirty="0"/>
              <a:t>									want.2sg		fall</a:t>
            </a:r>
          </a:p>
          <a:p>
            <a:pPr marL="0" indent="0">
              <a:buNone/>
            </a:pPr>
            <a:r>
              <a:rPr lang="en-US" dirty="0"/>
              <a:t>							‘River is about to dry up’						#	‘You are about to fall!’</a:t>
            </a:r>
          </a:p>
          <a:p>
            <a:pPr marL="0" indent="0">
              <a:buNone/>
            </a:pPr>
            <a:r>
              <a:rPr lang="en-US" dirty="0"/>
              <a:t>																															 	OK ‘You intend to fall’</a:t>
            </a:r>
          </a:p>
        </p:txBody>
      </p:sp>
    </p:spTree>
    <p:extLst>
      <p:ext uri="{BB962C8B-B14F-4D97-AF65-F5344CB8AC3E}">
        <p14:creationId xmlns:p14="http://schemas.microsoft.com/office/powerpoint/2010/main" val="274983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75D587-E821-45E1-9B7D-CD68B991A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Different constructions start out at different stages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9A7A75-4F80-48CC-AB2A-1F66A4685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977563" cy="4802187"/>
          </a:xfrm>
        </p:spPr>
        <p:txBody>
          <a:bodyPr>
            <a:normAutofit/>
          </a:bodyPr>
          <a:lstStyle/>
          <a:p>
            <a:r>
              <a:rPr lang="en-US" dirty="0"/>
              <a:t>…or so it seems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Moksha: OK focal definite time adverbials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(13)	</a:t>
            </a:r>
            <a:r>
              <a:rPr lang="en-US" dirty="0" err="1"/>
              <a:t>l’ɛjs</a:t>
            </a:r>
            <a:r>
              <a:rPr lang="en-US" dirty="0"/>
              <a:t>’ 	</a:t>
            </a:r>
            <a:r>
              <a:rPr lang="en-US" dirty="0" err="1"/>
              <a:t>joraj</a:t>
            </a:r>
            <a:r>
              <a:rPr lang="en-US" dirty="0"/>
              <a:t>’ 					</a:t>
            </a:r>
            <a:r>
              <a:rPr lang="en-US" dirty="0" err="1"/>
              <a:t>kos’kəms</a:t>
            </a:r>
            <a:r>
              <a:rPr lang="en-US" dirty="0"/>
              <a:t>	 </a:t>
            </a:r>
            <a:r>
              <a:rPr lang="en-US" dirty="0" err="1"/>
              <a:t>kovdə</a:t>
            </a:r>
            <a:r>
              <a:rPr lang="en-US" dirty="0"/>
              <a:t> </a:t>
            </a:r>
            <a:r>
              <a:rPr lang="en-US" dirty="0" err="1"/>
              <a:t>mel’ə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	river		want.3sg	 	</a:t>
            </a:r>
            <a:r>
              <a:rPr lang="en-US" dirty="0" err="1"/>
              <a:t>dry.up</a:t>
            </a:r>
            <a:r>
              <a:rPr lang="en-US" dirty="0"/>
              <a:t>			 in a month</a:t>
            </a:r>
          </a:p>
          <a:p>
            <a:pPr marL="0" indent="0">
              <a:buNone/>
            </a:pPr>
            <a:r>
              <a:rPr lang="en-US" dirty="0"/>
              <a:t>				‘River is going to dry up in a month’</a:t>
            </a:r>
          </a:p>
        </p:txBody>
      </p:sp>
    </p:spTree>
    <p:extLst>
      <p:ext uri="{BB962C8B-B14F-4D97-AF65-F5344CB8AC3E}">
        <p14:creationId xmlns:p14="http://schemas.microsoft.com/office/powerpoint/2010/main" val="502553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75D587-E821-45E1-9B7D-CD68B991A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Different constructions start out at different stages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9A7A75-4F80-48CC-AB2A-1F66A4685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977563" cy="4802187"/>
          </a:xfrm>
        </p:spPr>
        <p:txBody>
          <a:bodyPr>
            <a:normAutofit/>
          </a:bodyPr>
          <a:lstStyle/>
          <a:p>
            <a:r>
              <a:rPr lang="en-US" dirty="0"/>
              <a:t>…or so it seems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Brazilian Portuguese: no temporal adverbials allowed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(14)	a.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b="0" i="0" dirty="0">
                <a:solidFill>
                  <a:srgbClr val="000000"/>
                </a:solidFill>
                <a:effectLst/>
              </a:rPr>
              <a:t>#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b="0" i="0" dirty="0">
                <a:solidFill>
                  <a:srgbClr val="000000"/>
                </a:solidFill>
                <a:effectLst/>
              </a:rPr>
              <a:t>O café 			está querendo ser preparado logo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			The coffee is 			wanting 	be 	prepared 		soon</a:t>
            </a:r>
          </a:p>
          <a:p>
            <a:pPr marL="0" indent="0">
              <a:buNone/>
            </a:pPr>
            <a:r>
              <a:rPr lang="en-US" dirty="0"/>
              <a:t>						Int.: ‘The coffee is about to boil soon’</a:t>
            </a:r>
          </a:p>
        </p:txBody>
      </p:sp>
    </p:spTree>
    <p:extLst>
      <p:ext uri="{BB962C8B-B14F-4D97-AF65-F5344CB8AC3E}">
        <p14:creationId xmlns:p14="http://schemas.microsoft.com/office/powerpoint/2010/main" val="5169394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4658B-DEC0-4E35-92EE-1DA117B3E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still</a:t>
            </a:r>
            <a:r>
              <a:rPr lang="en-US" dirty="0"/>
              <a:t> and </a:t>
            </a:r>
            <a:r>
              <a:rPr lang="en-US" i="1" dirty="0"/>
              <a:t>already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DB5CAB-59CE-4C75-BDEC-B1566345A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us pretend that we know how to define </a:t>
            </a:r>
            <a:r>
              <a:rPr lang="en-US" i="1" dirty="0"/>
              <a:t>still</a:t>
            </a:r>
            <a:r>
              <a:rPr lang="en-US" dirty="0"/>
              <a:t> and </a:t>
            </a:r>
            <a:r>
              <a:rPr lang="en-US" i="1" dirty="0"/>
              <a:t>already</a:t>
            </a:r>
            <a:r>
              <a:rPr lang="en-US" dirty="0"/>
              <a:t> cross-linguistically</a:t>
            </a:r>
          </a:p>
          <a:p>
            <a:pPr lvl="1"/>
            <a:r>
              <a:rPr lang="en-US" dirty="0"/>
              <a:t>presuppositions about subsequent / consequent stages, etc.</a:t>
            </a:r>
          </a:p>
          <a:p>
            <a:pPr lvl="1"/>
            <a:r>
              <a:rPr lang="en-US" dirty="0"/>
              <a:t>and then, there will definitely be some languages that lack an </a:t>
            </a:r>
            <a:r>
              <a:rPr lang="en-US" i="1" dirty="0"/>
              <a:t>already</a:t>
            </a:r>
            <a:r>
              <a:rPr lang="en-US" dirty="0"/>
              <a:t>, and perhaps even some that lack a </a:t>
            </a:r>
            <a:r>
              <a:rPr lang="en-US" i="1" dirty="0"/>
              <a:t>still</a:t>
            </a:r>
          </a:p>
          <a:p>
            <a:r>
              <a:rPr lang="en-US" dirty="0"/>
              <a:t>Go well with states: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(15)	I am still / already tired.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5145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008873-68D0-4717-B5FC-4BCC6C646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184E26-0910-4A78-98DE-CE409D5A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8D43C39-EBE1-4E30-A7B5-BBC658680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503798"/>
              </p:ext>
            </p:extLst>
          </p:nvPr>
        </p:nvGraphicFramePr>
        <p:xfrm>
          <a:off x="946150" y="1934103"/>
          <a:ext cx="8128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2380583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81157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Gentium Plus" panose="02000503060000020004" pitchFamily="2" charset="0"/>
                          <a:ea typeface="Gentium Plus" panose="02000503060000020004" pitchFamily="2" charset="0"/>
                          <a:cs typeface="Gentium Plus" panose="02000503060000020004" pitchFamily="2" charset="0"/>
                        </a:rPr>
                        <a:t>OK ‘still’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Gentium Plus" panose="02000503060000020004" pitchFamily="2" charset="0"/>
                        <a:ea typeface="Gentium Plus" panose="02000503060000020004" pitchFamily="2" charset="0"/>
                        <a:cs typeface="Gentium Plus" panose="0200050306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Gentium Plus" panose="02000503060000020004" pitchFamily="2" charset="0"/>
                          <a:ea typeface="Gentium Plus" panose="02000503060000020004" pitchFamily="2" charset="0"/>
                          <a:cs typeface="Gentium Plus" panose="02000503060000020004" pitchFamily="2" charset="0"/>
                        </a:rPr>
                        <a:t>OK ‘already’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Gentium Plus" panose="02000503060000020004" pitchFamily="2" charset="0"/>
                        <a:ea typeface="Gentium Plus" panose="02000503060000020004" pitchFamily="2" charset="0"/>
                        <a:cs typeface="Gentium Plus" panose="0200050306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378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Gentium Plus" panose="02000503060000020004" pitchFamily="2" charset="0"/>
                          <a:ea typeface="Gentium Plus" panose="02000503060000020004" pitchFamily="2" charset="0"/>
                          <a:cs typeface="Gentium Plus" panose="02000503060000020004" pitchFamily="2" charset="0"/>
                        </a:rPr>
                        <a:t>* ‘still’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Gentium Plus" panose="02000503060000020004" pitchFamily="2" charset="0"/>
                        <a:ea typeface="Gentium Plus" panose="02000503060000020004" pitchFamily="2" charset="0"/>
                        <a:cs typeface="Gentium Plus" panose="0200050306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Gentium Plus" panose="02000503060000020004" pitchFamily="2" charset="0"/>
                          <a:ea typeface="Gentium Plus" panose="02000503060000020004" pitchFamily="2" charset="0"/>
                          <a:cs typeface="Gentium Plus" panose="02000503060000020004" pitchFamily="2" charset="0"/>
                        </a:rPr>
                        <a:t>OK ‘already’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Gentium Plus" panose="02000503060000020004" pitchFamily="2" charset="0"/>
                        <a:ea typeface="Gentium Plus" panose="02000503060000020004" pitchFamily="2" charset="0"/>
                        <a:cs typeface="Gentium Plus" panose="0200050306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599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Gentium Plus" panose="02000503060000020004" pitchFamily="2" charset="0"/>
                          <a:ea typeface="Gentium Plus" panose="02000503060000020004" pitchFamily="2" charset="0"/>
                          <a:cs typeface="Gentium Plus" panose="02000503060000020004" pitchFamily="2" charset="0"/>
                        </a:rPr>
                        <a:t>* still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Gentium Plus" panose="02000503060000020004" pitchFamily="2" charset="0"/>
                        <a:ea typeface="Gentium Plus" panose="02000503060000020004" pitchFamily="2" charset="0"/>
                        <a:cs typeface="Gentium Plus" panose="0200050306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Gentium Plus" panose="02000503060000020004" pitchFamily="2" charset="0"/>
                          <a:ea typeface="Gentium Plus" panose="02000503060000020004" pitchFamily="2" charset="0"/>
                          <a:cs typeface="Gentium Plus" panose="02000503060000020004" pitchFamily="2" charset="0"/>
                        </a:rPr>
                        <a:t>* already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Gentium Plus" panose="02000503060000020004" pitchFamily="2" charset="0"/>
                        <a:ea typeface="Gentium Plus" panose="02000503060000020004" pitchFamily="2" charset="0"/>
                        <a:cs typeface="Gentium Plus" panose="0200050306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086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8484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008873-68D0-4717-B5FC-4BCC6C646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184E26-0910-4A78-98DE-CE409D5A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8D43C39-EBE1-4E30-A7B5-BBC658680DCB}"/>
              </a:ext>
            </a:extLst>
          </p:cNvPr>
          <p:cNvGraphicFramePr>
            <a:graphicFrameLocks noGrp="1"/>
          </p:cNvGraphicFramePr>
          <p:nvPr/>
        </p:nvGraphicFramePr>
        <p:xfrm>
          <a:off x="946150" y="1934103"/>
          <a:ext cx="8128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2380583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81157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Gentium Plus" panose="02000503060000020004" pitchFamily="2" charset="0"/>
                          <a:ea typeface="Gentium Plus" panose="02000503060000020004" pitchFamily="2" charset="0"/>
                          <a:cs typeface="Gentium Plus" panose="02000503060000020004" pitchFamily="2" charset="0"/>
                        </a:rPr>
                        <a:t>OK ‘still’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Gentium Plus" panose="02000503060000020004" pitchFamily="2" charset="0"/>
                        <a:ea typeface="Gentium Plus" panose="02000503060000020004" pitchFamily="2" charset="0"/>
                        <a:cs typeface="Gentium Plus" panose="0200050306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Gentium Plus" panose="02000503060000020004" pitchFamily="2" charset="0"/>
                          <a:ea typeface="Gentium Plus" panose="02000503060000020004" pitchFamily="2" charset="0"/>
                          <a:cs typeface="Gentium Plus" panose="02000503060000020004" pitchFamily="2" charset="0"/>
                        </a:rPr>
                        <a:t>OK ‘already’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Gentium Plus" panose="02000503060000020004" pitchFamily="2" charset="0"/>
                        <a:ea typeface="Gentium Plus" panose="02000503060000020004" pitchFamily="2" charset="0"/>
                        <a:cs typeface="Gentium Plus" panose="0200050306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378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Gentium Plus" panose="02000503060000020004" pitchFamily="2" charset="0"/>
                          <a:ea typeface="Gentium Plus" panose="02000503060000020004" pitchFamily="2" charset="0"/>
                          <a:cs typeface="Gentium Plus" panose="02000503060000020004" pitchFamily="2" charset="0"/>
                        </a:rPr>
                        <a:t>* ‘still’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Gentium Plus" panose="02000503060000020004" pitchFamily="2" charset="0"/>
                        <a:ea typeface="Gentium Plus" panose="02000503060000020004" pitchFamily="2" charset="0"/>
                        <a:cs typeface="Gentium Plus" panose="0200050306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Gentium Plus" panose="02000503060000020004" pitchFamily="2" charset="0"/>
                          <a:ea typeface="Gentium Plus" panose="02000503060000020004" pitchFamily="2" charset="0"/>
                          <a:cs typeface="Gentium Plus" panose="02000503060000020004" pitchFamily="2" charset="0"/>
                        </a:rPr>
                        <a:t>OK ‘already’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Gentium Plus" panose="02000503060000020004" pitchFamily="2" charset="0"/>
                        <a:ea typeface="Gentium Plus" panose="02000503060000020004" pitchFamily="2" charset="0"/>
                        <a:cs typeface="Gentium Plus" panose="0200050306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599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Gentium Plus" panose="02000503060000020004" pitchFamily="2" charset="0"/>
                          <a:ea typeface="Gentium Plus" panose="02000503060000020004" pitchFamily="2" charset="0"/>
                          <a:cs typeface="Gentium Plus" panose="02000503060000020004" pitchFamily="2" charset="0"/>
                        </a:rPr>
                        <a:t>* still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Gentium Plus" panose="02000503060000020004" pitchFamily="2" charset="0"/>
                        <a:ea typeface="Gentium Plus" panose="02000503060000020004" pitchFamily="2" charset="0"/>
                        <a:cs typeface="Gentium Plus" panose="0200050306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Gentium Plus" panose="02000503060000020004" pitchFamily="2" charset="0"/>
                          <a:ea typeface="Gentium Plus" panose="02000503060000020004" pitchFamily="2" charset="0"/>
                          <a:cs typeface="Gentium Plus" panose="02000503060000020004" pitchFamily="2" charset="0"/>
                        </a:rPr>
                        <a:t>* already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Gentium Plus" panose="02000503060000020004" pitchFamily="2" charset="0"/>
                        <a:ea typeface="Gentium Plus" panose="02000503060000020004" pitchFamily="2" charset="0"/>
                        <a:cs typeface="Gentium Plus" panose="0200050306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08646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5" name="Рукописный ввод 4">
                <a:extLst>
                  <a:ext uri="{FF2B5EF4-FFF2-40B4-BE49-F238E27FC236}">
                    <a16:creationId xmlns:a16="http://schemas.microsoft.com/office/drawing/2014/main" id="{68A216E4-27E8-4484-9026-A146661DA61A}"/>
                  </a:ext>
                </a:extLst>
              </p14:cNvPr>
              <p14:cNvContentPartPr/>
              <p14:nvPr/>
            </p14:nvContentPartPr>
            <p14:xfrm>
              <a:off x="9383535" y="956880"/>
              <a:ext cx="475560" cy="3257280"/>
            </p14:xfrm>
          </p:contentPart>
        </mc:Choice>
        <mc:Fallback>
          <p:pic>
            <p:nvPicPr>
              <p:cNvPr id="5" name="Рукописный ввод 4">
                <a:extLst>
                  <a:ext uri="{FF2B5EF4-FFF2-40B4-BE49-F238E27FC236}">
                    <a16:creationId xmlns:a16="http://schemas.microsoft.com/office/drawing/2014/main" id="{68A216E4-27E8-4484-9026-A146661DA61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65535" y="939240"/>
                <a:ext cx="511200" cy="32929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88FA525-A0FF-40D4-82D1-85F3D593AA7D}"/>
              </a:ext>
            </a:extLst>
          </p:cNvPr>
          <p:cNvSpPr txBox="1"/>
          <p:nvPr/>
        </p:nvSpPr>
        <p:spPr>
          <a:xfrm>
            <a:off x="9859095" y="1879037"/>
            <a:ext cx="16762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rPr>
              <a:t>historical evolution</a:t>
            </a:r>
            <a:endParaRPr lang="ru-RU" sz="2200" dirty="0">
              <a:solidFill>
                <a:srgbClr val="7030A0"/>
              </a:solidFill>
              <a:latin typeface="Gentium Plus" panose="02000503060000020004" pitchFamily="2" charset="0"/>
              <a:ea typeface="Gentium Plus" panose="02000503060000020004" pitchFamily="2" charset="0"/>
              <a:cs typeface="Gentium Plus" panose="02000503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4025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367AD-7CC5-49F7-BD2F-21E847048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 </a:t>
            </a:r>
            <a:r>
              <a:rPr lang="en-US" i="1" dirty="0"/>
              <a:t>still</a:t>
            </a:r>
            <a:r>
              <a:rPr lang="en-US" dirty="0"/>
              <a:t>, ok </a:t>
            </a:r>
            <a:r>
              <a:rPr lang="en-US" i="1" dirty="0"/>
              <a:t>already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22DF4A-B0D2-4FAE-9BCE-E454B4079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(16) American English</a:t>
            </a:r>
          </a:p>
          <a:p>
            <a:pPr marL="0" indent="0">
              <a:buNone/>
            </a:pPr>
            <a:r>
              <a:rPr lang="en-US" kern="100" dirty="0">
                <a:effectLst/>
              </a:rPr>
              <a:t>a. As far as Kim's parents knew, their daughter was </a:t>
            </a:r>
            <a:r>
              <a:rPr lang="en-US" b="1" kern="100" dirty="0">
                <a:effectLst/>
              </a:rPr>
              <a:t>still about to</a:t>
            </a:r>
            <a:r>
              <a:rPr lang="en-US" kern="100" dirty="0">
                <a:effectLst/>
              </a:rPr>
              <a:t> marry Robert (COCA)</a:t>
            </a:r>
            <a:endParaRPr lang="ru-RU" kern="100" dirty="0">
              <a:effectLst/>
            </a:endParaRPr>
          </a:p>
          <a:p>
            <a:pPr marL="0" indent="0" algn="just">
              <a:buNone/>
              <a:tabLst>
                <a:tab pos="179705" algn="l"/>
              </a:tabLst>
            </a:pPr>
            <a:r>
              <a:rPr lang="en-US" kern="100" dirty="0">
                <a:effectLst/>
              </a:rPr>
              <a:t>b. Meanwhile Constantine, journeying with incredible rapidity, reached his father, who was </a:t>
            </a:r>
            <a:r>
              <a:rPr lang="en-US" b="1" kern="100" dirty="0">
                <a:effectLst/>
              </a:rPr>
              <a:t>already about to</a:t>
            </a:r>
            <a:r>
              <a:rPr lang="en-US" kern="100" dirty="0">
                <a:effectLst/>
              </a:rPr>
              <a:t> expire (COCA)</a:t>
            </a:r>
            <a:endParaRPr lang="ru-RU" kern="100" dirty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1198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367AD-7CC5-49F7-BD2F-21E847048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 </a:t>
            </a:r>
            <a:r>
              <a:rPr lang="en-US" i="1" dirty="0"/>
              <a:t>still</a:t>
            </a:r>
            <a:r>
              <a:rPr lang="en-US" dirty="0"/>
              <a:t>, ok </a:t>
            </a:r>
            <a:r>
              <a:rPr lang="en-US" i="1" dirty="0"/>
              <a:t>already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22DF4A-B0D2-4FAE-9BCE-E454B4079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(16) </a:t>
            </a:r>
            <a:r>
              <a:rPr lang="en-US" cap="small" dirty="0"/>
              <a:t>American English</a:t>
            </a:r>
          </a:p>
          <a:p>
            <a:pPr marL="514350" indent="-514350">
              <a:buAutoNum type="alphaLcPeriod"/>
            </a:pPr>
            <a:r>
              <a:rPr lang="en-US" kern="100" dirty="0">
                <a:effectLst/>
              </a:rPr>
              <a:t>As far as Kim's parents knew, their daughter was </a:t>
            </a:r>
            <a:r>
              <a:rPr lang="en-US" b="1" kern="100" dirty="0">
                <a:effectLst/>
              </a:rPr>
              <a:t>still about to</a:t>
            </a:r>
            <a:r>
              <a:rPr lang="en-US" kern="100" dirty="0">
                <a:effectLst/>
              </a:rPr>
              <a:t> marry Robert (COCA)</a:t>
            </a:r>
          </a:p>
          <a:p>
            <a:pPr lvl="1"/>
            <a:r>
              <a:rPr lang="en-US" kern="100" dirty="0"/>
              <a:t>(‘</a:t>
            </a:r>
            <a:r>
              <a:rPr lang="ru-RU" kern="100" dirty="0"/>
              <a:t>всё ещё</a:t>
            </a:r>
            <a:r>
              <a:rPr lang="en-US" kern="100" dirty="0"/>
              <a:t>’</a:t>
            </a:r>
            <a:r>
              <a:rPr lang="ru-RU" kern="100" dirty="0"/>
              <a:t> </a:t>
            </a:r>
            <a:r>
              <a:rPr lang="en-US" kern="100" dirty="0"/>
              <a:t>or</a:t>
            </a:r>
            <a:r>
              <a:rPr lang="ru-RU" kern="100" dirty="0"/>
              <a:t> </a:t>
            </a:r>
            <a:r>
              <a:rPr lang="en-US" kern="100" dirty="0"/>
              <a:t>‘</a:t>
            </a:r>
            <a:r>
              <a:rPr lang="ru-RU" kern="100" dirty="0"/>
              <a:t>всё-таки</a:t>
            </a:r>
            <a:r>
              <a:rPr lang="en-US" kern="100" dirty="0"/>
              <a:t>’</a:t>
            </a:r>
            <a:r>
              <a:rPr lang="ru-RU" kern="100" dirty="0"/>
              <a:t>)</a:t>
            </a:r>
            <a:endParaRPr lang="ru-RU" kern="100" dirty="0">
              <a:effectLst/>
            </a:endParaRPr>
          </a:p>
          <a:p>
            <a:pPr marL="0" indent="0" algn="just">
              <a:buNone/>
              <a:tabLst>
                <a:tab pos="179705" algn="l"/>
              </a:tabLst>
            </a:pPr>
            <a:r>
              <a:rPr lang="en-US" kern="100" dirty="0">
                <a:effectLst/>
              </a:rPr>
              <a:t>b. Meanwhile Constantine, journeying with incredible rapidity, reached his father, who was </a:t>
            </a:r>
            <a:r>
              <a:rPr lang="en-US" b="1" kern="100" dirty="0">
                <a:effectLst/>
              </a:rPr>
              <a:t>already about to</a:t>
            </a:r>
            <a:r>
              <a:rPr lang="en-US" kern="100" dirty="0">
                <a:effectLst/>
              </a:rPr>
              <a:t> expire (COCA)</a:t>
            </a:r>
            <a:endParaRPr lang="ru-RU" kern="100" dirty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37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28A8B9-A994-49DC-9323-5BCA2E46A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prospective aspect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CFE95D-598A-48FE-93C0-B3057E115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“highlights” </a:t>
            </a:r>
            <a:r>
              <a:rPr lang="en-US" b="1" dirty="0"/>
              <a:t>a preliminary stage</a:t>
            </a:r>
            <a:r>
              <a:rPr lang="en-US" dirty="0"/>
              <a:t> of an event</a:t>
            </a:r>
          </a:p>
          <a:p>
            <a:r>
              <a:rPr lang="en-US" dirty="0"/>
              <a:t>combines with various tenses</a:t>
            </a:r>
          </a:p>
          <a:p>
            <a:pPr lvl="1"/>
            <a:r>
              <a:rPr lang="en-US" i="1" dirty="0"/>
              <a:t>was about to sink, will be about to sink</a:t>
            </a:r>
          </a:p>
          <a:p>
            <a:endParaRPr lang="en-US" dirty="0"/>
          </a:p>
          <a:p>
            <a:r>
              <a:rPr lang="en-US" dirty="0"/>
              <a:t>not a garden variety necessity modal</a:t>
            </a:r>
          </a:p>
          <a:p>
            <a:r>
              <a:rPr lang="en-US" dirty="0"/>
              <a:t>we are not interested in </a:t>
            </a:r>
            <a:r>
              <a:rPr lang="en-US" i="1" dirty="0"/>
              <a:t>has to sink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19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367AD-7CC5-49F7-BD2F-21E847048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 </a:t>
            </a:r>
            <a:r>
              <a:rPr lang="en-US" i="1" dirty="0"/>
              <a:t>still</a:t>
            </a:r>
            <a:r>
              <a:rPr lang="en-US" dirty="0"/>
              <a:t>, ok </a:t>
            </a:r>
            <a:r>
              <a:rPr lang="en-US" i="1" dirty="0"/>
              <a:t>already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22DF4A-B0D2-4FAE-9BCE-E454B4079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(17) </a:t>
            </a:r>
            <a:r>
              <a:rPr lang="en-US" cap="small" dirty="0"/>
              <a:t>Brazilian Portuguese</a:t>
            </a:r>
          </a:p>
          <a:p>
            <a:pPr marL="0" indent="0" algn="just">
              <a:buNone/>
              <a:tabLst>
                <a:tab pos="179705" algn="l"/>
              </a:tabLst>
            </a:pPr>
            <a:r>
              <a:rPr lang="fr-CA" kern="100" dirty="0"/>
              <a:t>		a</a:t>
            </a:r>
            <a:r>
              <a:rPr lang="fr-CA" kern="100" dirty="0">
                <a:effectLst/>
              </a:rPr>
              <a:t>. Ele </a:t>
            </a:r>
            <a:r>
              <a:rPr lang="fr-CA" b="1" kern="100" dirty="0">
                <a:effectLst/>
              </a:rPr>
              <a:t>ainda</a:t>
            </a:r>
            <a:r>
              <a:rPr lang="fr-CA" kern="100" dirty="0">
                <a:effectLst/>
              </a:rPr>
              <a:t> está para morrer</a:t>
            </a:r>
            <a:endParaRPr lang="ru-RU" kern="100" dirty="0">
              <a:effectLst/>
            </a:endParaRPr>
          </a:p>
          <a:p>
            <a:pPr marL="0" indent="0" algn="just">
              <a:buNone/>
              <a:tabLst>
                <a:tab pos="179705" algn="l"/>
              </a:tabLst>
            </a:pPr>
            <a:r>
              <a:rPr lang="fr-CA" kern="100" dirty="0">
                <a:effectLst/>
              </a:rPr>
              <a:t>		</a:t>
            </a:r>
            <a:r>
              <a:rPr lang="ru-RU" kern="100" dirty="0">
                <a:effectLst/>
              </a:rPr>
              <a:t>‘</a:t>
            </a:r>
            <a:r>
              <a:rPr lang="en-US" kern="100" dirty="0">
                <a:effectLst/>
              </a:rPr>
              <a:t>S/he is still about to die</a:t>
            </a:r>
            <a:r>
              <a:rPr lang="ru-RU" kern="100" dirty="0">
                <a:effectLst/>
              </a:rPr>
              <a:t>.’</a:t>
            </a:r>
          </a:p>
          <a:p>
            <a:pPr marL="0" indent="0" algn="just">
              <a:buNone/>
              <a:tabLst>
                <a:tab pos="179705" algn="l"/>
              </a:tabLst>
            </a:pPr>
            <a:r>
              <a:rPr lang="ru-RU" kern="100" dirty="0">
                <a:effectLst/>
              </a:rPr>
              <a:t>		</a:t>
            </a:r>
          </a:p>
          <a:p>
            <a:pPr marL="0" indent="0" algn="just">
              <a:buNone/>
              <a:tabLst>
                <a:tab pos="179705" algn="l"/>
              </a:tabLst>
            </a:pPr>
            <a:r>
              <a:rPr lang="ru-RU" kern="100" dirty="0">
                <a:effectLst/>
              </a:rPr>
              <a:t>		</a:t>
            </a:r>
            <a:r>
              <a:rPr lang="fr-CA" kern="100" dirty="0">
                <a:effectLst/>
              </a:rPr>
              <a:t>b. Ele </a:t>
            </a:r>
            <a:r>
              <a:rPr lang="fr-CA" b="1" kern="100" dirty="0">
                <a:effectLst/>
              </a:rPr>
              <a:t>já</a:t>
            </a:r>
            <a:r>
              <a:rPr lang="fr-CA" kern="100" dirty="0">
                <a:effectLst/>
              </a:rPr>
              <a:t> está para morrer.</a:t>
            </a:r>
            <a:endParaRPr lang="ru-RU" kern="100" dirty="0">
              <a:effectLst/>
            </a:endParaRPr>
          </a:p>
          <a:p>
            <a:pPr marL="0" indent="0" algn="just">
              <a:buNone/>
              <a:tabLst>
                <a:tab pos="179705" algn="l"/>
              </a:tabLst>
            </a:pPr>
            <a:r>
              <a:rPr lang="fr-CA" kern="100" dirty="0">
                <a:effectLst/>
              </a:rPr>
              <a:t>		</a:t>
            </a:r>
            <a:r>
              <a:rPr lang="ru-RU" kern="100" dirty="0">
                <a:effectLst/>
              </a:rPr>
              <a:t>‘</a:t>
            </a:r>
            <a:r>
              <a:rPr lang="en-US" kern="100" dirty="0">
                <a:effectLst/>
              </a:rPr>
              <a:t>S/he is already about to die</a:t>
            </a:r>
            <a:r>
              <a:rPr lang="ru-RU" kern="100" dirty="0">
                <a:effectLst/>
              </a:rPr>
              <a:t>.’</a:t>
            </a:r>
          </a:p>
          <a:p>
            <a:pPr marL="0" indent="0" algn="just">
              <a:buNone/>
              <a:tabLst>
                <a:tab pos="179705" algn="l"/>
              </a:tabLst>
            </a:pPr>
            <a:r>
              <a:rPr lang="ru-RU" sz="18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05E0331E-5DDE-4E00-9557-919693264948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1800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defRPr>
            </a:lvl1pPr>
            <a:lvl2pPr marL="685800" indent="-228600" algn="l" defTabSz="1800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defRPr>
            </a:lvl2pPr>
            <a:lvl3pPr marL="1143000" indent="-228600" algn="l" defTabSz="1800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defRPr>
            </a:lvl3pPr>
            <a:lvl4pPr marL="1600200" indent="-228600" algn="l" defTabSz="1800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defRPr>
            </a:lvl4pPr>
            <a:lvl5pPr marL="2057400" indent="-228600" algn="l" defTabSz="1800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entium Plus" panose="02000503060000020004" pitchFamily="2" charset="0"/>
                <a:ea typeface="Gentium Plus" panose="02000503060000020004" pitchFamily="2" charset="0"/>
                <a:cs typeface="Gentium Plus" panose="0200050306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tabLst>
                <a:tab pos="179705" algn="l"/>
              </a:tabLst>
            </a:pPr>
            <a:r>
              <a:rPr lang="en-US" kern="100" cap="small" dirty="0"/>
              <a:t>(18) 	 Italian</a:t>
            </a:r>
          </a:p>
          <a:p>
            <a:pPr marL="0" indent="0" algn="just">
              <a:buFont typeface="Arial" panose="020B0604020202020204" pitchFamily="34" charset="0"/>
              <a:buNone/>
              <a:tabLst>
                <a:tab pos="179705" algn="l"/>
              </a:tabLst>
            </a:pPr>
            <a:r>
              <a:rPr lang="en-US" kern="100" dirty="0"/>
              <a:t>		a. </a:t>
            </a:r>
            <a:r>
              <a:rPr lang="en-US" b="1" kern="100" dirty="0" err="1"/>
              <a:t>Ancora</a:t>
            </a:r>
            <a:r>
              <a:rPr lang="en-US" kern="100" dirty="0"/>
              <a:t> </a:t>
            </a:r>
            <a:r>
              <a:rPr lang="en-US" kern="100" dirty="0" err="1"/>
              <a:t>sta</a:t>
            </a:r>
            <a:r>
              <a:rPr lang="en-US" kern="100" dirty="0"/>
              <a:t> per </a:t>
            </a:r>
            <a:r>
              <a:rPr lang="en-US" kern="100" dirty="0" err="1"/>
              <a:t>morire</a:t>
            </a:r>
            <a:endParaRPr lang="ru-RU" kern="100" dirty="0"/>
          </a:p>
          <a:p>
            <a:pPr marL="0" indent="0" algn="just">
              <a:buFont typeface="Arial" panose="020B0604020202020204" pitchFamily="34" charset="0"/>
              <a:buNone/>
              <a:tabLst>
                <a:tab pos="179705" algn="l"/>
              </a:tabLst>
            </a:pPr>
            <a:r>
              <a:rPr lang="en-US" kern="100" dirty="0"/>
              <a:t>		</a:t>
            </a:r>
            <a:r>
              <a:rPr lang="ru-RU" kern="100" dirty="0"/>
              <a:t>‘</a:t>
            </a:r>
            <a:r>
              <a:rPr lang="en-US" kern="100" dirty="0">
                <a:effectLst/>
              </a:rPr>
              <a:t>S/he is still about to die</a:t>
            </a:r>
            <a:r>
              <a:rPr lang="ru-RU" kern="100" dirty="0">
                <a:effectLst/>
              </a:rPr>
              <a:t>.’</a:t>
            </a:r>
            <a:r>
              <a:rPr lang="ru-RU" kern="100" dirty="0"/>
              <a:t>’</a:t>
            </a:r>
          </a:p>
          <a:p>
            <a:pPr marL="0" indent="0" algn="just">
              <a:buFont typeface="Arial" panose="020B0604020202020204" pitchFamily="34" charset="0"/>
              <a:buNone/>
              <a:tabLst>
                <a:tab pos="179705" algn="l"/>
              </a:tabLst>
            </a:pPr>
            <a:r>
              <a:rPr lang="ru-RU" kern="100" dirty="0"/>
              <a:t> </a:t>
            </a:r>
          </a:p>
          <a:p>
            <a:pPr marL="0" indent="0" algn="just">
              <a:buFont typeface="Arial" panose="020B0604020202020204" pitchFamily="34" charset="0"/>
              <a:buNone/>
              <a:tabLst>
                <a:tab pos="179705" algn="l"/>
              </a:tabLst>
            </a:pPr>
            <a:r>
              <a:rPr lang="ru-RU" kern="100" dirty="0"/>
              <a:t>		</a:t>
            </a:r>
            <a:r>
              <a:rPr lang="en-US" kern="100" dirty="0"/>
              <a:t>b. Sta </a:t>
            </a:r>
            <a:r>
              <a:rPr lang="en-US" b="1" kern="100" dirty="0" err="1"/>
              <a:t>già</a:t>
            </a:r>
            <a:r>
              <a:rPr lang="en-US" kern="100" dirty="0"/>
              <a:t> per </a:t>
            </a:r>
            <a:r>
              <a:rPr lang="en-US" kern="100" dirty="0" err="1"/>
              <a:t>morire</a:t>
            </a:r>
            <a:r>
              <a:rPr lang="en-US" kern="100" dirty="0"/>
              <a:t>.</a:t>
            </a:r>
            <a:endParaRPr lang="ru-RU" kern="100" dirty="0"/>
          </a:p>
          <a:p>
            <a:pPr marL="0" indent="0" algn="just">
              <a:buFont typeface="Arial" panose="020B0604020202020204" pitchFamily="34" charset="0"/>
              <a:buNone/>
              <a:tabLst>
                <a:tab pos="179705" algn="l"/>
              </a:tabLst>
            </a:pPr>
            <a:r>
              <a:rPr lang="en-US" kern="100" dirty="0"/>
              <a:t>		</a:t>
            </a:r>
            <a:r>
              <a:rPr lang="ru-RU" kern="100" dirty="0"/>
              <a:t>‘</a:t>
            </a:r>
            <a:r>
              <a:rPr lang="en-US" kern="100" dirty="0">
                <a:effectLst/>
              </a:rPr>
              <a:t>S/he is already about to die</a:t>
            </a:r>
            <a:r>
              <a:rPr lang="ru-RU" kern="100" dirty="0"/>
              <a:t>’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8458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5B99EB-77D9-42A3-9059-253BFE887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 </a:t>
            </a:r>
            <a:r>
              <a:rPr lang="en-US" i="1" dirty="0"/>
              <a:t>still</a:t>
            </a:r>
            <a:r>
              <a:rPr lang="en-US" dirty="0"/>
              <a:t>, ok </a:t>
            </a:r>
            <a:r>
              <a:rPr lang="en-US" i="1" dirty="0"/>
              <a:t>already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A5BFDE-3931-4D91-AFAF-A395FF78F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tabLst>
                <a:tab pos="179705" algn="l"/>
              </a:tabLst>
            </a:pPr>
            <a:r>
              <a:rPr lang="en-US" kern="100" dirty="0">
                <a:effectLst/>
              </a:rPr>
              <a:t>(19) 	The coal in the fireplace is still going to die out</a:t>
            </a:r>
            <a:endParaRPr lang="ru-RU" kern="100" dirty="0">
              <a:effectLst/>
            </a:endParaRPr>
          </a:p>
          <a:p>
            <a:pPr marL="0" indent="0" algn="just">
              <a:buNone/>
              <a:tabLst>
                <a:tab pos="179705" algn="l"/>
              </a:tabLst>
            </a:pPr>
            <a:r>
              <a:rPr lang="en-US" kern="100" dirty="0">
                <a:effectLst/>
              </a:rPr>
              <a:t>		a</a:t>
            </a:r>
            <a:r>
              <a:rPr lang="ru-RU" kern="100" dirty="0">
                <a:effectLst/>
              </a:rPr>
              <a:t>. </a:t>
            </a:r>
            <a:r>
              <a:rPr lang="fr-CA" kern="100" cap="small" baseline="30000" dirty="0">
                <a:effectLst/>
              </a:rPr>
              <a:t>ok</a:t>
            </a:r>
            <a:r>
              <a:rPr lang="fr-CA" kern="100" dirty="0">
                <a:effectLst/>
              </a:rPr>
              <a:t> </a:t>
            </a:r>
            <a:r>
              <a:rPr lang="ru-RU" kern="100" dirty="0">
                <a:effectLst/>
              </a:rPr>
              <a:t>‘</a:t>
            </a:r>
            <a:r>
              <a:rPr lang="en-US" kern="100" dirty="0">
                <a:effectLst/>
              </a:rPr>
              <a:t>despite something</a:t>
            </a:r>
            <a:r>
              <a:rPr lang="ru-RU" kern="100" dirty="0">
                <a:effectLst/>
              </a:rPr>
              <a:t>’</a:t>
            </a:r>
          </a:p>
          <a:p>
            <a:pPr marL="0" indent="0" algn="just">
              <a:buNone/>
              <a:tabLst>
                <a:tab pos="179705" algn="l"/>
              </a:tabLst>
            </a:pPr>
            <a:r>
              <a:rPr lang="ru-RU" kern="100" dirty="0">
                <a:effectLst/>
              </a:rPr>
              <a:t>		</a:t>
            </a:r>
            <a:r>
              <a:rPr lang="en-US" kern="100" dirty="0">
                <a:effectLst/>
              </a:rPr>
              <a:t>b</a:t>
            </a:r>
            <a:r>
              <a:rPr lang="ru-RU" kern="100" dirty="0">
                <a:effectLst/>
              </a:rPr>
              <a:t>. </a:t>
            </a:r>
            <a:r>
              <a:rPr lang="en-US" kern="100" dirty="0">
                <a:effectLst/>
              </a:rPr>
              <a:t># </a:t>
            </a:r>
            <a:r>
              <a:rPr lang="ru-RU" kern="100" dirty="0">
                <a:effectLst/>
              </a:rPr>
              <a:t>‘</a:t>
            </a:r>
            <a:r>
              <a:rPr lang="en-US" kern="100" dirty="0">
                <a:effectLst/>
              </a:rPr>
              <a:t>was in this state </a:t>
            </a:r>
            <a:r>
              <a:rPr lang="en-US" kern="100" dirty="0"/>
              <a:t>and still is in this state now</a:t>
            </a:r>
            <a:r>
              <a:rPr lang="ru-RU" kern="100" dirty="0">
                <a:effectLst/>
              </a:rPr>
              <a:t>’</a:t>
            </a:r>
          </a:p>
          <a:p>
            <a:pPr marL="0" indent="0" algn="just">
              <a:buNone/>
              <a:tabLst>
                <a:tab pos="179705" algn="l"/>
              </a:tabLst>
            </a:pPr>
            <a:r>
              <a:rPr lang="ru-RU" kern="100" dirty="0">
                <a:effectLst/>
              </a:rPr>
              <a:t>	</a:t>
            </a:r>
          </a:p>
          <a:p>
            <a:pPr marL="0" indent="0" algn="just">
              <a:buNone/>
              <a:tabLst>
                <a:tab pos="179705" algn="l"/>
              </a:tabLst>
            </a:pPr>
            <a:r>
              <a:rPr lang="en-US" kern="100" dirty="0">
                <a:effectLst/>
              </a:rPr>
              <a:t>(20) 	</a:t>
            </a:r>
            <a:r>
              <a:rPr lang="en-US" kern="100" cap="small" dirty="0">
                <a:effectLst/>
              </a:rPr>
              <a:t>ok 	</a:t>
            </a:r>
            <a:r>
              <a:rPr lang="en-US" kern="100" dirty="0">
                <a:effectLst/>
              </a:rPr>
              <a:t>The coal in the fireplace is already going to die out</a:t>
            </a:r>
            <a:endParaRPr lang="ru-RU" kern="100" dirty="0">
              <a:effectLst/>
            </a:endParaRPr>
          </a:p>
          <a:p>
            <a:pPr marL="0" indent="0" algn="just">
              <a:buNone/>
              <a:tabLst>
                <a:tab pos="179705" algn="l"/>
              </a:tabLst>
            </a:pPr>
            <a:r>
              <a:rPr lang="en-US" kern="100" dirty="0">
                <a:effectLst/>
              </a:rPr>
              <a:t>		</a:t>
            </a:r>
            <a:endParaRPr lang="ru-RU" kern="100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1109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5B99EB-77D9-42A3-9059-253BFE887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 </a:t>
            </a:r>
            <a:r>
              <a:rPr lang="en-US" i="1" dirty="0"/>
              <a:t>still</a:t>
            </a:r>
            <a:r>
              <a:rPr lang="en-US" dirty="0"/>
              <a:t>, ok </a:t>
            </a:r>
            <a:r>
              <a:rPr lang="en-US" i="1" dirty="0"/>
              <a:t>already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A5BFDE-3931-4D91-AFAF-A395FF78F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tabLst>
                <a:tab pos="179705" algn="l"/>
              </a:tabLst>
            </a:pPr>
            <a:r>
              <a:rPr lang="en-US" kern="100" cap="small" dirty="0">
                <a:effectLst/>
              </a:rPr>
              <a:t>French</a:t>
            </a:r>
          </a:p>
          <a:p>
            <a:pPr marL="0" indent="0" algn="just">
              <a:buNone/>
              <a:tabLst>
                <a:tab pos="179705" algn="l"/>
              </a:tabLst>
            </a:pPr>
            <a:r>
              <a:rPr lang="en-US" kern="100" dirty="0"/>
              <a:t>(21)	</a:t>
            </a:r>
            <a:r>
              <a:rPr lang="fr-CA" kern="100" dirty="0">
                <a:effectLst/>
              </a:rPr>
              <a:t>a. *L’enfant va toujours mourir</a:t>
            </a:r>
            <a:endParaRPr lang="ru-RU" kern="100" dirty="0">
              <a:effectLst/>
            </a:endParaRPr>
          </a:p>
          <a:p>
            <a:pPr marL="0" indent="0" algn="just">
              <a:buNone/>
              <a:tabLst>
                <a:tab pos="179705" algn="l"/>
              </a:tabLst>
            </a:pPr>
            <a:r>
              <a:rPr lang="ru-RU" kern="100" dirty="0">
                <a:effectLst/>
              </a:rPr>
              <a:t>		</a:t>
            </a:r>
            <a:r>
              <a:rPr lang="en-US" kern="100" dirty="0">
                <a:effectLst/>
              </a:rPr>
              <a:t>		</a:t>
            </a:r>
            <a:r>
              <a:rPr lang="fr-CA" kern="100" dirty="0">
                <a:effectLst/>
              </a:rPr>
              <a:t>b. </a:t>
            </a:r>
            <a:r>
              <a:rPr lang="fr-CA" kern="100" cap="small" baseline="30000" dirty="0">
                <a:effectLst/>
              </a:rPr>
              <a:t>ok</a:t>
            </a:r>
            <a:r>
              <a:rPr lang="fr-CA" kern="100" dirty="0">
                <a:effectLst/>
              </a:rPr>
              <a:t> L’enfant va déja mourir</a:t>
            </a:r>
            <a:endParaRPr lang="ru-RU" kern="100" dirty="0">
              <a:effectLst/>
            </a:endParaRPr>
          </a:p>
          <a:p>
            <a:pPr marL="0" indent="0" algn="just">
              <a:buNone/>
              <a:tabLst>
                <a:tab pos="179705" algn="l"/>
              </a:tabLst>
            </a:pPr>
            <a:endParaRPr lang="en-US" kern="100" dirty="0">
              <a:effectLst/>
            </a:endParaRPr>
          </a:p>
          <a:p>
            <a:pPr marL="0" indent="0" algn="just">
              <a:buNone/>
              <a:tabLst>
                <a:tab pos="179705" algn="l"/>
              </a:tabLst>
            </a:pPr>
            <a:endParaRPr lang="en-US" kern="100" dirty="0"/>
          </a:p>
          <a:p>
            <a:pPr algn="just">
              <a:tabLst>
                <a:tab pos="179705" algn="l"/>
              </a:tabLst>
            </a:pPr>
            <a:r>
              <a:rPr lang="en-US" kern="100" dirty="0">
                <a:effectLst/>
              </a:rPr>
              <a:t>NB: ‘already’ is the only good semantic test showing that English </a:t>
            </a:r>
            <a:r>
              <a:rPr lang="en-US" i="1" kern="100" dirty="0">
                <a:effectLst/>
              </a:rPr>
              <a:t>going to</a:t>
            </a:r>
            <a:r>
              <a:rPr lang="en-US" kern="100" dirty="0">
                <a:effectLst/>
              </a:rPr>
              <a:t> and French </a:t>
            </a:r>
            <a:r>
              <a:rPr lang="en-US" i="1" kern="100" dirty="0" err="1">
                <a:effectLst/>
              </a:rPr>
              <a:t>aller</a:t>
            </a:r>
            <a:r>
              <a:rPr lang="en-US" kern="100" dirty="0">
                <a:effectLst/>
              </a:rPr>
              <a:t> have something to do with prospective aspect</a:t>
            </a:r>
            <a:endParaRPr lang="ru-RU" kern="100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09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43090E-E325-4299-B5DB-6646BB9CE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 still, * already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14B1DB-C493-4D01-B138-663270173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tabLst>
                <a:tab pos="179705" algn="l"/>
              </a:tabLst>
            </a:pPr>
            <a:r>
              <a:rPr lang="en-US" kern="100" cap="small" dirty="0">
                <a:effectLst/>
              </a:rPr>
              <a:t>English</a:t>
            </a:r>
          </a:p>
          <a:p>
            <a:pPr marL="0" indent="0" algn="just">
              <a:buNone/>
              <a:tabLst>
                <a:tab pos="179705" algn="l"/>
              </a:tabLst>
            </a:pPr>
            <a:r>
              <a:rPr lang="en-US" kern="100" dirty="0">
                <a:effectLst/>
              </a:rPr>
              <a:t>(22)	a. *I will already close the door</a:t>
            </a:r>
            <a:endParaRPr lang="ru-RU" kern="100" dirty="0">
              <a:effectLst/>
            </a:endParaRPr>
          </a:p>
          <a:p>
            <a:pPr marL="0" indent="0" algn="just">
              <a:buNone/>
              <a:tabLst>
                <a:tab pos="179705" algn="l"/>
              </a:tabLst>
            </a:pPr>
            <a:r>
              <a:rPr lang="en-US" kern="100" dirty="0">
                <a:effectLst/>
              </a:rPr>
              <a:t>				b.  *I will still close the door</a:t>
            </a:r>
            <a:endParaRPr lang="ru-RU" kern="100" dirty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614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7E0A44-0A50-4CC0-B8DB-D5A053FF9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AD5FCF-95E0-4D76-BE0F-6A2365C27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During the process of semantic evolution, </a:t>
            </a:r>
          </a:p>
          <a:p>
            <a:r>
              <a:rPr lang="en-US" dirty="0"/>
              <a:t>the preliminary stage gets less salient</a:t>
            </a:r>
          </a:p>
          <a:p>
            <a:pPr lvl="1"/>
            <a:r>
              <a:rPr lang="en-US" dirty="0"/>
              <a:t>hence the decreasing ability to be modified by </a:t>
            </a:r>
            <a:r>
              <a:rPr lang="en-US" i="1" dirty="0"/>
              <a:t>still</a:t>
            </a:r>
            <a:r>
              <a:rPr lang="en-US" dirty="0"/>
              <a:t> and </a:t>
            </a:r>
            <a:r>
              <a:rPr lang="en-US" i="1" dirty="0"/>
              <a:t>already</a:t>
            </a:r>
          </a:p>
          <a:p>
            <a:r>
              <a:rPr lang="en-US" dirty="0"/>
              <a:t>the </a:t>
            </a:r>
            <a:r>
              <a:rPr lang="en-US" dirty="0" err="1"/>
              <a:t>prejacent</a:t>
            </a:r>
            <a:r>
              <a:rPr lang="en-US" dirty="0"/>
              <a:t> event gets more salient </a:t>
            </a:r>
          </a:p>
          <a:p>
            <a:pPr lvl="1"/>
            <a:r>
              <a:rPr lang="en-US" dirty="0"/>
              <a:t>hence the increasing ability to be modified by temporal adverbials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59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DD5E8C-53C4-4714-B5AB-C97AD3299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1E49C0-10E0-4835-8009-E3874E711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images.rapgenius.com/e75f14db750b3ae4e4f35a3dab0f2ba8.900x599x1.jpg">
            <a:extLst>
              <a:ext uri="{FF2B5EF4-FFF2-40B4-BE49-F238E27FC236}">
                <a16:creationId xmlns:a16="http://schemas.microsoft.com/office/drawing/2014/main" id="{F5243126-C549-469C-99F6-D8852121C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576263"/>
            <a:ext cx="8572500" cy="570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70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A99129-792F-4DC5-A932-FDDE80B8F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prospective aspects turn into futures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7C510F-A698-489B-A495-CDB1E0CD3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OLD CHURCH SLAVONIC</a:t>
            </a:r>
          </a:p>
          <a:p>
            <a:pPr marL="0" indent="0">
              <a:buNone/>
            </a:pPr>
            <a:r>
              <a:rPr lang="en-US" dirty="0"/>
              <a:t>(1)		&lt;</a:t>
            </a:r>
            <a:r>
              <a:rPr lang="ru-RU" dirty="0" err="1"/>
              <a:t>ладия</a:t>
            </a:r>
            <a:r>
              <a:rPr lang="en-US" dirty="0"/>
              <a:t>&gt;</a:t>
            </a:r>
            <a:r>
              <a:rPr lang="ru-RU" dirty="0"/>
              <a:t> </a:t>
            </a:r>
            <a:r>
              <a:rPr lang="ru-RU" dirty="0" err="1"/>
              <a:t>юже</a:t>
            </a:r>
            <a:r>
              <a:rPr lang="ru-RU" dirty="0"/>
              <a:t> </a:t>
            </a:r>
            <a:r>
              <a:rPr lang="en-US" dirty="0"/>
              <a:t>				</a:t>
            </a:r>
            <a:r>
              <a:rPr lang="ru-RU" dirty="0" err="1"/>
              <a:t>погрѧзнѫти</a:t>
            </a:r>
            <a:r>
              <a:rPr lang="ru-RU" dirty="0"/>
              <a:t> </a:t>
            </a:r>
            <a:r>
              <a:rPr lang="ru-RU" dirty="0" err="1"/>
              <a:t>хотѣаше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en-US" dirty="0"/>
              <a:t>				boat 			already		sink								want.IMPRF.3SG</a:t>
            </a:r>
          </a:p>
          <a:p>
            <a:pPr marL="0" indent="0">
              <a:buNone/>
            </a:pPr>
            <a:r>
              <a:rPr lang="en-US" dirty="0"/>
              <a:t>				‘the boat was already about to sink’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MODERN BULGARIAN</a:t>
            </a:r>
          </a:p>
          <a:p>
            <a:pPr marL="514350" indent="-514350">
              <a:buAutoNum type="arabicParenBoth" startAt="2"/>
            </a:pPr>
            <a:r>
              <a:rPr lang="en-US" dirty="0"/>
              <a:t> </a:t>
            </a:r>
            <a:r>
              <a:rPr lang="en-US" b="1" dirty="0" err="1"/>
              <a:t>šte</a:t>
            </a:r>
            <a:r>
              <a:rPr lang="en-US" dirty="0"/>
              <a:t> </a:t>
            </a:r>
            <a:r>
              <a:rPr lang="en-US" dirty="0" err="1"/>
              <a:t>gi</a:t>
            </a:r>
            <a:r>
              <a:rPr lang="en-US" dirty="0"/>
              <a:t> </a:t>
            </a:r>
            <a:r>
              <a:rPr lang="en-US" b="1" dirty="0" err="1"/>
              <a:t>xvərl’a</a:t>
            </a:r>
            <a:r>
              <a:rPr lang="en-US" dirty="0"/>
              <a:t> v </a:t>
            </a:r>
            <a:r>
              <a:rPr lang="en-US" dirty="0" err="1"/>
              <a:t>zatvora</a:t>
            </a:r>
            <a:r>
              <a:rPr lang="en-US" dirty="0"/>
              <a:t> </a:t>
            </a:r>
            <a:r>
              <a:rPr lang="en-US" dirty="0" err="1"/>
              <a:t>vsički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‘I will throw them all in jail’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454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CBD179-9B7F-4303-B97A-3EAA4F8B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research questions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349D05-0AE3-4B74-B8D0-72FFD8225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on the way of a prospective gram’s grammaticalization into future?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can we compare different </a:t>
            </a:r>
            <a:r>
              <a:rPr lang="en-US" dirty="0" err="1"/>
              <a:t>prospectives</a:t>
            </a:r>
            <a:r>
              <a:rPr lang="en-US" dirty="0"/>
              <a:t> that are already on their way?  How can we diagnose a degree of grammaticalization of a prospective aspect?</a:t>
            </a:r>
          </a:p>
        </p:txBody>
      </p:sp>
    </p:spTree>
    <p:extLst>
      <p:ext uri="{BB962C8B-B14F-4D97-AF65-F5344CB8AC3E}">
        <p14:creationId xmlns:p14="http://schemas.microsoft.com/office/powerpoint/2010/main" val="211182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CBD179-9B7F-4303-B97A-3EAA4F8B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research questions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349D05-0AE3-4B74-B8D0-72FFD8225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on the way of a prospective gram’s grammaticalization into future?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can we compare different </a:t>
            </a:r>
            <a:r>
              <a:rPr lang="en-US" dirty="0" err="1"/>
              <a:t>prospectives</a:t>
            </a:r>
            <a:r>
              <a:rPr lang="en-US" dirty="0"/>
              <a:t> that are already on their way?  How can we diagnose a degree of grammaticalization of a prospective aspect?</a:t>
            </a:r>
          </a:p>
          <a:p>
            <a:pPr lvl="1"/>
            <a:r>
              <a:rPr lang="en-US" dirty="0"/>
              <a:t>semantically</a:t>
            </a:r>
          </a:p>
        </p:txBody>
      </p:sp>
    </p:spTree>
    <p:extLst>
      <p:ext uri="{BB962C8B-B14F-4D97-AF65-F5344CB8AC3E}">
        <p14:creationId xmlns:p14="http://schemas.microsoft.com/office/powerpoint/2010/main" val="2059979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CBD179-9B7F-4303-B97A-3EAA4F8B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research questions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349D05-0AE3-4B74-B8D0-72FFD8225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on the way of a prospective gram’s grammaticalization into future?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can we compare different </a:t>
            </a:r>
            <a:r>
              <a:rPr lang="en-US" dirty="0" err="1"/>
              <a:t>prospectives</a:t>
            </a:r>
            <a:r>
              <a:rPr lang="en-US" dirty="0"/>
              <a:t> that are already on their way?  How can we diagnose a degree of </a:t>
            </a:r>
            <a:r>
              <a:rPr lang="en-US" strike="sngStrike" dirty="0"/>
              <a:t>grammaticalization</a:t>
            </a:r>
            <a:r>
              <a:rPr lang="en-US" dirty="0"/>
              <a:t> of a prospective aspect?</a:t>
            </a:r>
          </a:p>
          <a:p>
            <a:pPr lvl="1"/>
            <a:r>
              <a:rPr lang="en-US" dirty="0"/>
              <a:t>semantically</a:t>
            </a:r>
          </a:p>
        </p:txBody>
      </p:sp>
    </p:spTree>
    <p:extLst>
      <p:ext uri="{BB962C8B-B14F-4D97-AF65-F5344CB8AC3E}">
        <p14:creationId xmlns:p14="http://schemas.microsoft.com/office/powerpoint/2010/main" val="3359920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CBD179-9B7F-4303-B97A-3EAA4F8B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research questions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349D05-0AE3-4B74-B8D0-72FFD8225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on the way of a prospective gram’s grammaticalization into future?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can we compare different </a:t>
            </a:r>
            <a:r>
              <a:rPr lang="en-US" dirty="0" err="1"/>
              <a:t>prospectives</a:t>
            </a:r>
            <a:r>
              <a:rPr lang="en-US" dirty="0"/>
              <a:t> that are already on their way?  How can we diagnose a degree of </a:t>
            </a:r>
            <a:r>
              <a:rPr lang="en-US" b="1" dirty="0"/>
              <a:t>semantic evolution</a:t>
            </a:r>
            <a:r>
              <a:rPr lang="en-US" dirty="0"/>
              <a:t> of a prospective aspect?</a:t>
            </a:r>
          </a:p>
          <a:p>
            <a:pPr lvl="1"/>
            <a:r>
              <a:rPr lang="en-US" dirty="0"/>
              <a:t>semantically</a:t>
            </a:r>
          </a:p>
        </p:txBody>
      </p:sp>
    </p:spTree>
    <p:extLst>
      <p:ext uri="{BB962C8B-B14F-4D97-AF65-F5344CB8AC3E}">
        <p14:creationId xmlns:p14="http://schemas.microsoft.com/office/powerpoint/2010/main" val="326188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FDF82-5E2F-4193-9AE3-E8563C2F4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obvious analogy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0222D6-3CDC-4FBA-8536-2AD95C285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34713" cy="4667250"/>
          </a:xfrm>
        </p:spPr>
        <p:txBody>
          <a:bodyPr/>
          <a:lstStyle/>
          <a:p>
            <a:r>
              <a:rPr lang="en-US" dirty="0"/>
              <a:t>Perfects!</a:t>
            </a:r>
          </a:p>
          <a:p>
            <a:r>
              <a:rPr lang="en-US" i="1" dirty="0"/>
              <a:t>inter alia</a:t>
            </a:r>
            <a:r>
              <a:rPr lang="en-US" dirty="0"/>
              <a:t>, </a:t>
            </a:r>
            <a:r>
              <a:rPr lang="ru-RU" kern="100" dirty="0" err="1">
                <a:effectLst/>
              </a:rPr>
              <a:t>Недялков</a:t>
            </a:r>
            <a:r>
              <a:rPr lang="ru-RU" kern="100" dirty="0">
                <a:effectLst/>
              </a:rPr>
              <a:t>, Яхонтов 1983</a:t>
            </a:r>
            <a:r>
              <a:rPr lang="en-US" kern="100" dirty="0">
                <a:effectLst/>
              </a:rPr>
              <a:t>;</a:t>
            </a:r>
            <a:r>
              <a:rPr lang="ru-RU" kern="100" dirty="0">
                <a:effectLst/>
              </a:rPr>
              <a:t> </a:t>
            </a:r>
            <a:r>
              <a:rPr lang="en-US" kern="100" dirty="0">
                <a:effectLst/>
              </a:rPr>
              <a:t>Dahl</a:t>
            </a:r>
            <a:r>
              <a:rPr lang="ru-RU" kern="100" dirty="0">
                <a:effectLst/>
              </a:rPr>
              <a:t>, </a:t>
            </a:r>
            <a:r>
              <a:rPr lang="en-US" kern="100" dirty="0">
                <a:effectLst/>
              </a:rPr>
              <a:t>Hedin</a:t>
            </a:r>
            <a:r>
              <a:rPr lang="ru-RU" kern="100" dirty="0">
                <a:effectLst/>
              </a:rPr>
              <a:t> 2000</a:t>
            </a:r>
            <a:r>
              <a:rPr lang="en-US" kern="100" dirty="0">
                <a:effectLst/>
              </a:rPr>
              <a:t>;</a:t>
            </a:r>
            <a:r>
              <a:rPr lang="ru-RU" kern="100" dirty="0">
                <a:effectLst/>
              </a:rPr>
              <a:t> </a:t>
            </a:r>
            <a:r>
              <a:rPr lang="ru-RU" kern="100" dirty="0" err="1">
                <a:effectLst/>
              </a:rPr>
              <a:t>Плунгян</a:t>
            </a:r>
            <a:r>
              <a:rPr lang="ru-RU" kern="100" dirty="0">
                <a:effectLst/>
              </a:rPr>
              <a:t> и др. (ред.) 2011)</a:t>
            </a:r>
            <a:endParaRPr lang="en-US" kern="100" dirty="0">
              <a:effectLst/>
            </a:endParaRPr>
          </a:p>
          <a:p>
            <a:r>
              <a:rPr lang="en-US" kern="100" dirty="0"/>
              <a:t>Can we just borrow some features we know to work for perfects to analyze </a:t>
            </a:r>
            <a:r>
              <a:rPr lang="en-US" kern="100" dirty="0" err="1"/>
              <a:t>prospectives</a:t>
            </a:r>
            <a:r>
              <a:rPr lang="en-US" kern="1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2670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10278</TotalTime>
  <Words>2229</Words>
  <Application>Microsoft Office PowerPoint</Application>
  <PresentationFormat>Широкоэкранный</PresentationFormat>
  <Paragraphs>240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Gentium Plus</vt:lpstr>
      <vt:lpstr>Liberation Serif</vt:lpstr>
      <vt:lpstr>Тема Office</vt:lpstr>
      <vt:lpstr>Prospective aspects and temporal adverbials: an attempt at a typology</vt:lpstr>
      <vt:lpstr>prospective aspect</vt:lpstr>
      <vt:lpstr>prospective aspect</vt:lpstr>
      <vt:lpstr>prospective aspects turn into futures</vt:lpstr>
      <vt:lpstr>My research questions</vt:lpstr>
      <vt:lpstr>My research questions</vt:lpstr>
      <vt:lpstr>My research questions</vt:lpstr>
      <vt:lpstr>My research questions</vt:lpstr>
      <vt:lpstr>An obvious analogy</vt:lpstr>
      <vt:lpstr>Tests that (we know that ) work for perfects</vt:lpstr>
      <vt:lpstr>In this talk</vt:lpstr>
      <vt:lpstr>Event time adverbials</vt:lpstr>
      <vt:lpstr>Event time adverbials</vt:lpstr>
      <vt:lpstr>Options</vt:lpstr>
      <vt:lpstr>Options</vt:lpstr>
      <vt:lpstr>Options</vt:lpstr>
      <vt:lpstr>Options</vt:lpstr>
      <vt:lpstr>Options</vt:lpstr>
      <vt:lpstr>Options</vt:lpstr>
      <vt:lpstr>Options</vt:lpstr>
      <vt:lpstr>Options</vt:lpstr>
      <vt:lpstr>Different constructions start out at different stages</vt:lpstr>
      <vt:lpstr>Different constructions start out at different stages</vt:lpstr>
      <vt:lpstr>Different constructions start out at different stages</vt:lpstr>
      <vt:lpstr>still and already</vt:lpstr>
      <vt:lpstr>Options</vt:lpstr>
      <vt:lpstr>Options</vt:lpstr>
      <vt:lpstr>ok still, ok already</vt:lpstr>
      <vt:lpstr>ok still, ok already</vt:lpstr>
      <vt:lpstr>ok still, ok already</vt:lpstr>
      <vt:lpstr>* still, ok already</vt:lpstr>
      <vt:lpstr>* still, ok already</vt:lpstr>
      <vt:lpstr>* still, * already</vt:lpstr>
      <vt:lpstr>Discussion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типологии проспектива: topic times и actuality entailments</dc:title>
  <dc:creator>Алексей</dc:creator>
  <cp:lastModifiedBy>Alexey Kozlov</cp:lastModifiedBy>
  <cp:revision>69</cp:revision>
  <dcterms:created xsi:type="dcterms:W3CDTF">2017-11-08T16:47:34Z</dcterms:created>
  <dcterms:modified xsi:type="dcterms:W3CDTF">2020-11-21T13:40:35Z</dcterms:modified>
</cp:coreProperties>
</file>