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312" r:id="rId3"/>
    <p:sldId id="311" r:id="rId4"/>
    <p:sldId id="259" r:id="rId5"/>
    <p:sldId id="269" r:id="rId6"/>
    <p:sldId id="270" r:id="rId7"/>
    <p:sldId id="314" r:id="rId8"/>
    <p:sldId id="271" r:id="rId9"/>
    <p:sldId id="315" r:id="rId10"/>
    <p:sldId id="261" r:id="rId11"/>
    <p:sldId id="303" r:id="rId12"/>
    <p:sldId id="317" r:id="rId13"/>
    <p:sldId id="273" r:id="rId14"/>
    <p:sldId id="310" r:id="rId15"/>
    <p:sldId id="319" r:id="rId16"/>
    <p:sldId id="321" r:id="rId17"/>
    <p:sldId id="322" r:id="rId18"/>
    <p:sldId id="328" r:id="rId19"/>
    <p:sldId id="301" r:id="rId20"/>
    <p:sldId id="290" r:id="rId21"/>
    <p:sldId id="323" r:id="rId22"/>
    <p:sldId id="276" r:id="rId23"/>
    <p:sldId id="277" r:id="rId24"/>
    <p:sldId id="284" r:id="rId25"/>
    <p:sldId id="278" r:id="rId26"/>
    <p:sldId id="279" r:id="rId27"/>
    <p:sldId id="313" r:id="rId28"/>
    <p:sldId id="294" r:id="rId29"/>
    <p:sldId id="327" r:id="rId30"/>
    <p:sldId id="292" r:id="rId31"/>
    <p:sldId id="326" r:id="rId32"/>
    <p:sldId id="296" r:id="rId33"/>
    <p:sldId id="305" r:id="rId34"/>
    <p:sldId id="329" r:id="rId35"/>
    <p:sldId id="330" r:id="rId36"/>
    <p:sldId id="33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378ECE-59A0-47FA-A770-3C4077EB2A07}">
          <p14:sldIdLst>
            <p14:sldId id="256"/>
            <p14:sldId id="312"/>
          </p14:sldIdLst>
        </p14:section>
        <p14:section name="Relative clauses" id="{1FF78A0E-562B-4A9F-A351-403396F8D65C}">
          <p14:sldIdLst>
            <p14:sldId id="311"/>
            <p14:sldId id="259"/>
            <p14:sldId id="269"/>
            <p14:sldId id="270"/>
            <p14:sldId id="314"/>
            <p14:sldId id="271"/>
            <p14:sldId id="315"/>
          </p14:sldIdLst>
        </p14:section>
        <p14:section name="Emergence of RCs: background" id="{056D32F6-1C57-4403-82C6-8A6172D948B2}">
          <p14:sldIdLst>
            <p14:sldId id="261"/>
            <p14:sldId id="303"/>
            <p14:sldId id="317"/>
            <p14:sldId id="273"/>
          </p14:sldIdLst>
        </p14:section>
        <p14:section name="Relative clauses in Sranan" id="{C2F49A0A-45B6-47E9-BED3-98900EB5BAD5}">
          <p14:sldIdLst>
            <p14:sldId id="310"/>
            <p14:sldId id="319"/>
            <p14:sldId id="321"/>
            <p14:sldId id="322"/>
            <p14:sldId id="328"/>
          </p14:sldIdLst>
        </p14:section>
        <p14:section name="Relative clauses in RSL" id="{CAA7C313-2A03-4BF8-A780-82498C6F1782}">
          <p14:sldIdLst>
            <p14:sldId id="301"/>
            <p14:sldId id="290"/>
            <p14:sldId id="323"/>
            <p14:sldId id="276"/>
            <p14:sldId id="277"/>
            <p14:sldId id="284"/>
            <p14:sldId id="278"/>
            <p14:sldId id="279"/>
          </p14:sldIdLst>
        </p14:section>
        <p14:section name="Results" id="{45B2EA69-0F76-480C-BD35-486BD8E55466}">
          <p14:sldIdLst/>
        </p14:section>
        <p14:section name="Раздел без заголовка" id="{8B5A8522-DF8A-478F-81E6-E5F18771B8FA}">
          <p14:sldIdLst>
            <p14:sldId id="313"/>
            <p14:sldId id="294"/>
            <p14:sldId id="327"/>
            <p14:sldId id="292"/>
          </p14:sldIdLst>
        </p14:section>
        <p14:section name="Discussion" id="{2E42A95E-E3D1-413D-A8AD-F857A1689635}">
          <p14:sldIdLst>
            <p14:sldId id="326"/>
            <p14:sldId id="296"/>
            <p14:sldId id="305"/>
            <p14:sldId id="329"/>
            <p14:sldId id="330"/>
            <p14:sldId id="3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geniia Khristoforova" initials="EK" lastIdx="9" clrIdx="0">
    <p:extLst>
      <p:ext uri="{19B8F6BF-5375-455C-9EA6-DF929625EA0E}">
        <p15:presenceInfo xmlns:p15="http://schemas.microsoft.com/office/powerpoint/2012/main" userId="0283d3aff35ed3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179F"/>
    <a:srgbClr val="EDA9B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1" autoAdjust="0"/>
    <p:restoredTop sz="69988" autoAdjust="0"/>
  </p:normalViewPr>
  <p:slideViewPr>
    <p:cSldViewPr snapToGrid="0">
      <p:cViewPr>
        <p:scale>
          <a:sx n="70" d="100"/>
          <a:sy n="70" d="100"/>
        </p:scale>
        <p:origin x="19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position of the head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F4-44C4-AB80-7CD0E6A1755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F4-44C4-AB80-7CD0E6A1755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F4-44C4-AB80-7CD0E6A1755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F4-44C4-AB80-7CD0E6A1755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F4-44C4-AB80-7CD0E6A1755A}"/>
              </c:ext>
            </c:extLst>
          </c:dPt>
          <c:dLbls>
            <c:dLbl>
              <c:idx val="0"/>
              <c:layout>
                <c:manualLayout>
                  <c:x val="0.50155008961455583"/>
                  <c:y val="0.174476252218261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FF4-44C4-AB80-7CD0E6A1755A}"/>
                </c:ext>
              </c:extLst>
            </c:dLbl>
            <c:dLbl>
              <c:idx val="1"/>
              <c:layout>
                <c:manualLayout>
                  <c:x val="-0.11207939625676276"/>
                  <c:y val="-5.25461965476160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FF4-44C4-AB80-7CD0E6A1755A}"/>
                </c:ext>
              </c:extLst>
            </c:dLbl>
            <c:dLbl>
              <c:idx val="2"/>
              <c:layout>
                <c:manualLayout>
                  <c:x val="-0.13826554556018603"/>
                  <c:y val="-0.1582182628290458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FF4-44C4-AB80-7CD0E6A17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EHRC</c:v>
                </c:pt>
                <c:pt idx="1">
                  <c:v>IHRC</c:v>
                </c:pt>
                <c:pt idx="2">
                  <c:v>DHRC</c:v>
                </c:pt>
                <c:pt idx="3">
                  <c:v>Free RC</c:v>
                </c:pt>
                <c:pt idx="4">
                  <c:v>?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</c:v>
                </c:pt>
                <c:pt idx="1">
                  <c:v>16</c:v>
                </c:pt>
                <c:pt idx="2">
                  <c:v>11</c:v>
                </c:pt>
                <c:pt idx="3">
                  <c:v>10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F4-44C4-AB80-7CD0E6A1755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3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RC-initial</c:v>
                </c:pt>
                <c:pt idx="1">
                  <c:v>RC-final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F-41FD-A51E-D3818BCD45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which(+ix)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RC-initial</c:v>
                </c:pt>
                <c:pt idx="1">
                  <c:v>RC-final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8F-41FD-A51E-D3818BCD456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RC-initial</c:v>
                </c:pt>
                <c:pt idx="1">
                  <c:v>RC-final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42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8F-41FD-A51E-D3818BCD4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05290888"/>
        <c:axId val="505296464"/>
      </c:barChart>
      <c:catAx>
        <c:axId val="505290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296464"/>
        <c:crosses val="autoZero"/>
        <c:auto val="1"/>
        <c:lblAlgn val="ctr"/>
        <c:lblOffset val="100"/>
        <c:noMultiLvlLbl val="0"/>
      </c:catAx>
      <c:valAx>
        <c:axId val="505296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290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number of relative signs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E5-40E7-BEF7-37168B0F246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E5-40E7-BEF7-37168B0F246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E5-40E7-BEF7-37168B0F246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E5-40E7-BEF7-37168B0F246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8E5-40E7-BEF7-37168B0F2469}"/>
                </c:ext>
              </c:extLst>
            </c:dLbl>
            <c:dLbl>
              <c:idx val="1"/>
              <c:layout>
                <c:manualLayout>
                  <c:x val="-0.13833438805257625"/>
                  <c:y val="-0.180139241019359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E5-40E7-BEF7-37168B0F2469}"/>
                </c:ext>
              </c:extLst>
            </c:dLbl>
            <c:dLbl>
              <c:idx val="2"/>
              <c:layout>
                <c:manualLayout>
                  <c:x val="0.11532073765310241"/>
                  <c:y val="-9.4065144262162198E-2"/>
                </c:manualLayout>
              </c:layout>
              <c:tx>
                <c:rich>
                  <a:bodyPr/>
                  <a:lstStyle/>
                  <a:p>
                    <a:fld id="{14631D60-EE12-4C20-B61A-C5E3308AF2F3}" type="CATEGORYNAME">
                      <a:rPr lang="en-US" smtClean="0">
                        <a:solidFill>
                          <a:schemeClr val="bg1"/>
                        </a:solidFill>
                      </a:rPr>
                      <a:pPr/>
                      <a:t>[ИМЯ КАТЕГОРИИ]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F51E39C0-383A-4CEB-BC6B-8EF9CE2B067A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[ПРОЦЕНТ]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23066939684872"/>
                      <c:h val="0.190188281598299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8E5-40E7-BEF7-37168B0F2469}"/>
                </c:ext>
              </c:extLst>
            </c:dLbl>
            <c:dLbl>
              <c:idx val="3"/>
              <c:layout>
                <c:manualLayout>
                  <c:x val="0.21595968129261756"/>
                  <c:y val="0.10183845880186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8E5-40E7-BEF7-37168B0F24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two relative signs</c:v>
                </c:pt>
                <c:pt idx="1">
                  <c:v>one RC-initial</c:v>
                </c:pt>
                <c:pt idx="2">
                  <c:v>one RC-final</c:v>
                </c:pt>
                <c:pt idx="3">
                  <c:v>none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23</c:v>
                </c:pt>
                <c:pt idx="1">
                  <c:v>23</c:v>
                </c:pt>
                <c:pt idx="2">
                  <c:v>7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A-42F6-8040-BE22069055A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83510-7A43-454F-A2B0-A0D7799F2BBC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52D5-6FAC-4AF9-8343-427F2B6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7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52D5-6FAC-4AF9-8343-427F2B6038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10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52D5-6FAC-4AF9-8343-427F2B6038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65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52D5-6FAC-4AF9-8343-427F2B6038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15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52D5-6FAC-4AF9-8343-427F2B6038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36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8B2D7-83DE-4ABC-A183-18D5960488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21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8B2D7-83DE-4ABC-A183-18D5960488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41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8B2D7-83DE-4ABC-A183-18D5960488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8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D82A0-E431-4839-A590-345976FFF42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953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52D5-6FAC-4AF9-8343-427F2B6038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45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52D5-6FAC-4AF9-8343-427F2B6038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8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52D5-6FAC-4AF9-8343-427F2B6038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5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52D5-6FAC-4AF9-8343-427F2B6038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3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52D5-6FAC-4AF9-8343-427F2B6038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20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52D5-6FAC-4AF9-8343-427F2B6038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41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52D5-6FAC-4AF9-8343-427F2B6038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4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8B2D7-83DE-4ABC-A183-18D5960488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8B2D7-83DE-4ABC-A183-18D5960488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4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52D5-6FAC-4AF9-8343-427F2B6038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8B2D7-83DE-4ABC-A183-18D5960488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76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52D5-6FAC-4AF9-8343-427F2B6038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4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52D5-6FAC-4AF9-8343-427F2B6038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03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52D5-6FAC-4AF9-8343-427F2B6038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7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6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2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5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6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1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1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4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2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2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E7447-5F24-40ED-811C-F8412C5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6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515/ling.1986.24.4.66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984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Emergence of relative clauses in Russian Sign </a:t>
            </a:r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40100"/>
            <a:ext cx="9144000" cy="1655762"/>
          </a:xfrm>
        </p:spPr>
        <p:txBody>
          <a:bodyPr/>
          <a:lstStyle/>
          <a:p>
            <a:pPr algn="r"/>
            <a:r>
              <a:rPr lang="en-US" dirty="0"/>
              <a:t>Khristoforova Evgeniia</a:t>
            </a:r>
          </a:p>
          <a:p>
            <a:pPr algn="r"/>
            <a:r>
              <a:rPr lang="en-US" sz="2000" dirty="0"/>
              <a:t>University of Amsterdam</a:t>
            </a:r>
          </a:p>
          <a:p>
            <a:pPr algn="r"/>
            <a:r>
              <a:rPr lang="en-US" sz="2000" dirty="0"/>
              <a:t>Russian State University for the Humanities</a:t>
            </a:r>
          </a:p>
        </p:txBody>
      </p:sp>
      <p:pic>
        <p:nvPicPr>
          <p:cNvPr id="1026" name="Picture 2" descr="Afbeeldingsresultaat voor uva logo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5" y="5349875"/>
            <a:ext cx="3112851" cy="14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B2543AA0-F204-4FF6-AF87-37735842E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41" y="6140628"/>
            <a:ext cx="2387634" cy="369332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  <a:t>Project</a:t>
            </a:r>
            <a:r>
              <a:rPr lang="ru-RU" altLang="en-US" b="1" dirty="0">
                <a:solidFill>
                  <a:srgbClr val="FFFFFF"/>
                </a:solidFill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  <a:t> </a:t>
            </a:r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  <a:ea typeface="Helvetica" charset="0"/>
                <a:cs typeface="Calibri" panose="020F0502020204030204" pitchFamily="34" charset="0"/>
              </a:rPr>
              <a:t> #17-18-01184</a:t>
            </a:r>
            <a:endParaRPr lang="ru-RU" altLang="en-US" b="1" dirty="0">
              <a:solidFill>
                <a:srgbClr val="FFFFFF"/>
              </a:solidFill>
              <a:latin typeface="Calibri" panose="020F0502020204030204" pitchFamily="34" charset="0"/>
              <a:ea typeface="Helvetica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940" y="5355253"/>
            <a:ext cx="2387635" cy="710822"/>
          </a:xfrm>
          <a:prstGeom prst="rect">
            <a:avLst/>
          </a:prstGeom>
        </p:spPr>
      </p:pic>
      <p:pic>
        <p:nvPicPr>
          <p:cNvPr id="1028" name="Picture 4" descr="Российский государственный гуманитарный университет логотип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6" y="5131276"/>
            <a:ext cx="16510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0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 </a:t>
            </a:r>
            <a:r>
              <a:rPr lang="en-US" dirty="0"/>
              <a:t>of </a:t>
            </a:r>
            <a:r>
              <a:rPr lang="en-US" dirty="0" smtClean="0"/>
              <a:t>RC: old spoken languages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the grammaticalization </a:t>
            </a:r>
            <a:r>
              <a:rPr lang="en-US" dirty="0" smtClean="0"/>
              <a:t>of information structures involving </a:t>
            </a:r>
            <a:r>
              <a:rPr lang="en-US" dirty="0"/>
              <a:t>anaphoric relations in adjacent clauses </a:t>
            </a:r>
            <a:r>
              <a:rPr lang="en-US" dirty="0" smtClean="0"/>
              <a:t>(Lehmann </a:t>
            </a:r>
            <a:r>
              <a:rPr lang="en-US" dirty="0"/>
              <a:t>1988, </a:t>
            </a:r>
            <a:r>
              <a:rPr lang="en-US" dirty="0" smtClean="0"/>
              <a:t>2008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development of relative markers from demonstrative pronouns </a:t>
            </a:r>
            <a:r>
              <a:rPr lang="en-US" dirty="0" smtClean="0"/>
              <a:t>(Heine </a:t>
            </a:r>
            <a:r>
              <a:rPr lang="en-US" dirty="0"/>
              <a:t>and </a:t>
            </a:r>
            <a:r>
              <a:rPr lang="en-US" dirty="0" err="1"/>
              <a:t>Kuteva</a:t>
            </a:r>
            <a:r>
              <a:rPr lang="en-US" dirty="0"/>
              <a:t> </a:t>
            </a:r>
            <a:r>
              <a:rPr lang="en-US" dirty="0" smtClean="0"/>
              <a:t>2007, </a:t>
            </a:r>
            <a:r>
              <a:rPr lang="en-US" dirty="0" err="1"/>
              <a:t>Ohori</a:t>
            </a:r>
            <a:r>
              <a:rPr lang="en-US" dirty="0"/>
              <a:t> </a:t>
            </a:r>
            <a:r>
              <a:rPr lang="en-US" dirty="0" smtClean="0"/>
              <a:t>2011</a:t>
            </a:r>
            <a:r>
              <a:rPr lang="en-US" dirty="0"/>
              <a:t>)</a:t>
            </a:r>
          </a:p>
          <a:p>
            <a:r>
              <a:rPr lang="en-US" dirty="0" smtClean="0"/>
              <a:t>gradual </a:t>
            </a:r>
            <a:r>
              <a:rPr lang="en-US" dirty="0"/>
              <a:t>syntactic integration of RCs through paratactic, hypotactic and subordinate stages </a:t>
            </a:r>
            <a:r>
              <a:rPr lang="en-US" dirty="0" smtClean="0"/>
              <a:t>(Hopper and </a:t>
            </a:r>
            <a:r>
              <a:rPr lang="en-US" dirty="0" err="1" smtClean="0"/>
              <a:t>Traugott</a:t>
            </a:r>
            <a:r>
              <a:rPr lang="en-US" dirty="0" smtClean="0"/>
              <a:t> 1993). </a:t>
            </a:r>
            <a:r>
              <a:rPr lang="en-US" sz="3600" dirty="0"/>
              <a:t>				</a:t>
            </a:r>
          </a:p>
          <a:p>
            <a:pPr marL="0" indent="0">
              <a:buNone/>
            </a:pPr>
            <a:r>
              <a:rPr lang="en-US" dirty="0"/>
              <a:t>			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92" y="394543"/>
            <a:ext cx="10383078" cy="8888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Grammaticalization of anaphoric relations conditioned by information structure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152" y="1547133"/>
            <a:ext cx="10878503" cy="433971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dirty="0" smtClean="0"/>
              <a:t>		</a:t>
            </a:r>
            <a:r>
              <a:rPr lang="en-US" sz="3600" dirty="0"/>
              <a:t>	 [ ….. </a:t>
            </a:r>
            <a:r>
              <a:rPr lang="en-US" sz="3600" dirty="0" smtClean="0"/>
              <a:t>N</a:t>
            </a:r>
            <a:r>
              <a:rPr lang="en-US" sz="3600" baseline="-25000" dirty="0" smtClean="0"/>
              <a:t>i</a:t>
            </a:r>
            <a:r>
              <a:rPr lang="en-US" sz="3600" dirty="0" smtClean="0"/>
              <a:t> </a:t>
            </a:r>
            <a:r>
              <a:rPr lang="en-US" sz="3600" dirty="0"/>
              <a:t>]</a:t>
            </a:r>
            <a:r>
              <a:rPr lang="en-US" sz="3600" baseline="-25000" dirty="0"/>
              <a:t>S1</a:t>
            </a:r>
            <a:r>
              <a:rPr lang="en-US" sz="3600" dirty="0"/>
              <a:t> [ </a:t>
            </a:r>
            <a:r>
              <a:rPr lang="en-US" sz="3600" b="1" dirty="0" err="1" smtClean="0"/>
              <a:t>Pro</a:t>
            </a:r>
            <a:r>
              <a:rPr lang="en-US" sz="3600" b="1" baseline="-25000" dirty="0" err="1" smtClean="0"/>
              <a:t>i</a:t>
            </a:r>
            <a:r>
              <a:rPr lang="en-US" sz="3600" b="1" baseline="30000" dirty="0"/>
              <a:t> </a:t>
            </a:r>
            <a:r>
              <a:rPr lang="en-US" sz="3600" b="1" dirty="0" smtClean="0"/>
              <a:t>  </a:t>
            </a:r>
            <a:r>
              <a:rPr lang="en-US" sz="3600" dirty="0" smtClean="0"/>
              <a:t>…]</a:t>
            </a:r>
            <a:r>
              <a:rPr lang="en-US" sz="3600" baseline="-25000" dirty="0"/>
              <a:t> </a:t>
            </a:r>
            <a:r>
              <a:rPr lang="en-US" sz="3600" baseline="-25000" dirty="0" smtClean="0"/>
              <a:t>S2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3600" dirty="0"/>
              <a:t>		</a:t>
            </a:r>
            <a:r>
              <a:rPr lang="nl-NL" sz="3600" dirty="0" smtClean="0"/>
              <a:t>You </a:t>
            </a:r>
            <a:r>
              <a:rPr lang="nl-NL" sz="3600" dirty="0"/>
              <a:t>gave me a book. That {book} is amaizing </a:t>
            </a:r>
            <a:endParaRPr lang="en-US" sz="3600" dirty="0"/>
          </a:p>
          <a:p>
            <a:pPr marL="0" indent="0">
              <a:lnSpc>
                <a:spcPct val="110000"/>
              </a:lnSpc>
              <a:buNone/>
            </a:pPr>
            <a:endParaRPr lang="en-US" sz="36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 smtClean="0"/>
              <a:t> [ </a:t>
            </a:r>
            <a:r>
              <a:rPr lang="en-US" sz="3600" dirty="0"/>
              <a:t>….. </a:t>
            </a:r>
            <a:r>
              <a:rPr lang="en-US" sz="3600" dirty="0" smtClean="0"/>
              <a:t>N</a:t>
            </a:r>
            <a:r>
              <a:rPr lang="en-US" sz="3600" baseline="-25000" dirty="0" smtClean="0"/>
              <a:t>i</a:t>
            </a:r>
            <a:r>
              <a:rPr lang="en-US" sz="3600" dirty="0" smtClean="0"/>
              <a:t>] </a:t>
            </a:r>
            <a:r>
              <a:rPr lang="en-US" sz="3600" baseline="30000" dirty="0" smtClean="0"/>
              <a:t>Topic</a:t>
            </a:r>
            <a:r>
              <a:rPr lang="en-US" sz="3600" baseline="-25000" dirty="0" smtClean="0"/>
              <a:t>S1</a:t>
            </a:r>
            <a:r>
              <a:rPr lang="en-US" sz="3600" dirty="0" smtClean="0"/>
              <a:t> </a:t>
            </a:r>
            <a:r>
              <a:rPr lang="en-US" sz="3600" dirty="0"/>
              <a:t>[ </a:t>
            </a:r>
            <a:r>
              <a:rPr lang="en-US" sz="3600" b="1" dirty="0" err="1" smtClean="0"/>
              <a:t>Pro</a:t>
            </a:r>
            <a:r>
              <a:rPr lang="en-US" sz="3600" b="1" baseline="-25000" dirty="0" err="1" smtClean="0"/>
              <a:t>i</a:t>
            </a:r>
            <a:r>
              <a:rPr lang="en-US" sz="3600" dirty="0" smtClean="0"/>
              <a:t> …]</a:t>
            </a:r>
            <a:r>
              <a:rPr lang="en-US" sz="3600" baseline="-25000" dirty="0" smtClean="0"/>
              <a:t>S2</a:t>
            </a:r>
            <a:r>
              <a:rPr lang="en-US" sz="3600" dirty="0" smtClean="0"/>
              <a:t> =&gt; [[  ….. N</a:t>
            </a:r>
            <a:r>
              <a:rPr lang="en-US" sz="3600" baseline="-25000" dirty="0" smtClean="0"/>
              <a:t>i</a:t>
            </a:r>
            <a:r>
              <a:rPr lang="en-US" sz="3600" dirty="0" smtClean="0"/>
              <a:t>]</a:t>
            </a:r>
            <a:r>
              <a:rPr lang="en-US" sz="3600" baseline="-25000" dirty="0" smtClean="0"/>
              <a:t>RC</a:t>
            </a:r>
            <a:r>
              <a:rPr lang="en-US" sz="3600" b="1" baseline="-25000" dirty="0" smtClean="0"/>
              <a:t> </a:t>
            </a:r>
            <a:r>
              <a:rPr lang="en-US" sz="3600" b="1" dirty="0" err="1" smtClean="0"/>
              <a:t>Pro</a:t>
            </a:r>
            <a:r>
              <a:rPr lang="en-US" sz="3600" b="1" baseline="-25000" dirty="0" err="1" smtClean="0"/>
              <a:t>i</a:t>
            </a:r>
            <a:r>
              <a:rPr lang="en-US" sz="3600" b="1" baseline="-25000" dirty="0" smtClean="0"/>
              <a:t> </a:t>
            </a:r>
            <a:r>
              <a:rPr lang="en-US" sz="3600" dirty="0" smtClean="0"/>
              <a:t>…]</a:t>
            </a:r>
            <a:r>
              <a:rPr lang="en-US" sz="3600" baseline="-25000" dirty="0" smtClean="0"/>
              <a:t>MC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3600" dirty="0" smtClean="0"/>
              <a:t>As for the book you gave me, </a:t>
            </a:r>
            <a:r>
              <a:rPr lang="nl-NL" sz="3600" b="1" dirty="0" smtClean="0">
                <a:solidFill>
                  <a:srgbClr val="FF0000"/>
                </a:solidFill>
              </a:rPr>
              <a:t>that {book} is amaizing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/>
              <a:t>	</a:t>
            </a:r>
            <a:endParaRPr lang="en-US" sz="36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 smtClean="0"/>
              <a:t>[ </a:t>
            </a:r>
            <a:r>
              <a:rPr lang="en-US" sz="3600" dirty="0"/>
              <a:t>….</a:t>
            </a:r>
            <a:r>
              <a:rPr lang="en-US" sz="3600" dirty="0" err="1"/>
              <a:t>N</a:t>
            </a:r>
            <a:r>
              <a:rPr lang="en-US" sz="3600" baseline="-25000" dirty="0" err="1"/>
              <a:t>i</a:t>
            </a:r>
            <a:r>
              <a:rPr lang="en-US" sz="3600" baseline="30000" dirty="0" err="1"/>
              <a:t>Focus</a:t>
            </a:r>
            <a:r>
              <a:rPr lang="en-US" sz="3600" dirty="0"/>
              <a:t>]</a:t>
            </a:r>
            <a:r>
              <a:rPr lang="en-US" sz="3600" baseline="-25000" dirty="0"/>
              <a:t>S1</a:t>
            </a:r>
            <a:r>
              <a:rPr lang="en-US" sz="3600" dirty="0"/>
              <a:t> [</a:t>
            </a:r>
            <a:r>
              <a:rPr lang="en-US" sz="3600" dirty="0" err="1" smtClean="0"/>
              <a:t>Pro</a:t>
            </a:r>
            <a:r>
              <a:rPr lang="en-US" sz="3600" baseline="-25000" dirty="0" err="1" smtClean="0"/>
              <a:t>i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…]</a:t>
            </a:r>
            <a:r>
              <a:rPr lang="en-US" sz="3600" baseline="-25000" dirty="0"/>
              <a:t>S2</a:t>
            </a:r>
            <a:r>
              <a:rPr lang="en-US" sz="3600" b="1" baseline="30000" dirty="0"/>
              <a:t>Comment</a:t>
            </a:r>
            <a:r>
              <a:rPr lang="en-US" sz="3600" baseline="30000" dirty="0"/>
              <a:t> </a:t>
            </a:r>
            <a:r>
              <a:rPr lang="en-US" sz="3600" dirty="0"/>
              <a:t>=&gt; [ …. N</a:t>
            </a:r>
            <a:r>
              <a:rPr lang="en-US" sz="3600" baseline="-25000" dirty="0"/>
              <a:t>i </a:t>
            </a:r>
            <a:r>
              <a:rPr lang="en-US" sz="3600" dirty="0"/>
              <a:t>[</a:t>
            </a:r>
            <a:r>
              <a:rPr lang="en-US" sz="3600" b="1" dirty="0" err="1" smtClean="0"/>
              <a:t>Pro</a:t>
            </a:r>
            <a:r>
              <a:rPr lang="en-US" sz="3600" baseline="-25000" dirty="0" err="1" smtClean="0"/>
              <a:t>i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 </a:t>
            </a:r>
            <a:r>
              <a:rPr lang="en-US" sz="3600" dirty="0"/>
              <a:t>… </a:t>
            </a:r>
            <a:r>
              <a:rPr lang="en-US" sz="3600" dirty="0" smtClean="0"/>
              <a:t>]</a:t>
            </a:r>
            <a:r>
              <a:rPr lang="en-US" sz="3600" baseline="-25000" dirty="0" smtClean="0"/>
              <a:t>RC</a:t>
            </a:r>
            <a:r>
              <a:rPr lang="en-US" sz="3600" dirty="0" smtClean="0"/>
              <a:t>]</a:t>
            </a:r>
            <a:r>
              <a:rPr lang="en-US" sz="3600" baseline="-25000" dirty="0" smtClean="0"/>
              <a:t>MC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3600" b="1" dirty="0" smtClean="0">
                <a:solidFill>
                  <a:srgbClr val="FF0000"/>
                </a:solidFill>
              </a:rPr>
              <a:t>You gave me a book </a:t>
            </a:r>
            <a:r>
              <a:rPr lang="nl-NL" sz="3600" dirty="0" smtClean="0"/>
              <a:t>that ___is amaizing </a:t>
            </a:r>
            <a:endParaRPr lang="en-US" sz="36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11</a:t>
            </a:fld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038672" y="5500662"/>
            <a:ext cx="1887055" cy="413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(Lehmann 2008)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6420" y="2793662"/>
            <a:ext cx="2768065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i="1" dirty="0" smtClean="0"/>
              <a:t>whatever proposition is pressuposed , it gets subordinated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626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relativizers: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973" y="1365318"/>
            <a:ext cx="10612272" cy="46806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b="1" dirty="0" smtClean="0"/>
              <a:t>Demonstratives ( English: </a:t>
            </a:r>
            <a:r>
              <a:rPr lang="en-US" b="1" i="1" dirty="0" smtClean="0"/>
              <a:t>that)</a:t>
            </a:r>
            <a:endParaRPr lang="en-US" b="1" i="1" dirty="0"/>
          </a:p>
          <a:p>
            <a:pPr marL="0" indent="0">
              <a:buNone/>
            </a:pPr>
            <a:r>
              <a:rPr lang="en-US" dirty="0" err="1" smtClean="0"/>
              <a:t>Wh</a:t>
            </a:r>
            <a:r>
              <a:rPr lang="en-US" dirty="0" smtClean="0"/>
              <a:t>-elements  (English: </a:t>
            </a:r>
            <a:r>
              <a:rPr lang="en-US" i="1" dirty="0" smtClean="0"/>
              <a:t>which; French: que; Russian: </a:t>
            </a:r>
            <a:r>
              <a:rPr lang="en-US" i="1" dirty="0" err="1" smtClean="0"/>
              <a:t>kotorji</a:t>
            </a:r>
            <a:r>
              <a:rPr lang="en-US" i="1" dirty="0" smtClean="0"/>
              <a:t>)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Nominalizers (Classical Chinese: </a:t>
            </a:r>
            <a:r>
              <a:rPr lang="en-US" i="1" dirty="0" err="1"/>
              <a:t>zhě</a:t>
            </a:r>
            <a:r>
              <a:rPr lang="en-US" i="1" dirty="0"/>
              <a:t> </a:t>
            </a:r>
            <a:r>
              <a:rPr lang="ru-RU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/>
              <a:t>suǒ</a:t>
            </a:r>
            <a:r>
              <a:rPr lang="en-US" i="1" dirty="0"/>
              <a:t> </a:t>
            </a:r>
            <a:r>
              <a:rPr lang="en-US" i="1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&lt;…&gt; </a:t>
            </a:r>
            <a:endParaRPr lang="en-US" sz="2400" dirty="0"/>
          </a:p>
          <a:p>
            <a:pPr marL="0" indent="0"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							</a:t>
            </a:r>
            <a:r>
              <a:rPr lang="en-US" sz="2400" dirty="0" smtClean="0">
                <a:solidFill>
                  <a:srgbClr val="C00000"/>
                </a:solidFill>
              </a:rPr>
              <a:t>(</a:t>
            </a:r>
            <a:r>
              <a:rPr lang="en-US" sz="2400" dirty="0">
                <a:solidFill>
                  <a:srgbClr val="C00000"/>
                </a:solidFill>
              </a:rPr>
              <a:t>Heine and </a:t>
            </a:r>
            <a:r>
              <a:rPr lang="en-US" sz="2400" dirty="0" err="1">
                <a:solidFill>
                  <a:srgbClr val="C00000"/>
                </a:solidFill>
              </a:rPr>
              <a:t>Kuteva</a:t>
            </a:r>
            <a:r>
              <a:rPr lang="en-US" sz="2400" dirty="0">
                <a:solidFill>
                  <a:srgbClr val="C00000"/>
                </a:solidFill>
              </a:rPr>
              <a:t> 2002)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								(</a:t>
            </a:r>
            <a:r>
              <a:rPr lang="en-US" sz="2400" dirty="0" err="1">
                <a:solidFill>
                  <a:srgbClr val="C00000"/>
                </a:solidFill>
              </a:rPr>
              <a:t>Ohori</a:t>
            </a:r>
            <a:r>
              <a:rPr lang="en-US" sz="2400" dirty="0">
                <a:solidFill>
                  <a:srgbClr val="C00000"/>
                </a:solidFill>
              </a:rPr>
              <a:t> 2011)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994"/>
            <a:ext cx="10515600" cy="1325563"/>
          </a:xfrm>
        </p:spPr>
        <p:txBody>
          <a:bodyPr/>
          <a:lstStyle/>
          <a:p>
            <a:r>
              <a:rPr lang="en-US" dirty="0"/>
              <a:t>Syntactic </a:t>
            </a:r>
            <a:r>
              <a:rPr lang="en-US" dirty="0" smtClean="0"/>
              <a:t>integration of RC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9349"/>
            <a:ext cx="10515600" cy="48706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parataxis 			</a:t>
            </a:r>
            <a:r>
              <a:rPr lang="en-US" dirty="0" err="1"/>
              <a:t>hypotaxis</a:t>
            </a:r>
            <a:r>
              <a:rPr lang="en-US" dirty="0"/>
              <a:t>			subordination</a:t>
            </a:r>
          </a:p>
          <a:p>
            <a:pPr marL="0" indent="0">
              <a:buNone/>
            </a:pPr>
            <a:r>
              <a:rPr lang="en-US" dirty="0" smtClean="0"/>
              <a:t>[-dependent]</a:t>
            </a:r>
            <a:r>
              <a:rPr lang="en-US" dirty="0"/>
              <a:t>		[+</a:t>
            </a:r>
            <a:r>
              <a:rPr lang="en-US" dirty="0" smtClean="0"/>
              <a:t>dependent</a:t>
            </a:r>
            <a:r>
              <a:rPr lang="en-US" dirty="0"/>
              <a:t>]		[+</a:t>
            </a:r>
            <a:r>
              <a:rPr lang="en-US" dirty="0" smtClean="0"/>
              <a:t>dependent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 smtClean="0"/>
              <a:t>[-embedded]</a:t>
            </a:r>
            <a:r>
              <a:rPr lang="en-US" dirty="0"/>
              <a:t>		[-</a:t>
            </a:r>
            <a:r>
              <a:rPr lang="en-US" dirty="0" smtClean="0"/>
              <a:t>embedded</a:t>
            </a:r>
            <a:r>
              <a:rPr lang="en-US" dirty="0"/>
              <a:t>]		[+embedded]									</a:t>
            </a:r>
          </a:p>
          <a:p>
            <a:pPr marL="0" indent="0">
              <a:buNone/>
            </a:pPr>
            <a:r>
              <a:rPr lang="en-US" dirty="0"/>
              <a:t>[…]S1 […]S1			</a:t>
            </a:r>
            <a:r>
              <a:rPr lang="en-US" dirty="0" smtClean="0"/>
              <a:t>[ N</a:t>
            </a:r>
            <a:r>
              <a:rPr lang="en-US" baseline="-25000" dirty="0" smtClean="0"/>
              <a:t>i</a:t>
            </a:r>
            <a:r>
              <a:rPr lang="en-US" dirty="0" smtClean="0"/>
              <a:t> […]</a:t>
            </a:r>
            <a:r>
              <a:rPr lang="en-US" baseline="-25000" dirty="0" smtClean="0"/>
              <a:t>RC </a:t>
            </a:r>
            <a:r>
              <a:rPr lang="en-US" b="1" i="1" dirty="0" err="1" smtClean="0"/>
              <a:t>Pro</a:t>
            </a:r>
            <a:r>
              <a:rPr lang="en-US" b="1" i="1" baseline="-25000" dirty="0" err="1" smtClean="0"/>
              <a:t>i</a:t>
            </a:r>
            <a:r>
              <a:rPr lang="en-US" dirty="0" smtClean="0"/>
              <a:t>…]</a:t>
            </a:r>
            <a:r>
              <a:rPr lang="en-US" baseline="-25000" dirty="0" smtClean="0"/>
              <a:t>S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[[… N […]</a:t>
            </a:r>
            <a:r>
              <a:rPr lang="en-US" baseline="-25000" dirty="0" smtClean="0"/>
              <a:t>RC</a:t>
            </a:r>
            <a:r>
              <a:rPr lang="en-US" dirty="0" smtClean="0"/>
              <a:t>…]</a:t>
            </a:r>
            <a:r>
              <a:rPr lang="en-US" baseline="-25000" dirty="0" smtClean="0"/>
              <a:t>S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</a:t>
            </a:r>
          </a:p>
          <a:p>
            <a:pPr marL="0" indent="0">
              <a:buNone/>
            </a:pPr>
            <a:r>
              <a:rPr lang="en-US" dirty="0"/>
              <a:t>							</a:t>
            </a:r>
            <a:r>
              <a:rPr lang="en-US" sz="2400" dirty="0" smtClean="0"/>
              <a:t>(</a:t>
            </a:r>
            <a:r>
              <a:rPr lang="en-US" sz="2400" dirty="0"/>
              <a:t>Hopper &amp; </a:t>
            </a:r>
            <a:r>
              <a:rPr lang="en-US" sz="2400" dirty="0" err="1"/>
              <a:t>Traugott</a:t>
            </a:r>
            <a:r>
              <a:rPr lang="en-US" sz="2400" dirty="0"/>
              <a:t> 1993)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7834" y="3858853"/>
            <a:ext cx="3433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just saw a guy. He reminds me of Sam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3014" y="3858854"/>
            <a:ext cx="3433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guy I just saw, </a:t>
            </a:r>
            <a:r>
              <a:rPr lang="en-US" sz="2400" b="1" i="1" dirty="0"/>
              <a:t>he</a:t>
            </a:r>
            <a:r>
              <a:rPr lang="en-US" sz="2400" dirty="0"/>
              <a:t> reminds me of Sam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07828" y="3858853"/>
            <a:ext cx="3433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guy (that) we just saw reminds me of Sam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265380" y="5115339"/>
            <a:ext cx="8921783" cy="53009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8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279122"/>
          </a:xfrm>
        </p:spPr>
        <p:txBody>
          <a:bodyPr/>
          <a:lstStyle/>
          <a:p>
            <a:r>
              <a:rPr lang="en-US" dirty="0"/>
              <a:t>Relative constructions in Sranan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>
                <a:solidFill>
                  <a:srgbClr val="C00000"/>
                </a:solidFill>
              </a:rPr>
              <a:t>(</a:t>
            </a:r>
            <a:r>
              <a:rPr lang="en-US" sz="3200" b="1" dirty="0" err="1">
                <a:solidFill>
                  <a:srgbClr val="C00000"/>
                </a:solidFill>
              </a:rPr>
              <a:t>Bruyn</a:t>
            </a:r>
            <a:r>
              <a:rPr lang="en-US" sz="3200" b="1" dirty="0">
                <a:solidFill>
                  <a:srgbClr val="C00000"/>
                </a:solidFill>
              </a:rPr>
              <a:t> 1995)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14</a:t>
            </a:fld>
            <a:endParaRPr lang="en-US"/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838200" y="2910743"/>
            <a:ext cx="10515600" cy="1279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Sranan – English-based creole language spoken in Suriname; emerged in the 17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87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Grammaticalization of RC: evidences from Sranan (Bruyn 1995)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3504364"/>
          </a:xfrm>
        </p:spPr>
        <p:txBody>
          <a:bodyPr>
            <a:normAutofit/>
          </a:bodyPr>
          <a:lstStyle/>
          <a:p>
            <a:r>
              <a:rPr lang="en-US" dirty="0"/>
              <a:t>the grammaticalization of </a:t>
            </a:r>
            <a:r>
              <a:rPr lang="en-US" dirty="0" smtClean="0"/>
              <a:t>anaphoric relations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demonstratives pronoun =&gt; relative maker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parataxis =&gt;  </a:t>
            </a:r>
            <a:r>
              <a:rPr lang="en-US" dirty="0" err="1" smtClean="0"/>
              <a:t>hypotaxis</a:t>
            </a:r>
            <a:r>
              <a:rPr lang="en-US" dirty="0" smtClean="0"/>
              <a:t> =&gt;  embedding</a:t>
            </a:r>
            <a:endParaRPr lang="en-US" sz="3600" dirty="0"/>
          </a:p>
          <a:p>
            <a:pPr marL="0" indent="0">
              <a:buNone/>
            </a:pPr>
            <a:r>
              <a:rPr lang="en-US" dirty="0"/>
              <a:t>								</a:t>
            </a:r>
          </a:p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Символ Галочка: как легко найти и проставить [Простая инструкция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46309"/>
            <a:ext cx="886034" cy="8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Символ Галочка: как легко найти и проставить [Простая инструкция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565442"/>
            <a:ext cx="886034" cy="8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Символ Галочка: как легко найти и проставить [Простая инструкция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565107"/>
            <a:ext cx="886034" cy="8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9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711" y="335204"/>
            <a:ext cx="10284725" cy="8154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Grammaticalization of RC: evidences from Sranan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6960"/>
            <a:ext cx="7896726" cy="1663533"/>
          </a:xfrm>
        </p:spPr>
        <p:txBody>
          <a:bodyPr>
            <a:normAutofit/>
          </a:bodyPr>
          <a:lstStyle/>
          <a:p>
            <a:r>
              <a:rPr lang="en-US" dirty="0"/>
              <a:t>the grammaticalization of </a:t>
            </a:r>
            <a:r>
              <a:rPr lang="en-US" dirty="0" smtClean="0"/>
              <a:t>anaphoric relations</a:t>
            </a:r>
          </a:p>
          <a:p>
            <a:r>
              <a:rPr lang="en-US" dirty="0" smtClean="0"/>
              <a:t>demonstratives pronoun =&gt; relative maker</a:t>
            </a:r>
            <a:endParaRPr lang="en-US" dirty="0"/>
          </a:p>
          <a:p>
            <a:pPr marL="0" indent="0">
              <a:buNone/>
            </a:pPr>
            <a:r>
              <a:rPr lang="en-US" i="1" dirty="0" err="1" smtClean="0"/>
              <a:t>dissi</a:t>
            </a:r>
            <a:r>
              <a:rPr lang="en-US" dirty="0" smtClean="0"/>
              <a:t> </a:t>
            </a:r>
            <a:r>
              <a:rPr lang="en-US" cap="small" dirty="0" smtClean="0"/>
              <a:t>(</a:t>
            </a:r>
            <a:r>
              <a:rPr lang="en-US" cap="small" dirty="0" err="1" smtClean="0"/>
              <a:t>dem</a:t>
            </a:r>
            <a:r>
              <a:rPr lang="en-US" cap="small" dirty="0" smtClean="0"/>
              <a:t>) </a:t>
            </a:r>
            <a:r>
              <a:rPr lang="en-US" dirty="0" smtClean="0"/>
              <a:t>=&gt; </a:t>
            </a:r>
            <a:r>
              <a:rPr lang="en-US" i="1" dirty="0" smtClean="0"/>
              <a:t>di(</a:t>
            </a:r>
            <a:r>
              <a:rPr lang="en-US" i="1" dirty="0" err="1" smtClean="0"/>
              <a:t>si</a:t>
            </a:r>
            <a:r>
              <a:rPr lang="en-US" i="1" dirty="0" smtClean="0"/>
              <a:t>) </a:t>
            </a:r>
            <a:r>
              <a:rPr lang="en-US" cap="small" dirty="0" smtClean="0"/>
              <a:t>(</a:t>
            </a:r>
            <a:r>
              <a:rPr lang="en-US" cap="small" dirty="0" err="1" smtClean="0"/>
              <a:t>rel</a:t>
            </a:r>
            <a:r>
              <a:rPr lang="en-US" cap="small" dirty="0" smtClean="0"/>
              <a:t>)</a:t>
            </a:r>
            <a:endParaRPr lang="en-US" cap="small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Символ Галочка: как легко найти и проставить [Простая инструкция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84" y="1453692"/>
            <a:ext cx="653716" cy="65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Символ Галочка: как легко найти и проставить [Простая инструкция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84" y="2076698"/>
            <a:ext cx="624055" cy="62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9331" y="3539080"/>
            <a:ext cx="956510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00">
              <a:spcAft>
                <a:spcPts val="600"/>
              </a:spcAft>
            </a:pPr>
            <a:r>
              <a:rPr lang="en-US" i="1" dirty="0" smtClean="0"/>
              <a:t>mi	</a:t>
            </a:r>
            <a:r>
              <a:rPr lang="en-US" i="1" dirty="0" err="1" smtClean="0"/>
              <a:t>za</a:t>
            </a:r>
            <a:r>
              <a:rPr lang="en-US" i="1" dirty="0" smtClean="0"/>
              <a:t>	pay	joe	</a:t>
            </a:r>
            <a:r>
              <a:rPr lang="en-US" i="1" dirty="0" err="1" smtClean="0"/>
              <a:t>retti</a:t>
            </a:r>
            <a:r>
              <a:rPr lang="en-US" i="1" dirty="0" smtClean="0"/>
              <a:t>	</a:t>
            </a:r>
            <a:r>
              <a:rPr lang="en-US" i="1" dirty="0" err="1" smtClean="0"/>
              <a:t>likki</a:t>
            </a:r>
            <a:r>
              <a:rPr lang="en-US" i="1" dirty="0" smtClean="0"/>
              <a:t>	joe	</a:t>
            </a:r>
            <a:r>
              <a:rPr lang="en-US" b="1" i="1" dirty="0" smtClean="0"/>
              <a:t>man</a:t>
            </a:r>
            <a:r>
              <a:rPr lang="en-US" i="1" dirty="0" smtClean="0"/>
              <a:t>	[</a:t>
            </a:r>
            <a:r>
              <a:rPr lang="en-US" b="1" i="1" dirty="0" err="1" smtClean="0"/>
              <a:t>dissi</a:t>
            </a:r>
            <a:r>
              <a:rPr lang="en-US" i="1" dirty="0"/>
              <a:t>	</a:t>
            </a:r>
            <a:r>
              <a:rPr lang="en-US" i="1" dirty="0" smtClean="0"/>
              <a:t>	</a:t>
            </a:r>
            <a:r>
              <a:rPr lang="en-US" i="1" dirty="0" err="1" smtClean="0"/>
              <a:t>dedde</a:t>
            </a:r>
            <a:r>
              <a:rPr lang="en-US" i="1" dirty="0" smtClean="0"/>
              <a:t>]</a:t>
            </a:r>
          </a:p>
          <a:p>
            <a:pPr defTabSz="720000">
              <a:lnSpc>
                <a:spcPct val="150000"/>
              </a:lnSpc>
            </a:pPr>
            <a:r>
              <a:rPr lang="en-US" cap="small" dirty="0" smtClean="0"/>
              <a:t>1sg</a:t>
            </a:r>
            <a:r>
              <a:rPr lang="en-US" dirty="0" smtClean="0"/>
              <a:t>	</a:t>
            </a:r>
            <a:r>
              <a:rPr lang="en-US" cap="small" dirty="0" err="1" smtClean="0"/>
              <a:t>fut</a:t>
            </a:r>
            <a:r>
              <a:rPr lang="en-US" dirty="0" smtClean="0"/>
              <a:t>	pay	</a:t>
            </a:r>
            <a:r>
              <a:rPr lang="en-US" cap="small" dirty="0" smtClean="0"/>
              <a:t>2sg</a:t>
            </a:r>
            <a:r>
              <a:rPr lang="en-US" dirty="0" smtClean="0"/>
              <a:t>	right	like	</a:t>
            </a:r>
            <a:r>
              <a:rPr lang="en-US" cap="small" dirty="0" smtClean="0"/>
              <a:t>2sg</a:t>
            </a:r>
            <a:r>
              <a:rPr lang="en-US" dirty="0" smtClean="0"/>
              <a:t>	man	</a:t>
            </a:r>
            <a:r>
              <a:rPr lang="en-US" cap="small" dirty="0" smtClean="0"/>
              <a:t> </a:t>
            </a:r>
            <a:r>
              <a:rPr lang="en-US" cap="small" dirty="0" err="1" smtClean="0"/>
              <a:t>rel</a:t>
            </a:r>
            <a:r>
              <a:rPr lang="en-US" cap="small" dirty="0" smtClean="0"/>
              <a:t>/</a:t>
            </a:r>
            <a:r>
              <a:rPr lang="en-US" cap="small" dirty="0" err="1" smtClean="0"/>
              <a:t>dem</a:t>
            </a:r>
            <a:r>
              <a:rPr lang="en-US" dirty="0" smtClean="0"/>
              <a:t>	dead</a:t>
            </a:r>
          </a:p>
          <a:p>
            <a:pPr defTabSz="720000">
              <a:lnSpc>
                <a:spcPct val="150000"/>
              </a:lnSpc>
            </a:pPr>
            <a:endParaRPr lang="en-US" dirty="0" smtClean="0"/>
          </a:p>
          <a:p>
            <a:pPr defTabSz="720000"/>
            <a:r>
              <a:rPr lang="en-US" dirty="0" smtClean="0"/>
              <a:t>‘I will pay (punish) you just as I did your man (husband), who died”</a:t>
            </a:r>
          </a:p>
          <a:p>
            <a:pPr defTabSz="720000"/>
            <a:r>
              <a:rPr lang="en-US" dirty="0" smtClean="0"/>
              <a:t>‘</a:t>
            </a:r>
            <a:r>
              <a:rPr lang="en-US" dirty="0"/>
              <a:t>I will pay (</a:t>
            </a:r>
            <a:r>
              <a:rPr lang="en-US" dirty="0" smtClean="0"/>
              <a:t>punish) </a:t>
            </a:r>
            <a:r>
              <a:rPr lang="en-US" dirty="0"/>
              <a:t>you just as I did your man (</a:t>
            </a:r>
            <a:r>
              <a:rPr lang="en-US" dirty="0" smtClean="0"/>
              <a:t>husband); he (this one) died”</a:t>
            </a:r>
          </a:p>
          <a:p>
            <a:pPr algn="r" defTabSz="720000"/>
            <a:r>
              <a:rPr lang="en-US" dirty="0"/>
              <a:t>	</a:t>
            </a:r>
            <a:endParaRPr lang="en-US" sz="2000" dirty="0" smtClean="0"/>
          </a:p>
          <a:p>
            <a:pPr algn="r" defTabSz="720000"/>
            <a:r>
              <a:rPr lang="en-US" sz="2000" dirty="0"/>
              <a:t>	</a:t>
            </a:r>
            <a:r>
              <a:rPr lang="en-US" sz="2000" dirty="0" smtClean="0"/>
              <a:t>									(Early Sranan) </a:t>
            </a:r>
          </a:p>
          <a:p>
            <a:pPr algn="r" defTabSz="720000"/>
            <a:r>
              <a:rPr lang="en-US" sz="2000" dirty="0"/>
              <a:t>	</a:t>
            </a:r>
            <a:r>
              <a:rPr lang="en-US" sz="2000" dirty="0" smtClean="0"/>
              <a:t>									</a:t>
            </a:r>
            <a:r>
              <a:rPr lang="en-US" sz="2000" dirty="0" smtClean="0">
                <a:solidFill>
                  <a:srgbClr val="FF0000"/>
                </a:solidFill>
              </a:rPr>
              <a:t>(Bruyn 1995)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711" y="3539080"/>
            <a:ext cx="8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9732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Grammaticalization of RC: evidences from Sranan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0892"/>
            <a:ext cx="7772400" cy="64986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parataxis =&gt;  </a:t>
            </a:r>
            <a:r>
              <a:rPr lang="en-US" b="1" dirty="0" err="1" smtClean="0"/>
              <a:t>hypotaxis</a:t>
            </a:r>
            <a:r>
              <a:rPr lang="en-US" b="1" dirty="0" smtClean="0"/>
              <a:t> </a:t>
            </a:r>
            <a:r>
              <a:rPr lang="en-US" dirty="0"/>
              <a:t>								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2" descr="Символ Галочка: как легко найти и проставить [Простая инструкция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72" y="832452"/>
            <a:ext cx="630061" cy="63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1215" y="3961608"/>
            <a:ext cx="103912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60000">
              <a:buFont typeface="Arial" panose="020B0604020202020204" pitchFamily="34" charset="0"/>
              <a:buChar char="•"/>
            </a:pPr>
            <a:r>
              <a:rPr lang="en-US" sz="2000" b="1" dirty="0" err="1"/>
              <a:t>hypotaxis</a:t>
            </a:r>
            <a:r>
              <a:rPr lang="en-US" sz="2000" b="1" dirty="0"/>
              <a:t> =&gt;  embedding</a:t>
            </a:r>
            <a:endParaRPr lang="en-US" sz="2800" b="1" dirty="0"/>
          </a:p>
          <a:p>
            <a:pPr defTabSz="360000"/>
            <a:endParaRPr lang="en-US" dirty="0" smtClean="0"/>
          </a:p>
          <a:p>
            <a:pPr defTabSz="360000"/>
            <a:r>
              <a:rPr lang="en-US" dirty="0" smtClean="0"/>
              <a:t>Dan</a:t>
            </a:r>
            <a:r>
              <a:rPr lang="en-US" dirty="0"/>
              <a:t>	den		</a:t>
            </a:r>
            <a:r>
              <a:rPr lang="en-US" dirty="0" err="1"/>
              <a:t>sma</a:t>
            </a:r>
            <a:r>
              <a:rPr lang="en-US" dirty="0"/>
              <a:t>	</a:t>
            </a:r>
            <a:r>
              <a:rPr lang="en-US" b="1" dirty="0" smtClean="0"/>
              <a:t>[</a:t>
            </a:r>
            <a:r>
              <a:rPr lang="en-US" b="1" i="1" dirty="0" smtClean="0"/>
              <a:t>di</a:t>
            </a:r>
            <a:r>
              <a:rPr lang="en-US" i="1" dirty="0"/>
              <a:t>	</a:t>
            </a:r>
            <a:r>
              <a:rPr lang="en-US" dirty="0"/>
              <a:t>	a		</a:t>
            </a:r>
            <a:r>
              <a:rPr lang="en-US" dirty="0" err="1"/>
              <a:t>afsiri</a:t>
            </a:r>
            <a:r>
              <a:rPr lang="en-US" dirty="0"/>
              <a:t>		ben	</a:t>
            </a:r>
            <a:r>
              <a:rPr lang="en-US" dirty="0" smtClean="0"/>
              <a:t>	</a:t>
            </a:r>
            <a:r>
              <a:rPr lang="en-US" dirty="0" err="1" smtClean="0"/>
              <a:t>seni</a:t>
            </a:r>
            <a:r>
              <a:rPr lang="en-US" dirty="0"/>
              <a:t>	</a:t>
            </a:r>
            <a:r>
              <a:rPr lang="en-US" dirty="0" err="1"/>
              <a:t>kon</a:t>
            </a:r>
            <a:r>
              <a:rPr lang="en-US" b="1" dirty="0"/>
              <a:t>]</a:t>
            </a:r>
            <a:r>
              <a:rPr lang="en-US" dirty="0"/>
              <a:t>	dray	go	</a:t>
            </a:r>
            <a:r>
              <a:rPr lang="en-US" dirty="0" err="1"/>
              <a:t>na</a:t>
            </a:r>
            <a:r>
              <a:rPr lang="en-US" dirty="0"/>
              <a:t>	a	</a:t>
            </a:r>
            <a:r>
              <a:rPr lang="en-US" dirty="0" err="1"/>
              <a:t>oso</a:t>
            </a:r>
            <a:r>
              <a:rPr lang="en-US" dirty="0"/>
              <a:t>		</a:t>
            </a:r>
            <a:r>
              <a:rPr lang="en-US" dirty="0" err="1" smtClean="0"/>
              <a:t>baka</a:t>
            </a:r>
            <a:endParaRPr lang="en-US" dirty="0" smtClean="0"/>
          </a:p>
          <a:p>
            <a:pPr defTabSz="360000"/>
            <a:r>
              <a:rPr lang="en-US" dirty="0" smtClean="0"/>
              <a:t>then</a:t>
            </a:r>
            <a:r>
              <a:rPr lang="en-US" dirty="0"/>
              <a:t>	</a:t>
            </a:r>
            <a:r>
              <a:rPr lang="en-US" cap="small" dirty="0"/>
              <a:t>def.pl	</a:t>
            </a:r>
            <a:r>
              <a:rPr lang="en-US" dirty="0" smtClean="0"/>
              <a:t>person</a:t>
            </a:r>
            <a:r>
              <a:rPr lang="en-US" dirty="0"/>
              <a:t>	[</a:t>
            </a:r>
            <a:r>
              <a:rPr lang="en-US" b="1" cap="small" dirty="0" err="1"/>
              <a:t>rel</a:t>
            </a:r>
            <a:r>
              <a:rPr lang="en-US" b="1" cap="small" dirty="0"/>
              <a:t>	</a:t>
            </a:r>
            <a:r>
              <a:rPr lang="en-US" b="1" cap="small" dirty="0" smtClean="0"/>
              <a:t>	</a:t>
            </a:r>
            <a:r>
              <a:rPr lang="en-US" cap="small" dirty="0" err="1" smtClean="0"/>
              <a:t>def</a:t>
            </a:r>
            <a:r>
              <a:rPr lang="en-US" cap="small" dirty="0"/>
              <a:t>	</a:t>
            </a:r>
            <a:r>
              <a:rPr lang="en-US" dirty="0"/>
              <a:t>	officer	</a:t>
            </a:r>
            <a:r>
              <a:rPr lang="en-US" dirty="0" smtClean="0"/>
              <a:t>	</a:t>
            </a:r>
            <a:r>
              <a:rPr lang="en-US" cap="small" dirty="0" err="1" smtClean="0"/>
              <a:t>pst</a:t>
            </a:r>
            <a:r>
              <a:rPr lang="en-US" dirty="0"/>
              <a:t>		send	come]	turn	go	at	</a:t>
            </a:r>
            <a:r>
              <a:rPr lang="en-US" cap="small" dirty="0" err="1" smtClean="0"/>
              <a:t>def</a:t>
            </a:r>
            <a:r>
              <a:rPr lang="en-US" cap="small" dirty="0" smtClean="0"/>
              <a:t>	</a:t>
            </a:r>
            <a:r>
              <a:rPr lang="en-US" dirty="0" smtClean="0"/>
              <a:t>house</a:t>
            </a:r>
            <a:r>
              <a:rPr lang="en-US" dirty="0"/>
              <a:t>	</a:t>
            </a:r>
            <a:r>
              <a:rPr lang="en-US" dirty="0" smtClean="0"/>
              <a:t> back</a:t>
            </a:r>
          </a:p>
          <a:p>
            <a:pPr defTabSz="360000"/>
            <a:r>
              <a:rPr lang="en-US" dirty="0"/>
              <a:t>	</a:t>
            </a:r>
          </a:p>
          <a:p>
            <a:pPr defTabSz="360000"/>
            <a:r>
              <a:rPr lang="en-US" i="1" dirty="0" smtClean="0"/>
              <a:t>‘</a:t>
            </a:r>
            <a:r>
              <a:rPr lang="en-US" i="1" dirty="0"/>
              <a:t>Then the people whom the officer had sent there came back at the house’</a:t>
            </a:r>
          </a:p>
          <a:p>
            <a:pPr defTabSz="360000"/>
            <a:r>
              <a:rPr lang="en-US" i="1" dirty="0"/>
              <a:t>																							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15838" y="1277847"/>
            <a:ext cx="1686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0000"/>
            <a:r>
              <a:rPr lang="en-US" dirty="0"/>
              <a:t>(Early Sranan)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7054" y="1723548"/>
            <a:ext cx="2347016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[ …  N</a:t>
            </a:r>
            <a:r>
              <a:rPr lang="en-US" baseline="-25000" dirty="0" smtClean="0"/>
              <a:t>i </a:t>
            </a:r>
            <a:r>
              <a:rPr lang="en-US" dirty="0" smtClean="0"/>
              <a:t>[RC ]  </a:t>
            </a:r>
            <a:r>
              <a:rPr lang="en-US" dirty="0" err="1" smtClean="0"/>
              <a:t>Pro</a:t>
            </a:r>
            <a:r>
              <a:rPr lang="en-US" baseline="-25000" dirty="0" err="1" smtClean="0"/>
              <a:t>i</a:t>
            </a:r>
            <a:r>
              <a:rPr lang="en-US" cap="small" dirty="0" smtClean="0"/>
              <a:t> ...]</a:t>
            </a:r>
            <a:r>
              <a:rPr lang="en-US" cap="small" baseline="-25000" dirty="0" smtClean="0"/>
              <a:t>MC</a:t>
            </a:r>
            <a:endParaRPr lang="en-US" cap="small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844984" y="4015910"/>
            <a:ext cx="1657281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[ … [RC] … ] </a:t>
            </a:r>
            <a:r>
              <a:rPr lang="en-US" baseline="-25000" dirty="0" smtClean="0"/>
              <a:t>MC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71215" y="1502715"/>
            <a:ext cx="9096374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</a:t>
            </a:r>
            <a:r>
              <a:rPr lang="en-US" dirty="0"/>
              <a:t>	</a:t>
            </a:r>
            <a:r>
              <a:rPr lang="en-US" dirty="0" smtClean="0"/>
              <a:t>den	</a:t>
            </a:r>
            <a:r>
              <a:rPr lang="en-US" dirty="0" err="1" smtClean="0"/>
              <a:t>zomma</a:t>
            </a:r>
            <a:r>
              <a:rPr lang="en-US" dirty="0" smtClean="0"/>
              <a:t>	</a:t>
            </a:r>
            <a:r>
              <a:rPr lang="en-US" b="1" dirty="0" smtClean="0"/>
              <a:t>[</a:t>
            </a:r>
            <a:r>
              <a:rPr lang="en-US" b="1" dirty="0" err="1" smtClean="0"/>
              <a:t>disi</a:t>
            </a:r>
            <a:r>
              <a:rPr lang="en-US" dirty="0" smtClean="0"/>
              <a:t>	broke	da	</a:t>
            </a:r>
            <a:r>
              <a:rPr lang="en-US" dirty="0" err="1" smtClean="0"/>
              <a:t>koffi</a:t>
            </a:r>
            <a:r>
              <a:rPr lang="en-US" dirty="0" smtClean="0"/>
              <a:t>	</a:t>
            </a:r>
            <a:r>
              <a:rPr lang="en-US" dirty="0" err="1" smtClean="0"/>
              <a:t>na</a:t>
            </a:r>
            <a:r>
              <a:rPr lang="en-US" dirty="0" smtClean="0"/>
              <a:t>	</a:t>
            </a:r>
            <a:r>
              <a:rPr lang="en-US" dirty="0" err="1" smtClean="0"/>
              <a:t>zabatim</a:t>
            </a:r>
            <a:r>
              <a:rPr lang="en-US" b="1" dirty="0" smtClean="0"/>
              <a:t>]</a:t>
            </a:r>
            <a:r>
              <a:rPr lang="en-US" dirty="0" smtClean="0"/>
              <a:t>	</a:t>
            </a:r>
          </a:p>
          <a:p>
            <a:r>
              <a:rPr lang="en-US" dirty="0" smtClean="0"/>
              <a:t>and	</a:t>
            </a:r>
            <a:r>
              <a:rPr lang="en-US" cap="small" dirty="0" err="1" smtClean="0"/>
              <a:t>def.rl</a:t>
            </a:r>
            <a:r>
              <a:rPr lang="en-US" dirty="0" smtClean="0"/>
              <a:t>	people	</a:t>
            </a:r>
            <a:r>
              <a:rPr lang="en-US" cap="small" dirty="0" smtClean="0"/>
              <a:t> </a:t>
            </a:r>
            <a:r>
              <a:rPr lang="en-US" cap="small" dirty="0" err="1" smtClean="0"/>
              <a:t>rel</a:t>
            </a:r>
            <a:r>
              <a:rPr lang="en-US" dirty="0" smtClean="0"/>
              <a:t>	break	</a:t>
            </a:r>
            <a:r>
              <a:rPr lang="en-US" cap="small" dirty="0" err="1" smtClean="0"/>
              <a:t>def</a:t>
            </a:r>
            <a:r>
              <a:rPr lang="en-US" dirty="0" smtClean="0"/>
              <a:t>	coffee	at	evening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den</a:t>
            </a:r>
            <a:r>
              <a:rPr lang="en-US" dirty="0" smtClean="0"/>
              <a:t>	no	</a:t>
            </a:r>
            <a:r>
              <a:rPr lang="en-US" dirty="0" err="1" smtClean="0"/>
              <a:t>moese</a:t>
            </a:r>
            <a:r>
              <a:rPr lang="en-US" dirty="0" smtClean="0"/>
              <a:t>	myki	zoo	</a:t>
            </a:r>
            <a:r>
              <a:rPr lang="en-US" dirty="0" err="1" smtClean="0"/>
              <a:t>menni</a:t>
            </a:r>
            <a:r>
              <a:rPr lang="en-US" dirty="0" smtClean="0"/>
              <a:t>	</a:t>
            </a:r>
            <a:r>
              <a:rPr lang="en-US" dirty="0" err="1" smtClean="0"/>
              <a:t>balibali</a:t>
            </a:r>
            <a:r>
              <a:rPr lang="en-US" dirty="0" smtClean="0"/>
              <a:t>	</a:t>
            </a:r>
            <a:r>
              <a:rPr lang="en-US" dirty="0" err="1" smtClean="0"/>
              <a:t>lange</a:t>
            </a:r>
            <a:r>
              <a:rPr lang="en-US" dirty="0" smtClean="0"/>
              <a:t>	da	</a:t>
            </a:r>
            <a:r>
              <a:rPr lang="en-US" dirty="0" err="1" smtClean="0"/>
              <a:t>zinge</a:t>
            </a:r>
            <a:endParaRPr lang="en-US" dirty="0" smtClean="0"/>
          </a:p>
          <a:p>
            <a:r>
              <a:rPr lang="en-US" cap="small" dirty="0" smtClean="0"/>
              <a:t>3pl</a:t>
            </a:r>
            <a:r>
              <a:rPr lang="en-US" dirty="0" smtClean="0"/>
              <a:t>	</a:t>
            </a:r>
            <a:r>
              <a:rPr lang="en-US" cap="small" dirty="0" err="1" smtClean="0"/>
              <a:t>neg</a:t>
            </a:r>
            <a:r>
              <a:rPr lang="en-US" dirty="0" smtClean="0"/>
              <a:t>	must	make	so	many	shouting	with	</a:t>
            </a:r>
            <a:r>
              <a:rPr lang="en-US" cap="small" dirty="0" err="1" smtClean="0"/>
              <a:t>def</a:t>
            </a:r>
            <a:r>
              <a:rPr lang="en-US" cap="small" dirty="0" smtClean="0"/>
              <a:t>  </a:t>
            </a:r>
            <a:r>
              <a:rPr lang="en-US" dirty="0" smtClean="0"/>
              <a:t>         singing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“and the </a:t>
            </a:r>
            <a:r>
              <a:rPr lang="en-US" u="sng" dirty="0" smtClean="0"/>
              <a:t>people</a:t>
            </a:r>
            <a:r>
              <a:rPr lang="en-US" dirty="0" smtClean="0"/>
              <a:t> that will peel coffee beans tonight </a:t>
            </a:r>
            <a:r>
              <a:rPr lang="en-US" u="sng" dirty="0" smtClean="0"/>
              <a:t> they </a:t>
            </a:r>
            <a:r>
              <a:rPr lang="en-US" dirty="0" smtClean="0"/>
              <a:t>mustn’t</a:t>
            </a:r>
            <a:r>
              <a:rPr lang="ru-RU" dirty="0" smtClean="0"/>
              <a:t> </a:t>
            </a:r>
            <a:r>
              <a:rPr lang="en-US" dirty="0" smtClean="0"/>
              <a:t>make so much noise with their singing”</a:t>
            </a:r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767589" y="3646578"/>
            <a:ext cx="178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(Modern Sranan)</a:t>
            </a:r>
            <a:endParaRPr lang="en-US" dirty="0"/>
          </a:p>
        </p:txBody>
      </p:sp>
      <p:pic>
        <p:nvPicPr>
          <p:cNvPr id="21" name="Picture 2" descr="Символ Галочка: как легко найти и проставить [Простая инструкция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71" y="3730012"/>
            <a:ext cx="630061" cy="63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9844984" y="5645977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60000"/>
            <a:r>
              <a:rPr lang="en-US" dirty="0">
                <a:solidFill>
                  <a:srgbClr val="C00000"/>
                </a:solidFill>
              </a:rPr>
              <a:t>(Bruyn 1995:210)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6929" y="1477748"/>
            <a:ext cx="8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[7]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1438" y="4523473"/>
            <a:ext cx="8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1850" y="1156483"/>
            <a:ext cx="10515600" cy="31662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nl-NL" sz="5400" i="1" dirty="0" smtClean="0">
                <a:solidFill>
                  <a:srgbClr val="FF0000"/>
                </a:solidFill>
              </a:rPr>
              <a:t>Can we observe a similar developmental process in sign languages (Russian Sign Language)?</a:t>
            </a:r>
            <a:endParaRPr lang="en-US" sz="5400" i="1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i="1" dirty="0" smtClean="0">
                <a:solidFill>
                  <a:schemeClr val="tx1"/>
                </a:solidFill>
              </a:rPr>
              <a:t>Yes, but we have no diachronic record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8074" y="1931515"/>
            <a:ext cx="10515600" cy="1191746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Relative constructions in </a:t>
            </a:r>
            <a:r>
              <a:rPr lang="en-US" dirty="0" smtClean="0"/>
              <a:t>Russian Sign Language (RSL)</a:t>
            </a:r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C00000"/>
                </a:solidFill>
              </a:rPr>
              <a:t>(Khristoforova &amp; Kimmelman 2020)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19</a:t>
            </a:fld>
            <a:endParaRPr lang="en-US"/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688074" y="3260489"/>
            <a:ext cx="10515600" cy="119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smtClean="0"/>
              <a:t>RSL – sign language used by a deaf community in Russia; emerged in 19</a:t>
            </a:r>
            <a:r>
              <a:rPr lang="en-US" baseline="30000" dirty="0" smtClean="0"/>
              <a:t>th</a:t>
            </a:r>
            <a:r>
              <a:rPr lang="en-US" dirty="0" smtClean="0"/>
              <a:t> century; ~ 120 000 signers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182" y="-23779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6435"/>
            <a:ext cx="10515600" cy="5050528"/>
          </a:xfrm>
        </p:spPr>
        <p:txBody>
          <a:bodyPr/>
          <a:lstStyle/>
          <a:p>
            <a:r>
              <a:rPr lang="en-US" dirty="0"/>
              <a:t>Relative clauses: </a:t>
            </a:r>
            <a:r>
              <a:rPr lang="en-US" dirty="0" smtClean="0"/>
              <a:t>definition</a:t>
            </a:r>
            <a:r>
              <a:rPr lang="ru-RU" dirty="0"/>
              <a:t> </a:t>
            </a:r>
            <a:r>
              <a:rPr lang="en-US" dirty="0" smtClean="0"/>
              <a:t>and typology</a:t>
            </a:r>
          </a:p>
          <a:p>
            <a:r>
              <a:rPr lang="en-US" dirty="0" smtClean="0"/>
              <a:t>Emergence of relative clauses in old spoken and</a:t>
            </a:r>
            <a:r>
              <a:rPr lang="ru-RU" dirty="0" smtClean="0"/>
              <a:t> </a:t>
            </a:r>
            <a:r>
              <a:rPr lang="en-US" dirty="0" smtClean="0"/>
              <a:t>young spoken (creole) languages</a:t>
            </a:r>
          </a:p>
          <a:p>
            <a:r>
              <a:rPr lang="en-US" dirty="0"/>
              <a:t>Relative clauses in Russian Sign Language: relevant properties (Khristoforova &amp; Kimmelman 2020) </a:t>
            </a:r>
            <a:endParaRPr lang="en-US" dirty="0" smtClean="0"/>
          </a:p>
          <a:p>
            <a:r>
              <a:rPr lang="en-US" dirty="0" smtClean="0"/>
              <a:t>Grammaticalization of relative clauses in RSL</a:t>
            </a:r>
          </a:p>
          <a:p>
            <a:pPr marL="0" indent="0">
              <a:buNone/>
            </a:pPr>
            <a:r>
              <a:rPr lang="en-US" b="1" i="1" dirty="0" smtClean="0"/>
              <a:t>	Tentative summery: </a:t>
            </a:r>
            <a:r>
              <a:rPr lang="en-US" b="1" i="1" dirty="0" smtClean="0"/>
              <a:t>on </a:t>
            </a:r>
            <a:r>
              <a:rPr lang="en-US" b="1" i="1" dirty="0"/>
              <a:t>the way but not there yet</a:t>
            </a:r>
            <a:r>
              <a:rPr lang="en-US" b="1" dirty="0" smtClean="0"/>
              <a:t>.</a:t>
            </a:r>
            <a:endParaRPr lang="en-US" sz="3200" b="1" dirty="0" smtClean="0"/>
          </a:p>
          <a:p>
            <a:r>
              <a:rPr lang="en-US" dirty="0" smtClean="0"/>
              <a:t>Future research: plans for grammaticality judgments </a:t>
            </a:r>
            <a:endParaRPr lang="en-US" dirty="0"/>
          </a:p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Emergence of relative clauses in RSL. Khristoforova E.  2020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778"/>
            <a:ext cx="10515600" cy="1325563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9906" y="1326776"/>
            <a:ext cx="4696032" cy="46269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Elicitation data</a:t>
            </a:r>
          </a:p>
          <a:p>
            <a:r>
              <a:rPr lang="en-US" dirty="0"/>
              <a:t>9 signers</a:t>
            </a:r>
          </a:p>
          <a:p>
            <a:r>
              <a:rPr lang="en-US" dirty="0"/>
              <a:t>8 pairs of pictures</a:t>
            </a:r>
          </a:p>
          <a:p>
            <a:r>
              <a:rPr lang="en-US" b="1" dirty="0"/>
              <a:t>88</a:t>
            </a:r>
            <a:r>
              <a:rPr lang="en-US" dirty="0"/>
              <a:t> relative clauses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+ Grammaticality judgments</a:t>
            </a:r>
          </a:p>
          <a:p>
            <a:pPr marL="0" indent="0">
              <a:buNone/>
            </a:pPr>
            <a:r>
              <a:rPr lang="en-US" dirty="0"/>
              <a:t>	4 signers</a:t>
            </a:r>
          </a:p>
          <a:p>
            <a:pPr marL="0" indent="0">
              <a:buNone/>
            </a:pPr>
            <a:r>
              <a:rPr lang="en-US" dirty="0"/>
              <a:t>	position and distribution 	of relative signs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3F66-0513-461A-9D20-F7A1A80DB004}" type="slidenum">
              <a:rPr lang="en-US" smtClean="0"/>
              <a:t>20</a:t>
            </a:fld>
            <a:endParaRPr lang="en-US"/>
          </a:p>
        </p:txBody>
      </p:sp>
      <p:pic>
        <p:nvPicPr>
          <p:cNvPr id="7" name="Рисунок 6" descr="C:\Users\admin\Desktop\Грант\relative clauses\RC pics from Anya\1_boy_book_pa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2" y="1248230"/>
            <a:ext cx="4579856" cy="32322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470959" y="5753624"/>
            <a:ext cx="388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(Khristoforova &amp; Kimmelman 2020)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9006" y="4547172"/>
            <a:ext cx="75843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Question: 			</a:t>
            </a:r>
            <a:endParaRPr lang="ru-RU" sz="2000" dirty="0"/>
          </a:p>
          <a:p>
            <a:r>
              <a:rPr lang="en-US" sz="2000" dirty="0"/>
              <a:t>“Which of the boys is </a:t>
            </a:r>
            <a:r>
              <a:rPr lang="en-US" sz="2000" dirty="0" smtClean="0"/>
              <a:t>sitting</a:t>
            </a:r>
            <a:r>
              <a:rPr lang="en-US" sz="2000" dirty="0" smtClean="0"/>
              <a:t>?” </a:t>
            </a:r>
            <a:endParaRPr lang="en-US" sz="2000" dirty="0"/>
          </a:p>
          <a:p>
            <a:r>
              <a:rPr lang="en-US" sz="2000" dirty="0"/>
              <a:t>Expected answer:		</a:t>
            </a:r>
            <a:endParaRPr lang="ru-RU" sz="2000" dirty="0"/>
          </a:p>
          <a:p>
            <a:r>
              <a:rPr lang="en-US" sz="2000" dirty="0"/>
              <a:t>“The boy [who is </a:t>
            </a:r>
            <a:r>
              <a:rPr lang="en-US" sz="2000" dirty="0" smtClean="0"/>
              <a:t>reading a book</a:t>
            </a:r>
            <a:r>
              <a:rPr lang="en-US" sz="2000" dirty="0" smtClean="0"/>
              <a:t>] </a:t>
            </a:r>
            <a:r>
              <a:rPr lang="en-US" sz="2000" dirty="0"/>
              <a:t>is </a:t>
            </a:r>
            <a:r>
              <a:rPr lang="en-US" sz="2000" dirty="0" smtClean="0"/>
              <a:t>sitting.”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31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clause in RSL: non-manual markers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04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Non-manual markers (NMMs</a:t>
            </a:r>
            <a:r>
              <a:rPr lang="en-US" dirty="0" smtClean="0"/>
              <a:t>) are linguistically relevant facial expressions and body and head movements bearing </a:t>
            </a:r>
            <a:r>
              <a:rPr lang="en-US" dirty="0" smtClean="0"/>
              <a:t>phonological, morphological, syntactic and discourse functions (Pfau and </a:t>
            </a:r>
            <a:r>
              <a:rPr lang="en-US" dirty="0" err="1" smtClean="0"/>
              <a:t>Quer</a:t>
            </a:r>
            <a:r>
              <a:rPr lang="en-US" dirty="0" smtClean="0"/>
              <a:t> 2010</a:t>
            </a:r>
            <a:r>
              <a:rPr lang="en-US" dirty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All SLs mark RCs with specialized NMMs </a:t>
            </a:r>
            <a:r>
              <a:rPr lang="en-US" dirty="0" smtClean="0"/>
              <a:t>(</a:t>
            </a:r>
            <a:r>
              <a:rPr lang="en-US" dirty="0" err="1" smtClean="0"/>
              <a:t>Dachkovsky</a:t>
            </a:r>
            <a:r>
              <a:rPr lang="en-US" dirty="0" smtClean="0"/>
              <a:t> 2020)</a:t>
            </a:r>
          </a:p>
          <a:p>
            <a:pPr marL="0" indent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							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3F66-0513-461A-9D20-F7A1A80DB004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681226"/>
              </p:ext>
            </p:extLst>
          </p:nvPr>
        </p:nvGraphicFramePr>
        <p:xfrm>
          <a:off x="838200" y="3507474"/>
          <a:ext cx="7772400" cy="2201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306931392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806497777"/>
                    </a:ext>
                  </a:extLst>
                </a:gridCol>
                <a:gridCol w="1895095">
                  <a:extLst>
                    <a:ext uri="{9D8B030D-6E8A-4147-A177-3AD203B41FA5}">
                      <a16:colId xmlns:a16="http://schemas.microsoft.com/office/drawing/2014/main" val="1925017144"/>
                    </a:ext>
                  </a:extLst>
                </a:gridCol>
                <a:gridCol w="1213865">
                  <a:extLst>
                    <a:ext uri="{9D8B030D-6E8A-4147-A177-3AD203B41FA5}">
                      <a16:colId xmlns:a16="http://schemas.microsoft.com/office/drawing/2014/main" val="297124996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611303670"/>
                    </a:ext>
                  </a:extLst>
                </a:gridCol>
              </a:tblGrid>
              <a:tr h="1013239"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eye</a:t>
                      </a:r>
                      <a:r>
                        <a:rPr lang="en-US" sz="2000" baseline="0" dirty="0"/>
                        <a:t> blink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head leans/turns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raised</a:t>
                      </a:r>
                      <a:r>
                        <a:rPr lang="en-US" sz="2000" baseline="0" dirty="0"/>
                        <a:t> eye brows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squints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6570"/>
                  </a:ext>
                </a:extLst>
              </a:tr>
              <a:tr h="382779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RC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28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17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91379"/>
                  </a:ext>
                </a:extLst>
              </a:tr>
              <a:tr h="139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77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333170"/>
                  </a:ext>
                </a:extLst>
              </a:tr>
              <a:tr h="243437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MC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Lato" panose="020F0502020204030203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34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28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730081"/>
                  </a:ext>
                </a:extLst>
              </a:tr>
              <a:tr h="3827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+mn-lt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47511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39284" y="3481488"/>
            <a:ext cx="19243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But not RSL!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3097" y="5852271"/>
            <a:ext cx="388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(Khristoforova &amp; Kimmelman 2020)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clauses in RSL: position of the head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3F66-0513-461A-9D20-F7A1A80DB004}" type="slidenum">
              <a:rPr lang="en-US" smtClean="0"/>
              <a:t>22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066523" y="1473375"/>
            <a:ext cx="6688031" cy="4143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220663" algn="just" defTabSz="360000">
              <a:spcAft>
                <a:spcPts val="0"/>
              </a:spcAft>
              <a:tabLst>
                <a:tab pos="18034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marL="225425" lvl="0" indent="-225425" algn="just" defTabSz="360000">
              <a:spcAft>
                <a:spcPts val="0"/>
              </a:spcAft>
              <a:tabLst>
                <a:tab pos="180975" algn="l"/>
                <a:tab pos="1619250" algn="l"/>
              </a:tabLst>
            </a:pPr>
            <a:r>
              <a:rPr lang="en-US" sz="2400" cap="sm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[9]      </a:t>
            </a:r>
            <a:r>
              <a:rPr lang="en-US" sz="2400" cap="small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cap="sm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small" dirty="0">
                <a:ea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sz="2400" b="1" cap="small" dirty="0">
                <a:ea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r>
              <a:rPr lang="en-US" sz="2400" cap="small" dirty="0">
                <a:ea typeface="Times New Roman" panose="02020603050405020304" pitchFamily="18" charset="0"/>
                <a:cs typeface="Times New Roman" panose="02020603050405020304" pitchFamily="18" charset="0"/>
              </a:rPr>
              <a:t> blue	</a:t>
            </a:r>
            <a:r>
              <a:rPr lang="en-US" sz="2400" cap="sm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b="1" cap="sm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__ </a:t>
            </a:r>
            <a:r>
              <a:rPr lang="en-US" sz="2400" cap="small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turn.left</a:t>
            </a:r>
            <a:r>
              <a:rPr lang="en-US" sz="2400" cap="sm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small" dirty="0">
                <a:ea typeface="Times New Roman" panose="02020603050405020304" pitchFamily="18" charset="0"/>
                <a:cs typeface="Times New Roman" panose="02020603050405020304" pitchFamily="18" charset="0"/>
              </a:rPr>
              <a:t>left </a:t>
            </a:r>
            <a:r>
              <a:rPr lang="en-US" sz="2400" cap="small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turn.left</a:t>
            </a:r>
            <a:r>
              <a:rPr lang="en-US" sz="2400" cap="sm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400" cap="small" baseline="-25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endParaRPr lang="en-US" sz="2400" cap="small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lvl="0" indent="-225425" algn="just" defTabSz="360000">
              <a:spcAft>
                <a:spcPts val="0"/>
              </a:spcAft>
              <a:tabLst>
                <a:tab pos="180975" algn="l"/>
                <a:tab pos="1619250" algn="l"/>
              </a:tabLst>
            </a:pPr>
            <a:r>
              <a:rPr lang="en-US" sz="2400" cap="small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cap="small" dirty="0"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cap="sm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cap="sm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I like the blue car that is turning left.’</a:t>
            </a:r>
          </a:p>
          <a:p>
            <a:pPr marL="225425" lvl="0" indent="220663" algn="just" defTabSz="360000">
              <a:spcAft>
                <a:spcPts val="0"/>
              </a:spcAft>
              <a:tabLst>
                <a:tab pos="1350645" algn="l"/>
                <a:tab pos="1620520" algn="l"/>
              </a:tabLst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indent="220663" algn="just" defTabSz="360000">
              <a:spcAft>
                <a:spcPts val="0"/>
              </a:spcAft>
              <a:tabLst>
                <a:tab pos="18034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u="sng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eb</a:t>
            </a:r>
            <a:endParaRPr lang="en-US" u="sng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lvl="0" indent="-446088" algn="just" defTabSz="360000">
              <a:spcAft>
                <a:spcPts val="0"/>
              </a:spcAft>
              <a:tabLst>
                <a:tab pos="1350645" algn="l"/>
                <a:tab pos="1620520" algn="l"/>
                <a:tab pos="900430" algn="l"/>
                <a:tab pos="1620520" algn="l"/>
                <a:tab pos="1980565" algn="l"/>
              </a:tabLst>
            </a:pPr>
            <a:r>
              <a:rPr lang="en-US" sz="2400" cap="sm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[10]    </a:t>
            </a:r>
            <a:r>
              <a:rPr lang="en-US" sz="2400" cap="small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cap="sm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small" dirty="0">
                <a:ea typeface="Times New Roman" panose="02020603050405020304" pitchFamily="18" charset="0"/>
                <a:cs typeface="Times New Roman" panose="02020603050405020304" pitchFamily="18" charset="0"/>
              </a:rPr>
              <a:t>like		[ball </a:t>
            </a:r>
            <a:r>
              <a:rPr lang="en-US" sz="2400" b="1" cap="small" dirty="0">
                <a:ea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  <a:r>
              <a:rPr lang="en-US" sz="2400" cap="small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sm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en-US" sz="2400" cap="small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sm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hold]</a:t>
            </a:r>
            <a:r>
              <a:rPr lang="en-US" sz="2400" cap="small" baseline="-25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endParaRPr lang="en-US" sz="2400" cap="small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indent="220663" algn="just" defTabSz="360000">
              <a:lnSpc>
                <a:spcPct val="115000"/>
              </a:lnSpc>
              <a:spcAft>
                <a:spcPts val="1000"/>
              </a:spcAft>
              <a:tabLst>
                <a:tab pos="1350645" algn="l"/>
                <a:tab pos="1620520" algn="l"/>
              </a:tabLst>
            </a:pP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‘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I like the girl  that is holding a ball.’</a:t>
            </a:r>
          </a:p>
          <a:p>
            <a:pPr marL="225425" indent="220663" algn="just" defTabSz="360000">
              <a:lnSpc>
                <a:spcPct val="115000"/>
              </a:lnSpc>
              <a:spcAft>
                <a:spcPts val="1000"/>
              </a:spcAft>
              <a:tabLst>
                <a:tab pos="1350645" algn="l"/>
                <a:tab pos="1620520" algn="l"/>
              </a:tabLst>
            </a:pPr>
            <a:endParaRPr lang="en-US" sz="2400" cap="small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indent="-446088" algn="just" defTabSz="360000">
              <a:lnSpc>
                <a:spcPct val="115000"/>
              </a:lnSpc>
              <a:spcAft>
                <a:spcPts val="500"/>
              </a:spcAft>
              <a:tabLst>
                <a:tab pos="1350645" algn="l"/>
                <a:tab pos="1620520" algn="l"/>
              </a:tabLst>
            </a:pPr>
            <a:r>
              <a:rPr lang="en-US" sz="2400" cap="sm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[11]    </a:t>
            </a:r>
            <a:r>
              <a:rPr lang="en-US" sz="2400" cap="small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cap="sm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small" dirty="0">
                <a:ea typeface="Times New Roman" panose="02020603050405020304" pitchFamily="18" charset="0"/>
                <a:cs typeface="Times New Roman" panose="02020603050405020304" pitchFamily="18" charset="0"/>
              </a:rPr>
              <a:t>more like </a:t>
            </a:r>
            <a:r>
              <a:rPr lang="en-US" sz="2400" b="1" cap="small" dirty="0">
                <a:ea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r>
              <a:rPr lang="en-US" sz="2400" cap="small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cap="sm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cap="sm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400" b="1" cap="small" dirty="0">
                <a:ea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r>
              <a:rPr lang="en-US" sz="2400" cap="small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small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turn.left</a:t>
            </a:r>
            <a:r>
              <a:rPr lang="en-US" sz="2400" cap="small" dirty="0"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400" cap="small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endParaRPr lang="en-US" sz="2400" cap="small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indent="220663" algn="just" defTabSz="360000">
              <a:lnSpc>
                <a:spcPct val="115000"/>
              </a:lnSpc>
              <a:spcAft>
                <a:spcPts val="500"/>
              </a:spcAft>
              <a:tabLst>
                <a:tab pos="1350645" algn="l"/>
                <a:tab pos="1620520" algn="l"/>
              </a:tabLst>
            </a:pP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‘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I prefer the car that is turning left.’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60149" y="1798663"/>
            <a:ext cx="143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EHRC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60149" y="3144857"/>
            <a:ext cx="143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IHRC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4554" y="4550548"/>
            <a:ext cx="143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DHRC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4857" y="5719240"/>
            <a:ext cx="388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(Kimmelman &amp; Khristoforova </a:t>
            </a:r>
            <a:r>
              <a:rPr lang="en-US" sz="2000" dirty="0" smtClean="0">
                <a:solidFill>
                  <a:srgbClr val="FF0000"/>
                </a:solidFill>
              </a:rPr>
              <a:t>2020)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6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26724"/>
              </p:ext>
            </p:extLst>
          </p:nvPr>
        </p:nvGraphicFramePr>
        <p:xfrm>
          <a:off x="66017" y="1798662"/>
          <a:ext cx="3839778" cy="390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89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061" y="-146049"/>
            <a:ext cx="10515600" cy="1325563"/>
          </a:xfrm>
        </p:spPr>
        <p:txBody>
          <a:bodyPr/>
          <a:lstStyle/>
          <a:p>
            <a:r>
              <a:rPr lang="en-US" dirty="0"/>
              <a:t>Relative clauses in RSL: relative elements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7957" y="6324240"/>
            <a:ext cx="2743200" cy="365125"/>
          </a:xfrm>
        </p:spPr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44925" y="6365053"/>
            <a:ext cx="4114800" cy="365125"/>
          </a:xfrm>
        </p:spPr>
        <p:txBody>
          <a:bodyPr/>
          <a:lstStyle/>
          <a:p>
            <a:r>
              <a:rPr lang="en-US" dirty="0" smtClean="0"/>
              <a:t>Emergence of relative clauses in RSL. Khristoforova E.  2020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3F66-0513-461A-9D20-F7A1A80DB004}" type="slidenum">
              <a:rPr lang="en-US" smtClean="0"/>
              <a:t>23</a:t>
            </a:fld>
            <a:endParaRPr lang="en-US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40611" y="984914"/>
            <a:ext cx="5201092" cy="259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552392238"/>
              </p:ext>
            </p:extLst>
          </p:nvPr>
        </p:nvGraphicFramePr>
        <p:xfrm>
          <a:off x="409919" y="4114241"/>
          <a:ext cx="6539520" cy="2362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856358764"/>
              </p:ext>
            </p:extLst>
          </p:nvPr>
        </p:nvGraphicFramePr>
        <p:xfrm>
          <a:off x="6460561" y="984914"/>
          <a:ext cx="5873601" cy="444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70959" y="5691187"/>
            <a:ext cx="388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(Kimmelman &amp; Khristoforova </a:t>
            </a:r>
            <a:r>
              <a:rPr lang="en-US" sz="2000" dirty="0" smtClean="0">
                <a:solidFill>
                  <a:srgbClr val="FF0000"/>
                </a:solidFill>
              </a:rPr>
              <a:t>2020)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526266"/>
              </p:ext>
            </p:extLst>
          </p:nvPr>
        </p:nvGraphicFramePr>
        <p:xfrm>
          <a:off x="578073" y="906202"/>
          <a:ext cx="6371366" cy="3255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683">
                  <a:extLst>
                    <a:ext uri="{9D8B030D-6E8A-4147-A177-3AD203B41FA5}">
                      <a16:colId xmlns:a16="http://schemas.microsoft.com/office/drawing/2014/main" val="2061596998"/>
                    </a:ext>
                  </a:extLst>
                </a:gridCol>
                <a:gridCol w="3185683">
                  <a:extLst>
                    <a:ext uri="{9D8B030D-6E8A-4147-A177-3AD203B41FA5}">
                      <a16:colId xmlns:a16="http://schemas.microsoft.com/office/drawing/2014/main" val="719106467"/>
                    </a:ext>
                  </a:extLst>
                </a:gridCol>
              </a:tblGrid>
              <a:tr h="133516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1" cap="small" dirty="0"/>
                        <a:t>which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invariant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mouthing /</a:t>
                      </a:r>
                      <a:r>
                        <a:rPr lang="en-US" sz="2400" dirty="0" err="1" smtClean="0"/>
                        <a:t>kotorij</a:t>
                      </a:r>
                      <a:r>
                        <a:rPr lang="en-US" sz="2400" dirty="0" smtClean="0"/>
                        <a:t>/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1" cap="small" dirty="0"/>
                        <a:t>ix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relative pronoun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317909"/>
                  </a:ext>
                </a:extLst>
              </a:tr>
              <a:tr h="1649317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1" cap="small" dirty="0" err="1"/>
                        <a:t>which+ix</a:t>
                      </a:r>
                      <a:r>
                        <a:rPr lang="en-US" sz="2400" b="1" dirty="0"/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relative</a:t>
                      </a:r>
                      <a:r>
                        <a:rPr lang="en-US" sz="2400" baseline="0" dirty="0"/>
                        <a:t> pronoun</a:t>
                      </a:r>
                      <a:endParaRPr lang="en-US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mouthing /</a:t>
                      </a:r>
                      <a:r>
                        <a:rPr lang="en-US" sz="2400" dirty="0" err="1" smtClean="0"/>
                        <a:t>kotorij</a:t>
                      </a:r>
                      <a:r>
                        <a:rPr lang="en-US" sz="2400" dirty="0" smtClean="0"/>
                        <a:t>/</a:t>
                      </a:r>
                      <a:endParaRPr lang="en-US" sz="24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5484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8073" y="3524714"/>
            <a:ext cx="4033199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[ __</a:t>
            </a:r>
            <a:r>
              <a:rPr lang="en-US" sz="2800" baseline="-25000" dirty="0" smtClean="0"/>
              <a:t>RC-initial</a:t>
            </a:r>
            <a:r>
              <a:rPr lang="en-US" sz="2800" dirty="0" smtClean="0"/>
              <a:t>  ….   __</a:t>
            </a:r>
            <a:r>
              <a:rPr lang="en-US" sz="2800" baseline="-25000" dirty="0" smtClean="0"/>
              <a:t>RC-final</a:t>
            </a:r>
            <a:r>
              <a:rPr lang="en-US" sz="2800" dirty="0" smtClean="0"/>
              <a:t>]</a:t>
            </a:r>
            <a:r>
              <a:rPr lang="en-US" sz="2800" baseline="-25000" dirty="0" smtClean="0"/>
              <a:t>RC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3465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113"/>
            <a:ext cx="10515600" cy="1325563"/>
          </a:xfrm>
        </p:spPr>
        <p:txBody>
          <a:bodyPr/>
          <a:lstStyle/>
          <a:p>
            <a:r>
              <a:rPr lang="en-US" dirty="0"/>
              <a:t>Examples of relative signs in RSL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4442"/>
            <a:ext cx="10515600" cy="4823370"/>
          </a:xfrm>
        </p:spPr>
        <p:txBody>
          <a:bodyPr>
            <a:noAutofit/>
          </a:bodyPr>
          <a:lstStyle/>
          <a:p>
            <a:pPr marL="225425" lvl="0" indent="-225425" algn="just" defTabSz="360000">
              <a:lnSpc>
                <a:spcPct val="100000"/>
              </a:lnSpc>
              <a:spcBef>
                <a:spcPts val="0"/>
              </a:spcBef>
              <a:buNone/>
              <a:tabLst>
                <a:tab pos="180975" algn="l"/>
                <a:tab pos="544513" algn="l"/>
              </a:tabLst>
            </a:pPr>
            <a:r>
              <a:rPr lang="en-US" cap="small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cap="small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12]</a:t>
            </a:r>
            <a:r>
              <a:rPr lang="en-US" cap="small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cap="small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cap="small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n-US" cap="small" baseline="-250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cap="small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like car blue	</a:t>
            </a:r>
            <a:r>
              <a:rPr lang="en-US" cap="small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en-US" cap="small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turn.left</a:t>
            </a:r>
            <a:r>
              <a:rPr lang="en-US" cap="small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left </a:t>
            </a:r>
            <a:r>
              <a:rPr lang="en-US" cap="small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turn.left</a:t>
            </a:r>
            <a:r>
              <a:rPr lang="en-US" cap="small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cap="small" baseline="-25000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endParaRPr lang="en-US" cap="small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lvl="0" indent="220663" algn="just" defTabSz="36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627063" algn="l"/>
                <a:tab pos="1077913" algn="l"/>
              </a:tabLst>
            </a:pP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like the blue car that is turning left.’</a:t>
            </a:r>
            <a:endParaRPr lang="en-US" cap="small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lvl="0" indent="-627063" defTabSz="3600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1077913" algn="l"/>
                <a:tab pos="1349375" algn="l"/>
                <a:tab pos="1619250" algn="l"/>
              </a:tabLst>
            </a:pPr>
            <a:r>
              <a:rPr lang="en-US" cap="small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[13]		yellow</a:t>
            </a:r>
            <a:r>
              <a:rPr lang="en-US" cap="small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flower	[</a:t>
            </a:r>
            <a:r>
              <a:rPr lang="en-US" b="1" cap="small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which+ix</a:t>
            </a:r>
            <a:r>
              <a:rPr lang="en-US" cap="small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girl </a:t>
            </a:r>
            <a:r>
              <a:rPr lang="en-US" cap="small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draw]</a:t>
            </a:r>
            <a:r>
              <a:rPr lang="en-US" cap="small" baseline="-250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endParaRPr lang="en-US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lvl="0" indent="-627063" defTabSz="2159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1077913" algn="l"/>
                <a:tab pos="1619250" algn="l"/>
              </a:tabLst>
            </a:pP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‘</a:t>
            </a:r>
            <a:r>
              <a:rPr lang="en-US" i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flower that girl draws is yellow’</a:t>
            </a:r>
          </a:p>
          <a:p>
            <a:pPr marL="627063" lvl="0" indent="-627063" defTabSz="3600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1077913" algn="l"/>
                <a:tab pos="1619250" algn="l"/>
              </a:tabLst>
            </a:pP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[14]		</a:t>
            </a:r>
            <a:r>
              <a:rPr lang="en-US" cap="small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boy </a:t>
            </a:r>
            <a:r>
              <a:rPr lang="en-US" cap="small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b="1" cap="small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cap="small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wash dog </a:t>
            </a:r>
            <a:r>
              <a:rPr lang="en-US" b="1" cap="small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en-US" cap="small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] beautiful </a:t>
            </a:r>
          </a:p>
          <a:p>
            <a:pPr marL="627063" lvl="0" indent="-627063" defTabSz="3600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1077913" algn="l"/>
                <a:tab pos="1349375" algn="l"/>
              </a:tabLst>
            </a:pP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‘</a:t>
            </a:r>
            <a:r>
              <a:rPr lang="en-US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boy who is washing a dog is beautiful.’</a:t>
            </a:r>
          </a:p>
          <a:p>
            <a:pPr marL="627063" lvl="0" indent="-627063" defTabSz="3600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1077913" algn="l"/>
                <a:tab pos="1349375" algn="l"/>
              </a:tabLst>
            </a:pP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[15]	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cap="small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cap="small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girl cat pat </a:t>
            </a:r>
            <a:r>
              <a:rPr lang="en-US" b="1" cap="small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which+ix</a:t>
            </a:r>
            <a:r>
              <a:rPr lang="en-US" cap="small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] sit  </a:t>
            </a:r>
          </a:p>
          <a:p>
            <a:pPr marL="627063" lvl="0" indent="-627063" defTabSz="3600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1077913" algn="l"/>
                <a:tab pos="1349375" algn="l"/>
              </a:tabLst>
            </a:pP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girl, which is patting the cat, is sitting.</a:t>
            </a:r>
          </a:p>
          <a:p>
            <a:pPr marL="627063" lvl="0" indent="-627063" defTabSz="3600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1350645" algn="l"/>
                <a:tab pos="1620520" algn="l"/>
              </a:tabLst>
            </a:pPr>
            <a:endParaRPr lang="en-US" sz="24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lvl="0" indent="-627063" defTabSz="3600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1350645" algn="l"/>
                <a:tab pos="1620520" algn="l"/>
              </a:tabLst>
            </a:pPr>
            <a:endParaRPr lang="en-US" sz="2400" i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lvl="0" indent="-627063" defTabSz="3600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1350645" algn="l"/>
                <a:tab pos="1620520" algn="l"/>
              </a:tabLst>
            </a:pPr>
            <a:endParaRPr lang="en-US" sz="2400" i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lvl="0" indent="-352425" defTabSz="3600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1350645" algn="l"/>
                <a:tab pos="1620520" algn="l"/>
              </a:tabLst>
            </a:pPr>
            <a:endParaRPr lang="en-US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0959" y="5943872"/>
            <a:ext cx="388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(Khristoforova &amp; Kimmelman 2020)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12958" y="1189843"/>
            <a:ext cx="253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zero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2958" y="2145991"/>
            <a:ext cx="253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RC-initial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2958" y="3346152"/>
            <a:ext cx="253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RC-initial; RC-final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2958" y="4557145"/>
            <a:ext cx="253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RC-final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854" y="503078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cap="small" dirty="0">
                <a:latin typeface="+mn-lt"/>
              </a:rPr>
              <a:t>yellow flower</a:t>
            </a:r>
            <a:r>
              <a:rPr lang="en-US" sz="3200" cap="small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cap="small" dirty="0" err="1">
                <a:solidFill>
                  <a:srgbClr val="FF0000"/>
                </a:solidFill>
                <a:latin typeface="+mn-lt"/>
              </a:rPr>
              <a:t>which+ix</a:t>
            </a:r>
            <a:r>
              <a:rPr lang="en-US" sz="3200" cap="small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cap="small" dirty="0">
                <a:latin typeface="+mn-lt"/>
              </a:rPr>
              <a:t>girl draw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2800" i="1" dirty="0">
                <a:latin typeface="+mn-lt"/>
              </a:rPr>
              <a:t>The flower that girl draws is yellow</a:t>
            </a:r>
            <a:endParaRPr lang="ru-RU" sz="2800" i="1" dirty="0">
              <a:latin typeface="+mn-lt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E4C34-3DBB-48BA-8C39-F8AB91418A3A}" type="slidenum">
              <a:rPr lang="ru-RU" smtClean="0"/>
              <a:t>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pic>
        <p:nvPicPr>
          <p:cNvPr id="7" name="Фабрика Форматовlips(+ktri+IX-3i)~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9800" y="450803"/>
            <a:ext cx="7759700" cy="4351338"/>
          </a:xfrm>
        </p:spPr>
      </p:pic>
    </p:spTree>
    <p:extLst>
      <p:ext uri="{BB962C8B-B14F-4D97-AF65-F5344CB8AC3E}">
        <p14:creationId xmlns:p14="http://schemas.microsoft.com/office/powerpoint/2010/main" val="11560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9964"/>
            <a:ext cx="10515600" cy="1325563"/>
          </a:xfrm>
        </p:spPr>
        <p:txBody>
          <a:bodyPr/>
          <a:lstStyle/>
          <a:p>
            <a:r>
              <a:rPr lang="en-US" dirty="0" smtClean="0"/>
              <a:t>Dislocated relative clauses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469676"/>
            <a:ext cx="10515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Extraposed RC: </a:t>
            </a:r>
            <a:r>
              <a:rPr lang="en-US" sz="2400" b="1" dirty="0"/>
              <a:t>20</a:t>
            </a:r>
          </a:p>
          <a:p>
            <a:pPr defTabSz="627063"/>
            <a:r>
              <a:rPr lang="en-US" sz="2400" dirty="0" smtClean="0"/>
              <a:t>[16</a:t>
            </a:r>
            <a:r>
              <a:rPr lang="en-US" sz="2400" dirty="0"/>
              <a:t>]	</a:t>
            </a:r>
            <a:r>
              <a:rPr lang="en-US" sz="2800" cap="small" dirty="0"/>
              <a:t>dog more beautiful </a:t>
            </a:r>
            <a:r>
              <a:rPr lang="en-US" sz="2800" b="1" cap="small" dirty="0"/>
              <a:t>[ix boy hug ix]</a:t>
            </a:r>
            <a:r>
              <a:rPr lang="en-US" sz="2800" b="1" cap="small" baseline="-25000" dirty="0" err="1"/>
              <a:t>rc</a:t>
            </a:r>
            <a:r>
              <a:rPr lang="en-US" sz="2400" cap="small" baseline="-25000" dirty="0"/>
              <a:t>			</a:t>
            </a:r>
            <a:r>
              <a:rPr lang="en-US" sz="2800" b="1" dirty="0"/>
              <a:t>[[N </a:t>
            </a:r>
            <a:r>
              <a:rPr lang="en-US" sz="2800" b="1" dirty="0" smtClean="0"/>
              <a:t>_] </a:t>
            </a:r>
            <a:r>
              <a:rPr lang="en-US" sz="2800" b="1" dirty="0"/>
              <a:t>V O ]</a:t>
            </a:r>
            <a:r>
              <a:rPr lang="en-US" sz="2800" b="1" baseline="-25000" dirty="0"/>
              <a:t>MC</a:t>
            </a:r>
            <a:r>
              <a:rPr lang="en-US" sz="2800" b="1" dirty="0"/>
              <a:t>[RC</a:t>
            </a:r>
            <a:r>
              <a:rPr lang="en-US" sz="2800" b="1" dirty="0" smtClean="0"/>
              <a:t>]</a:t>
            </a:r>
            <a:endParaRPr lang="en-US" sz="2800" b="1" baseline="-25000" dirty="0"/>
          </a:p>
          <a:p>
            <a:pPr defTabSz="627063"/>
            <a:r>
              <a:rPr lang="en-US" sz="2400" cap="small" dirty="0"/>
              <a:t>	‘</a:t>
            </a:r>
            <a:r>
              <a:rPr lang="en-US" sz="2400" i="1" dirty="0"/>
              <a:t>The dog, which the boy hugs, is more beautiful’</a:t>
            </a:r>
          </a:p>
          <a:p>
            <a:endParaRPr lang="en-US" sz="2400" dirty="0"/>
          </a:p>
          <a:p>
            <a:r>
              <a:rPr lang="en-US" sz="2800" dirty="0"/>
              <a:t>Fronted RC: </a:t>
            </a:r>
            <a:r>
              <a:rPr lang="en-US" sz="2400" b="1" dirty="0"/>
              <a:t>7</a:t>
            </a:r>
          </a:p>
          <a:p>
            <a:pPr defTabSz="627063"/>
            <a:r>
              <a:rPr lang="en-US" sz="2400" dirty="0" smtClean="0"/>
              <a:t>[17</a:t>
            </a:r>
            <a:r>
              <a:rPr lang="en-US" sz="2400" dirty="0"/>
              <a:t>]	</a:t>
            </a:r>
            <a:r>
              <a:rPr lang="en-US" sz="2800" b="1" dirty="0"/>
              <a:t>[</a:t>
            </a:r>
            <a:r>
              <a:rPr lang="en-US" sz="2800" b="1" cap="small" dirty="0"/>
              <a:t>girl draw]</a:t>
            </a:r>
            <a:r>
              <a:rPr lang="en-US" sz="2800" b="1" cap="small" baseline="-25000" dirty="0" err="1"/>
              <a:t>rc</a:t>
            </a:r>
            <a:r>
              <a:rPr lang="en-US" sz="2800" b="1" cap="small" dirty="0"/>
              <a:t> </a:t>
            </a:r>
            <a:r>
              <a:rPr lang="en-US" sz="2800" cap="small" dirty="0" err="1" smtClean="0"/>
              <a:t>i</a:t>
            </a:r>
            <a:r>
              <a:rPr lang="en-US" sz="2800" cap="small" dirty="0" smtClean="0"/>
              <a:t> </a:t>
            </a:r>
            <a:r>
              <a:rPr lang="en-US" sz="2800" cap="small" dirty="0"/>
              <a:t>like </a:t>
            </a:r>
            <a:r>
              <a:rPr lang="en-US" sz="2800" cap="small" dirty="0" smtClean="0"/>
              <a:t>index</a:t>
            </a:r>
            <a:r>
              <a:rPr lang="en-US" sz="2800" cap="small" baseline="-25000" dirty="0" smtClean="0"/>
              <a:t>3</a:t>
            </a:r>
            <a:r>
              <a:rPr lang="en-US" sz="2800" cap="small" dirty="0" smtClean="0"/>
              <a:t> </a:t>
            </a:r>
            <a:r>
              <a:rPr lang="en-US" sz="2800" cap="small" dirty="0"/>
              <a:t>flower</a:t>
            </a:r>
            <a:r>
              <a:rPr lang="en-US" sz="2400" cap="small" dirty="0"/>
              <a:t>				</a:t>
            </a:r>
            <a:r>
              <a:rPr lang="en-US" sz="2800" b="1" dirty="0"/>
              <a:t>[RC] [ S V _ ]</a:t>
            </a:r>
            <a:endParaRPr lang="en-US" sz="2800" cap="small" baseline="-25000" dirty="0"/>
          </a:p>
          <a:p>
            <a:pPr defTabSz="627063"/>
            <a:r>
              <a:rPr lang="en-US" sz="2400" cap="small" dirty="0"/>
              <a:t>	</a:t>
            </a:r>
            <a:r>
              <a:rPr lang="en-US" sz="2400" i="1" dirty="0"/>
              <a:t>‘I like the flower, which the girl draws’</a:t>
            </a:r>
          </a:p>
          <a:p>
            <a:endParaRPr lang="en-US" sz="28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3F66-0513-461A-9D20-F7A1A80DB004}" type="slidenum">
              <a:rPr lang="en-US" smtClean="0"/>
              <a:t>26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40779" y="5956240"/>
            <a:ext cx="388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(Khristoforova &amp; Kimmelman 2020)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8828206" y="3285930"/>
            <a:ext cx="1153993" cy="206014"/>
          </a:xfrm>
          <a:custGeom>
            <a:avLst/>
            <a:gdLst>
              <a:gd name="connsiteX0" fmla="*/ 986118 w 986118"/>
              <a:gd name="connsiteY0" fmla="*/ 286915 h 304845"/>
              <a:gd name="connsiteX1" fmla="*/ 412377 w 986118"/>
              <a:gd name="connsiteY1" fmla="*/ 45 h 304845"/>
              <a:gd name="connsiteX2" fmla="*/ 0 w 986118"/>
              <a:gd name="connsiteY2" fmla="*/ 304845 h 30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118" h="304845">
                <a:moveTo>
                  <a:pt x="986118" y="286915"/>
                </a:moveTo>
                <a:cubicBezTo>
                  <a:pt x="781424" y="141986"/>
                  <a:pt x="576730" y="-2943"/>
                  <a:pt x="412377" y="45"/>
                </a:cubicBezTo>
                <a:cubicBezTo>
                  <a:pt x="248024" y="3033"/>
                  <a:pt x="124012" y="153939"/>
                  <a:pt x="0" y="30484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олилиния 10"/>
          <p:cNvSpPr/>
          <p:nvPr/>
        </p:nvSpPr>
        <p:spPr>
          <a:xfrm flipH="1">
            <a:off x="9100564" y="1609075"/>
            <a:ext cx="1328057" cy="287744"/>
          </a:xfrm>
          <a:custGeom>
            <a:avLst/>
            <a:gdLst>
              <a:gd name="connsiteX0" fmla="*/ 986118 w 986118"/>
              <a:gd name="connsiteY0" fmla="*/ 286915 h 304845"/>
              <a:gd name="connsiteX1" fmla="*/ 412377 w 986118"/>
              <a:gd name="connsiteY1" fmla="*/ 45 h 304845"/>
              <a:gd name="connsiteX2" fmla="*/ 0 w 986118"/>
              <a:gd name="connsiteY2" fmla="*/ 304845 h 30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118" h="304845">
                <a:moveTo>
                  <a:pt x="986118" y="286915"/>
                </a:moveTo>
                <a:cubicBezTo>
                  <a:pt x="781424" y="141986"/>
                  <a:pt x="576730" y="-2943"/>
                  <a:pt x="412377" y="45"/>
                </a:cubicBezTo>
                <a:cubicBezTo>
                  <a:pt x="248024" y="3033"/>
                  <a:pt x="124012" y="153939"/>
                  <a:pt x="0" y="30484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Zero-marked RC: example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7661" y="1594182"/>
            <a:ext cx="6878470" cy="18450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cap="small" dirty="0" smtClean="0"/>
              <a:t>                               </a:t>
            </a:r>
            <a:r>
              <a:rPr lang="en-US" sz="2600" u="sng" dirty="0" err="1" smtClean="0"/>
              <a:t>eb</a:t>
            </a:r>
            <a:endParaRPr lang="en-US" sz="3400" u="sng" dirty="0" smtClean="0"/>
          </a:p>
          <a:p>
            <a:pPr marL="0" indent="0">
              <a:buNone/>
            </a:pPr>
            <a:r>
              <a:rPr lang="en-US" sz="3400" cap="small" dirty="0" smtClean="0"/>
              <a:t>[boy	read book]    [ </a:t>
            </a:r>
            <a:r>
              <a:rPr lang="en-US" sz="3400" cap="small" dirty="0" err="1" smtClean="0"/>
              <a:t>sit.legs.crossed</a:t>
            </a:r>
            <a:r>
              <a:rPr lang="en-US" sz="3400" cap="small" dirty="0" smtClean="0"/>
              <a:t>]</a:t>
            </a:r>
          </a:p>
          <a:p>
            <a:pPr marL="0" indent="0">
              <a:buNone/>
            </a:pPr>
            <a:r>
              <a:rPr lang="en-US" dirty="0" smtClean="0"/>
              <a:t>“The boy who is reading a book is sitting with his legs crossed”</a:t>
            </a:r>
          </a:p>
          <a:p>
            <a:pPr marL="0" indent="0">
              <a:buNone/>
            </a:pPr>
            <a:r>
              <a:rPr lang="en-US" dirty="0" smtClean="0"/>
              <a:t>“The boy is reading. {He} is sitting with his legs crossed”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27</a:t>
            </a:fld>
            <a:endParaRPr lang="en-US"/>
          </a:p>
        </p:txBody>
      </p:sp>
      <p:pic>
        <p:nvPicPr>
          <p:cNvPr id="7" name="Рисунок 6" descr="C:\Users\admin\Desktop\Грант\relative clauses\RC pics from Anya\1_boy_book_pa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94183"/>
            <a:ext cx="3850943" cy="28721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965185" y="4739539"/>
            <a:ext cx="744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Question: 			</a:t>
            </a:r>
            <a:endParaRPr lang="ru-RU" sz="2000" dirty="0"/>
          </a:p>
          <a:p>
            <a:r>
              <a:rPr lang="en-US" sz="2000" dirty="0"/>
              <a:t>“Which of the boys is </a:t>
            </a:r>
            <a:r>
              <a:rPr lang="en-US" sz="2000" dirty="0" smtClean="0"/>
              <a:t>sitting</a:t>
            </a:r>
            <a:r>
              <a:rPr lang="en-US" sz="2000" dirty="0" smtClean="0"/>
              <a:t>?” </a:t>
            </a:r>
            <a:endParaRPr lang="en-US" sz="20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89143" y="3969083"/>
            <a:ext cx="6373504" cy="16537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 smtClean="0">
                <a:solidFill>
                  <a:srgbClr val="FF0000"/>
                </a:solidFill>
              </a:rPr>
              <a:t>Both paratactic and relative clause reading are equally possible (NMMs do not help).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i="1" dirty="0" smtClean="0">
                <a:solidFill>
                  <a:srgbClr val="FF0000"/>
                </a:solidFill>
              </a:rPr>
              <a:t>Additional testing is needed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82200" y="1175291"/>
            <a:ext cx="1883391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RSL is a pro-drop language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42164" y="1529595"/>
            <a:ext cx="812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[18]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14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85" y="3287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Distribution of relative elements in adjacent RC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257" y="1227452"/>
            <a:ext cx="7104529" cy="2923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If there is only one r</a:t>
            </a:r>
            <a:r>
              <a:rPr lang="en-US" sz="2400" b="1" dirty="0" smtClean="0"/>
              <a:t>elative sign, it </a:t>
            </a:r>
            <a:r>
              <a:rPr lang="en-US" sz="2400" b="1" dirty="0"/>
              <a:t>always marks the boundary between RC and MC!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[MC]</a:t>
            </a:r>
            <a:r>
              <a:rPr lang="en-US" sz="2400" dirty="0" err="1">
                <a:solidFill>
                  <a:srgbClr val="0070C0"/>
                </a:solidFill>
              </a:rPr>
              <a:t>rel</a:t>
            </a:r>
            <a:r>
              <a:rPr lang="en-US" sz="2400" dirty="0">
                <a:solidFill>
                  <a:srgbClr val="0070C0"/>
                </a:solidFill>
              </a:rPr>
              <a:t>[RC]</a:t>
            </a:r>
            <a:r>
              <a:rPr lang="en-US" sz="2400" dirty="0"/>
              <a:t>	</a:t>
            </a:r>
            <a:r>
              <a:rPr lang="en-US" sz="2400" b="1" dirty="0"/>
              <a:t>30</a:t>
            </a:r>
            <a:r>
              <a:rPr lang="en-US" sz="2400" dirty="0"/>
              <a:t>		*</a:t>
            </a:r>
            <a:r>
              <a:rPr lang="en-US" sz="2400" dirty="0" err="1"/>
              <a:t>rel</a:t>
            </a:r>
            <a:r>
              <a:rPr lang="en-US" sz="2400" dirty="0"/>
              <a:t>[RC][MC]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[RC]</a:t>
            </a:r>
            <a:r>
              <a:rPr lang="en-US" sz="2400" dirty="0" err="1">
                <a:solidFill>
                  <a:srgbClr val="00B050"/>
                </a:solidFill>
              </a:rPr>
              <a:t>rel</a:t>
            </a:r>
            <a:r>
              <a:rPr lang="en-US" sz="2400" dirty="0">
                <a:solidFill>
                  <a:srgbClr val="00B050"/>
                </a:solidFill>
              </a:rPr>
              <a:t>[MC]</a:t>
            </a:r>
            <a:r>
              <a:rPr lang="en-US" sz="2400" dirty="0"/>
              <a:t>	</a:t>
            </a:r>
            <a:r>
              <a:rPr lang="en-US" sz="2400" b="1" dirty="0"/>
              <a:t>7</a:t>
            </a:r>
            <a:r>
              <a:rPr lang="en-US" sz="2400" dirty="0"/>
              <a:t>		*</a:t>
            </a:r>
            <a:r>
              <a:rPr lang="en-US" sz="2400" dirty="0" err="1"/>
              <a:t>rel</a:t>
            </a:r>
            <a:r>
              <a:rPr lang="en-US" sz="2400" dirty="0"/>
              <a:t>[MC][RC]</a:t>
            </a:r>
          </a:p>
          <a:p>
            <a:pPr marL="0" indent="0">
              <a:buNone/>
            </a:pPr>
            <a:r>
              <a:rPr lang="en-US" sz="2400" dirty="0"/>
              <a:t>				*[RC][MC]</a:t>
            </a:r>
            <a:r>
              <a:rPr lang="en-US" sz="2400" dirty="0" err="1"/>
              <a:t>rel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	*[MC][RC]</a:t>
            </a:r>
            <a:r>
              <a:rPr lang="en-US" sz="2400" dirty="0" err="1"/>
              <a:t>rel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992035" y="1486988"/>
            <a:ext cx="3980330" cy="4154984"/>
          </a:xfrm>
          <a:prstGeom prst="rect">
            <a:avLst/>
          </a:prstGeom>
          <a:ln w="3492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Grammaticality judgments :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800" dirty="0"/>
              <a:t>[RC]</a:t>
            </a:r>
            <a:r>
              <a:rPr lang="en-US" sz="2800" dirty="0" err="1"/>
              <a:t>rel</a:t>
            </a:r>
            <a:r>
              <a:rPr lang="en-US" sz="2800" dirty="0"/>
              <a:t>[MC]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[MC]</a:t>
            </a:r>
            <a:r>
              <a:rPr lang="en-US" sz="2800" dirty="0" err="1"/>
              <a:t>rel</a:t>
            </a:r>
            <a:r>
              <a:rPr lang="en-US" sz="2800" dirty="0"/>
              <a:t>[RC]</a:t>
            </a:r>
          </a:p>
          <a:p>
            <a:pPr>
              <a:lnSpc>
                <a:spcPct val="150000"/>
              </a:lnSpc>
            </a:pPr>
            <a:r>
              <a:rPr lang="en-US" sz="2800" baseline="30000" dirty="0"/>
              <a:t>?</a:t>
            </a:r>
            <a:r>
              <a:rPr lang="en-US" sz="2800" dirty="0" err="1"/>
              <a:t>rel</a:t>
            </a:r>
            <a:r>
              <a:rPr lang="en-US" sz="2800" dirty="0"/>
              <a:t>[RC][MC]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*[MC][RC]</a:t>
            </a:r>
            <a:r>
              <a:rPr lang="en-US" sz="2800" dirty="0" err="1"/>
              <a:t>rel</a:t>
            </a:r>
            <a:r>
              <a:rPr lang="en-US" sz="2800" dirty="0"/>
              <a:t>       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10399059" y="2366682"/>
            <a:ext cx="0" cy="218332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28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99059" y="4719614"/>
            <a:ext cx="152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less acceptable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1799" y="1998242"/>
            <a:ext cx="152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more acceptable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8885" y="4259599"/>
            <a:ext cx="7423845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[ ….. 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]</a:t>
            </a:r>
            <a:r>
              <a:rPr lang="en-US" sz="2400" baseline="-25000" dirty="0" smtClean="0"/>
              <a:t>S1</a:t>
            </a:r>
            <a:r>
              <a:rPr lang="en-US" sz="2400" dirty="0" smtClean="0"/>
              <a:t> </a:t>
            </a:r>
            <a:r>
              <a:rPr lang="en-US" sz="2400" dirty="0"/>
              <a:t>[ </a:t>
            </a:r>
            <a:r>
              <a:rPr lang="en-US" sz="2400" b="1" dirty="0" err="1" smtClean="0"/>
              <a:t>Pro</a:t>
            </a:r>
            <a:r>
              <a:rPr lang="en-US" sz="2400" b="1" baseline="-25000" dirty="0" err="1" smtClean="0"/>
              <a:t>i</a:t>
            </a:r>
            <a:r>
              <a:rPr lang="en-US" sz="2400" dirty="0" smtClean="0"/>
              <a:t>…]</a:t>
            </a:r>
            <a:r>
              <a:rPr lang="en-US" sz="2400" baseline="-25000" dirty="0"/>
              <a:t>S2</a:t>
            </a:r>
            <a:r>
              <a:rPr lang="en-US" sz="2400" dirty="0"/>
              <a:t> </a:t>
            </a:r>
            <a:r>
              <a:rPr lang="en-US" sz="2400" dirty="0" smtClean="0"/>
              <a:t>	=&gt; </a:t>
            </a:r>
            <a:r>
              <a:rPr lang="en-US" sz="2400" dirty="0" smtClean="0">
                <a:solidFill>
                  <a:srgbClr val="00B050"/>
                </a:solidFill>
              </a:rPr>
              <a:t>[[ </a:t>
            </a:r>
            <a:r>
              <a:rPr lang="en-US" sz="2400" dirty="0">
                <a:solidFill>
                  <a:srgbClr val="00B050"/>
                </a:solidFill>
              </a:rPr>
              <a:t>….. </a:t>
            </a:r>
            <a:r>
              <a:rPr lang="en-US" sz="2400" dirty="0" smtClean="0">
                <a:solidFill>
                  <a:srgbClr val="00B050"/>
                </a:solidFill>
              </a:rPr>
              <a:t>N</a:t>
            </a:r>
            <a:r>
              <a:rPr lang="en-US" sz="2400" baseline="-25000" dirty="0" smtClean="0">
                <a:solidFill>
                  <a:srgbClr val="00B050"/>
                </a:solidFill>
              </a:rPr>
              <a:t>i</a:t>
            </a:r>
            <a:r>
              <a:rPr lang="en-US" sz="2400" dirty="0" smtClean="0">
                <a:solidFill>
                  <a:srgbClr val="00B050"/>
                </a:solidFill>
              </a:rPr>
              <a:t>]</a:t>
            </a:r>
            <a:r>
              <a:rPr lang="en-US" sz="2400" baseline="-25000" dirty="0">
                <a:solidFill>
                  <a:srgbClr val="00B050"/>
                </a:solidFill>
              </a:rPr>
              <a:t>R</a:t>
            </a:r>
            <a:r>
              <a:rPr lang="en-US" sz="2400" baseline="-25000" dirty="0" smtClean="0">
                <a:solidFill>
                  <a:srgbClr val="00B050"/>
                </a:solidFill>
              </a:rPr>
              <a:t>C</a:t>
            </a:r>
            <a:r>
              <a:rPr lang="en-US" sz="2400" b="1" baseline="-25000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Pro</a:t>
            </a:r>
            <a:r>
              <a:rPr lang="en-US" sz="2400" b="1" baseline="-25000" dirty="0" err="1">
                <a:solidFill>
                  <a:srgbClr val="00B050"/>
                </a:solidFill>
              </a:rPr>
              <a:t>i</a:t>
            </a:r>
            <a:r>
              <a:rPr lang="en-US" sz="2400" b="1" baseline="-250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…]</a:t>
            </a:r>
            <a:r>
              <a:rPr lang="en-US" sz="2400" baseline="-25000" dirty="0">
                <a:solidFill>
                  <a:srgbClr val="00B050"/>
                </a:solidFill>
              </a:rPr>
              <a:t>MC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		=&gt; </a:t>
            </a:r>
            <a:r>
              <a:rPr lang="en-US" sz="2400" dirty="0">
                <a:solidFill>
                  <a:srgbClr val="0070C0"/>
                </a:solidFill>
              </a:rPr>
              <a:t>[ …. N</a:t>
            </a:r>
            <a:r>
              <a:rPr lang="en-US" sz="2400" baseline="-25000" dirty="0">
                <a:solidFill>
                  <a:srgbClr val="0070C0"/>
                </a:solidFill>
              </a:rPr>
              <a:t>i </a:t>
            </a:r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b="1" dirty="0" err="1" smtClean="0">
                <a:solidFill>
                  <a:srgbClr val="0070C0"/>
                </a:solidFill>
              </a:rPr>
              <a:t>Pro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i</a:t>
            </a:r>
            <a:r>
              <a:rPr lang="en-US" sz="2400" baseline="-250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… </a:t>
            </a:r>
            <a:r>
              <a:rPr lang="en-US" sz="2400" dirty="0" smtClean="0">
                <a:solidFill>
                  <a:srgbClr val="0070C0"/>
                </a:solidFill>
              </a:rPr>
              <a:t>]</a:t>
            </a:r>
            <a:r>
              <a:rPr lang="en-US" sz="2400" baseline="-25000" dirty="0" smtClean="0">
                <a:solidFill>
                  <a:srgbClr val="0070C0"/>
                </a:solidFill>
              </a:rPr>
              <a:t>RC </a:t>
            </a:r>
            <a:r>
              <a:rPr lang="en-US" sz="2400" dirty="0" smtClean="0">
                <a:solidFill>
                  <a:srgbClr val="0070C0"/>
                </a:solidFill>
              </a:rPr>
              <a:t>]</a:t>
            </a:r>
            <a:r>
              <a:rPr lang="en-US" sz="2400" baseline="-25000" dirty="0" smtClean="0">
                <a:solidFill>
                  <a:srgbClr val="0070C0"/>
                </a:solidFill>
              </a:rPr>
              <a:t>MC</a:t>
            </a:r>
          </a:p>
          <a:p>
            <a:pPr>
              <a:lnSpc>
                <a:spcPct val="110000"/>
              </a:lnSpc>
            </a:pPr>
            <a:endParaRPr lang="en-US" sz="2400" baseline="-25000" dirty="0"/>
          </a:p>
          <a:p>
            <a:pPr>
              <a:lnSpc>
                <a:spcPct val="110000"/>
              </a:lnSpc>
            </a:pPr>
            <a:r>
              <a:rPr lang="en-US" sz="2400" baseline="-25000" dirty="0" smtClean="0"/>
              <a:t>					</a:t>
            </a:r>
            <a:r>
              <a:rPr lang="en-US" sz="2400" dirty="0" smtClean="0">
                <a:solidFill>
                  <a:srgbClr val="FF0000"/>
                </a:solidFill>
              </a:rPr>
              <a:t>(Lehmann 2008)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5705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18" y="844636"/>
            <a:ext cx="11114315" cy="676698"/>
          </a:xfrm>
        </p:spPr>
        <p:txBody>
          <a:bodyPr/>
          <a:lstStyle/>
          <a:p>
            <a:pPr marL="0" indent="0">
              <a:buNone/>
            </a:pPr>
            <a:r>
              <a:rPr lang="en-US" cap="small" dirty="0" smtClean="0"/>
              <a:t>[girl read which] </a:t>
            </a:r>
            <a:r>
              <a:rPr lang="en-US" cap="small" dirty="0" err="1" smtClean="0"/>
              <a:t>i</a:t>
            </a:r>
            <a:r>
              <a:rPr lang="en-US" cap="small" dirty="0" smtClean="0"/>
              <a:t> like		* </a:t>
            </a:r>
            <a:r>
              <a:rPr lang="en-US" cap="small" dirty="0" err="1" smtClean="0"/>
              <a:t>i</a:t>
            </a:r>
            <a:r>
              <a:rPr lang="en-US" cap="small" dirty="0" smtClean="0"/>
              <a:t> like [girl read which] </a:t>
            </a:r>
          </a:p>
          <a:p>
            <a:pPr marL="0" indent="0">
              <a:buNone/>
            </a:pPr>
            <a:endParaRPr lang="en-US" cap="small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6720" y="6312665"/>
            <a:ext cx="2743200" cy="365125"/>
          </a:xfrm>
        </p:spPr>
        <p:txBody>
          <a:bodyPr/>
          <a:lstStyle/>
          <a:p>
            <a:fld id="{8CBE7447-5F24-40ED-811C-F8412C585B17}" type="slidenum">
              <a:rPr lang="en-US" smtClean="0"/>
              <a:t>29</a:t>
            </a:fld>
            <a:endParaRPr lang="en-US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536828" y="1876514"/>
            <a:ext cx="252789" cy="24289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>
            <a:off x="7068828" y="1876514"/>
            <a:ext cx="468000" cy="4680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" name="TextBox 36"/>
          <p:cNvSpPr txBox="1"/>
          <p:nvPr/>
        </p:nvSpPr>
        <p:spPr>
          <a:xfrm>
            <a:off x="7321617" y="1569316"/>
            <a:ext cx="51646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6499255" y="2311958"/>
            <a:ext cx="7363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cap="small" dirty="0"/>
              <a:t>I</a:t>
            </a:r>
            <a:endParaRPr lang="ru-RU" sz="2000" cap="small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370001" y="2795712"/>
            <a:ext cx="612000" cy="6120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>
            <a:off x="7902001" y="2795712"/>
            <a:ext cx="468000" cy="4680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4" name="TextBox 43"/>
          <p:cNvSpPr txBox="1"/>
          <p:nvPr/>
        </p:nvSpPr>
        <p:spPr>
          <a:xfrm>
            <a:off x="8154790" y="2488514"/>
            <a:ext cx="51646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VP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7290001" y="3229961"/>
            <a:ext cx="73631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cap="small" dirty="0" smtClean="0"/>
              <a:t>like</a:t>
            </a:r>
            <a:endParaRPr lang="ru-RU" sz="2000" cap="small" dirty="0"/>
          </a:p>
        </p:txBody>
      </p:sp>
      <p:sp>
        <p:nvSpPr>
          <p:cNvPr id="46" name="TextBox 45"/>
          <p:cNvSpPr txBox="1"/>
          <p:nvPr/>
        </p:nvSpPr>
        <p:spPr>
          <a:xfrm>
            <a:off x="8747017" y="3399043"/>
            <a:ext cx="82376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DP </a:t>
            </a:r>
            <a:r>
              <a:rPr lang="en-US" baseline="-25000" dirty="0" err="1"/>
              <a:t>rel</a:t>
            </a:r>
            <a:endParaRPr lang="ru-RU" baseline="-25000" dirty="0"/>
          </a:p>
          <a:p>
            <a:pPr algn="ctr"/>
            <a:endParaRPr lang="ru-RU" dirty="0"/>
          </a:p>
        </p:txBody>
      </p:sp>
      <p:sp>
        <p:nvSpPr>
          <p:cNvPr id="47" name="Равнобедренный треугольник 46"/>
          <p:cNvSpPr>
            <a:spLocks noChangeAspect="1"/>
          </p:cNvSpPr>
          <p:nvPr/>
        </p:nvSpPr>
        <p:spPr>
          <a:xfrm>
            <a:off x="8302755" y="3714910"/>
            <a:ext cx="1730548" cy="511847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7951487" y="4217125"/>
            <a:ext cx="24148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cap="small" dirty="0" smtClean="0"/>
              <a:t>*[girl read </a:t>
            </a:r>
            <a:r>
              <a:rPr lang="en-US" sz="2400" b="1" cap="small" dirty="0" smtClean="0"/>
              <a:t>which</a:t>
            </a:r>
            <a:r>
              <a:rPr lang="en-US" sz="2400" dirty="0" smtClean="0"/>
              <a:t>]</a:t>
            </a:r>
            <a:endParaRPr lang="ru-RU" sz="2400" baseline="-25000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2058261" y="1952065"/>
            <a:ext cx="430446" cy="4304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6200000">
            <a:off x="1729103" y="1952059"/>
            <a:ext cx="329152" cy="32916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1" name="TextBox 50"/>
          <p:cNvSpPr txBox="1"/>
          <p:nvPr/>
        </p:nvSpPr>
        <p:spPr>
          <a:xfrm>
            <a:off x="1512385" y="1571642"/>
            <a:ext cx="8107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err="1" smtClean="0"/>
              <a:t>Top</a:t>
            </a:r>
            <a:r>
              <a:rPr lang="en-US" dirty="0" err="1" smtClean="0"/>
              <a:t>P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1215706" y="2202827"/>
            <a:ext cx="8975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DP </a:t>
            </a:r>
            <a:r>
              <a:rPr lang="en-US" baseline="-25000" dirty="0" err="1"/>
              <a:t>rel</a:t>
            </a:r>
            <a:endParaRPr lang="ru-RU" baseline="-25000" dirty="0"/>
          </a:p>
          <a:p>
            <a:pPr algn="ctr"/>
            <a:endParaRPr lang="ru-RU" dirty="0"/>
          </a:p>
        </p:txBody>
      </p:sp>
      <p:sp>
        <p:nvSpPr>
          <p:cNvPr id="60" name="Равнобедренный треугольник 59"/>
          <p:cNvSpPr>
            <a:spLocks noChangeAspect="1"/>
          </p:cNvSpPr>
          <p:nvPr/>
        </p:nvSpPr>
        <p:spPr>
          <a:xfrm>
            <a:off x="984509" y="2525554"/>
            <a:ext cx="1217168" cy="35999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371763" y="2920879"/>
            <a:ext cx="24148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cap="small" dirty="0" smtClean="0"/>
              <a:t>[girl read </a:t>
            </a:r>
            <a:r>
              <a:rPr lang="en-US" sz="2400" b="1" cap="small" dirty="0" smtClean="0"/>
              <a:t>which</a:t>
            </a:r>
            <a:r>
              <a:rPr lang="en-US" sz="2400" dirty="0" smtClean="0"/>
              <a:t>]</a:t>
            </a:r>
            <a:endParaRPr lang="ru-RU" sz="2400" baseline="-25000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2722309" y="3216332"/>
            <a:ext cx="468000" cy="4680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0" name="TextBox 69"/>
          <p:cNvSpPr txBox="1"/>
          <p:nvPr/>
        </p:nvSpPr>
        <p:spPr>
          <a:xfrm>
            <a:off x="2975098" y="2909134"/>
            <a:ext cx="5319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2254600" y="3684332"/>
            <a:ext cx="53199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cap="small" dirty="0"/>
              <a:t>I</a:t>
            </a:r>
            <a:endParaRPr lang="ru-RU" sz="2000" cap="small" dirty="0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4023482" y="4135530"/>
            <a:ext cx="612000" cy="6120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555482" y="4135530"/>
            <a:ext cx="468000" cy="4680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4" name="TextBox 73"/>
          <p:cNvSpPr txBox="1"/>
          <p:nvPr/>
        </p:nvSpPr>
        <p:spPr>
          <a:xfrm>
            <a:off x="3751525" y="3828332"/>
            <a:ext cx="5319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VP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168061" y="4607474"/>
            <a:ext cx="634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cap="small" dirty="0" smtClean="0"/>
              <a:t>like</a:t>
            </a:r>
            <a:endParaRPr lang="ru-RU" sz="2400" cap="small" dirty="0"/>
          </a:p>
        </p:txBody>
      </p:sp>
      <p:sp>
        <p:nvSpPr>
          <p:cNvPr id="76" name="TextBox 75"/>
          <p:cNvSpPr txBox="1"/>
          <p:nvPr/>
        </p:nvSpPr>
        <p:spPr>
          <a:xfrm>
            <a:off x="4340261" y="4831783"/>
            <a:ext cx="85416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trike="sngStrike" dirty="0"/>
              <a:t>DP </a:t>
            </a:r>
            <a:r>
              <a:rPr lang="en-US" strike="sngStrike" baseline="-25000" dirty="0" err="1"/>
              <a:t>rel</a:t>
            </a:r>
            <a:endParaRPr lang="ru-RU" strike="sngStrike" baseline="-25000" dirty="0"/>
          </a:p>
          <a:p>
            <a:pPr algn="ctr"/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8023211" y="4630395"/>
            <a:ext cx="24148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cap="small" dirty="0" smtClean="0">
                <a:solidFill>
                  <a:srgbClr val="FF0000"/>
                </a:solidFill>
              </a:rPr>
              <a:t>[which girl read</a:t>
            </a:r>
            <a:r>
              <a:rPr lang="en-US" sz="2400" dirty="0" smtClean="0">
                <a:solidFill>
                  <a:srgbClr val="FF0000"/>
                </a:solidFill>
              </a:rPr>
              <a:t>]</a:t>
            </a:r>
            <a:endParaRPr lang="ru-RU" sz="2400" baseline="-250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587908" y="3483337"/>
            <a:ext cx="8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&lt;…&gt;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772320" y="2167252"/>
            <a:ext cx="8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&lt;…&gt;</a:t>
            </a:r>
            <a:endParaRPr lang="en-US" dirty="0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3178113" y="3228621"/>
            <a:ext cx="252789" cy="24289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0" name="TextBox 89"/>
          <p:cNvSpPr txBox="1"/>
          <p:nvPr/>
        </p:nvSpPr>
        <p:spPr>
          <a:xfrm>
            <a:off x="2520595" y="2522196"/>
            <a:ext cx="8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&lt;…&gt;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2668494"/>
            <a:ext cx="10515600" cy="1191746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Relative clauses: definition, typology and development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3</a:t>
            </a:fld>
            <a:endParaRPr lang="en-US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31850" y="4007797"/>
            <a:ext cx="10515600" cy="208185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(Hopper &amp;</a:t>
            </a:r>
            <a:r>
              <a:rPr lang="en-US" dirty="0" err="1">
                <a:solidFill>
                  <a:srgbClr val="C00000"/>
                </a:solidFill>
              </a:rPr>
              <a:t>Traugott</a:t>
            </a:r>
            <a:r>
              <a:rPr lang="en-US" dirty="0">
                <a:solidFill>
                  <a:srgbClr val="C00000"/>
                </a:solidFill>
              </a:rPr>
              <a:t> 1984)</a:t>
            </a:r>
          </a:p>
          <a:p>
            <a:pPr algn="r"/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de </a:t>
            </a:r>
            <a:r>
              <a:rPr lang="en-US" dirty="0" err="1">
                <a:solidFill>
                  <a:srgbClr val="C00000"/>
                </a:solidFill>
              </a:rPr>
              <a:t>Vries</a:t>
            </a:r>
            <a:r>
              <a:rPr lang="en-US" dirty="0">
                <a:solidFill>
                  <a:srgbClr val="C00000"/>
                </a:solidFill>
              </a:rPr>
              <a:t> 2002)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 (Lehmann 2008)</a:t>
            </a:r>
          </a:p>
          <a:p>
            <a:pPr algn="r"/>
            <a:endParaRPr lang="en-US" dirty="0">
              <a:solidFill>
                <a:srgbClr val="C00000"/>
              </a:solidFill>
            </a:endParaRPr>
          </a:p>
          <a:p>
            <a:pPr algn="r"/>
            <a:endParaRPr lang="en-US" dirty="0">
              <a:solidFill>
                <a:srgbClr val="C00000"/>
              </a:solidFill>
            </a:endParaRPr>
          </a:p>
          <a:p>
            <a:pPr algn="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(Non-)embedded  RC modifying MC-subject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51427"/>
            <a:ext cx="10776284" cy="43700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RC adjacent to </a:t>
            </a:r>
            <a:r>
              <a:rPr lang="en-US" dirty="0"/>
              <a:t>MC:	</a:t>
            </a:r>
            <a:r>
              <a:rPr lang="en-US" b="1" dirty="0" smtClean="0"/>
              <a:t>66/88 </a:t>
            </a:r>
            <a:r>
              <a:rPr lang="en-US" dirty="0"/>
              <a:t>(75%)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nl-NL" dirty="0" smtClean="0"/>
              <a:t>[S V O [RC]]</a:t>
            </a:r>
            <a:r>
              <a:rPr lang="nl-NL" b="1" dirty="0" smtClean="0"/>
              <a:t>			12		</a:t>
            </a:r>
            <a:r>
              <a:rPr lang="nl-NL" b="1" i="1" dirty="0" smtClean="0"/>
              <a:t>ambiguos with adject [MC][RC]</a:t>
            </a:r>
            <a:endParaRPr lang="en-US" b="1" i="1" dirty="0"/>
          </a:p>
          <a:p>
            <a:pPr marL="0" indent="0">
              <a:buNone/>
            </a:pPr>
            <a:r>
              <a:rPr lang="en-US" dirty="0" smtClean="0"/>
              <a:t>[S [RC</a:t>
            </a:r>
            <a:r>
              <a:rPr lang="en-US" dirty="0"/>
              <a:t>] </a:t>
            </a:r>
            <a:r>
              <a:rPr lang="en-US" dirty="0" smtClean="0"/>
              <a:t>V O]:</a:t>
            </a:r>
            <a:r>
              <a:rPr lang="en-US" dirty="0"/>
              <a:t>		</a:t>
            </a:r>
            <a:r>
              <a:rPr lang="en-US" dirty="0" smtClean="0"/>
              <a:t>	</a:t>
            </a:r>
            <a:r>
              <a:rPr lang="en-US" b="1" dirty="0" smtClean="0"/>
              <a:t>10		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dirty="0" smtClean="0"/>
              <a:t>          			</a:t>
            </a:r>
            <a:r>
              <a:rPr lang="en-US" u="sng" dirty="0" err="1" smtClean="0">
                <a:solidFill>
                  <a:srgbClr val="7030A0"/>
                </a:solidFill>
              </a:rPr>
              <a:t>eb</a:t>
            </a:r>
            <a:endParaRPr lang="en-US" u="sng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small" dirty="0"/>
              <a:t>[</a:t>
            </a:r>
            <a:r>
              <a:rPr lang="en-US" sz="2400" cap="small" dirty="0" smtClean="0"/>
              <a:t>19]</a:t>
            </a:r>
            <a:r>
              <a:rPr lang="en-US" cap="small" dirty="0"/>
              <a:t>	boy	</a:t>
            </a:r>
            <a:r>
              <a:rPr lang="en-US" b="1" cap="small" dirty="0"/>
              <a:t>which</a:t>
            </a:r>
            <a:r>
              <a:rPr lang="en-US" cap="small" dirty="0"/>
              <a:t>	dog	wash	</a:t>
            </a:r>
            <a:r>
              <a:rPr lang="en-US" b="1" cap="small" dirty="0">
                <a:solidFill>
                  <a:srgbClr val="0070C0"/>
                </a:solidFill>
              </a:rPr>
              <a:t>ix</a:t>
            </a:r>
            <a:r>
              <a:rPr lang="en-US" cap="small" dirty="0"/>
              <a:t>	beautiful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“The </a:t>
            </a:r>
            <a:r>
              <a:rPr lang="en-US" i="1" dirty="0"/>
              <a:t>boy, which is washing a dog, </a:t>
            </a:r>
            <a:r>
              <a:rPr lang="en-US" i="1" dirty="0" smtClean="0">
                <a:solidFill>
                  <a:srgbClr val="0070C0"/>
                </a:solidFill>
              </a:rPr>
              <a:t>(that one)</a:t>
            </a:r>
            <a:r>
              <a:rPr lang="en-US" i="1" dirty="0" smtClean="0"/>
              <a:t> is beautiful</a:t>
            </a:r>
            <a:r>
              <a:rPr lang="en-US" i="1" dirty="0" smtClean="0"/>
              <a:t>”</a:t>
            </a:r>
            <a:endParaRPr lang="en-US" i="1" dirty="0"/>
          </a:p>
          <a:p>
            <a:pPr marL="0" indent="0">
              <a:buNone/>
            </a:pPr>
            <a:r>
              <a:rPr lang="nl-NL" dirty="0" smtClean="0"/>
              <a:t>							</a:t>
            </a:r>
            <a:r>
              <a:rPr lang="en-US" b="1" dirty="0" smtClean="0"/>
              <a:t>all </a:t>
            </a:r>
            <a:r>
              <a:rPr lang="en-US" b="1" dirty="0"/>
              <a:t>have </a:t>
            </a:r>
            <a:r>
              <a:rPr lang="en-US" b="1" dirty="0">
                <a:solidFill>
                  <a:srgbClr val="0070C0"/>
                </a:solidFill>
              </a:rPr>
              <a:t>copy pronoun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 </a:t>
            </a:r>
            <a:r>
              <a:rPr lang="en-US" dirty="0"/>
              <a:t>	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199" y="4886509"/>
            <a:ext cx="10311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No embedded RCs without copy pronoun!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But </a:t>
            </a:r>
            <a:r>
              <a:rPr lang="en-US" sz="2400" b="1" i="1" dirty="0">
                <a:solidFill>
                  <a:srgbClr val="C00000"/>
                </a:solidFill>
              </a:rPr>
              <a:t>where is the clause boundary? – </a:t>
            </a:r>
            <a:r>
              <a:rPr lang="en-US" sz="2400" b="1" i="1" dirty="0">
                <a:solidFill>
                  <a:srgbClr val="7030A0"/>
                </a:solidFill>
              </a:rPr>
              <a:t>hard to tell</a:t>
            </a:r>
            <a:r>
              <a:rPr lang="en-US" sz="2400" b="1" dirty="0">
                <a:solidFill>
                  <a:srgbClr val="00B050"/>
                </a:solidFill>
              </a:rPr>
              <a:t>	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Grammaticalization of RC: evidences from RSL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8842829" cy="3936546"/>
          </a:xfrm>
        </p:spPr>
        <p:txBody>
          <a:bodyPr>
            <a:normAutofit/>
          </a:bodyPr>
          <a:lstStyle/>
          <a:p>
            <a:r>
              <a:rPr lang="en-US" b="1" dirty="0" smtClean="0"/>
              <a:t>grammaticalization </a:t>
            </a:r>
            <a:r>
              <a:rPr lang="en-US" b="1" dirty="0"/>
              <a:t>of </a:t>
            </a:r>
            <a:r>
              <a:rPr lang="en-US" b="1" dirty="0" smtClean="0"/>
              <a:t>anaphoric relations</a:t>
            </a:r>
          </a:p>
          <a:p>
            <a:pPr marL="0" indent="0">
              <a:buNone/>
            </a:pPr>
            <a:r>
              <a:rPr lang="en-US" b="1" i="1" dirty="0" smtClean="0"/>
              <a:t>i</a:t>
            </a:r>
            <a:r>
              <a:rPr lang="en-US" i="1" dirty="0" smtClean="0"/>
              <a:t>n progress as evidenced by distribution of relative-elements</a:t>
            </a:r>
            <a:endParaRPr lang="ru-RU" i="1" dirty="0" smtClean="0"/>
          </a:p>
          <a:p>
            <a:r>
              <a:rPr lang="en-US" b="1" dirty="0" smtClean="0"/>
              <a:t>demonstratives pronoun =&gt; relative maker</a:t>
            </a:r>
          </a:p>
          <a:p>
            <a:pPr marL="0" indent="0">
              <a:buNone/>
            </a:pPr>
            <a:r>
              <a:rPr lang="en-US" i="1" dirty="0" smtClean="0"/>
              <a:t>relative use of IX</a:t>
            </a:r>
          </a:p>
          <a:p>
            <a:r>
              <a:rPr lang="en-US" b="1" dirty="0" smtClean="0"/>
              <a:t>parataxis =&gt;  </a:t>
            </a:r>
            <a:r>
              <a:rPr lang="en-US" b="1" dirty="0" err="1" smtClean="0"/>
              <a:t>hypotaxis</a:t>
            </a:r>
            <a:r>
              <a:rPr lang="en-US" b="1" dirty="0" smtClean="0"/>
              <a:t> =&gt;  embedding</a:t>
            </a:r>
            <a:endParaRPr lang="en-US" sz="3600" b="1" dirty="0"/>
          </a:p>
          <a:p>
            <a:pPr marL="0" indent="0">
              <a:buNone/>
            </a:pPr>
            <a:r>
              <a:rPr lang="en-US" i="1" dirty="0" smtClean="0"/>
              <a:t>parataxis in zero-marked relatives</a:t>
            </a:r>
          </a:p>
          <a:p>
            <a:pPr marL="0" indent="0">
              <a:buNone/>
            </a:pPr>
            <a:r>
              <a:rPr lang="en-US" i="1" dirty="0" err="1" smtClean="0"/>
              <a:t>hypotaxis</a:t>
            </a:r>
            <a:r>
              <a:rPr lang="en-US" i="1" dirty="0" smtClean="0"/>
              <a:t> in overtly-marked RC  (evidenced by copy pronoun) </a:t>
            </a:r>
            <a:r>
              <a:rPr lang="en-US" dirty="0"/>
              <a:t>								</a:t>
            </a:r>
          </a:p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21/11/2020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Emergence of relative clauses in RSL. Khristoforova E.  2020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E7447-5F24-40ED-811C-F8412C585B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Символ Галочка: как легко найти и проставить [Простая инструкция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14" y="1455088"/>
            <a:ext cx="886034" cy="8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Символ Галочка: как легко найти и проставить [Простая инструкция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028" y="2630061"/>
            <a:ext cx="886034" cy="8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Символ Галочка: как легко найти и проставить [Простая инструкция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14" y="3877591"/>
            <a:ext cx="886034" cy="8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c</a:t>
            </a:r>
            <a:r>
              <a:rPr lang="en-US" dirty="0" smtClean="0"/>
              <a:t>onclusions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6364"/>
            <a:ext cx="10515600" cy="3911787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Grammaticalization of RCs in RSL is still ongoing.</a:t>
            </a:r>
            <a:endParaRPr lang="en-US" sz="3200" b="1" i="1" dirty="0">
              <a:solidFill>
                <a:srgbClr val="C00000"/>
              </a:solidFill>
            </a:endParaRPr>
          </a:p>
          <a:p>
            <a:r>
              <a:rPr lang="en-US" sz="3200" b="1" i="1" dirty="0" smtClean="0">
                <a:solidFill>
                  <a:srgbClr val="C00000"/>
                </a:solidFill>
              </a:rPr>
              <a:t>As in other spoken and signed languages (Israeli SL,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Dachkovsky</a:t>
            </a:r>
            <a:r>
              <a:rPr lang="en-US" sz="3200" b="1" i="1" dirty="0" smtClean="0">
                <a:solidFill>
                  <a:srgbClr val="C00000"/>
                </a:solidFill>
              </a:rPr>
              <a:t> 2018,2020)), this process is realized via  complex interplay between the grammaticalization of anaphoric relations in discourse patterns, grammaticalization of relative markers from demonstratives and gradual syntactic integration of RCs.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</a:t>
            </a:r>
            <a:r>
              <a:rPr lang="en-US" dirty="0" smtClean="0"/>
              <a:t>testing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 smtClean="0">
                <a:solidFill>
                  <a:srgbClr val="FF0000"/>
                </a:solidFill>
              </a:rPr>
              <a:t>Are zero-marked relatives actually paratactic?</a:t>
            </a:r>
          </a:p>
          <a:p>
            <a:pPr marL="0" indent="0">
              <a:buNone/>
            </a:pPr>
            <a:r>
              <a:rPr lang="en-US" sz="3200" i="1" dirty="0" smtClean="0">
                <a:solidFill>
                  <a:srgbClr val="FF0000"/>
                </a:solidFill>
              </a:rPr>
              <a:t>Quantifier scope: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cap="small" dirty="0" smtClean="0"/>
              <a:t>  _________________</a:t>
            </a:r>
            <a:r>
              <a:rPr lang="en-US" sz="3200" cap="small" dirty="0" err="1" smtClean="0"/>
              <a:t>rc</a:t>
            </a:r>
            <a:r>
              <a:rPr lang="en-US" sz="3200" cap="small" dirty="0" smtClean="0"/>
              <a:t>  				</a:t>
            </a:r>
            <a:r>
              <a:rPr lang="en-US" dirty="0" smtClean="0"/>
              <a:t>zero-marked RC</a:t>
            </a:r>
            <a:endParaRPr lang="en-US" sz="3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200" cap="small" dirty="0" smtClean="0"/>
              <a:t>  _______np						</a:t>
            </a:r>
            <a:r>
              <a:rPr lang="en-US" dirty="0" smtClean="0"/>
              <a:t>parataxis</a:t>
            </a:r>
          </a:p>
          <a:p>
            <a:pPr marL="0" indent="0">
              <a:buNone/>
            </a:pPr>
            <a:r>
              <a:rPr lang="en-US" sz="3200" cap="small" dirty="0" smtClean="0"/>
              <a:t>[ </a:t>
            </a:r>
            <a:r>
              <a:rPr lang="en-US" sz="3200" b="1" cap="small" dirty="0" smtClean="0">
                <a:solidFill>
                  <a:srgbClr val="FF0000"/>
                </a:solidFill>
              </a:rPr>
              <a:t>all </a:t>
            </a:r>
            <a:r>
              <a:rPr lang="en-US" sz="3200" cap="small" dirty="0" smtClean="0"/>
              <a:t>  boy</a:t>
            </a:r>
            <a:r>
              <a:rPr lang="en-US" sz="3200" cap="small" dirty="0"/>
              <a:t>	read book]    [ </a:t>
            </a:r>
            <a:r>
              <a:rPr lang="en-US" sz="3200" cap="small" dirty="0" err="1"/>
              <a:t>sit.legs.crossed</a:t>
            </a:r>
            <a:r>
              <a:rPr lang="en-US" sz="3200" cap="small" dirty="0"/>
              <a:t>]</a:t>
            </a:r>
          </a:p>
          <a:p>
            <a:pPr marL="0" indent="0">
              <a:buNone/>
            </a:pPr>
            <a:endParaRPr lang="en-US" sz="3200" i="1" dirty="0" smtClean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</a:t>
            </a:r>
            <a:r>
              <a:rPr lang="en-US" dirty="0" smtClean="0"/>
              <a:t>testing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3487"/>
            <a:ext cx="11353800" cy="46434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Are overtly-marked relatives actually hypotactic?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Than, resumptive pronoun can be separated from the RC by</a:t>
            </a:r>
          </a:p>
          <a:p>
            <a:pPr marL="514350" indent="-514350">
              <a:spcAft>
                <a:spcPts val="600"/>
              </a:spcAft>
              <a:buAutoNum type="alphaLcParenR"/>
            </a:pPr>
            <a:r>
              <a:rPr lang="en-US" sz="2400" b="1" i="1" dirty="0" smtClean="0">
                <a:solidFill>
                  <a:srgbClr val="FF0000"/>
                </a:solidFill>
              </a:rPr>
              <a:t>Topic (time adverbial)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small" dirty="0"/>
              <a:t>boy	</a:t>
            </a:r>
            <a:r>
              <a:rPr lang="en-US" sz="2400" b="1" cap="small" dirty="0"/>
              <a:t>which</a:t>
            </a:r>
            <a:r>
              <a:rPr lang="en-US" sz="2400" cap="small" dirty="0"/>
              <a:t>	dog	wash	</a:t>
            </a:r>
            <a:r>
              <a:rPr lang="en-US" sz="2400" cap="small" dirty="0">
                <a:solidFill>
                  <a:srgbClr val="FF0000"/>
                </a:solidFill>
              </a:rPr>
              <a:t>yesterday</a:t>
            </a:r>
            <a:r>
              <a:rPr lang="en-US" sz="2400" cap="small" dirty="0"/>
              <a:t>	</a:t>
            </a:r>
            <a:r>
              <a:rPr lang="en-US" sz="2400" b="1" cap="small" dirty="0">
                <a:solidFill>
                  <a:srgbClr val="0070C0"/>
                </a:solidFill>
              </a:rPr>
              <a:t>ix	</a:t>
            </a:r>
            <a:r>
              <a:rPr lang="en-US" sz="2400" cap="small" dirty="0"/>
              <a:t>cat wash</a:t>
            </a:r>
          </a:p>
          <a:p>
            <a:pPr marL="0" indent="0">
              <a:buNone/>
            </a:pPr>
            <a:r>
              <a:rPr lang="en-US" sz="2400" i="1" dirty="0"/>
              <a:t>The boy, which is washing a dog; yesterday, he washed a </a:t>
            </a:r>
            <a:r>
              <a:rPr lang="en-US" sz="2400" i="1" dirty="0" smtClean="0"/>
              <a:t>cat.</a:t>
            </a:r>
            <a:endParaRPr lang="en-US" sz="2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rgbClr val="FF0000"/>
              </a:solidFill>
            </a:endParaRPr>
          </a:p>
          <a:p>
            <a:pPr marL="531813" indent="-531813"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b)      finite clause</a:t>
            </a:r>
            <a:endParaRPr lang="en-US" sz="2400" b="1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cap="small" dirty="0"/>
              <a:t>boy	</a:t>
            </a:r>
            <a:r>
              <a:rPr lang="en-US" sz="2400" b="1" cap="small" dirty="0"/>
              <a:t>which</a:t>
            </a:r>
            <a:r>
              <a:rPr lang="en-US" sz="2400" cap="small" dirty="0"/>
              <a:t>	dog	wash	</a:t>
            </a:r>
            <a:r>
              <a:rPr lang="en-US" sz="2400" cap="small" dirty="0" smtClean="0">
                <a:solidFill>
                  <a:srgbClr val="FF0000"/>
                </a:solidFill>
              </a:rPr>
              <a:t>I think that</a:t>
            </a:r>
            <a:r>
              <a:rPr lang="en-US" sz="2400" cap="small" dirty="0"/>
              <a:t>	</a:t>
            </a:r>
            <a:r>
              <a:rPr lang="en-US" sz="2400" b="1" cap="small" dirty="0">
                <a:solidFill>
                  <a:srgbClr val="0070C0"/>
                </a:solidFill>
              </a:rPr>
              <a:t>ix	</a:t>
            </a:r>
            <a:r>
              <a:rPr lang="en-US" sz="2400" cap="small" dirty="0" smtClean="0"/>
              <a:t>beautiful</a:t>
            </a:r>
            <a:endParaRPr lang="en-US" sz="2400" b="1" i="1" cap="small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 smtClean="0"/>
              <a:t>The </a:t>
            </a:r>
            <a:r>
              <a:rPr lang="en-US" sz="2400" i="1" dirty="0"/>
              <a:t>boy, which is washing a dog; </a:t>
            </a:r>
            <a:r>
              <a:rPr lang="en-US" sz="2400" i="1" dirty="0" smtClean="0"/>
              <a:t>I think he is handsome.</a:t>
            </a:r>
            <a:endParaRPr lang="en-US" sz="2400" i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	</a:t>
            </a:r>
            <a:r>
              <a:rPr lang="en-US" sz="2400" dirty="0"/>
              <a:t>          			</a:t>
            </a:r>
            <a:endParaRPr lang="en-US" sz="2400" cap="small" dirty="0" smtClean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 smtClean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21/11/2020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903"/>
            <a:ext cx="10515600" cy="58513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References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695" y="753037"/>
            <a:ext cx="10515600" cy="5603313"/>
          </a:xfrm>
        </p:spPr>
        <p:txBody>
          <a:bodyPr>
            <a:normAutofit fontScale="85000" lnSpcReduction="20000"/>
          </a:bodyPr>
          <a:lstStyle/>
          <a:p>
            <a:pPr marL="358775" indent="-358775">
              <a:buNone/>
            </a:pPr>
            <a:r>
              <a:rPr lang="en-US" dirty="0" err="1"/>
              <a:t>Branchini</a:t>
            </a:r>
            <a:r>
              <a:rPr lang="en-US" dirty="0"/>
              <a:t>, C. 2014. </a:t>
            </a:r>
            <a:r>
              <a:rPr lang="en-US" i="1" dirty="0"/>
              <a:t>On Relativization and </a:t>
            </a:r>
            <a:r>
              <a:rPr lang="en-US" i="1" dirty="0" err="1"/>
              <a:t>Clefting</a:t>
            </a:r>
            <a:r>
              <a:rPr lang="en-US" i="1" dirty="0"/>
              <a:t>: An Analysis of Italian Sign Language</a:t>
            </a:r>
            <a:r>
              <a:rPr lang="en-US" dirty="0"/>
              <a:t>. Sign Languages and Deaf Communities [SLDC], v. 5. Boston: De </a:t>
            </a:r>
            <a:r>
              <a:rPr lang="en-US" dirty="0" err="1"/>
              <a:t>Gruyter</a:t>
            </a:r>
            <a:r>
              <a:rPr lang="en-US" dirty="0"/>
              <a:t> Mouton ; </a:t>
            </a:r>
            <a:r>
              <a:rPr lang="en-US" dirty="0" err="1"/>
              <a:t>Ishara</a:t>
            </a:r>
            <a:r>
              <a:rPr lang="en-US" dirty="0"/>
              <a:t> Press</a:t>
            </a:r>
            <a:r>
              <a:rPr lang="en-US" dirty="0" smtClean="0"/>
              <a:t>.</a:t>
            </a:r>
            <a:endParaRPr lang="en-US" dirty="0" smtClean="0"/>
          </a:p>
          <a:p>
            <a:pPr marL="358775" indent="-358775">
              <a:buNone/>
            </a:pPr>
            <a:r>
              <a:rPr lang="en-US" dirty="0" smtClean="0"/>
              <a:t>Bruyn</a:t>
            </a:r>
            <a:r>
              <a:rPr lang="en-US" dirty="0"/>
              <a:t>, Adrienne. ‘Grammaticalization in Creoles : The Development of Determiners and Relative Clauses in Sranan’. IFOTT, 1995</a:t>
            </a:r>
            <a:r>
              <a:rPr lang="en-US" dirty="0" smtClean="0"/>
              <a:t>.</a:t>
            </a:r>
          </a:p>
          <a:p>
            <a:pPr marL="358775" indent="-358775">
              <a:buNone/>
            </a:pPr>
            <a:r>
              <a:rPr lang="en-US" dirty="0" err="1"/>
              <a:t>Dachkovsky</a:t>
            </a:r>
            <a:r>
              <a:rPr lang="en-US" dirty="0"/>
              <a:t>, S. 2018. Grammaticalization of Intonation in Israeli Sign Language: From Information Structure to Relative Clause Relations. PhD Dissertation, University of Haifa</a:t>
            </a:r>
            <a:r>
              <a:rPr lang="en-US" dirty="0" smtClean="0"/>
              <a:t>.</a:t>
            </a:r>
            <a:endParaRPr lang="en-US" dirty="0"/>
          </a:p>
          <a:p>
            <a:pPr marL="358775" indent="-358775">
              <a:buNone/>
            </a:pPr>
            <a:r>
              <a:rPr lang="en-US" dirty="0"/>
              <a:t>Heine, Bernd, and Tania </a:t>
            </a:r>
            <a:r>
              <a:rPr lang="en-US" dirty="0" err="1"/>
              <a:t>Kuteva</a:t>
            </a:r>
            <a:r>
              <a:rPr lang="en-US" dirty="0"/>
              <a:t>. </a:t>
            </a:r>
            <a:r>
              <a:rPr lang="en-US" i="1" dirty="0"/>
              <a:t>The Genesis of Grammar: A Reconstruction</a:t>
            </a:r>
            <a:r>
              <a:rPr lang="en-US" dirty="0"/>
              <a:t>. Studies in the Evolution of Language 9. Oxford ; New York: Oxford University Press, 2007.</a:t>
            </a:r>
          </a:p>
          <a:p>
            <a:pPr marL="358775" indent="-358775">
              <a:buNone/>
            </a:pPr>
            <a:r>
              <a:rPr lang="en-US" dirty="0"/>
              <a:t>Hopper, Paul J., and Elizabeth </a:t>
            </a:r>
            <a:r>
              <a:rPr lang="en-US" dirty="0" err="1"/>
              <a:t>Closs</a:t>
            </a:r>
            <a:r>
              <a:rPr lang="en-US" dirty="0"/>
              <a:t> </a:t>
            </a:r>
            <a:r>
              <a:rPr lang="en-US" dirty="0" err="1"/>
              <a:t>Traugott</a:t>
            </a:r>
            <a:r>
              <a:rPr lang="en-US" dirty="0"/>
              <a:t>. </a:t>
            </a:r>
            <a:r>
              <a:rPr lang="en-US" i="1" dirty="0"/>
              <a:t>Grammaticalization</a:t>
            </a:r>
            <a:r>
              <a:rPr lang="en-US" dirty="0"/>
              <a:t>. 2nd ed. Cambridge Textbooks in Linguistics. Cambridge, UK ; New York, NY: Cambridge University Press, 2003</a:t>
            </a:r>
            <a:r>
              <a:rPr lang="en-US" dirty="0" smtClean="0"/>
              <a:t>.</a:t>
            </a:r>
          </a:p>
          <a:p>
            <a:pPr marL="358775" indent="-358775">
              <a:buNone/>
            </a:pPr>
            <a:r>
              <a:rPr lang="en-US" dirty="0"/>
              <a:t>Keenan, E.L. 1985. Relative Clauses. In </a:t>
            </a:r>
            <a:r>
              <a:rPr lang="en-US" i="1" dirty="0"/>
              <a:t>Language Typology and Syntactic Description</a:t>
            </a:r>
            <a:r>
              <a:rPr lang="en-US" dirty="0"/>
              <a:t>, edited by T. </a:t>
            </a:r>
            <a:r>
              <a:rPr lang="en-US" dirty="0" err="1"/>
              <a:t>Shopen</a:t>
            </a:r>
            <a:r>
              <a:rPr lang="en-US" dirty="0"/>
              <a:t>, 2:141–70. Cambridge University Press.</a:t>
            </a:r>
          </a:p>
          <a:p>
            <a:pPr marL="358775" indent="-358775">
              <a:buNone/>
            </a:pPr>
            <a:r>
              <a:rPr lang="en-US" dirty="0" smtClean="0"/>
              <a:t>Kimmelman</a:t>
            </a:r>
            <a:r>
              <a:rPr lang="en-US" dirty="0"/>
              <a:t>, Vadim, and Evgeniia Khristoforova. ‘Relativization in Russian Sign Language: Basic Features’, 2019.</a:t>
            </a:r>
          </a:p>
          <a:p>
            <a:pPr marL="358775" indent="-358775">
              <a:buNone/>
            </a:pPr>
            <a:endParaRPr lang="en-US" dirty="0"/>
          </a:p>
          <a:p>
            <a:pPr marL="358775" indent="-358775">
              <a:buNone/>
            </a:pP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903"/>
            <a:ext cx="10515600" cy="58513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References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695" y="753037"/>
            <a:ext cx="10515600" cy="5603313"/>
          </a:xfrm>
        </p:spPr>
        <p:txBody>
          <a:bodyPr>
            <a:normAutofit/>
          </a:bodyPr>
          <a:lstStyle/>
          <a:p>
            <a:pPr marL="358775" indent="-358775">
              <a:buNone/>
            </a:pPr>
            <a:r>
              <a:rPr lang="en-US" sz="2400" dirty="0"/>
              <a:t>Lehmann, Christian. ‘Information Structure and Grammaticalization’. In Typological Studies in Language, edited by Elena </a:t>
            </a:r>
            <a:r>
              <a:rPr lang="en-US" sz="2400" dirty="0" err="1"/>
              <a:t>Seoane</a:t>
            </a:r>
            <a:r>
              <a:rPr lang="en-US" sz="2400" dirty="0"/>
              <a:t> and </a:t>
            </a:r>
            <a:r>
              <a:rPr lang="en-US" sz="2400" dirty="0" err="1"/>
              <a:t>María</a:t>
            </a:r>
            <a:r>
              <a:rPr lang="en-US" sz="2400" dirty="0"/>
              <a:t> José </a:t>
            </a:r>
            <a:r>
              <a:rPr lang="en-US" sz="2400" dirty="0" err="1"/>
              <a:t>López-Couso</a:t>
            </a:r>
            <a:r>
              <a:rPr lang="en-US" sz="2400" dirty="0"/>
              <a:t>, Vol. 77. Amsterdam: John </a:t>
            </a:r>
            <a:r>
              <a:rPr lang="en-US" sz="2400" dirty="0" err="1"/>
              <a:t>Benjamins</a:t>
            </a:r>
            <a:r>
              <a:rPr lang="en-US" sz="2400" dirty="0"/>
              <a:t> Publishing Company, 2008. </a:t>
            </a:r>
          </a:p>
          <a:p>
            <a:pPr marL="358775" indent="-358775">
              <a:buNone/>
            </a:pPr>
            <a:r>
              <a:rPr lang="en-US" sz="2400" dirty="0"/>
              <a:t>Lehmann, Christian. ‘On the Typology of Relative Clauses’. </a:t>
            </a:r>
            <a:r>
              <a:rPr lang="en-US" sz="2400" i="1" dirty="0"/>
              <a:t>Linguistics</a:t>
            </a:r>
            <a:r>
              <a:rPr lang="en-US" sz="2400" dirty="0"/>
              <a:t> 24, no. 4 (1986). </a:t>
            </a:r>
            <a:r>
              <a:rPr lang="en-US" sz="2400" dirty="0">
                <a:hlinkClick r:id="rId2"/>
              </a:rPr>
              <a:t>https://doi.org/10.1515/ling.1986.24.4.663</a:t>
            </a:r>
            <a:endParaRPr lang="en-US" sz="2400" dirty="0"/>
          </a:p>
          <a:p>
            <a:pPr marL="358775" indent="-358775">
              <a:buNone/>
            </a:pPr>
            <a:r>
              <a:rPr lang="en-US" sz="2400" dirty="0" err="1"/>
              <a:t>Ohori</a:t>
            </a:r>
            <a:r>
              <a:rPr lang="en-US" sz="2400" dirty="0"/>
              <a:t>, Toshio. ‘The Grammaticalization of Subordination’. In </a:t>
            </a:r>
            <a:r>
              <a:rPr lang="en-US" sz="2400" i="1" dirty="0"/>
              <a:t>The Oxford Handbook of Grammaticalization</a:t>
            </a:r>
            <a:r>
              <a:rPr lang="en-US" sz="2400" dirty="0"/>
              <a:t>, edited by Bernd Heine and </a:t>
            </a:r>
            <a:r>
              <a:rPr lang="en-US" sz="2400" dirty="0" err="1"/>
              <a:t>Heiko</a:t>
            </a:r>
            <a:r>
              <a:rPr lang="en-US" sz="2400" dirty="0"/>
              <a:t> </a:t>
            </a:r>
            <a:r>
              <a:rPr lang="en-US" sz="2400" dirty="0" err="1"/>
              <a:t>Narrog</a:t>
            </a:r>
            <a:r>
              <a:rPr lang="en-US" sz="2400" dirty="0"/>
              <a:t>, 1–23. New York: Oxford University Press, 2011.</a:t>
            </a:r>
          </a:p>
          <a:p>
            <a:pPr marL="358775" indent="-358775">
              <a:buNone/>
            </a:pPr>
            <a:r>
              <a:rPr lang="en-US" sz="2400" dirty="0"/>
              <a:t>Pfau, R., &amp; </a:t>
            </a:r>
            <a:r>
              <a:rPr lang="en-US" sz="2400" dirty="0" err="1"/>
              <a:t>Quer</a:t>
            </a:r>
            <a:r>
              <a:rPr lang="en-US" sz="2400" dirty="0"/>
              <a:t>, J. (2010). </a:t>
            </a:r>
            <a:r>
              <a:rPr lang="en-US" sz="2400" dirty="0" err="1"/>
              <a:t>Nonmanuals</a:t>
            </a:r>
            <a:r>
              <a:rPr lang="en-US" sz="2400" dirty="0"/>
              <a:t>: Their prosodic and grammatical roles. In D. </a:t>
            </a:r>
            <a:r>
              <a:rPr lang="en-US" sz="2400" dirty="0" err="1"/>
              <a:t>Brentari</a:t>
            </a:r>
            <a:r>
              <a:rPr lang="en-US" sz="2400" dirty="0"/>
              <a:t> (Ed.), </a:t>
            </a:r>
            <a:r>
              <a:rPr lang="en-US" sz="2400" i="1" dirty="0"/>
              <a:t>Sign languages</a:t>
            </a:r>
            <a:r>
              <a:rPr lang="en-US" sz="2400" dirty="0"/>
              <a:t> (pp. 381–402). Cambridge: Cambridge University Press</a:t>
            </a:r>
          </a:p>
          <a:p>
            <a:pPr marL="358775" indent="-358775">
              <a:buNone/>
            </a:pPr>
            <a:r>
              <a:rPr lang="en-US" sz="2400" dirty="0" err="1"/>
              <a:t>Vries</a:t>
            </a:r>
            <a:r>
              <a:rPr lang="en-US" sz="2400" dirty="0"/>
              <a:t>, M. de. 2002. </a:t>
            </a:r>
            <a:r>
              <a:rPr lang="en-US" sz="2400" i="1" dirty="0"/>
              <a:t>The Syntax of Relativization</a:t>
            </a:r>
            <a:r>
              <a:rPr lang="en-US" sz="2400" dirty="0"/>
              <a:t>. LOT Dissertation Series 53. Utrecht: LOT.</a:t>
            </a:r>
          </a:p>
          <a:p>
            <a:pPr marL="358775" indent="-358775">
              <a:buNone/>
            </a:pPr>
            <a:endParaRPr lang="en-US" sz="2400" dirty="0"/>
          </a:p>
          <a:p>
            <a:pPr marL="358775" indent="-358775">
              <a:buNone/>
            </a:pPr>
            <a:endParaRPr lang="en-US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clauses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435" y="1414807"/>
            <a:ext cx="111815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relative clause (RC) is a dependent clause.</a:t>
            </a:r>
          </a:p>
          <a:p>
            <a:pPr marL="0" indent="0">
              <a:buNone/>
            </a:pPr>
            <a:r>
              <a:rPr lang="en-US" dirty="0"/>
              <a:t>RC is connected to the matrix clause (MC) by a syntactically and semantically shared pivot – the  head of RC.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					</a:t>
            </a:r>
            <a:r>
              <a:rPr lang="en-US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Branchini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2014</a:t>
            </a:r>
            <a:r>
              <a:rPr lang="en-US" sz="2400" dirty="0">
                <a:solidFill>
                  <a:srgbClr val="FF0000"/>
                </a:solidFill>
              </a:rPr>
              <a:t>: 58)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[</a:t>
            </a:r>
            <a:r>
              <a:rPr lang="en-US" dirty="0"/>
              <a:t>I am reading a </a:t>
            </a:r>
            <a:r>
              <a:rPr lang="en-US" b="1" dirty="0" err="1" smtClean="0"/>
              <a:t>book</a:t>
            </a:r>
            <a:r>
              <a:rPr lang="en-US" b="1" baseline="-25000" dirty="0" err="1" smtClean="0"/>
              <a:t>Obj</a:t>
            </a:r>
            <a:r>
              <a:rPr lang="en-US" dirty="0" smtClean="0"/>
              <a:t>, </a:t>
            </a:r>
            <a:r>
              <a:rPr lang="en-US" dirty="0"/>
              <a:t>[</a:t>
            </a:r>
            <a:r>
              <a:rPr lang="en-US" i="1" dirty="0"/>
              <a:t>which</a:t>
            </a:r>
            <a:r>
              <a:rPr lang="en-US" dirty="0"/>
              <a:t> you gave me </a:t>
            </a:r>
            <a:r>
              <a:rPr lang="ru-RU" b="1" i="1" dirty="0" smtClean="0"/>
              <a:t>__</a:t>
            </a:r>
            <a:r>
              <a:rPr lang="en-US" b="1" i="1" dirty="0" smtClean="0"/>
              <a:t> </a:t>
            </a:r>
            <a:r>
              <a:rPr lang="en-US" b="1" baseline="-25000" dirty="0" err="1"/>
              <a:t>Obj</a:t>
            </a:r>
            <a:r>
              <a:rPr lang="en-US" dirty="0" smtClean="0"/>
              <a:t> ]</a:t>
            </a:r>
            <a:r>
              <a:rPr lang="en-US" b="1" baseline="-25000" dirty="0" smtClean="0"/>
              <a:t>RC</a:t>
            </a:r>
            <a:r>
              <a:rPr lang="en-US" dirty="0" smtClean="0"/>
              <a:t>]</a:t>
            </a:r>
            <a:r>
              <a:rPr lang="en-US" baseline="-25000" dirty="0" smtClean="0"/>
              <a:t>MC</a:t>
            </a:r>
          </a:p>
          <a:p>
            <a:pPr marL="0" indent="0">
              <a:buNone/>
            </a:pPr>
            <a:r>
              <a:rPr lang="en-US" baseline="-25000" dirty="0"/>
              <a:t>										</a:t>
            </a:r>
            <a:endParaRPr lang="en-US" baseline="-25000" dirty="0"/>
          </a:p>
          <a:p>
            <a:pPr marL="0" indent="0">
              <a:buNone/>
            </a:pPr>
            <a:r>
              <a:rPr lang="en-US" baseline="-25000" dirty="0" smtClean="0"/>
              <a:t> </a:t>
            </a:r>
            <a:r>
              <a:rPr lang="en-US" dirty="0" smtClean="0"/>
              <a:t>[The </a:t>
            </a:r>
            <a:r>
              <a:rPr lang="en-US" b="1" dirty="0" err="1" smtClean="0"/>
              <a:t>book</a:t>
            </a:r>
            <a:r>
              <a:rPr lang="en-US" b="1" baseline="-25000" dirty="0" err="1" smtClean="0"/>
              <a:t>Subj</a:t>
            </a:r>
            <a:r>
              <a:rPr lang="en-US" dirty="0" smtClean="0"/>
              <a:t>, [</a:t>
            </a:r>
            <a:r>
              <a:rPr lang="en-US" i="1" dirty="0" smtClean="0"/>
              <a:t>which</a:t>
            </a:r>
            <a:r>
              <a:rPr lang="en-US" dirty="0" smtClean="0"/>
              <a:t> you gave me </a:t>
            </a:r>
            <a:r>
              <a:rPr lang="ru-RU" b="1" i="1" dirty="0" smtClean="0"/>
              <a:t>__</a:t>
            </a:r>
            <a:r>
              <a:rPr lang="en-US" b="1" i="1" dirty="0" smtClean="0"/>
              <a:t> </a:t>
            </a:r>
            <a:r>
              <a:rPr lang="en-US" b="1" baseline="-25000" dirty="0" err="1" smtClean="0"/>
              <a:t>Obj</a:t>
            </a:r>
            <a:r>
              <a:rPr lang="en-US" dirty="0" smtClean="0"/>
              <a:t> ] is fascinating </a:t>
            </a:r>
            <a:r>
              <a:rPr lang="en-US" b="1" baseline="-25000" dirty="0" smtClean="0"/>
              <a:t>RC</a:t>
            </a:r>
            <a:r>
              <a:rPr lang="en-US" dirty="0" smtClean="0"/>
              <a:t>]</a:t>
            </a:r>
            <a:r>
              <a:rPr lang="en-US" baseline="-25000" dirty="0" smtClean="0"/>
              <a:t>MC</a:t>
            </a:r>
          </a:p>
          <a:p>
            <a:pPr marL="0" indent="0">
              <a:buNone/>
            </a:pPr>
            <a:r>
              <a:rPr lang="en-US" dirty="0" smtClean="0"/>
              <a:t>										</a:t>
            </a:r>
            <a:r>
              <a:rPr lang="ru-RU" dirty="0" smtClean="0"/>
              <a:t>(</a:t>
            </a:r>
            <a:r>
              <a:rPr lang="en-US" dirty="0" smtClean="0"/>
              <a:t>English</a:t>
            </a:r>
            <a:r>
              <a:rPr lang="en-US" sz="2400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in spoken </a:t>
            </a:r>
            <a:r>
              <a:rPr lang="en-US" dirty="0" smtClean="0"/>
              <a:t>languages: EHRC and IHRC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26" y="1492470"/>
            <a:ext cx="10515600" cy="2674581"/>
          </a:xfrm>
        </p:spPr>
        <p:txBody>
          <a:bodyPr>
            <a:noAutofit/>
          </a:bodyPr>
          <a:lstStyle/>
          <a:p>
            <a:pPr marL="0" indent="0" defTabSz="270000">
              <a:spcAft>
                <a:spcPts val="1000"/>
              </a:spcAft>
              <a:buNone/>
            </a:pPr>
            <a:r>
              <a:rPr lang="en-US" sz="2000" b="1" dirty="0"/>
              <a:t>Externally-headed RC (EHRC):	</a:t>
            </a:r>
          </a:p>
          <a:p>
            <a:pPr marL="0" indent="0" defTabSz="270000">
              <a:spcAft>
                <a:spcPts val="1000"/>
              </a:spcAft>
              <a:buNone/>
            </a:pPr>
            <a:r>
              <a:rPr lang="en-US" sz="2000" dirty="0"/>
              <a:t>			</a:t>
            </a:r>
            <a:r>
              <a:rPr lang="ru-RU" sz="2400" dirty="0"/>
              <a:t>I </a:t>
            </a:r>
            <a:r>
              <a:rPr lang="ru-RU" sz="2400" dirty="0" err="1"/>
              <a:t>like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b="1" dirty="0" err="1"/>
              <a:t>girl</a:t>
            </a:r>
            <a:r>
              <a:rPr lang="ru-RU" sz="2400" dirty="0"/>
              <a:t>, [</a:t>
            </a:r>
            <a:r>
              <a:rPr lang="ru-RU" sz="2400" dirty="0" err="1"/>
              <a:t>which</a:t>
            </a:r>
            <a:r>
              <a:rPr lang="ru-RU" sz="2400" dirty="0"/>
              <a:t> </a:t>
            </a:r>
            <a:r>
              <a:rPr lang="en-US" sz="2400" b="1" i="1" dirty="0"/>
              <a:t> </a:t>
            </a:r>
            <a:r>
              <a:rPr lang="en-US" sz="2400" b="1" i="1" dirty="0" smtClean="0"/>
              <a:t>___</a:t>
            </a:r>
            <a:r>
              <a:rPr lang="ru-RU" sz="2400" dirty="0" smtClean="0"/>
              <a:t> </a:t>
            </a:r>
            <a:r>
              <a:rPr lang="ru-RU" sz="2400" dirty="0" err="1"/>
              <a:t>is</a:t>
            </a:r>
            <a:r>
              <a:rPr lang="ru-RU" sz="2400" dirty="0"/>
              <a:t> </a:t>
            </a:r>
            <a:r>
              <a:rPr lang="ru-RU" sz="2400" dirty="0" err="1"/>
              <a:t>reading</a:t>
            </a:r>
            <a:r>
              <a:rPr lang="ru-RU" sz="2400" dirty="0"/>
              <a:t> a </a:t>
            </a:r>
            <a:r>
              <a:rPr lang="ru-RU" sz="2400" dirty="0" err="1"/>
              <a:t>book</a:t>
            </a:r>
            <a:r>
              <a:rPr lang="ru-RU" sz="2400" dirty="0" smtClean="0"/>
              <a:t>]</a:t>
            </a:r>
            <a:r>
              <a:rPr lang="en-US" sz="2400" baseline="-25000" dirty="0"/>
              <a:t> RC</a:t>
            </a:r>
            <a:r>
              <a:rPr lang="en-US" sz="2400" dirty="0"/>
              <a:t>	</a:t>
            </a:r>
            <a:r>
              <a:rPr lang="en-US" sz="2000" dirty="0"/>
              <a:t>																																																	(English)</a:t>
            </a:r>
          </a:p>
          <a:p>
            <a:pPr marL="0" indent="0" defTabSz="270000">
              <a:spcAft>
                <a:spcPts val="1000"/>
              </a:spcAft>
              <a:buNone/>
            </a:pPr>
            <a:r>
              <a:rPr lang="en-US" sz="2000" b="1" dirty="0"/>
              <a:t>Internally-headed (IHRC):	</a:t>
            </a:r>
          </a:p>
          <a:p>
            <a:pPr marL="0" indent="0" defTabSz="270000">
              <a:spcAft>
                <a:spcPts val="1000"/>
              </a:spcAft>
              <a:buNone/>
            </a:pPr>
            <a:r>
              <a:rPr lang="en-US" sz="2000" dirty="0"/>
              <a:t>			</a:t>
            </a:r>
            <a:r>
              <a:rPr lang="en-US" sz="2400" dirty="0" err="1"/>
              <a:t>Tye</a:t>
            </a:r>
            <a:r>
              <a:rPr lang="en-US" sz="2400" dirty="0"/>
              <a:t>		[ye	ne	ye		</a:t>
            </a:r>
            <a:r>
              <a:rPr lang="en-US" sz="2400" b="1" dirty="0"/>
              <a:t>so</a:t>
            </a:r>
            <a:r>
              <a:rPr lang="en-US" sz="2400" dirty="0"/>
              <a:t>			min</a:t>
            </a:r>
            <a:r>
              <a:rPr lang="en-US" sz="2400" baseline="-25000" dirty="0"/>
              <a:t> 		</a:t>
            </a:r>
            <a:r>
              <a:rPr lang="en-US" sz="2400" dirty="0"/>
              <a:t>ye]</a:t>
            </a:r>
            <a:r>
              <a:rPr lang="en-US" sz="2400" baseline="-25000" dirty="0"/>
              <a:t>RC</a:t>
            </a:r>
            <a:r>
              <a:rPr lang="en-US" sz="2400" dirty="0"/>
              <a:t>		san.</a:t>
            </a:r>
          </a:p>
          <a:p>
            <a:pPr marL="0" indent="0" defTabSz="270000">
              <a:spcAft>
                <a:spcPts val="1000"/>
              </a:spcAft>
              <a:buNone/>
            </a:pPr>
            <a:r>
              <a:rPr lang="en-US" sz="2400" dirty="0"/>
              <a:t>			man	</a:t>
            </a:r>
            <a:r>
              <a:rPr lang="en-US" sz="2400" cap="small" dirty="0" err="1"/>
              <a:t>pst</a:t>
            </a:r>
            <a:r>
              <a:rPr lang="en-US" sz="2400" dirty="0"/>
              <a:t>	I		</a:t>
            </a:r>
            <a:r>
              <a:rPr lang="en-US" sz="2400" cap="small" dirty="0" err="1"/>
              <a:t>pst</a:t>
            </a:r>
            <a:r>
              <a:rPr lang="en-US" sz="2400" dirty="0"/>
              <a:t>		</a:t>
            </a:r>
            <a:r>
              <a:rPr lang="en-US" sz="2400" b="1" dirty="0"/>
              <a:t>horse</a:t>
            </a:r>
            <a:r>
              <a:rPr lang="en-US" sz="2400" dirty="0"/>
              <a:t>		</a:t>
            </a:r>
            <a:r>
              <a:rPr lang="en-US" sz="2400" cap="small" dirty="0" err="1"/>
              <a:t>rel</a:t>
            </a:r>
            <a:r>
              <a:rPr lang="en-US" sz="2400" dirty="0"/>
              <a:t>		see			buy</a:t>
            </a:r>
          </a:p>
          <a:p>
            <a:pPr marL="0" indent="0" defTabSz="270000">
              <a:spcAft>
                <a:spcPts val="1000"/>
              </a:spcAft>
              <a:buNone/>
            </a:pPr>
            <a:r>
              <a:rPr lang="en-US" sz="2400" i="1" dirty="0"/>
              <a:t>			“The man bought the horse that I saw”</a:t>
            </a:r>
            <a:endParaRPr lang="en-US" sz="2000" dirty="0"/>
          </a:p>
          <a:p>
            <a:pPr marL="0" indent="0" algn="r">
              <a:spcAft>
                <a:spcPts val="1000"/>
              </a:spcAft>
              <a:buNone/>
            </a:pPr>
            <a:r>
              <a:rPr lang="en-US" sz="2000" dirty="0"/>
              <a:t>	(Bambara (Mande language family, Mali))</a:t>
            </a:r>
          </a:p>
          <a:p>
            <a:pPr marL="0" indent="0" algn="r">
              <a:spcAft>
                <a:spcPts val="1000"/>
              </a:spcAft>
              <a:buNone/>
            </a:pPr>
            <a:r>
              <a:rPr lang="en-US" sz="2000" dirty="0"/>
              <a:t>(Keenan 1985)</a:t>
            </a:r>
          </a:p>
          <a:p>
            <a:pPr marL="0" indent="0">
              <a:spcAft>
                <a:spcPts val="1000"/>
              </a:spcAft>
              <a:buNone/>
            </a:pPr>
            <a:endParaRPr lang="en-US" sz="2000" dirty="0"/>
          </a:p>
          <a:p>
            <a:pPr marL="0" indent="0">
              <a:spcAft>
                <a:spcPts val="1000"/>
              </a:spcAft>
              <a:buNone/>
            </a:pPr>
            <a:endParaRPr lang="en-US" sz="2000" dirty="0"/>
          </a:p>
          <a:p>
            <a:pPr marL="0" indent="0">
              <a:spcAft>
                <a:spcPts val="1000"/>
              </a:spcAft>
              <a:buNone/>
            </a:pPr>
            <a:endParaRPr lang="en-US" sz="2000" dirty="0"/>
          </a:p>
          <a:p>
            <a:pPr marL="0" indent="0">
              <a:spcAft>
                <a:spcPts val="1000"/>
              </a:spcAft>
              <a:buNone/>
            </a:pPr>
            <a:endParaRPr lang="en-US" sz="2000" dirty="0"/>
          </a:p>
          <a:p>
            <a:pPr marL="0" indent="0">
              <a:spcAft>
                <a:spcPts val="1000"/>
              </a:spcAft>
              <a:buNone/>
            </a:pPr>
            <a:endParaRPr lang="en-US" sz="2000" dirty="0"/>
          </a:p>
          <a:p>
            <a:pPr marL="0" indent="0">
              <a:spcAft>
                <a:spcPts val="1000"/>
              </a:spcAft>
              <a:buNone/>
            </a:pPr>
            <a:endParaRPr lang="en-US" sz="2000" dirty="0"/>
          </a:p>
          <a:p>
            <a:pPr marL="0" indent="0">
              <a:spcAft>
                <a:spcPts val="1000"/>
              </a:spcAft>
              <a:buNone/>
            </a:pPr>
            <a:endParaRPr lang="en-US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3F66-0513-461A-9D20-F7A1A80DB004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866" y="2019869"/>
            <a:ext cx="8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866" y="3695321"/>
            <a:ext cx="8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in spoken language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6868"/>
            <a:ext cx="10515600" cy="4839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Double-headed RC (DHRC):</a:t>
            </a:r>
          </a:p>
          <a:p>
            <a:pPr marL="0" indent="0">
              <a:buNone/>
            </a:pPr>
            <a:r>
              <a:rPr lang="en-US" sz="2200" dirty="0" smtClean="0"/>
              <a:t>[ </a:t>
            </a:r>
            <a:r>
              <a:rPr lang="en-US" sz="2200" dirty="0" err="1" smtClean="0"/>
              <a:t>ŋɜŋ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 algn="r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smtClean="0"/>
              <a:t>Free/headless </a:t>
            </a:r>
            <a:r>
              <a:rPr lang="en-US" sz="2200" b="1" dirty="0"/>
              <a:t>RC: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[</a:t>
            </a:r>
            <a:r>
              <a:rPr lang="en-US" sz="2200" dirty="0" smtClean="0"/>
              <a:t>What </a:t>
            </a:r>
            <a:r>
              <a:rPr lang="en-US" sz="2200" dirty="0"/>
              <a:t>Peter carries </a:t>
            </a:r>
            <a:r>
              <a:rPr lang="en-US" sz="2200" b="1" dirty="0"/>
              <a:t> </a:t>
            </a:r>
            <a:r>
              <a:rPr lang="en-US" sz="2200" b="1" dirty="0" smtClean="0"/>
              <a:t>__</a:t>
            </a:r>
            <a:r>
              <a:rPr lang="en-US" sz="2200" dirty="0" smtClean="0"/>
              <a:t>]</a:t>
            </a:r>
            <a:r>
              <a:rPr lang="en-US" sz="2200" baseline="-25000" dirty="0"/>
              <a:t>RC</a:t>
            </a:r>
            <a:r>
              <a:rPr lang="en-US" sz="2200" dirty="0"/>
              <a:t> is mine</a:t>
            </a:r>
            <a:r>
              <a:rPr lang="en-US" sz="2200" dirty="0" smtClean="0"/>
              <a:t>.		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		</a:t>
            </a:r>
            <a:r>
              <a:rPr lang="en-US" sz="2200" dirty="0"/>
              <a:t>	</a:t>
            </a:r>
            <a:r>
              <a:rPr lang="en-US" sz="2200" dirty="0" smtClean="0"/>
              <a:t>	      </a:t>
            </a:r>
            <a:r>
              <a:rPr lang="en-US" sz="2200" dirty="0" smtClean="0"/>
              <a:t>(</a:t>
            </a:r>
            <a:r>
              <a:rPr lang="en-US" sz="2200" dirty="0"/>
              <a:t>English</a:t>
            </a:r>
            <a:r>
              <a:rPr lang="en-US" sz="2200" dirty="0" smtClean="0"/>
              <a:t>)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3F66-0513-461A-9D20-F7A1A80DB004}" type="slidenum">
              <a:rPr lang="en-US" smtClean="0"/>
              <a:t>6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18234"/>
            <a:ext cx="10218261" cy="2664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163" y="2158309"/>
            <a:ext cx="8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[3]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2163" y="5334730"/>
            <a:ext cx="8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4805"/>
          </a:xfrm>
        </p:spPr>
        <p:txBody>
          <a:bodyPr/>
          <a:lstStyle/>
          <a:p>
            <a:r>
              <a:rPr lang="en-US" dirty="0" smtClean="0"/>
              <a:t>RC in spoken languages: c</a:t>
            </a:r>
            <a:r>
              <a:rPr lang="en-US" dirty="0" smtClean="0"/>
              <a:t>orrelatives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7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11257" y="1401862"/>
            <a:ext cx="8227943" cy="4991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defTabSz="720000"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ea typeface="Calibri" panose="020F0502020204030204" pitchFamily="34" charset="0"/>
                <a:cs typeface="TimesNewRomanPSMT"/>
              </a:rPr>
              <a:t>a</a:t>
            </a:r>
            <a:r>
              <a:rPr lang="en-US" sz="2000" dirty="0">
                <a:ea typeface="Calibri" panose="020F0502020204030204" pitchFamily="34" charset="0"/>
                <a:cs typeface="TimesNewRomanPSMT"/>
              </a:rPr>
              <a:t>. 	</a:t>
            </a:r>
            <a:r>
              <a:rPr lang="en-US" sz="2000" i="1" dirty="0">
                <a:ea typeface="Calibri" panose="020F0502020204030204" pitchFamily="34" charset="0"/>
              </a:rPr>
              <a:t>[jo</a:t>
            </a:r>
            <a:r>
              <a:rPr lang="en-US" sz="2000" dirty="0">
                <a:ea typeface="Calibri" panose="020F0502020204030204" pitchFamily="34" charset="0"/>
              </a:rPr>
              <a:t>	</a:t>
            </a:r>
            <a:r>
              <a:rPr lang="en-US" sz="2000" b="1" i="1" dirty="0" smtClean="0">
                <a:ea typeface="Calibri" panose="020F0502020204030204" pitchFamily="34" charset="0"/>
              </a:rPr>
              <a:t>___</a:t>
            </a:r>
            <a:r>
              <a:rPr lang="en-US" sz="2000" dirty="0">
                <a:ea typeface="Calibri" panose="020F0502020204030204" pitchFamily="34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</a:rPr>
              <a:t>khaRii</a:t>
            </a:r>
            <a:r>
              <a:rPr lang="en-US" sz="2000" dirty="0" smtClean="0">
                <a:ea typeface="Calibri" panose="020F0502020204030204" pitchFamily="34" charset="0"/>
              </a:rPr>
              <a:t>		</a:t>
            </a:r>
            <a:r>
              <a:rPr lang="en-US" sz="2000" dirty="0" err="1" smtClean="0">
                <a:ea typeface="Calibri" panose="020F0502020204030204" pitchFamily="34" charset="0"/>
              </a:rPr>
              <a:t>hai</a:t>
            </a:r>
            <a:r>
              <a:rPr lang="en-US" sz="2000" dirty="0">
                <a:ea typeface="Calibri" panose="020F0502020204030204" pitchFamily="34" charset="0"/>
              </a:rPr>
              <a:t>] 	[</a:t>
            </a:r>
            <a:r>
              <a:rPr lang="en-US" sz="2000" dirty="0" err="1">
                <a:ea typeface="Calibri" panose="020F0502020204030204" pitchFamily="34" charset="0"/>
              </a:rPr>
              <a:t>vo</a:t>
            </a:r>
            <a:r>
              <a:rPr lang="en-US" sz="2000" dirty="0">
                <a:ea typeface="Calibri" panose="020F0502020204030204" pitchFamily="34" charset="0"/>
              </a:rPr>
              <a:t>	</a:t>
            </a:r>
            <a:r>
              <a:rPr lang="en-US" sz="2000" b="1" dirty="0" err="1">
                <a:ea typeface="Calibri" panose="020F0502020204030204" pitchFamily="34" charset="0"/>
                <a:cs typeface="TimesNewRomanPS-BoldItalicMT"/>
              </a:rPr>
              <a:t>laRkii</a:t>
            </a:r>
            <a:r>
              <a:rPr lang="en-US" sz="2000" b="1" dirty="0">
                <a:ea typeface="Calibri" panose="020F0502020204030204" pitchFamily="34" charset="0"/>
                <a:cs typeface="TimesNewRomanPS-BoldItalicMT"/>
              </a:rPr>
              <a:t>	</a:t>
            </a:r>
            <a:r>
              <a:rPr lang="en-US" sz="2000" dirty="0" err="1">
                <a:ea typeface="Calibri" panose="020F0502020204030204" pitchFamily="34" charset="0"/>
              </a:rPr>
              <a:t>lambii</a:t>
            </a:r>
            <a:r>
              <a:rPr lang="en-US" sz="2000" dirty="0">
                <a:ea typeface="Calibri" panose="020F0502020204030204" pitchFamily="34" charset="0"/>
              </a:rPr>
              <a:t>	</a:t>
            </a:r>
            <a:r>
              <a:rPr lang="en-US" sz="2000" dirty="0" err="1">
                <a:ea typeface="Calibri" panose="020F0502020204030204" pitchFamily="34" charset="0"/>
              </a:rPr>
              <a:t>hai</a:t>
            </a:r>
            <a:r>
              <a:rPr lang="en-US" sz="2000" dirty="0">
                <a:ea typeface="Calibri" panose="020F0502020204030204" pitchFamily="34" charset="0"/>
              </a:rPr>
              <a:t>].</a:t>
            </a:r>
          </a:p>
          <a:p>
            <a:pPr indent="177800" defTabSz="720000">
              <a:lnSpc>
                <a:spcPct val="150000"/>
              </a:lnSpc>
              <a:spcAft>
                <a:spcPts val="1000"/>
              </a:spcAft>
            </a:pPr>
            <a:r>
              <a:rPr lang="en-US" sz="2000" dirty="0" smtClean="0">
                <a:ea typeface="Calibri" panose="020F0502020204030204" pitchFamily="34" charset="0"/>
              </a:rPr>
              <a:t>	REL</a:t>
            </a:r>
            <a:r>
              <a:rPr lang="en-US" sz="2000" dirty="0">
                <a:ea typeface="Calibri" panose="020F0502020204030204" pitchFamily="34" charset="0"/>
              </a:rPr>
              <a:t>		standing	is 	</a:t>
            </a:r>
            <a:r>
              <a:rPr lang="en-US" sz="2000" dirty="0" smtClean="0">
                <a:ea typeface="Calibri" panose="020F0502020204030204" pitchFamily="34" charset="0"/>
              </a:rPr>
              <a:t>DEM</a:t>
            </a:r>
            <a:r>
              <a:rPr lang="en-US" sz="2000" dirty="0">
                <a:ea typeface="Calibri" panose="020F0502020204030204" pitchFamily="34" charset="0"/>
              </a:rPr>
              <a:t>	</a:t>
            </a:r>
            <a:r>
              <a:rPr lang="en-US" sz="2000" b="1" dirty="0">
                <a:ea typeface="Calibri" panose="020F0502020204030204" pitchFamily="34" charset="0"/>
              </a:rPr>
              <a:t>girl </a:t>
            </a:r>
            <a:r>
              <a:rPr lang="en-US" sz="2000" dirty="0">
                <a:ea typeface="Calibri" panose="020F0502020204030204" pitchFamily="34" charset="0"/>
              </a:rPr>
              <a:t>	</a:t>
            </a:r>
            <a:r>
              <a:rPr lang="en-US" sz="2000" dirty="0" smtClean="0">
                <a:ea typeface="Calibri" panose="020F0502020204030204" pitchFamily="34" charset="0"/>
              </a:rPr>
              <a:t>tall</a:t>
            </a:r>
            <a:r>
              <a:rPr lang="en-US" sz="2000" dirty="0">
                <a:ea typeface="Calibri" panose="020F0502020204030204" pitchFamily="34" charset="0"/>
              </a:rPr>
              <a:t>	</a:t>
            </a:r>
            <a:r>
              <a:rPr lang="en-US" sz="2000" dirty="0" smtClean="0">
                <a:ea typeface="Calibri" panose="020F0502020204030204" pitchFamily="34" charset="0"/>
              </a:rPr>
              <a:t>is</a:t>
            </a:r>
            <a:endParaRPr lang="en-US" sz="2000" dirty="0">
              <a:ea typeface="Calibri" panose="020F0502020204030204" pitchFamily="34" charset="0"/>
            </a:endParaRPr>
          </a:p>
          <a:p>
            <a:pPr indent="177800" defTabSz="720000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  <a:cs typeface="TimesNewRomanPSMT"/>
              </a:rPr>
              <a:t>b. 	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 smtClean="0">
                <a:ea typeface="Calibri" panose="020F0502020204030204" pitchFamily="34" charset="0"/>
                <a:cs typeface="TimesNewRomanPS-BoldItalicMT"/>
              </a:rPr>
              <a:t>laRkii</a:t>
            </a:r>
            <a:r>
              <a:rPr lang="en-US" sz="2000" b="1" dirty="0">
                <a:ea typeface="Calibri" panose="020F0502020204030204" pitchFamily="34" charset="0"/>
                <a:cs typeface="TimesNewRomanPS-BoldItalicMT"/>
              </a:rPr>
              <a:t>	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khaRii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] 	[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vo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____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lambii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].</a:t>
            </a:r>
          </a:p>
          <a:p>
            <a:pPr indent="177800" defTabSz="720000"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ea typeface="Calibri" panose="020F0502020204030204" pitchFamily="34" charset="0"/>
                <a:cs typeface="TimesNewRomanPSMT"/>
              </a:rPr>
              <a:t>	REL </a:t>
            </a:r>
            <a:r>
              <a:rPr lang="en-US" sz="2000" dirty="0">
                <a:ea typeface="Calibri" panose="020F0502020204030204" pitchFamily="34" charset="0"/>
                <a:cs typeface="TimesNewRomanPSMT"/>
              </a:rPr>
              <a:t>	</a:t>
            </a:r>
            <a:r>
              <a:rPr lang="en-US" sz="2000" b="1" dirty="0">
                <a:ea typeface="Calibri" panose="020F0502020204030204" pitchFamily="34" charset="0"/>
                <a:cs typeface="TimesNewRomanPSMT"/>
              </a:rPr>
              <a:t>girl</a:t>
            </a:r>
            <a:r>
              <a:rPr lang="en-US" sz="2000" dirty="0">
                <a:ea typeface="Calibri" panose="020F0502020204030204" pitchFamily="34" charset="0"/>
                <a:cs typeface="TimesNewRomanPSMT"/>
              </a:rPr>
              <a:t> 	</a:t>
            </a:r>
            <a:r>
              <a:rPr lang="en-US" sz="2000" dirty="0" smtClean="0">
                <a:ea typeface="Calibri" panose="020F0502020204030204" pitchFamily="34" charset="0"/>
                <a:cs typeface="TimesNewRomanPSMT"/>
              </a:rPr>
              <a:t>standing</a:t>
            </a:r>
            <a:r>
              <a:rPr lang="en-US" sz="2000" dirty="0">
                <a:ea typeface="Calibri" panose="020F0502020204030204" pitchFamily="34" charset="0"/>
                <a:cs typeface="TimesNewRomanPSMT"/>
              </a:rPr>
              <a:t>	is	</a:t>
            </a:r>
            <a:r>
              <a:rPr lang="en-US" sz="2000" dirty="0" smtClean="0">
                <a:ea typeface="Calibri" panose="020F0502020204030204" pitchFamily="34" charset="0"/>
                <a:cs typeface="TimesNewRomanPSMT"/>
              </a:rPr>
              <a:t>DEM </a:t>
            </a:r>
            <a:r>
              <a:rPr lang="en-US" sz="2000" dirty="0">
                <a:ea typeface="Calibri" panose="020F0502020204030204" pitchFamily="34" charset="0"/>
                <a:cs typeface="TimesNewRomanPSMT"/>
              </a:rPr>
              <a:t>	</a:t>
            </a:r>
            <a:r>
              <a:rPr lang="en-US" sz="2000" dirty="0" smtClean="0">
                <a:ea typeface="Calibri" panose="020F0502020204030204" pitchFamily="34" charset="0"/>
                <a:cs typeface="TimesNewRomanPSMT"/>
              </a:rPr>
              <a:t>	tall </a:t>
            </a:r>
            <a:r>
              <a:rPr lang="en-US" sz="2000" dirty="0">
                <a:ea typeface="Calibri" panose="020F0502020204030204" pitchFamily="34" charset="0"/>
                <a:cs typeface="TimesNewRomanPSMT"/>
              </a:rPr>
              <a:t>	</a:t>
            </a:r>
            <a:r>
              <a:rPr lang="en-US" sz="2000" dirty="0" smtClean="0">
                <a:ea typeface="Calibri" panose="020F0502020204030204" pitchFamily="34" charset="0"/>
                <a:cs typeface="TimesNewRomanPSMT"/>
              </a:rPr>
              <a:t>is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7800" defTabSz="720000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  <a:cs typeface="TimesNewRomanPSMT"/>
              </a:rPr>
              <a:t> 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7800" defTabSz="720000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  <a:cs typeface="TimesNewRomanPSMT"/>
              </a:rPr>
              <a:t>c. 	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jo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 smtClean="0">
                <a:ea typeface="Calibri" panose="020F0502020204030204" pitchFamily="34" charset="0"/>
                <a:cs typeface="TimesNewRomanPS-BoldItalicMT"/>
              </a:rPr>
              <a:t>laRkii</a:t>
            </a:r>
            <a:r>
              <a:rPr lang="en-US" sz="2000" b="1" dirty="0">
                <a:ea typeface="Calibri" panose="020F0502020204030204" pitchFamily="34" charset="0"/>
                <a:cs typeface="TimesNewRomanPS-BoldItalicMT"/>
              </a:rPr>
              <a:t>	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khaRii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] 	[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vo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2000" b="1" dirty="0" err="1">
                <a:ea typeface="Calibri" panose="020F0502020204030204" pitchFamily="34" charset="0"/>
                <a:cs typeface="TimesNewRomanPS-BoldItalicMT"/>
              </a:rPr>
              <a:t>laRkii</a:t>
            </a:r>
            <a:r>
              <a:rPr lang="en-US" sz="2000" b="1" dirty="0">
                <a:ea typeface="Calibri" panose="020F0502020204030204" pitchFamily="34" charset="0"/>
                <a:cs typeface="TimesNewRomanPS-BoldItalicMT"/>
              </a:rPr>
              <a:t>	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lambii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].</a:t>
            </a:r>
          </a:p>
          <a:p>
            <a:pPr indent="177800" defTabSz="720000"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ea typeface="Calibri" panose="020F0502020204030204" pitchFamily="34" charset="0"/>
                <a:cs typeface="TimesNewRomanPSMT"/>
              </a:rPr>
              <a:t>	REL</a:t>
            </a:r>
            <a:r>
              <a:rPr lang="en-US" sz="2000" dirty="0">
                <a:ea typeface="Calibri" panose="020F0502020204030204" pitchFamily="34" charset="0"/>
                <a:cs typeface="TimesNewRomanPSMT"/>
              </a:rPr>
              <a:t>	girl	</a:t>
            </a:r>
            <a:r>
              <a:rPr lang="en-US" sz="2000" dirty="0" smtClean="0">
                <a:ea typeface="Calibri" panose="020F0502020204030204" pitchFamily="34" charset="0"/>
                <a:cs typeface="TimesNewRomanPSMT"/>
              </a:rPr>
              <a:t>standing</a:t>
            </a:r>
            <a:r>
              <a:rPr lang="en-US" sz="2000" dirty="0">
                <a:ea typeface="Calibri" panose="020F0502020204030204" pitchFamily="34" charset="0"/>
                <a:cs typeface="TimesNewRomanPSMT"/>
              </a:rPr>
              <a:t>	is 	</a:t>
            </a:r>
            <a:r>
              <a:rPr lang="en-US" sz="2000" dirty="0" smtClean="0">
                <a:ea typeface="Calibri" panose="020F0502020204030204" pitchFamily="34" charset="0"/>
                <a:cs typeface="TimesNewRomanPSMT"/>
              </a:rPr>
              <a:t>DEM</a:t>
            </a:r>
            <a:r>
              <a:rPr lang="en-US" sz="2000" dirty="0">
                <a:ea typeface="Calibri" panose="020F0502020204030204" pitchFamily="34" charset="0"/>
                <a:cs typeface="TimesNewRomanPSMT"/>
              </a:rPr>
              <a:t>	</a:t>
            </a:r>
            <a:r>
              <a:rPr lang="en-US" sz="2000" b="1" dirty="0">
                <a:ea typeface="Calibri" panose="020F0502020204030204" pitchFamily="34" charset="0"/>
                <a:cs typeface="TimesNewRomanPSMT"/>
              </a:rPr>
              <a:t>girl</a:t>
            </a:r>
            <a:r>
              <a:rPr lang="en-US" sz="2000" dirty="0">
                <a:ea typeface="Calibri" panose="020F0502020204030204" pitchFamily="34" charset="0"/>
                <a:cs typeface="TimesNewRomanPSMT"/>
              </a:rPr>
              <a:t>	</a:t>
            </a:r>
            <a:r>
              <a:rPr lang="en-US" sz="2000" dirty="0" smtClean="0">
                <a:ea typeface="Calibri" panose="020F0502020204030204" pitchFamily="34" charset="0"/>
                <a:cs typeface="TimesNewRomanPSMT"/>
              </a:rPr>
              <a:t>tall</a:t>
            </a:r>
            <a:r>
              <a:rPr lang="en-US" sz="2000" dirty="0">
                <a:ea typeface="Calibri" panose="020F0502020204030204" pitchFamily="34" charset="0"/>
                <a:cs typeface="TimesNewRomanPSMT"/>
              </a:rPr>
              <a:t>	</a:t>
            </a:r>
            <a:r>
              <a:rPr lang="en-US" sz="2000" dirty="0" smtClean="0">
                <a:ea typeface="Calibri" panose="020F0502020204030204" pitchFamily="34" charset="0"/>
                <a:cs typeface="TimesNewRomanPSMT"/>
              </a:rPr>
              <a:t>is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7800" defTabSz="720000"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Lit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.”Which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girl standing is that tall is.”</a:t>
            </a:r>
          </a:p>
          <a:p>
            <a:pPr indent="177800" defTabSz="720000">
              <a:lnSpc>
                <a:spcPct val="150000"/>
              </a:lnSpc>
              <a:spcAft>
                <a:spcPts val="0"/>
              </a:spcAft>
            </a:pPr>
            <a:r>
              <a:rPr lang="en-US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“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The girl who is standing is tall”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7800" defTabSz="720000"/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720000"/>
            <a:r>
              <a:rPr lang="en-US" sz="2000" dirty="0" smtClean="0">
                <a:cs typeface="Times New Roman" panose="02020603050405020304" pitchFamily="18" charset="0"/>
              </a:rPr>
              <a:t>									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153400" y="1802691"/>
            <a:ext cx="3747448" cy="22467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EHRC , IHRC and DHRC:</a:t>
            </a:r>
          </a:p>
          <a:p>
            <a:endParaRPr lang="en-US" sz="2000" dirty="0" smtClean="0"/>
          </a:p>
          <a:p>
            <a:r>
              <a:rPr lang="en-US" sz="2000" dirty="0" smtClean="0"/>
              <a:t>[ …. [ head [ RC]]</a:t>
            </a:r>
            <a:r>
              <a:rPr lang="en-US" sz="2000" baseline="-25000" dirty="0" smtClean="0"/>
              <a:t>NP</a:t>
            </a:r>
            <a:r>
              <a:rPr lang="en-US" sz="2000" dirty="0" smtClean="0"/>
              <a:t> …]</a:t>
            </a:r>
          </a:p>
          <a:p>
            <a:endParaRPr lang="en-US" sz="2000" dirty="0"/>
          </a:p>
          <a:p>
            <a:r>
              <a:rPr lang="en-US" sz="2000" dirty="0" smtClean="0"/>
              <a:t>Correlatives:</a:t>
            </a:r>
          </a:p>
          <a:p>
            <a:endParaRPr lang="en-US" sz="2000" dirty="0"/>
          </a:p>
          <a:p>
            <a:r>
              <a:rPr lang="en-US" sz="2000" dirty="0" smtClean="0"/>
              <a:t>[ … {head}...]</a:t>
            </a:r>
            <a:r>
              <a:rPr lang="en-US" sz="2000" baseline="-25000" dirty="0" err="1" smtClean="0"/>
              <a:t>CPrel</a:t>
            </a:r>
            <a:r>
              <a:rPr lang="en-US" sz="2000" dirty="0"/>
              <a:t> </a:t>
            </a:r>
            <a:r>
              <a:rPr lang="en-US" sz="2000" dirty="0" smtClean="0"/>
              <a:t>[…{head}…]</a:t>
            </a:r>
            <a:r>
              <a:rPr lang="en-US" sz="2000" baseline="-25000" dirty="0" smtClean="0"/>
              <a:t>MC</a:t>
            </a:r>
            <a:endParaRPr lang="en-US" sz="2000" baseline="-25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352065" y="5747283"/>
            <a:ext cx="174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Dayal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1991)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25030" y="5242695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20000"/>
            <a:r>
              <a:rPr lang="en-US" sz="2400" dirty="0">
                <a:cs typeface="Times New Roman" panose="02020603050405020304" pitchFamily="18" charset="0"/>
              </a:rPr>
              <a:t>(Hindi)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7043" y="1099930"/>
            <a:ext cx="8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elements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Jill visited the museum </a:t>
                </a:r>
                <a:r>
                  <a:rPr lang="en-US" b="1" dirty="0"/>
                  <a:t>which</a:t>
                </a:r>
                <a:r>
                  <a:rPr lang="en-US" dirty="0"/>
                  <a:t> I recommended.	relative pronoun</a:t>
                </a:r>
              </a:p>
              <a:p>
                <a:pPr marL="0" indent="0">
                  <a:buNone/>
                </a:pPr>
                <a:r>
                  <a:rPr lang="en-US" dirty="0"/>
                  <a:t>Jill visited the museum </a:t>
                </a:r>
                <a:r>
                  <a:rPr lang="en-US" b="1" dirty="0"/>
                  <a:t>that</a:t>
                </a:r>
                <a:r>
                  <a:rPr lang="en-US" dirty="0"/>
                  <a:t> I recommended.	complementizer</a:t>
                </a:r>
              </a:p>
              <a:p>
                <a:pPr marL="0" indent="0">
                  <a:buNone/>
                </a:pPr>
                <a:r>
                  <a:rPr lang="en-US" dirty="0"/>
                  <a:t>Jill visited the museum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 recommended.		zero</a:t>
                </a:r>
              </a:p>
              <a:p>
                <a:pPr marL="0" indent="0" algn="r">
                  <a:buNone/>
                </a:pPr>
                <a:endParaRPr lang="en-US" dirty="0"/>
              </a:p>
              <a:p>
                <a:pPr marL="0" indent="0" algn="r">
                  <a:buNone/>
                </a:pPr>
                <a:endParaRPr lang="en-US" dirty="0"/>
              </a:p>
              <a:p>
                <a:pPr marL="0" indent="0" algn="r">
                  <a:buNone/>
                </a:pPr>
                <a:endParaRPr lang="en-US" dirty="0"/>
              </a:p>
              <a:p>
                <a:pPr marL="0" indent="0" algn="r">
                  <a:buNone/>
                </a:pPr>
                <a:r>
                  <a:rPr lang="en-US" dirty="0"/>
                  <a:t>(English)</a:t>
                </a:r>
              </a:p>
              <a:p>
                <a:pPr marL="0" indent="0" algn="r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(de </a:t>
                </a:r>
                <a:r>
                  <a:rPr lang="en-US" dirty="0" err="1">
                    <a:solidFill>
                      <a:srgbClr val="C00000"/>
                    </a:solidFill>
                  </a:rPr>
                  <a:t>Vries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2002)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r="-1159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3F66-0513-461A-9D20-F7A1A80DB0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in spoken languages: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Relative clause across spoken language vary in terms of relativization strategies.</a:t>
            </a:r>
          </a:p>
          <a:p>
            <a:pPr marL="0" indent="0">
              <a:buNone/>
            </a:pPr>
            <a:r>
              <a:rPr lang="en-US" dirty="0" smtClean="0"/>
              <a:t>All this strategies can be </a:t>
            </a:r>
            <a:r>
              <a:rPr lang="en-US" b="1" dirty="0" smtClean="0"/>
              <a:t>derived by one underlying syntactic mechanism</a:t>
            </a:r>
            <a:r>
              <a:rPr lang="en-US" dirty="0" smtClean="0"/>
              <a:t> (e.g. head-raising analysis (Donati </a:t>
            </a:r>
            <a:r>
              <a:rPr lang="en-US" dirty="0"/>
              <a:t>&amp; Cecchetto </a:t>
            </a:r>
            <a:r>
              <a:rPr lang="en-US" dirty="0" smtClean="0"/>
              <a:t>2011)).</a:t>
            </a:r>
          </a:p>
          <a:p>
            <a:pPr marL="0" indent="0">
              <a:buNone/>
            </a:pPr>
            <a:r>
              <a:rPr lang="en-US" dirty="0" smtClean="0"/>
              <a:t>All spoken languages investigated so far </a:t>
            </a:r>
            <a:r>
              <a:rPr lang="en-US" b="1" dirty="0" smtClean="0"/>
              <a:t>employ one of the strategies</a:t>
            </a:r>
            <a:r>
              <a:rPr lang="en-US" dirty="0" smtClean="0"/>
              <a:t> (or even more than one). (Lehmann 1984)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i="1" dirty="0" smtClean="0">
                <a:solidFill>
                  <a:srgbClr val="FF0000"/>
                </a:solidFill>
              </a:rPr>
              <a:t>But how this diversity/uniformity came about?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21/11/2020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Emergence of relative clauses in RSL. Khristoforova E.  2020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7447-5F24-40ED-811C-F8412C585B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45260</TotalTime>
  <Words>3637</Words>
  <Application>Microsoft Office PowerPoint</Application>
  <PresentationFormat>Широкоэкранный</PresentationFormat>
  <Paragraphs>510</Paragraphs>
  <Slides>36</Slides>
  <Notes>22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Helvetica</vt:lpstr>
      <vt:lpstr>Times New Roman</vt:lpstr>
      <vt:lpstr>TimesNewRomanPS-BoldItalicMT</vt:lpstr>
      <vt:lpstr>TimesNewRomanPSMT</vt:lpstr>
      <vt:lpstr>Тема Office</vt:lpstr>
      <vt:lpstr>Emergence of relative clauses in Russian Sign Language</vt:lpstr>
      <vt:lpstr>Outline</vt:lpstr>
      <vt:lpstr>Relative clauses: definition, typology and development</vt:lpstr>
      <vt:lpstr>Relative clauses</vt:lpstr>
      <vt:lpstr>RC in spoken languages: EHRC and IHRC</vt:lpstr>
      <vt:lpstr>RC in spoken language</vt:lpstr>
      <vt:lpstr>RC in spoken languages: correlatives</vt:lpstr>
      <vt:lpstr>Relative elements</vt:lpstr>
      <vt:lpstr>RC in spoken languages:</vt:lpstr>
      <vt:lpstr>Emergence of RC: old spoken languages</vt:lpstr>
      <vt:lpstr>Grammaticalization of anaphoric relations conditioned by information structure</vt:lpstr>
      <vt:lpstr>Sources of relativizers:</vt:lpstr>
      <vt:lpstr>Syntactic integration of RC</vt:lpstr>
      <vt:lpstr>Relative constructions in Sranan</vt:lpstr>
      <vt:lpstr>Grammaticalization of RC: evidences from Sranan (Bruyn 1995) </vt:lpstr>
      <vt:lpstr>Grammaticalization of RC: evidences from Sranan</vt:lpstr>
      <vt:lpstr>Grammaticalization of RC: evidences from Sranan</vt:lpstr>
      <vt:lpstr>Can we observe a similar developmental process in sign languages (Russian Sign Language)?</vt:lpstr>
      <vt:lpstr>Relative constructions in Russian Sign Language (RSL)</vt:lpstr>
      <vt:lpstr>Data</vt:lpstr>
      <vt:lpstr>Relative clause in RSL: non-manual markers </vt:lpstr>
      <vt:lpstr>Relative clauses in RSL: position of the head</vt:lpstr>
      <vt:lpstr>Relative clauses in RSL: relative elements</vt:lpstr>
      <vt:lpstr>Examples of relative signs in RSL</vt:lpstr>
      <vt:lpstr>yellow flower which+ix girl draw The flower that girl draws is yellow</vt:lpstr>
      <vt:lpstr>Dislocated relative clauses</vt:lpstr>
      <vt:lpstr>Zero-marked RC: example</vt:lpstr>
      <vt:lpstr>Distribution of relative elements in adjacent RC </vt:lpstr>
      <vt:lpstr>Презентация PowerPoint</vt:lpstr>
      <vt:lpstr>(Non-)embedded  RC modifying MC-subject </vt:lpstr>
      <vt:lpstr>Grammaticalization of RC: evidences from RSL</vt:lpstr>
      <vt:lpstr>Tentative conclusions</vt:lpstr>
      <vt:lpstr>Future testing </vt:lpstr>
      <vt:lpstr>Future testing </vt:lpstr>
      <vt:lpstr>References</vt:lpstr>
      <vt:lpstr>References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Evgeniia Khristoforova</dc:creator>
  <cp:lastModifiedBy>Evgeniia Khristoforova</cp:lastModifiedBy>
  <cp:revision>216</cp:revision>
  <dcterms:created xsi:type="dcterms:W3CDTF">2020-01-28T10:14:57Z</dcterms:created>
  <dcterms:modified xsi:type="dcterms:W3CDTF">2020-11-21T10:32:17Z</dcterms:modified>
</cp:coreProperties>
</file>