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69" r:id="rId3"/>
    <p:sldId id="259" r:id="rId4"/>
    <p:sldId id="258" r:id="rId5"/>
    <p:sldId id="260" r:id="rId6"/>
    <p:sldId id="265" r:id="rId7"/>
    <p:sldId id="262" r:id="rId8"/>
    <p:sldId id="263" r:id="rId9"/>
    <p:sldId id="270" r:id="rId10"/>
    <p:sldId id="271" r:id="rId11"/>
    <p:sldId id="272" r:id="rId12"/>
    <p:sldId id="264" r:id="rId13"/>
    <p:sldId id="266" r:id="rId14"/>
    <p:sldId id="267" r:id="rId15"/>
    <p:sldId id="268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FBE9D-9147-4026-AEE4-9C6686958CD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27F45-72D5-4DC3-A994-C0EC1DFA3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87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C09A-05FC-40C0-A672-5CC0680A72E7}" type="datetime1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4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27EC-A092-428D-B472-88A2E8AC4FE2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54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DA04-B5E0-4029-A331-8A33B785C7E1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58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0129-7492-4F85-8C12-644DEE647860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829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5A61-56BF-4537-B940-00E16A656D2B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222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734D-8507-4BF3-AA0B-0D7BDD04B626}" type="datetime1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26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D9F3-7A02-4E3D-99C7-C83AA3FC5B6B}" type="datetime1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234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3294-246B-4F3C-8E10-EDD77D17D57E}" type="datetime1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51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975A-C2AE-4A10-965C-844AC4E22BE1}" type="datetime1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22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B8DB-EE5D-4D7B-85B3-27B1D104B001}" type="datetime1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4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5C17F-F1A5-4FC1-B87F-24EAD36C31C0}" type="datetime1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00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16AC-E1DA-4E61-8306-93D86AE7F463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5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4740-83F1-4C9A-B006-32894CC09281}" type="datetime1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4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926E-A33C-4A20-A9FA-2C6C04473E15}" type="datetime1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74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C16C-84A4-4977-A694-270335761F04}" type="datetime1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8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6D6-B829-4774-9DEC-CBF9CFF00123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89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E773-C408-41F3-BDD3-09AC1B1B923E}" type="datetime1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65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92CBAFA-63E2-40F4-8EA0-A26009CE4CAC}" type="datetime1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0338337-A38F-4852-A340-5EEBEB015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53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F6C73-3E11-44B8-9988-ADC451F7D4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err="1"/>
              <a:t>Грамматикализация</a:t>
            </a:r>
            <a:r>
              <a:rPr lang="ru-RU" sz="7200" dirty="0"/>
              <a:t> глагола </a:t>
            </a:r>
            <a:br>
              <a:rPr lang="ru-RU" sz="7200" dirty="0"/>
            </a:br>
            <a:r>
              <a:rPr lang="en-US" sz="7200" i="1" dirty="0" err="1"/>
              <a:t>Daalnaa</a:t>
            </a:r>
            <a:r>
              <a:rPr lang="en-US" sz="7200" dirty="0"/>
              <a:t> </a:t>
            </a:r>
            <a:r>
              <a:rPr lang="ru-RU" sz="7200" dirty="0"/>
              <a:t>в языке хинди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F24504-830E-42DA-A845-23CF7D85C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464" y="3694375"/>
            <a:ext cx="10226335" cy="754025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Выполнила: студентка 4 курса ИСАА МГУ Лебедева Елизавета</a:t>
            </a:r>
          </a:p>
          <a:p>
            <a:r>
              <a:rPr lang="ru-RU" sz="2400" dirty="0"/>
              <a:t>Научный руководитель: Хохлова Людмила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299534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A1657-B536-4BD5-8F61-F7D51527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Модифицирующая функция; преодоление препятствий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D9530E-9F26-4369-ADF4-EEF15F792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7" y="1825624"/>
            <a:ext cx="11718525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(8) </a:t>
            </a:r>
            <a:r>
              <a:rPr lang="en-US" i="1" dirty="0" err="1"/>
              <a:t>mer</a:t>
            </a:r>
            <a:r>
              <a:rPr lang="en-US" i="1" dirty="0"/>
              <a:t>-e 	</a:t>
            </a:r>
            <a:r>
              <a:rPr lang="ru-RU" i="1" dirty="0"/>
              <a:t>          </a:t>
            </a:r>
            <a:r>
              <a:rPr lang="en-US" i="1" dirty="0" err="1"/>
              <a:t>prakaaśak</a:t>
            </a:r>
            <a:r>
              <a:rPr lang="en-US" i="1" dirty="0"/>
              <a:t> 	ne 	 </a:t>
            </a:r>
            <a:r>
              <a:rPr lang="en-US" i="1" dirty="0" err="1"/>
              <a:t>ek</a:t>
            </a:r>
            <a:r>
              <a:rPr lang="en-US" i="1" dirty="0"/>
              <a:t> 	hi 	</a:t>
            </a:r>
            <a:r>
              <a:rPr lang="en-US" i="1" dirty="0" err="1"/>
              <a:t>mahiin</a:t>
            </a:r>
            <a:r>
              <a:rPr lang="en-US" i="1" dirty="0"/>
              <a:t>-e </a:t>
            </a:r>
          </a:p>
          <a:p>
            <a:pPr marL="0" indent="0">
              <a:buNone/>
            </a:pPr>
            <a:r>
              <a:rPr lang="ru-RU" dirty="0"/>
              <a:t>мой-</a:t>
            </a:r>
            <a:r>
              <a:rPr lang="en-US" dirty="0"/>
              <a:t>OBL.M.SG.   </a:t>
            </a:r>
            <a:r>
              <a:rPr lang="ru-RU" dirty="0"/>
              <a:t>издатель 	</a:t>
            </a:r>
            <a:r>
              <a:rPr lang="en-US" dirty="0"/>
              <a:t>ERG </a:t>
            </a:r>
            <a:r>
              <a:rPr lang="ru-RU" dirty="0"/>
              <a:t>один только месяц-</a:t>
            </a:r>
            <a:r>
              <a:rPr lang="en-US" dirty="0"/>
              <a:t>OBL.M.SG. </a:t>
            </a:r>
          </a:p>
          <a:p>
            <a:pPr marL="0" indent="0">
              <a:buNone/>
            </a:pPr>
            <a:r>
              <a:rPr lang="en-US" i="1" dirty="0"/>
              <a:t>me</a:t>
            </a:r>
            <a:r>
              <a:rPr lang="en-US" i="1" baseline="30000" dirty="0"/>
              <a:t>n</a:t>
            </a:r>
            <a:r>
              <a:rPr lang="en-US" i="1" dirty="0"/>
              <a:t> 	</a:t>
            </a:r>
            <a:r>
              <a:rPr lang="en-US" i="1" dirty="0" err="1"/>
              <a:t>mer</a:t>
            </a:r>
            <a:r>
              <a:rPr lang="en-US" i="1" dirty="0"/>
              <a:t>-ii     car-o</a:t>
            </a:r>
            <a:r>
              <a:rPr lang="en-US" i="1" baseline="30000" dirty="0"/>
              <a:t>n </a:t>
            </a:r>
            <a:r>
              <a:rPr lang="en-US" i="1" dirty="0"/>
              <a:t>	       </a:t>
            </a:r>
            <a:r>
              <a:rPr lang="en-US" i="1" dirty="0" err="1"/>
              <a:t>kitaab-e</a:t>
            </a:r>
            <a:r>
              <a:rPr lang="en-US" i="1" baseline="30000" dirty="0" err="1"/>
              <a:t>n</a:t>
            </a:r>
            <a:r>
              <a:rPr lang="en-US" i="1" dirty="0"/>
              <a:t>	 	</a:t>
            </a:r>
            <a:r>
              <a:rPr lang="en-US" b="1" i="1" dirty="0" err="1"/>
              <a:t>c</a:t>
            </a:r>
            <a:r>
              <a:rPr lang="en-US" b="1" i="1" baseline="30000" dirty="0" err="1"/>
              <a:t>h</a:t>
            </a:r>
            <a:r>
              <a:rPr lang="en-US" b="1" i="1" dirty="0" err="1"/>
              <a:t>aap</a:t>
            </a:r>
            <a:r>
              <a:rPr lang="en-US" b="1" i="1" dirty="0"/>
              <a:t> 		</a:t>
            </a:r>
            <a:r>
              <a:rPr lang="en-US" b="1" i="1" dirty="0" err="1"/>
              <a:t>Daal</a:t>
            </a:r>
            <a:r>
              <a:rPr lang="en-US" b="1" i="1" dirty="0"/>
              <a:t>-ii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LOC </a:t>
            </a:r>
            <a:r>
              <a:rPr lang="ru-RU" dirty="0"/>
              <a:t>мой-</a:t>
            </a:r>
            <a:r>
              <a:rPr lang="en-US" dirty="0"/>
              <a:t>F. </a:t>
            </a:r>
            <a:r>
              <a:rPr lang="ru-RU" dirty="0"/>
              <a:t>четыре-</a:t>
            </a:r>
            <a:r>
              <a:rPr lang="en-US" dirty="0"/>
              <a:t>OBL.PL.</a:t>
            </a:r>
            <a:r>
              <a:rPr lang="ru-RU" dirty="0"/>
              <a:t>книга-</a:t>
            </a:r>
            <a:r>
              <a:rPr lang="en-US" dirty="0"/>
              <a:t>F.PL. 	</a:t>
            </a:r>
            <a:r>
              <a:rPr lang="ru-RU" b="1" dirty="0"/>
              <a:t>печатать 	бросить-</a:t>
            </a:r>
            <a:r>
              <a:rPr lang="en-US" b="1" dirty="0"/>
              <a:t>AOR.F.SG. </a:t>
            </a:r>
          </a:p>
          <a:p>
            <a:pPr marL="0" indent="0">
              <a:buNone/>
            </a:pPr>
            <a:r>
              <a:rPr lang="en-US" i="1" dirty="0" err="1"/>
              <a:t>t</a:t>
            </a:r>
            <a:r>
              <a:rPr lang="en-US" i="1" baseline="30000" dirty="0" err="1"/>
              <a:t>h</a:t>
            </a:r>
            <a:r>
              <a:rPr lang="en-US" i="1" dirty="0" err="1"/>
              <a:t>-ii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 marL="0" indent="0">
              <a:buNone/>
            </a:pPr>
            <a:r>
              <a:rPr lang="ru-RU" dirty="0"/>
              <a:t>быть-</a:t>
            </a:r>
            <a:r>
              <a:rPr lang="en-US" dirty="0"/>
              <a:t>PAST.F.PL.</a:t>
            </a:r>
          </a:p>
          <a:p>
            <a:pPr marL="0" indent="0">
              <a:buNone/>
            </a:pPr>
            <a:r>
              <a:rPr lang="ru-RU" u="sng" dirty="0"/>
              <a:t>Мой издатель всего за один месяц напечатал все четыре мои книги.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9F595B-1609-4FF8-AE43-B17B1FF8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489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AF43B-426F-4202-A991-EC0F44724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Модифицирующая функция; быстрота совершения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ECB7D2-CDE9-4C61-9EF2-8C71941D8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641801" cy="489585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(9) </a:t>
            </a:r>
            <a:r>
              <a:rPr lang="en-US" i="1" dirty="0" err="1"/>
              <a:t>miir</a:t>
            </a:r>
            <a:r>
              <a:rPr lang="en-US" i="1" dirty="0"/>
              <a:t> 	ne 		</a:t>
            </a:r>
            <a:r>
              <a:rPr lang="en-US" i="1" dirty="0" err="1"/>
              <a:t>kah</a:t>
            </a:r>
            <a:r>
              <a:rPr lang="en-US" i="1" dirty="0"/>
              <a:t>-aa 		</a:t>
            </a:r>
            <a:r>
              <a:rPr lang="en-US" i="1" dirty="0" err="1"/>
              <a:t>aaiye</a:t>
            </a:r>
            <a:r>
              <a:rPr lang="en-US" i="1" dirty="0"/>
              <a:t> 		  </a:t>
            </a:r>
            <a:r>
              <a:rPr lang="ru-RU" i="1" dirty="0"/>
              <a:t> </a:t>
            </a:r>
            <a:r>
              <a:rPr lang="en-US" i="1" dirty="0" err="1"/>
              <a:t>navaab</a:t>
            </a:r>
            <a:r>
              <a:rPr lang="en-US" i="1" dirty="0"/>
              <a:t> 	    </a:t>
            </a:r>
            <a:r>
              <a:rPr lang="en-US" i="1" dirty="0" err="1"/>
              <a:t>saahab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ru-RU" dirty="0"/>
              <a:t>      Мир         </a:t>
            </a:r>
            <a:r>
              <a:rPr lang="en-US" dirty="0"/>
              <a:t>ERG </a:t>
            </a:r>
            <a:r>
              <a:rPr lang="ru-RU" dirty="0"/>
              <a:t>	 говорить-</a:t>
            </a:r>
            <a:r>
              <a:rPr lang="en-US" dirty="0"/>
              <a:t>AOR.M.SG. </a:t>
            </a:r>
            <a:r>
              <a:rPr lang="ru-RU" dirty="0"/>
              <a:t>прийти-</a:t>
            </a:r>
            <a:r>
              <a:rPr lang="en-US" dirty="0"/>
              <a:t>IMP.PL. </a:t>
            </a:r>
            <a:r>
              <a:rPr lang="ru-RU" dirty="0" err="1"/>
              <a:t>наваб</a:t>
            </a:r>
            <a:r>
              <a:rPr lang="ru-RU" dirty="0"/>
              <a:t>           господин 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en-US" i="1" dirty="0" err="1"/>
              <a:t>ke</a:t>
            </a:r>
            <a:r>
              <a:rPr lang="en-US" i="1" dirty="0"/>
              <a:t> 		  </a:t>
            </a:r>
            <a:r>
              <a:rPr lang="en-US" i="1" dirty="0" err="1"/>
              <a:t>maatam</a:t>
            </a:r>
            <a:r>
              <a:rPr lang="en-US" i="1" dirty="0"/>
              <a:t> 	me</a:t>
            </a:r>
            <a:r>
              <a:rPr lang="en-US" i="1" baseline="30000" dirty="0"/>
              <a:t>n</a:t>
            </a:r>
            <a:r>
              <a:rPr lang="en-US" i="1" dirty="0"/>
              <a:t> 	</a:t>
            </a:r>
            <a:r>
              <a:rPr lang="en-US" i="1" dirty="0" err="1"/>
              <a:t>ek</a:t>
            </a:r>
            <a:r>
              <a:rPr lang="en-US" i="1" dirty="0"/>
              <a:t> 	</a:t>
            </a:r>
            <a:r>
              <a:rPr lang="en-US" i="1" dirty="0" err="1"/>
              <a:t>marsiyaa</a:t>
            </a:r>
            <a:r>
              <a:rPr lang="en-US" i="1" dirty="0"/>
              <a:t> 	</a:t>
            </a:r>
            <a:r>
              <a:rPr lang="en-US" i="1" dirty="0" err="1"/>
              <a:t>kah</a:t>
            </a:r>
            <a:r>
              <a:rPr lang="en-US" i="1" dirty="0"/>
              <a:t> 	</a:t>
            </a:r>
          </a:p>
          <a:p>
            <a:pPr marL="0" indent="0">
              <a:buNone/>
            </a:pPr>
            <a:r>
              <a:rPr lang="en-US" dirty="0"/>
              <a:t>GEN.-OBL.M.SG.     </a:t>
            </a:r>
            <a:r>
              <a:rPr lang="ru-RU" dirty="0"/>
              <a:t>скорбь 	</a:t>
            </a:r>
            <a:r>
              <a:rPr lang="en-US" dirty="0"/>
              <a:t>LOC </a:t>
            </a:r>
            <a:r>
              <a:rPr lang="ru-RU" dirty="0"/>
              <a:t>один 	</a:t>
            </a:r>
            <a:r>
              <a:rPr lang="ru-RU" dirty="0" err="1"/>
              <a:t>марсия</a:t>
            </a:r>
            <a:r>
              <a:rPr lang="ru-RU" dirty="0"/>
              <a:t> 	сказать </a:t>
            </a:r>
          </a:p>
          <a:p>
            <a:pPr marL="0" indent="0">
              <a:buNone/>
            </a:pPr>
            <a:r>
              <a:rPr lang="en-US" i="1" dirty="0" err="1"/>
              <a:t>Daal-e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 marL="0" indent="0">
              <a:buNone/>
            </a:pPr>
            <a:r>
              <a:rPr lang="ru-RU" dirty="0"/>
              <a:t>бросить-</a:t>
            </a:r>
            <a:r>
              <a:rPr lang="en-US" dirty="0"/>
              <a:t>COND.PL.</a:t>
            </a:r>
          </a:p>
          <a:p>
            <a:pPr marL="0" indent="0">
              <a:buNone/>
            </a:pPr>
            <a:r>
              <a:rPr lang="ru-RU" u="sng" dirty="0"/>
              <a:t>Мир сказал: «Пойдемте, успеем оплакать господина </a:t>
            </a:r>
            <a:r>
              <a:rPr lang="ru-RU" u="sng" dirty="0" err="1"/>
              <a:t>наваба</a:t>
            </a:r>
            <a:r>
              <a:rPr lang="ru-RU" u="sng" dirty="0"/>
              <a:t>».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E3EBC8-1022-4866-86AC-8E6BBE60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18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DDFE5-ECF3-4ED8-8E75-CD62160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Употребление </a:t>
            </a:r>
            <a:r>
              <a:rPr lang="en-US" i="1" dirty="0" err="1"/>
              <a:t>Daalnaa</a:t>
            </a:r>
            <a:r>
              <a:rPr lang="ru-RU" dirty="0"/>
              <a:t> в контексте незавершенного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D7D36-02C0-4B95-A2AD-D2E75239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1" y="1825624"/>
            <a:ext cx="11372295" cy="45219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ru-RU" dirty="0"/>
              <a:t>10</a:t>
            </a:r>
            <a:r>
              <a:rPr lang="en-US" dirty="0"/>
              <a:t>) </a:t>
            </a:r>
            <a:r>
              <a:rPr lang="en-US" i="1" dirty="0" err="1"/>
              <a:t>mai</a:t>
            </a:r>
            <a:r>
              <a:rPr lang="en-US" i="1" dirty="0"/>
              <a:t>ⁿ-ne  yah 	seb 	          </a:t>
            </a:r>
            <a:r>
              <a:rPr lang="en-US" b="1" i="1" dirty="0"/>
              <a:t>khaa 	li-y-aa*Daalaa </a:t>
            </a:r>
            <a:r>
              <a:rPr lang="en-US" i="1" dirty="0"/>
              <a:t>		 baakii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       </a:t>
            </a:r>
            <a:r>
              <a:rPr lang="ru-RU" dirty="0"/>
              <a:t>я-</a:t>
            </a:r>
            <a:r>
              <a:rPr lang="en-US" dirty="0"/>
              <a:t>ERG 	</a:t>
            </a:r>
            <a:r>
              <a:rPr lang="ru-RU" dirty="0"/>
              <a:t>это яблоко-</a:t>
            </a:r>
            <a:r>
              <a:rPr lang="en-US" dirty="0"/>
              <a:t>M       </a:t>
            </a:r>
            <a:r>
              <a:rPr lang="ru-RU" b="1" dirty="0"/>
              <a:t>есть брать*кидать-</a:t>
            </a:r>
            <a:r>
              <a:rPr lang="en-US" b="1" dirty="0"/>
              <a:t>AOR.M.SG.</a:t>
            </a:r>
            <a:r>
              <a:rPr lang="en-US" dirty="0"/>
              <a:t> </a:t>
            </a:r>
            <a:r>
              <a:rPr lang="ru-RU" dirty="0"/>
              <a:t>оставшийся</a:t>
            </a:r>
          </a:p>
          <a:p>
            <a:pPr marL="0" indent="0">
              <a:buNone/>
            </a:pPr>
            <a:r>
              <a:rPr lang="en-US" i="1" dirty="0"/>
              <a:t>hiss-aa             </a:t>
            </a:r>
            <a:r>
              <a:rPr lang="en-US" i="1" dirty="0" err="1"/>
              <a:t>tumhaar</a:t>
            </a:r>
            <a:r>
              <a:rPr lang="en-US" i="1" dirty="0"/>
              <a:t>-aa 		</a:t>
            </a:r>
            <a:r>
              <a:rPr lang="en-US" i="1" dirty="0" err="1"/>
              <a:t>hai</a:t>
            </a:r>
            <a:endParaRPr lang="en-US" i="1" dirty="0"/>
          </a:p>
          <a:p>
            <a:pPr marL="0" indent="0">
              <a:buNone/>
            </a:pPr>
            <a:r>
              <a:rPr lang="ru-RU" dirty="0"/>
              <a:t>кусок-</a:t>
            </a:r>
            <a:r>
              <a:rPr lang="en-US" dirty="0"/>
              <a:t>M.SG.</a:t>
            </a:r>
            <a:r>
              <a:rPr lang="ru-RU" dirty="0"/>
              <a:t>твой-</a:t>
            </a:r>
            <a:r>
              <a:rPr lang="en-US" dirty="0"/>
              <a:t>M.SG. </a:t>
            </a:r>
            <a:r>
              <a:rPr lang="ru-RU" dirty="0"/>
              <a:t>есть-</a:t>
            </a:r>
            <a:r>
              <a:rPr lang="en-US" dirty="0"/>
              <a:t>PRES.3.SG.</a:t>
            </a:r>
          </a:p>
          <a:p>
            <a:pPr marL="0" indent="0">
              <a:buNone/>
            </a:pPr>
            <a:r>
              <a:rPr lang="ru-RU" u="sng" dirty="0"/>
              <a:t>Я съел часть яблока – остальное твое.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B83DE3-ED8F-45BD-944D-B606246A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03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37841-3DE4-4DE7-BC7B-F64FBC44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16379-709F-48A5-9DBA-77A39459B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Основной причиной </a:t>
            </a:r>
            <a:r>
              <a:rPr lang="ru-RU" dirty="0" err="1"/>
              <a:t>грамматикализации</a:t>
            </a:r>
            <a:r>
              <a:rPr lang="ru-RU" dirty="0"/>
              <a:t> </a:t>
            </a:r>
            <a:r>
              <a:rPr lang="ru-RU" i="1" dirty="0" err="1"/>
              <a:t>Daalnaa</a:t>
            </a:r>
            <a:r>
              <a:rPr lang="ru-RU" dirty="0"/>
              <a:t> можно считать его роль как доминирующей лексемы в семантическом поле </a:t>
            </a:r>
            <a:r>
              <a:rPr lang="ru-RU" dirty="0" err="1"/>
              <a:t>каузированного</a:t>
            </a:r>
            <a:r>
              <a:rPr lang="ru-RU" dirty="0"/>
              <a:t> движения;</a:t>
            </a:r>
          </a:p>
          <a:p>
            <a:r>
              <a:rPr lang="ru-RU" dirty="0"/>
              <a:t>Легкий глагол </a:t>
            </a:r>
            <a:r>
              <a:rPr lang="ru-RU" i="1" dirty="0" err="1"/>
              <a:t>Daalnaa</a:t>
            </a:r>
            <a:r>
              <a:rPr lang="ru-RU" dirty="0"/>
              <a:t> может нести как модифицирующую, так и </a:t>
            </a:r>
            <a:r>
              <a:rPr lang="ru-RU" dirty="0" err="1"/>
              <a:t>экспликативную</a:t>
            </a:r>
            <a:r>
              <a:rPr lang="ru-RU" dirty="0"/>
              <a:t> функции; лексическое значение смыслового глагола влияет как на </a:t>
            </a:r>
            <a:r>
              <a:rPr lang="ru-RU" dirty="0" err="1"/>
              <a:t>экспликативную</a:t>
            </a:r>
            <a:r>
              <a:rPr lang="ru-RU" dirty="0"/>
              <a:t>, так и на модифицирующую функции его после </a:t>
            </a:r>
            <a:r>
              <a:rPr lang="ru-RU" dirty="0" err="1"/>
              <a:t>грамматикализации</a:t>
            </a:r>
            <a:r>
              <a:rPr lang="ru-RU" dirty="0"/>
              <a:t>.</a:t>
            </a:r>
          </a:p>
          <a:p>
            <a:r>
              <a:rPr lang="ru-RU" dirty="0"/>
              <a:t>Основное отличие </a:t>
            </a:r>
            <a:r>
              <a:rPr lang="ru-RU" i="1" dirty="0" err="1"/>
              <a:t>Daalnaa</a:t>
            </a:r>
            <a:r>
              <a:rPr lang="ru-RU" dirty="0"/>
              <a:t> от других легких глаголов (прежде всего </a:t>
            </a:r>
            <a:r>
              <a:rPr lang="en-US" i="1" dirty="0" err="1"/>
              <a:t>denaa</a:t>
            </a:r>
            <a:r>
              <a:rPr lang="ru-RU" dirty="0"/>
              <a:t> «давать»</a:t>
            </a:r>
            <a:r>
              <a:rPr lang="en-US" dirty="0"/>
              <a:t>)</a:t>
            </a:r>
            <a:r>
              <a:rPr lang="ru-RU" dirty="0"/>
              <a:t> заключается в придании им дополнительных отрицательных коннотаций смысловому глаголу.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501AA2-9F78-4573-B289-AF364FAC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7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926D157-9C25-4F6D-86CD-C8474CCD7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15142"/>
              </p:ext>
            </p:extLst>
          </p:nvPr>
        </p:nvGraphicFramePr>
        <p:xfrm>
          <a:off x="2175029" y="670118"/>
          <a:ext cx="8416031" cy="553537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600325">
                  <a:extLst>
                    <a:ext uri="{9D8B030D-6E8A-4147-A177-3AD203B41FA5}">
                      <a16:colId xmlns:a16="http://schemas.microsoft.com/office/drawing/2014/main" val="444567899"/>
                    </a:ext>
                  </a:extLst>
                </a:gridCol>
                <a:gridCol w="1603862">
                  <a:extLst>
                    <a:ext uri="{9D8B030D-6E8A-4147-A177-3AD203B41FA5}">
                      <a16:colId xmlns:a16="http://schemas.microsoft.com/office/drawing/2014/main" val="1725441025"/>
                    </a:ext>
                  </a:extLst>
                </a:gridCol>
                <a:gridCol w="1603862">
                  <a:extLst>
                    <a:ext uri="{9D8B030D-6E8A-4147-A177-3AD203B41FA5}">
                      <a16:colId xmlns:a16="http://schemas.microsoft.com/office/drawing/2014/main" val="1667371762"/>
                    </a:ext>
                  </a:extLst>
                </a:gridCol>
                <a:gridCol w="1803991">
                  <a:extLst>
                    <a:ext uri="{9D8B030D-6E8A-4147-A177-3AD203B41FA5}">
                      <a16:colId xmlns:a16="http://schemas.microsoft.com/office/drawing/2014/main" val="904815824"/>
                    </a:ext>
                  </a:extLst>
                </a:gridCol>
                <a:gridCol w="1803991">
                  <a:extLst>
                    <a:ext uri="{9D8B030D-6E8A-4147-A177-3AD203B41FA5}">
                      <a16:colId xmlns:a16="http://schemas.microsoft.com/office/drawing/2014/main" val="3718625003"/>
                    </a:ext>
                  </a:extLst>
                </a:gridCol>
              </a:tblGrid>
              <a:tr h="668364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>
                          <a:effectLst/>
                        </a:rPr>
                        <a:t>Экспликативная функция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dirty="0">
                          <a:effectLst/>
                        </a:rPr>
                        <a:t>Модифицирующая функция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711296"/>
                  </a:ext>
                </a:extLst>
              </a:tr>
              <a:tr h="1087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100" dirty="0">
                          <a:effectLst/>
                        </a:rPr>
                        <a:t>преодоление препятствий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отрицательная коннотация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100">
                          <a:effectLst/>
                        </a:rPr>
                        <a:t>быстрота совершения действия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100" dirty="0">
                          <a:effectLst/>
                        </a:rPr>
                        <a:t>переход объекта в необратимое состояние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7033159"/>
                  </a:ext>
                </a:extLst>
              </a:tr>
              <a:tr h="63746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b="0" i="1" dirty="0" err="1">
                          <a:effectLst/>
                        </a:rPr>
                        <a:t>c</a:t>
                      </a:r>
                      <a:r>
                        <a:rPr lang="en-US" sz="1200" b="0" i="1" baseline="30000" dirty="0" err="1">
                          <a:effectLst/>
                        </a:rPr>
                        <a:t>h</a:t>
                      </a:r>
                      <a:r>
                        <a:rPr lang="en-US" sz="1200" b="0" i="1" dirty="0" err="1">
                          <a:effectLst/>
                        </a:rPr>
                        <a:t>oRnaa</a:t>
                      </a:r>
                      <a:endParaRPr lang="ru-RU" sz="14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k</a:t>
                      </a:r>
                      <a:r>
                        <a:rPr lang="en-US" sz="1200" i="1" baseline="30000" dirty="0" err="1">
                          <a:effectLst/>
                        </a:rPr>
                        <a:t>h</a:t>
                      </a:r>
                      <a:r>
                        <a:rPr lang="en-US" sz="1200" i="1" dirty="0" err="1">
                          <a:effectLst/>
                        </a:rPr>
                        <a:t>olnaa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utaarnaa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k</a:t>
                      </a:r>
                      <a:r>
                        <a:rPr lang="en-US" sz="1200" i="1" baseline="30000">
                          <a:effectLst/>
                        </a:rPr>
                        <a:t>h</a:t>
                      </a:r>
                      <a:r>
                        <a:rPr lang="en-US" sz="1200" i="1">
                          <a:effectLst/>
                        </a:rPr>
                        <a:t>aanaa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maarnaa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4688654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b="0" i="1" dirty="0" err="1">
                          <a:effectLst/>
                        </a:rPr>
                        <a:t>giraanaa</a:t>
                      </a:r>
                      <a:endParaRPr lang="ru-RU" sz="14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karnaa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denaa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lik</a:t>
                      </a:r>
                      <a:r>
                        <a:rPr lang="en-US" sz="1200" i="1" baseline="30000">
                          <a:effectLst/>
                        </a:rPr>
                        <a:t>h</a:t>
                      </a:r>
                      <a:r>
                        <a:rPr lang="en-US" sz="1200" i="1">
                          <a:effectLst/>
                        </a:rPr>
                        <a:t>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112826"/>
                  </a:ext>
                </a:extLst>
              </a:tr>
              <a:tr h="63746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>
                          <a:effectLst/>
                        </a:rPr>
                        <a:t> 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oR</a:t>
                      </a:r>
                      <a:r>
                        <a:rPr lang="en-US" sz="1200" i="1" baseline="30000" dirty="0" err="1">
                          <a:effectLst/>
                        </a:rPr>
                        <a:t>h</a:t>
                      </a:r>
                      <a:r>
                        <a:rPr lang="en-US" sz="1200" i="1" dirty="0" err="1">
                          <a:effectLst/>
                        </a:rPr>
                        <a:t>aanaa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kahnaa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d</a:t>
                      </a:r>
                      <a:r>
                        <a:rPr lang="en-US" sz="1200" i="1" baseline="30000">
                          <a:effectLst/>
                        </a:rPr>
                        <a:t>h</a:t>
                      </a:r>
                      <a:r>
                        <a:rPr lang="en-US" sz="1200" i="1">
                          <a:effectLst/>
                        </a:rPr>
                        <a:t>onaa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0648845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>
                          <a:effectLst/>
                        </a:rPr>
                        <a:t> 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g</a:t>
                      </a:r>
                      <a:r>
                        <a:rPr lang="en-US" sz="1200" i="1" baseline="30000" dirty="0" err="1">
                          <a:effectLst/>
                        </a:rPr>
                        <a:t>h</a:t>
                      </a:r>
                      <a:r>
                        <a:rPr lang="en-US" sz="1200" i="1" dirty="0" err="1">
                          <a:effectLst/>
                        </a:rPr>
                        <a:t>usaanaa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jalaanaa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>
                          <a:effectLst/>
                        </a:rPr>
                        <a:t> 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7589874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>
                          <a:effectLst/>
                        </a:rPr>
                        <a:t> 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kuuTnaa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 dirty="0" err="1">
                          <a:effectLst/>
                        </a:rPr>
                        <a:t>c</a:t>
                      </a:r>
                      <a:r>
                        <a:rPr lang="en-US" sz="1200" i="1" baseline="30000" dirty="0" err="1">
                          <a:effectLst/>
                        </a:rPr>
                        <a:t>h</a:t>
                      </a:r>
                      <a:r>
                        <a:rPr lang="en-US" sz="1200" i="1" dirty="0" err="1">
                          <a:effectLst/>
                        </a:rPr>
                        <a:t>oRnaa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6643531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>
                          <a:effectLst/>
                        </a:rPr>
                        <a:t> 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c</a:t>
                      </a:r>
                      <a:r>
                        <a:rPr lang="en-US" sz="1200" i="1" baseline="30000">
                          <a:effectLst/>
                        </a:rPr>
                        <a:t>h</a:t>
                      </a:r>
                      <a:r>
                        <a:rPr lang="en-US" sz="1200" i="1">
                          <a:effectLst/>
                        </a:rPr>
                        <a:t>aapnaa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200" i="1">
                          <a:effectLst/>
                        </a:rPr>
                        <a:t>p</a:t>
                      </a:r>
                      <a:r>
                        <a:rPr lang="en-US" sz="1200" i="1" baseline="30000">
                          <a:effectLst/>
                        </a:rPr>
                        <a:t>h</a:t>
                      </a:r>
                      <a:r>
                        <a:rPr lang="en-US" sz="1200" i="1">
                          <a:effectLst/>
                        </a:rPr>
                        <a:t>aRnaa</a:t>
                      </a:r>
                      <a:endParaRPr lang="ru-RU" sz="1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7108934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F17F34-19C5-4823-BBF6-425D39508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95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6FBEC7-4E4E-448B-B974-296AA4E07A68}"/>
              </a:ext>
            </a:extLst>
          </p:cNvPr>
          <p:cNvSpPr txBox="1"/>
          <p:nvPr/>
        </p:nvSpPr>
        <p:spPr>
          <a:xfrm>
            <a:off x="2034467" y="2844225"/>
            <a:ext cx="8265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1A2BAD4-CE02-4DBA-BEBF-C65CAE87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62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CD18A-5826-4696-AB16-96693E6A8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078408-25E2-44FB-B223-3C1E177D3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Лебедева Е.Е. Лексемы «бросать», «сыпать» в языке хинди. Курсовая работа студента 2 курса бакалавра, ИСАА МГУ. 2019.</a:t>
            </a:r>
          </a:p>
          <a:p>
            <a:r>
              <a:rPr lang="ru-RU" dirty="0"/>
              <a:t>В. П. </a:t>
            </a:r>
            <a:r>
              <a:rPr lang="ru-RU" dirty="0" err="1"/>
              <a:t>Липеровский</a:t>
            </a:r>
            <a:r>
              <a:rPr lang="ru-RU" dirty="0"/>
              <a:t>. Глагол в языке хинди. Л., «Наука», 1984.</a:t>
            </a:r>
          </a:p>
          <a:p>
            <a:r>
              <a:rPr lang="ru-RU" dirty="0"/>
              <a:t>Т. А. </a:t>
            </a:r>
            <a:r>
              <a:rPr lang="ru-RU" dirty="0" err="1"/>
              <a:t>Майсак</a:t>
            </a:r>
            <a:r>
              <a:rPr lang="ru-RU" dirty="0"/>
              <a:t>. Типология </a:t>
            </a:r>
            <a:r>
              <a:rPr lang="ru-RU" dirty="0" err="1"/>
              <a:t>грамматикализации</a:t>
            </a:r>
            <a:r>
              <a:rPr lang="ru-RU" dirty="0"/>
              <a:t> конструкций с глаголами движения и глаголами позиции. М., Языки славянской культуры, 2005.</a:t>
            </a:r>
          </a:p>
          <a:p>
            <a:r>
              <a:rPr lang="ru-RU" dirty="0"/>
              <a:t>Хрестоматия хинди: сборник рассказов индийских писателей. / Под ред. Хохловой Л.В., Стрелковой Г.В., </a:t>
            </a:r>
            <a:r>
              <a:rPr lang="ru-RU" dirty="0" err="1"/>
              <a:t>Джанвиджай</a:t>
            </a:r>
            <a:r>
              <a:rPr lang="ru-RU" dirty="0"/>
              <a:t> </a:t>
            </a:r>
            <a:r>
              <a:rPr lang="ru-RU" dirty="0" err="1"/>
              <a:t>Анил</a:t>
            </a:r>
            <a:r>
              <a:rPr lang="ru-RU" dirty="0"/>
              <a:t>, Паниной Е.В. – М.: Издатель Степаненко, 2011. – 436 с.</a:t>
            </a:r>
          </a:p>
          <a:p>
            <a:r>
              <a:rPr lang="en-US" dirty="0"/>
              <a:t>Y. Kachru. An Introduction to Hindi Syntax. Department of Linguistics: University of Illinois, 1966.</a:t>
            </a:r>
          </a:p>
          <a:p>
            <a:r>
              <a:rPr lang="en-US" dirty="0"/>
              <a:t>L. V. </a:t>
            </a:r>
            <a:r>
              <a:rPr lang="en-US" dirty="0" err="1"/>
              <a:t>Khokhlova</a:t>
            </a:r>
            <a:r>
              <a:rPr lang="en-US" dirty="0"/>
              <a:t>. Conative: Completive contrast in Hindi Aorist forms. In print, 2020.</a:t>
            </a:r>
          </a:p>
          <a:p>
            <a:r>
              <a:rPr lang="en-US" dirty="0"/>
              <a:t>A. Kothari, S. Arunachalam. Pragmatics and Gradience in Hindi Perfectives / South Asian Languages Analysis Roundtable XXVIII: Denton, TX, 2009. URL:http://blogs.bu.edu/sarunach/files/2011/05/KothariArunachalam2009_HindiPerfectives.pdf</a:t>
            </a:r>
          </a:p>
          <a:p>
            <a:r>
              <a:rPr lang="en-US" dirty="0"/>
              <a:t>kavitakosh.org</a:t>
            </a:r>
          </a:p>
          <a:p>
            <a:r>
              <a:rPr lang="en-US" dirty="0"/>
              <a:t>https://hindi.webdunia.com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6CE8C6-3471-458C-B8A2-731FA67FF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67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E1AE7-7DC2-43F1-AFA2-0C4DADC5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Исследования, посвященные глаголам в хинди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543DC9-9D03-47FD-8D17-19FFE2283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Hook, P.E. The Compound Verb in Hindi. – The University of Michigan, Center for South and Southeast Asian Studies. 1974.</a:t>
            </a:r>
            <a:endParaRPr lang="ru-RU" dirty="0"/>
          </a:p>
          <a:p>
            <a:r>
              <a:rPr lang="ru-RU" dirty="0" err="1"/>
              <a:t>Липеровский</a:t>
            </a:r>
            <a:r>
              <a:rPr lang="ru-RU" dirty="0"/>
              <a:t> В.П. Глагол в языке хинди. </a:t>
            </a:r>
            <a:r>
              <a:rPr lang="en-US" dirty="0"/>
              <a:t>– </a:t>
            </a:r>
            <a:r>
              <a:rPr lang="ru-RU" dirty="0"/>
              <a:t>Л., Наука, 1984.</a:t>
            </a:r>
          </a:p>
          <a:p>
            <a:r>
              <a:rPr lang="en-US" dirty="0"/>
              <a:t>Kachru, Y. An Introduction to Hindi Syntax. – Department of Linguistics: University of Illinois. 1966.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05A7AB-8422-404B-A887-28581B16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44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8EA69B-4202-4863-B79F-A479DBAF7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легкого глагола в хинди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4D3D5D-799D-4BF8-B5F9-D15FDADD99A9}"/>
              </a:ext>
            </a:extLst>
          </p:cNvPr>
          <p:cNvSpPr/>
          <p:nvPr/>
        </p:nvSpPr>
        <p:spPr>
          <a:xfrm>
            <a:off x="4057095" y="1890944"/>
            <a:ext cx="4208016" cy="710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Функции легкого глагола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14B77F9-F7B7-4931-BB90-EA516C0A1657}"/>
              </a:ext>
            </a:extLst>
          </p:cNvPr>
          <p:cNvSpPr/>
          <p:nvPr/>
        </p:nvSpPr>
        <p:spPr>
          <a:xfrm>
            <a:off x="838200" y="3216507"/>
            <a:ext cx="1949388" cy="76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Выражение начала действия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A47142E-9752-48E9-AB02-EE2F1C5F67BB}"/>
              </a:ext>
            </a:extLst>
          </p:cNvPr>
          <p:cNvSpPr/>
          <p:nvPr/>
        </p:nvSpPr>
        <p:spPr>
          <a:xfrm>
            <a:off x="3254405" y="3216507"/>
            <a:ext cx="2449497" cy="769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Выражение завершения действия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A87491E-1E2A-4A91-A665-7E8BFFB7E1E8}"/>
              </a:ext>
            </a:extLst>
          </p:cNvPr>
          <p:cNvSpPr/>
          <p:nvPr/>
        </p:nvSpPr>
        <p:spPr>
          <a:xfrm>
            <a:off x="6885373" y="3216506"/>
            <a:ext cx="1949388" cy="76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Экспликативная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06850A0-2F17-4102-8F3D-953680DF980B}"/>
              </a:ext>
            </a:extLst>
          </p:cNvPr>
          <p:cNvSpPr/>
          <p:nvPr/>
        </p:nvSpPr>
        <p:spPr>
          <a:xfrm>
            <a:off x="9234996" y="3216505"/>
            <a:ext cx="2118803" cy="76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Модифицирующая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3AD216D-DBF6-4D55-9725-B968FB7DC329}"/>
              </a:ext>
            </a:extLst>
          </p:cNvPr>
          <p:cNvCxnSpPr>
            <a:endCxn id="5" idx="0"/>
          </p:cNvCxnSpPr>
          <p:nvPr/>
        </p:nvCxnSpPr>
        <p:spPr>
          <a:xfrm flipH="1">
            <a:off x="1812894" y="2601157"/>
            <a:ext cx="2244201" cy="615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3FEF064B-1A22-4163-BF7B-EC0E204C6DF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4057095" y="2601157"/>
            <a:ext cx="422059" cy="615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CF84-E7B4-48A2-BF80-52E78F1B5B30}"/>
              </a:ext>
            </a:extLst>
          </p:cNvPr>
          <p:cNvCxnSpPr>
            <a:endCxn id="10" idx="0"/>
          </p:cNvCxnSpPr>
          <p:nvPr/>
        </p:nvCxnSpPr>
        <p:spPr>
          <a:xfrm flipH="1">
            <a:off x="7860067" y="2601157"/>
            <a:ext cx="405044" cy="6153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9EA3A73F-C987-4D1E-8BB3-1B69F138CF93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8260303" y="2601157"/>
            <a:ext cx="2034095" cy="6153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0801E10-CD3E-47D5-903F-C9A57A0B833B}"/>
              </a:ext>
            </a:extLst>
          </p:cNvPr>
          <p:cNvSpPr/>
          <p:nvPr/>
        </p:nvSpPr>
        <p:spPr>
          <a:xfrm>
            <a:off x="5203794" y="4354328"/>
            <a:ext cx="1949388" cy="76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Дейктическая</a:t>
            </a: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8000DDA6-3C09-4DE3-B9D3-2035F8705C0D}"/>
              </a:ext>
            </a:extLst>
          </p:cNvPr>
          <p:cNvCxnSpPr>
            <a:stCxn id="4" idx="2"/>
            <a:endCxn id="22" idx="0"/>
          </p:cNvCxnSpPr>
          <p:nvPr/>
        </p:nvCxnSpPr>
        <p:spPr>
          <a:xfrm>
            <a:off x="6161103" y="2601157"/>
            <a:ext cx="17385" cy="17531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D1087A4-8E83-4995-A31C-CA28ABEF5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20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1A60B-F983-4861-9C78-2BC4D3BC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62" y="365125"/>
            <a:ext cx="12162408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Сводная таблица фреймов глагола </a:t>
            </a:r>
            <a:r>
              <a:rPr lang="en-US" i="1" dirty="0" err="1"/>
              <a:t>Daalnaa</a:t>
            </a:r>
            <a:endParaRPr lang="ru-RU" i="1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1E19304-CB51-4285-B5EE-C034E79D3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79333"/>
              </p:ext>
            </p:extLst>
          </p:nvPr>
        </p:nvGraphicFramePr>
        <p:xfrm>
          <a:off x="1020191" y="1825070"/>
          <a:ext cx="10333609" cy="4258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951">
                  <a:extLst>
                    <a:ext uri="{9D8B030D-6E8A-4147-A177-3AD203B41FA5}">
                      <a16:colId xmlns:a16="http://schemas.microsoft.com/office/drawing/2014/main" val="2337132636"/>
                    </a:ext>
                  </a:extLst>
                </a:gridCol>
                <a:gridCol w="1155034">
                  <a:extLst>
                    <a:ext uri="{9D8B030D-6E8A-4147-A177-3AD203B41FA5}">
                      <a16:colId xmlns:a16="http://schemas.microsoft.com/office/drawing/2014/main" val="1976618548"/>
                    </a:ext>
                  </a:extLst>
                </a:gridCol>
                <a:gridCol w="1021899">
                  <a:extLst>
                    <a:ext uri="{9D8B030D-6E8A-4147-A177-3AD203B41FA5}">
                      <a16:colId xmlns:a16="http://schemas.microsoft.com/office/drawing/2014/main" val="3633469604"/>
                    </a:ext>
                  </a:extLst>
                </a:gridCol>
                <a:gridCol w="1535935">
                  <a:extLst>
                    <a:ext uri="{9D8B030D-6E8A-4147-A177-3AD203B41FA5}">
                      <a16:colId xmlns:a16="http://schemas.microsoft.com/office/drawing/2014/main" val="3808338785"/>
                    </a:ext>
                  </a:extLst>
                </a:gridCol>
                <a:gridCol w="1386926">
                  <a:extLst>
                    <a:ext uri="{9D8B030D-6E8A-4147-A177-3AD203B41FA5}">
                      <a16:colId xmlns:a16="http://schemas.microsoft.com/office/drawing/2014/main" val="1870062151"/>
                    </a:ext>
                  </a:extLst>
                </a:gridCol>
                <a:gridCol w="1622342">
                  <a:extLst>
                    <a:ext uri="{9D8B030D-6E8A-4147-A177-3AD203B41FA5}">
                      <a16:colId xmlns:a16="http://schemas.microsoft.com/office/drawing/2014/main" val="1891219623"/>
                    </a:ext>
                  </a:extLst>
                </a:gridCol>
                <a:gridCol w="1290820">
                  <a:extLst>
                    <a:ext uri="{9D8B030D-6E8A-4147-A177-3AD203B41FA5}">
                      <a16:colId xmlns:a16="http://schemas.microsoft.com/office/drawing/2014/main" val="3186033544"/>
                    </a:ext>
                  </a:extLst>
                </a:gridCol>
                <a:gridCol w="1209702">
                  <a:extLst>
                    <a:ext uri="{9D8B030D-6E8A-4147-A177-3AD203B41FA5}">
                      <a16:colId xmlns:a16="http://schemas.microsoft.com/office/drawing/2014/main" val="489806560"/>
                    </a:ext>
                  </a:extLst>
                </a:gridCol>
              </a:tblGrid>
              <a:tr h="44761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 </a:t>
                      </a:r>
                      <a:r>
                        <a:rPr lang="ru-RU" sz="1600" kern="1200" dirty="0">
                          <a:effectLst/>
                        </a:rPr>
                        <a:t>Бросок вверх</a:t>
                      </a:r>
                      <a:endParaRPr lang="ru-RU" sz="2000" dirty="0">
                        <a:effectLst/>
                      </a:endParaRPr>
                    </a:p>
                  </a:txBody>
                  <a:tcPr marL="47836" marR="478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 </a:t>
                      </a:r>
                      <a:r>
                        <a:rPr lang="ru-RU" sz="1600" kern="1200" dirty="0">
                          <a:effectLst/>
                        </a:rPr>
                        <a:t>Бросок вниз</a:t>
                      </a:r>
                      <a:endParaRPr lang="ru-RU" sz="2000" dirty="0">
                        <a:effectLst/>
                      </a:endParaRPr>
                    </a:p>
                  </a:txBody>
                  <a:tcPr marL="47836" marR="478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Выбрасывание</a:t>
                      </a:r>
                      <a:endParaRPr lang="ru-RU" sz="1800" dirty="0">
                        <a:effectLst/>
                      </a:endParaRPr>
                    </a:p>
                  </a:txBody>
                  <a:tcPr marL="47836" marR="4783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 Множествен-</a:t>
                      </a:r>
                      <a:r>
                        <a:rPr lang="ru-RU" sz="1400" kern="1200" dirty="0" err="1">
                          <a:effectLst/>
                        </a:rPr>
                        <a:t>ный</a:t>
                      </a:r>
                      <a:r>
                        <a:rPr lang="ru-RU" sz="1400" kern="1200" dirty="0">
                          <a:effectLst/>
                        </a:rPr>
                        <a:t> бросок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 Наличие эмоций</a:t>
                      </a:r>
                      <a:endParaRPr lang="ru-RU" sz="1800" dirty="0">
                        <a:effectLst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1484873257"/>
                  </a:ext>
                </a:extLst>
              </a:tr>
              <a:tr h="18229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с прицелом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без прицела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kern="1200" dirty="0"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с прицелом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без прицела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/>
                </a:tc>
                <a:extLst>
                  <a:ext uri="{0D108BD9-81ED-4DB2-BD59-A6C34878D82A}">
                    <a16:rowId xmlns:a16="http://schemas.microsoft.com/office/drawing/2014/main" val="1096733534"/>
                  </a:ext>
                </a:extLst>
              </a:tr>
              <a:tr h="3373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फेंकना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p</a:t>
                      </a:r>
                      <a:r>
                        <a:rPr lang="en-US" sz="1600" i="1" kern="1200" baseline="30000" dirty="0" err="1">
                          <a:effectLst/>
                        </a:rPr>
                        <a:t>h</a:t>
                      </a:r>
                      <a:r>
                        <a:rPr lang="en-US" sz="1600" i="1" kern="1200" dirty="0" err="1">
                          <a:effectLst/>
                        </a:rPr>
                        <a:t>e</a:t>
                      </a:r>
                      <a:r>
                        <a:rPr lang="en-US" sz="1600" i="1" kern="1200" baseline="30000" dirty="0" err="1">
                          <a:effectLst/>
                        </a:rPr>
                        <a:t>n</a:t>
                      </a:r>
                      <a:r>
                        <a:rPr lang="en-US" sz="1600" i="1" kern="1200" dirty="0" err="1">
                          <a:effectLst/>
                        </a:rPr>
                        <a:t>knaa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2679926136"/>
                  </a:ext>
                </a:extLst>
              </a:tr>
              <a:tr h="38288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डालना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Daalnaa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4154552903"/>
                  </a:ext>
                </a:extLst>
              </a:tr>
              <a:tr h="5388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पटकना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paTaknaa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343070903"/>
                  </a:ext>
                </a:extLst>
              </a:tr>
              <a:tr h="5388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गिराना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giraanaa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2017096202"/>
                  </a:ext>
                </a:extLst>
              </a:tr>
              <a:tr h="25111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उछालना</a:t>
                      </a:r>
                      <a:br>
                        <a:rPr lang="en-US" sz="16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uc</a:t>
                      </a:r>
                      <a:r>
                        <a:rPr lang="en-US" sz="1600" i="1" kern="1200" baseline="30000" dirty="0" err="1">
                          <a:effectLst/>
                        </a:rPr>
                        <a:t>h</a:t>
                      </a:r>
                      <a:r>
                        <a:rPr lang="en-US" sz="1600" i="1" kern="1200" dirty="0" err="1">
                          <a:effectLst/>
                        </a:rPr>
                        <a:t>aalnaa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56112885"/>
                  </a:ext>
                </a:extLst>
              </a:tr>
              <a:tr h="36175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छोड़ना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c</a:t>
                      </a:r>
                      <a:r>
                        <a:rPr lang="en-US" sz="1600" i="1" kern="1200" baseline="30000" dirty="0" err="1">
                          <a:effectLst/>
                        </a:rPr>
                        <a:t>h</a:t>
                      </a:r>
                      <a:r>
                        <a:rPr lang="en-US" sz="1600" i="1" kern="1200" dirty="0" err="1">
                          <a:effectLst/>
                        </a:rPr>
                        <a:t>oRnaa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1600" kern="1200">
                          <a:effectLst/>
                        </a:rPr>
                        <a:t>+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81388180"/>
                  </a:ext>
                </a:extLst>
              </a:tr>
              <a:tr h="5388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hi-IN" sz="1600" kern="1200" dirty="0">
                          <a:effectLst/>
                        </a:rPr>
                        <a:t>बिखेरना</a:t>
                      </a:r>
                      <a:br>
                        <a:rPr lang="ru-RU" sz="2000" kern="1200" dirty="0">
                          <a:effectLst/>
                        </a:rPr>
                      </a:br>
                      <a:r>
                        <a:rPr lang="en-US" sz="1600" i="1" kern="1200" dirty="0" err="1">
                          <a:effectLst/>
                        </a:rPr>
                        <a:t>bik</a:t>
                      </a:r>
                      <a:r>
                        <a:rPr lang="en-US" sz="1600" i="1" kern="1200" baseline="30000" dirty="0" err="1">
                          <a:effectLst/>
                        </a:rPr>
                        <a:t>h</a:t>
                      </a:r>
                      <a:r>
                        <a:rPr lang="en-US" sz="1600" i="1" kern="1200" dirty="0" err="1">
                          <a:effectLst/>
                        </a:rPr>
                        <a:t>ernaa</a:t>
                      </a:r>
                      <a:endParaRPr lang="ru-RU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marL="449580" indent="-449580"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>
                          <a:effectLst/>
                        </a:rPr>
                        <a:t>__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+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__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47836" marR="47836" marT="0" marB="0" anchor="ctr"/>
                </a:tc>
                <a:extLst>
                  <a:ext uri="{0D108BD9-81ED-4DB2-BD59-A6C34878D82A}">
                    <a16:rowId xmlns:a16="http://schemas.microsoft.com/office/drawing/2014/main" val="1754192349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1DA935C-AB7F-47EA-8B12-B4BC31B9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5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84F14-1429-4741-9893-484A3CEED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Экспликативная</a:t>
            </a:r>
            <a:r>
              <a:rPr lang="ru-RU" dirty="0"/>
              <a:t> функция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7D4EC0-0174-4142-9726-D62E26DA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22" y="1594806"/>
            <a:ext cx="12395480" cy="51344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i="1" dirty="0" err="1"/>
              <a:t>b</a:t>
            </a:r>
            <a:r>
              <a:rPr lang="en-US" sz="2400" i="1" baseline="30000" dirty="0" err="1"/>
              <a:t>h</a:t>
            </a:r>
            <a:r>
              <a:rPr lang="en-US" sz="2400" i="1" dirty="0" err="1"/>
              <a:t>aaratiiy</a:t>
            </a:r>
            <a:r>
              <a:rPr lang="en-US" sz="2400" i="1" dirty="0"/>
              <a:t>        air </a:t>
            </a:r>
            <a:r>
              <a:rPr lang="en-US" sz="2400" i="1" dirty="0" err="1"/>
              <a:t>fors</a:t>
            </a:r>
            <a:r>
              <a:rPr lang="en-US" sz="2400" i="1" dirty="0"/>
              <a:t> 	   ne 	</a:t>
            </a:r>
            <a:r>
              <a:rPr lang="en-US" sz="2400" i="1" dirty="0" err="1"/>
              <a:t>paakistaan</a:t>
            </a:r>
            <a:r>
              <a:rPr lang="en-US" sz="2400" i="1" dirty="0"/>
              <a:t> 	k-e 		</a:t>
            </a:r>
            <a:r>
              <a:rPr lang="en-US" sz="2400" i="1" dirty="0" err="1"/>
              <a:t>laRaakuu</a:t>
            </a:r>
            <a:r>
              <a:rPr lang="en-US" sz="2400" i="1" dirty="0"/>
              <a:t>     </a:t>
            </a:r>
          </a:p>
          <a:p>
            <a:pPr marL="0" indent="0">
              <a:buNone/>
            </a:pPr>
            <a:r>
              <a:rPr lang="ru-RU" sz="2400" dirty="0"/>
              <a:t>индийские воздушные силы </a:t>
            </a:r>
            <a:r>
              <a:rPr lang="en-US" sz="2400" dirty="0"/>
              <a:t>ERG     </a:t>
            </a:r>
            <a:r>
              <a:rPr lang="ru-RU" sz="2400" dirty="0"/>
              <a:t>Пакистан </a:t>
            </a:r>
            <a:r>
              <a:rPr lang="en-US" sz="2400" dirty="0"/>
              <a:t>   GEN-M.SG. 	  </a:t>
            </a:r>
            <a:r>
              <a:rPr lang="ru-RU" sz="2400" dirty="0"/>
              <a:t>боевой 	 </a:t>
            </a:r>
          </a:p>
          <a:p>
            <a:pPr marL="0" indent="0">
              <a:buNone/>
            </a:pPr>
            <a:r>
              <a:rPr lang="en-US" sz="2400" i="1" dirty="0" err="1"/>
              <a:t>vimaan</a:t>
            </a:r>
            <a:r>
              <a:rPr lang="en-US" sz="2400" i="1" dirty="0"/>
              <a:t>  </a:t>
            </a:r>
            <a:r>
              <a:rPr lang="en-US" sz="2400" i="1" dirty="0" err="1"/>
              <a:t>ef-solah</a:t>
            </a:r>
            <a:r>
              <a:rPr lang="en-US" sz="2400" i="1" dirty="0"/>
              <a:t> 	ko 		</a:t>
            </a:r>
            <a:r>
              <a:rPr lang="en-US" sz="2400" b="1" i="1" dirty="0" err="1"/>
              <a:t>giraa</a:t>
            </a:r>
            <a:r>
              <a:rPr lang="en-US" sz="2400" b="1" i="1" dirty="0"/>
              <a:t> 		</a:t>
            </a:r>
            <a:r>
              <a:rPr lang="en-US" sz="2400" b="1" i="1" dirty="0" err="1"/>
              <a:t>Daal</a:t>
            </a:r>
            <a:r>
              <a:rPr lang="en-US" sz="2400" b="1" i="1" dirty="0"/>
              <a:t>-aa</a:t>
            </a:r>
            <a:endParaRPr lang="ru-RU" sz="2400" b="1" i="1" dirty="0"/>
          </a:p>
          <a:p>
            <a:pPr marL="0" indent="0">
              <a:buNone/>
            </a:pPr>
            <a:r>
              <a:rPr lang="ru-RU" sz="2400" dirty="0"/>
              <a:t>самолет </a:t>
            </a:r>
            <a:r>
              <a:rPr lang="en-US" sz="2400" dirty="0"/>
              <a:t>F-16 		ACC 		</a:t>
            </a:r>
            <a:r>
              <a:rPr lang="ru-RU" sz="2400" b="1" dirty="0"/>
              <a:t>бросить 	бросить-</a:t>
            </a:r>
            <a:r>
              <a:rPr lang="en-US" sz="2400" b="1" dirty="0"/>
              <a:t>AOR.M.SG.</a:t>
            </a:r>
          </a:p>
          <a:p>
            <a:pPr marL="0" indent="0">
              <a:buNone/>
            </a:pPr>
            <a:r>
              <a:rPr lang="ru-RU" sz="2400" u="sng" dirty="0"/>
              <a:t>Индийские военно-воздушные силы сбили пакистанский военный самолет </a:t>
            </a:r>
            <a:r>
              <a:rPr lang="en-US" sz="2400" u="sng" dirty="0"/>
              <a:t>F-16.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i="1" dirty="0"/>
              <a:t>don-on </a:t>
            </a:r>
            <a:r>
              <a:rPr lang="en-US" sz="2400" i="1" dirty="0" err="1"/>
              <a:t>pati</a:t>
            </a:r>
            <a:r>
              <a:rPr lang="en-US" sz="2400" i="1" dirty="0"/>
              <a:t> 	</a:t>
            </a:r>
            <a:r>
              <a:rPr lang="en-US" sz="2400" i="1" dirty="0" err="1"/>
              <a:t>patn</a:t>
            </a:r>
            <a:r>
              <a:rPr lang="en-US" sz="2400" i="1" dirty="0"/>
              <a:t>-ii	 </a:t>
            </a:r>
            <a:r>
              <a:rPr lang="en-US" sz="2400" i="1" dirty="0" err="1"/>
              <a:t>ke</a:t>
            </a:r>
            <a:r>
              <a:rPr lang="en-US" sz="2400" i="1" dirty="0"/>
              <a:t> </a:t>
            </a:r>
            <a:r>
              <a:rPr lang="en-US" sz="2400" i="1" dirty="0" err="1"/>
              <a:t>biic</a:t>
            </a:r>
            <a:r>
              <a:rPr lang="en-US" sz="2400" i="1" dirty="0"/>
              <a:t> 	     lamb-e 	    </a:t>
            </a:r>
            <a:r>
              <a:rPr lang="en-US" sz="2400" i="1" dirty="0" err="1"/>
              <a:t>samay</a:t>
            </a:r>
            <a:r>
              <a:rPr lang="en-US" sz="2400" i="1" dirty="0"/>
              <a:t>	 se  </a:t>
            </a:r>
            <a:r>
              <a:rPr lang="en-US" sz="2400" i="1" dirty="0" err="1"/>
              <a:t>anban</a:t>
            </a:r>
            <a:r>
              <a:rPr lang="en-US" sz="2400" i="1" dirty="0"/>
              <a:t>    </a:t>
            </a:r>
            <a:r>
              <a:rPr lang="en-US" sz="2400" i="1" dirty="0" err="1"/>
              <a:t>cal</a:t>
            </a:r>
            <a:r>
              <a:rPr lang="en-US" sz="2400" i="1" dirty="0"/>
              <a:t>	 rah-ii</a:t>
            </a:r>
          </a:p>
          <a:p>
            <a:pPr marL="0" indent="0">
              <a:buNone/>
            </a:pPr>
            <a:r>
              <a:rPr lang="en-US" sz="2400" dirty="0"/>
              <a:t>       </a:t>
            </a:r>
            <a:r>
              <a:rPr lang="ru-RU" sz="2400" dirty="0"/>
              <a:t>оба 	</a:t>
            </a:r>
            <a:r>
              <a:rPr lang="en-US" sz="2400" dirty="0"/>
              <a:t>    </a:t>
            </a:r>
            <a:r>
              <a:rPr lang="ru-RU" sz="2400" dirty="0"/>
              <a:t>муж 	жена 	между 	длинный-</a:t>
            </a:r>
            <a:r>
              <a:rPr lang="en-US" sz="2400" dirty="0"/>
              <a:t>M.OBL.    </a:t>
            </a:r>
            <a:r>
              <a:rPr lang="ru-RU" sz="2400" dirty="0"/>
              <a:t>время</a:t>
            </a:r>
            <a:r>
              <a:rPr lang="en-US" sz="2400" dirty="0"/>
              <a:t>  </a:t>
            </a:r>
            <a:r>
              <a:rPr lang="ru-RU" sz="2400" dirty="0"/>
              <a:t>с </a:t>
            </a:r>
            <a:r>
              <a:rPr lang="en-US" sz="2400" dirty="0"/>
              <a:t> </a:t>
            </a:r>
            <a:r>
              <a:rPr lang="ru-RU" sz="2400" dirty="0"/>
              <a:t>разлад</a:t>
            </a:r>
            <a:r>
              <a:rPr lang="en-US" sz="2400" dirty="0"/>
              <a:t>  </a:t>
            </a:r>
            <a:r>
              <a:rPr lang="ru-RU" sz="2400" dirty="0"/>
              <a:t>идти	оставаться-</a:t>
            </a:r>
            <a:r>
              <a:rPr lang="en-US" sz="2400" dirty="0"/>
              <a:t>PP.F.</a:t>
            </a:r>
            <a:endParaRPr lang="ru-RU" sz="2400" dirty="0"/>
          </a:p>
          <a:p>
            <a:pPr marL="0" indent="0">
              <a:buNone/>
            </a:pPr>
            <a:r>
              <a:rPr lang="en-US" sz="2400" i="1" dirty="0" err="1"/>
              <a:t>t</a:t>
            </a:r>
            <a:r>
              <a:rPr lang="en-US" sz="2400" i="1" baseline="30000" dirty="0" err="1"/>
              <a:t>h</a:t>
            </a:r>
            <a:r>
              <a:rPr lang="en-US" sz="2400" i="1" dirty="0"/>
              <a:t>-ii 		     us 	     ne    </a:t>
            </a:r>
            <a:r>
              <a:rPr lang="en-US" sz="2400" i="1" dirty="0" err="1"/>
              <a:t>apn</a:t>
            </a:r>
            <a:r>
              <a:rPr lang="en-US" sz="2400" i="1" dirty="0"/>
              <a:t>-ii 	 </a:t>
            </a:r>
            <a:r>
              <a:rPr lang="en-US" sz="2400" i="1" dirty="0" err="1"/>
              <a:t>patn</a:t>
            </a:r>
            <a:r>
              <a:rPr lang="en-US" sz="2400" i="1" dirty="0"/>
              <a:t>-ii 	ko               	</a:t>
            </a:r>
            <a:r>
              <a:rPr lang="en-US" sz="2400" i="1" dirty="0" err="1"/>
              <a:t>c</a:t>
            </a:r>
            <a:r>
              <a:rPr lang="en-US" sz="2400" i="1" baseline="30000" dirty="0" err="1"/>
              <a:t>h</a:t>
            </a:r>
            <a:r>
              <a:rPr lang="en-US" sz="2400" i="1" dirty="0" err="1"/>
              <a:t>oR</a:t>
            </a:r>
            <a:r>
              <a:rPr lang="en-US" sz="2400" i="1" dirty="0"/>
              <a:t>-aa 	   </a:t>
            </a:r>
            <a:r>
              <a:rPr lang="en-US" sz="2400" i="1" dirty="0" err="1"/>
              <a:t>hii</a:t>
            </a:r>
            <a:r>
              <a:rPr lang="en-US" sz="2400" i="1" dirty="0"/>
              <a:t>    </a:t>
            </a:r>
            <a:r>
              <a:rPr lang="en-US" sz="2400" i="1" dirty="0" err="1"/>
              <a:t>nahiin</a:t>
            </a:r>
            <a:r>
              <a:rPr lang="en-US" sz="2400" dirty="0"/>
              <a:t>    	 </a:t>
            </a:r>
          </a:p>
          <a:p>
            <a:pPr marL="0" indent="0">
              <a:buNone/>
            </a:pPr>
            <a:r>
              <a:rPr lang="ru-RU" sz="2400" dirty="0"/>
              <a:t>быть.</a:t>
            </a:r>
            <a:r>
              <a:rPr lang="en-US" sz="2400" dirty="0"/>
              <a:t>PAST.F.SG </a:t>
            </a:r>
            <a:r>
              <a:rPr lang="ru-RU" sz="2400" dirty="0"/>
              <a:t>он-</a:t>
            </a:r>
            <a:r>
              <a:rPr lang="en-US" sz="2400" dirty="0"/>
              <a:t>OBL ERG</a:t>
            </a:r>
            <a:r>
              <a:rPr lang="ru-RU" sz="2400" dirty="0"/>
              <a:t>свой-</a:t>
            </a:r>
            <a:r>
              <a:rPr lang="en-US" sz="2400" dirty="0"/>
              <a:t>F. 	</a:t>
            </a:r>
            <a:r>
              <a:rPr lang="ru-RU" sz="2400" dirty="0"/>
              <a:t>жена-</a:t>
            </a:r>
            <a:r>
              <a:rPr lang="en-US" sz="2400" dirty="0"/>
              <a:t>F	ACC 	</a:t>
            </a:r>
            <a:r>
              <a:rPr lang="ru-RU" sz="2400" dirty="0"/>
              <a:t>бросить-</a:t>
            </a:r>
            <a:r>
              <a:rPr lang="en-US" sz="2400" dirty="0"/>
              <a:t>AOR.M.SG 	EMPH 	NEG </a:t>
            </a:r>
          </a:p>
          <a:p>
            <a:pPr marL="0" indent="0">
              <a:buNone/>
            </a:pPr>
            <a:r>
              <a:rPr lang="en-US" sz="2400" i="1" dirty="0" err="1"/>
              <a:t>bacc</a:t>
            </a:r>
            <a:r>
              <a:rPr lang="en-US" sz="2400" i="1" dirty="0"/>
              <a:t>-on 	        ko 	</a:t>
            </a:r>
            <a:r>
              <a:rPr lang="en-US" sz="2400" i="1" dirty="0" err="1"/>
              <a:t>b</a:t>
            </a:r>
            <a:r>
              <a:rPr lang="en-US" sz="2400" i="1" baseline="30000" dirty="0" err="1"/>
              <a:t>h</a:t>
            </a:r>
            <a:r>
              <a:rPr lang="en-US" sz="2400" i="1" dirty="0" err="1"/>
              <a:t>ii</a:t>
            </a:r>
            <a:r>
              <a:rPr lang="en-US" sz="2400" i="1" dirty="0"/>
              <a:t>     </a:t>
            </a:r>
            <a:r>
              <a:rPr lang="en-US" sz="2400" b="1" i="1" dirty="0" err="1"/>
              <a:t>c</a:t>
            </a:r>
            <a:r>
              <a:rPr lang="en-US" sz="2400" b="1" i="1" baseline="30000" dirty="0" err="1"/>
              <a:t>h</a:t>
            </a:r>
            <a:r>
              <a:rPr lang="en-US" sz="2400" b="1" i="1" dirty="0" err="1"/>
              <a:t>oR</a:t>
            </a:r>
            <a:r>
              <a:rPr lang="en-US" sz="2400" b="1" i="1" dirty="0"/>
              <a:t> 	</a:t>
            </a:r>
            <a:r>
              <a:rPr lang="en-US" sz="2400" b="1" i="1" dirty="0" err="1"/>
              <a:t>Daalaa</a:t>
            </a:r>
            <a:endParaRPr lang="en-US" sz="2400" b="1" i="1" dirty="0"/>
          </a:p>
          <a:p>
            <a:pPr marL="0" indent="0">
              <a:buNone/>
            </a:pPr>
            <a:r>
              <a:rPr lang="ru-RU" sz="2400" dirty="0"/>
              <a:t>ребёнок-</a:t>
            </a:r>
            <a:r>
              <a:rPr lang="en-US" sz="2400" dirty="0"/>
              <a:t>OBL.PL. ACC </a:t>
            </a:r>
            <a:r>
              <a:rPr lang="ru-RU" sz="2400" dirty="0"/>
              <a:t>тоже </a:t>
            </a:r>
            <a:r>
              <a:rPr lang="ru-RU" sz="2400" b="1" dirty="0"/>
              <a:t>бросить </a:t>
            </a:r>
            <a:r>
              <a:rPr lang="ru-RU" sz="2400" b="1" dirty="0" err="1"/>
              <a:t>бросить</a:t>
            </a:r>
            <a:r>
              <a:rPr lang="ru-RU" sz="2400" b="1" dirty="0"/>
              <a:t>-</a:t>
            </a:r>
            <a:r>
              <a:rPr lang="en-US" sz="2400" b="1" dirty="0"/>
              <a:t>AOR.M.SG</a:t>
            </a:r>
          </a:p>
          <a:p>
            <a:pPr marL="0" indent="0">
              <a:buNone/>
            </a:pPr>
            <a:r>
              <a:rPr lang="ru-RU" sz="2400" u="sng" dirty="0"/>
              <a:t>Муж и жена уже давно ссорились, и он бросил не только жену, но и детей.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A24683-8FB4-4D57-AB0E-7204E8E1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0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2727F-45D2-481C-855B-18465D80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Связь особенностей значения интенсивных глаголов с лексическим значением </a:t>
            </a:r>
            <a:r>
              <a:rPr lang="ru-RU" sz="4000" i="1" dirty="0" err="1"/>
              <a:t>Daalnaa</a:t>
            </a:r>
            <a:endParaRPr lang="ru-RU" sz="40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4158D5-2DD4-45F8-9945-B1B799CF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(3) </a:t>
            </a:r>
            <a:r>
              <a:rPr lang="en-US" i="1" dirty="0" err="1"/>
              <a:t>kal</a:t>
            </a:r>
            <a:r>
              <a:rPr lang="en-US" i="1" dirty="0"/>
              <a:t>	  mai</a:t>
            </a:r>
            <a:r>
              <a:rPr lang="en-US" i="1" baseline="30000" dirty="0"/>
              <a:t>n</a:t>
            </a:r>
            <a:r>
              <a:rPr lang="en-US" i="1" dirty="0"/>
              <a:t> 	ne	</a:t>
            </a:r>
            <a:r>
              <a:rPr lang="en-US" i="1" dirty="0" err="1"/>
              <a:t>apn</a:t>
            </a:r>
            <a:r>
              <a:rPr lang="en-US" i="1" dirty="0"/>
              <a:t>-e		sab		</a:t>
            </a:r>
            <a:r>
              <a:rPr lang="en-US" i="1" dirty="0" err="1"/>
              <a:t>kapRon</a:t>
            </a:r>
            <a:endParaRPr lang="en-US" i="1" dirty="0"/>
          </a:p>
          <a:p>
            <a:pPr marL="0" indent="0">
              <a:buNone/>
            </a:pPr>
            <a:r>
              <a:rPr lang="ru-RU" dirty="0"/>
              <a:t>вчера	</a:t>
            </a:r>
            <a:r>
              <a:rPr lang="en-US" dirty="0"/>
              <a:t> </a:t>
            </a:r>
            <a:r>
              <a:rPr lang="ru-RU" dirty="0"/>
              <a:t>я-</a:t>
            </a:r>
            <a:r>
              <a:rPr lang="en-US" dirty="0"/>
              <a:t>OBL. 	ERG	</a:t>
            </a:r>
            <a:r>
              <a:rPr lang="ru-RU" dirty="0"/>
              <a:t>свой-</a:t>
            </a:r>
            <a:r>
              <a:rPr lang="en-US" dirty="0"/>
              <a:t>M.PL.	</a:t>
            </a:r>
            <a:r>
              <a:rPr lang="ru-RU" dirty="0"/>
              <a:t>все	одежда-</a:t>
            </a:r>
            <a:r>
              <a:rPr lang="en-US" dirty="0"/>
              <a:t>OBL.PL.</a:t>
            </a:r>
          </a:p>
          <a:p>
            <a:pPr marL="0" indent="0">
              <a:buNone/>
            </a:pPr>
            <a:r>
              <a:rPr lang="en-US" i="1" dirty="0"/>
              <a:t>ko	</a:t>
            </a:r>
            <a:r>
              <a:rPr lang="en-US" i="1" dirty="0" err="1"/>
              <a:t>kacraa</a:t>
            </a:r>
            <a:r>
              <a:rPr lang="en-US" i="1" dirty="0"/>
              <a:t> </a:t>
            </a:r>
            <a:r>
              <a:rPr lang="en-US" i="1" dirty="0" err="1"/>
              <a:t>peTii</a:t>
            </a:r>
            <a:r>
              <a:rPr lang="en-US" i="1" dirty="0"/>
              <a:t>	 me</a:t>
            </a:r>
            <a:r>
              <a:rPr lang="en-US" i="1" baseline="30000" dirty="0"/>
              <a:t>n</a:t>
            </a:r>
            <a:r>
              <a:rPr lang="en-US" i="1" dirty="0"/>
              <a:t>		</a:t>
            </a:r>
            <a:r>
              <a:rPr lang="en-US" b="1" i="1" dirty="0" err="1"/>
              <a:t>Daal</a:t>
            </a:r>
            <a:r>
              <a:rPr lang="en-US" b="1" i="1" dirty="0"/>
              <a:t>-aa</a:t>
            </a:r>
          </a:p>
          <a:p>
            <a:pPr marL="0" indent="0">
              <a:buNone/>
            </a:pPr>
            <a:r>
              <a:rPr lang="en-US" dirty="0"/>
              <a:t>ACC 	   </a:t>
            </a:r>
            <a:r>
              <a:rPr lang="ru-RU" dirty="0"/>
              <a:t>корзина	</a:t>
            </a:r>
            <a:r>
              <a:rPr lang="en-US" dirty="0"/>
              <a:t> LOC 		</a:t>
            </a:r>
            <a:r>
              <a:rPr lang="ru-RU" b="1" dirty="0"/>
              <a:t>бросить-</a:t>
            </a:r>
            <a:r>
              <a:rPr lang="en-US" b="1" dirty="0"/>
              <a:t>AOR.M.SG.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u="sng" dirty="0"/>
              <a:t>Вчера я выбросил всю свою одежду в мусор.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5A46A1-843D-4ACA-AB28-9B0093EC7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65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E8504-7153-4ABA-B492-2EB582F5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60" y="294103"/>
            <a:ext cx="10515600" cy="1325563"/>
          </a:xfrm>
        </p:spPr>
        <p:txBody>
          <a:bodyPr>
            <a:noAutofit/>
          </a:bodyPr>
          <a:lstStyle/>
          <a:p>
            <a:r>
              <a:rPr lang="ru-RU" sz="4400" dirty="0"/>
              <a:t>Модифицирующая функция;</a:t>
            </a:r>
            <a:br>
              <a:rPr lang="ru-RU" sz="4400" dirty="0"/>
            </a:br>
            <a:r>
              <a:rPr lang="ru-RU" sz="4400" dirty="0"/>
              <a:t>конкретизация значения полисемантичных глаголов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4954D5-779E-423F-A46E-03039136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7" y="1825625"/>
            <a:ext cx="11611993" cy="4868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(</a:t>
            </a:r>
            <a:r>
              <a:rPr lang="en-US" dirty="0"/>
              <a:t>4</a:t>
            </a:r>
            <a:r>
              <a:rPr lang="ru-RU" dirty="0"/>
              <a:t>) </a:t>
            </a:r>
            <a:r>
              <a:rPr lang="en-US" i="1" dirty="0" err="1"/>
              <a:t>mer</a:t>
            </a:r>
            <a:r>
              <a:rPr lang="en-US" i="1" dirty="0"/>
              <a:t>-e 	   bac</a:t>
            </a:r>
            <a:r>
              <a:rPr lang="ru-RU" i="1" dirty="0"/>
              <a:t>с-</a:t>
            </a:r>
            <a:r>
              <a:rPr lang="en-US" i="1" dirty="0"/>
              <a:t>e 	         tab  se      </a:t>
            </a:r>
            <a:r>
              <a:rPr lang="en-US" i="1" dirty="0" err="1"/>
              <a:t>hii</a:t>
            </a:r>
            <a:r>
              <a:rPr lang="en-US" i="1" dirty="0"/>
              <a:t>     </a:t>
            </a:r>
            <a:r>
              <a:rPr lang="en-US" i="1" dirty="0" err="1"/>
              <a:t>anaat</a:t>
            </a:r>
            <a:r>
              <a:rPr lang="en-US" i="1" baseline="30000" dirty="0" err="1"/>
              <a:t>h</a:t>
            </a:r>
            <a:r>
              <a:rPr lang="en-US" i="1" dirty="0"/>
              <a:t>    ho   </a:t>
            </a:r>
            <a:r>
              <a:rPr lang="en-US" i="1" dirty="0" err="1"/>
              <a:t>ga</a:t>
            </a:r>
            <a:r>
              <a:rPr lang="en-US" i="1" dirty="0"/>
              <a:t>-e     </a:t>
            </a:r>
            <a:r>
              <a:rPr lang="en-US" i="1" dirty="0" err="1"/>
              <a:t>hai</a:t>
            </a:r>
            <a:r>
              <a:rPr lang="en-US" i="1" baseline="30000" dirty="0" err="1"/>
              <a:t>n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ru-RU" dirty="0"/>
              <a:t>мой-</a:t>
            </a:r>
            <a:r>
              <a:rPr lang="en-US" dirty="0"/>
              <a:t>M.PL. </a:t>
            </a:r>
            <a:r>
              <a:rPr lang="ru-RU" dirty="0"/>
              <a:t>ребёнок-</a:t>
            </a:r>
            <a:r>
              <a:rPr lang="en-US" dirty="0"/>
              <a:t>M.PL. </a:t>
            </a:r>
            <a:r>
              <a:rPr lang="ru-RU" dirty="0"/>
              <a:t>тогда </a:t>
            </a:r>
            <a:r>
              <a:rPr lang="en-US" dirty="0"/>
              <a:t>ABL EMPH </a:t>
            </a:r>
            <a:r>
              <a:rPr lang="ru-RU" dirty="0"/>
              <a:t>сирота быть идти-</a:t>
            </a:r>
            <a:r>
              <a:rPr lang="en-US" dirty="0"/>
              <a:t>PP.M.PL.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i="1" dirty="0"/>
              <a:t>jab 	   se	    un-k-ii 		</a:t>
            </a:r>
            <a:r>
              <a:rPr lang="en-US" i="1" dirty="0" err="1"/>
              <a:t>maa</a:t>
            </a:r>
            <a:r>
              <a:rPr lang="en-US" i="1" baseline="30000" dirty="0" err="1"/>
              <a:t>n</a:t>
            </a:r>
            <a:r>
              <a:rPr lang="en-US" i="1" dirty="0"/>
              <a:t> 	ko 	</a:t>
            </a:r>
            <a:r>
              <a:rPr lang="en-US" i="1" dirty="0" err="1"/>
              <a:t>kisi</a:t>
            </a:r>
            <a:r>
              <a:rPr lang="en-US" i="1" dirty="0"/>
              <a:t> 	ne 	</a:t>
            </a:r>
            <a:r>
              <a:rPr lang="en-US" b="1" i="1" dirty="0"/>
              <a:t>maar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ru-RU" dirty="0"/>
              <a:t>когда </a:t>
            </a:r>
            <a:r>
              <a:rPr lang="en-US" dirty="0"/>
              <a:t>ABL </a:t>
            </a:r>
            <a:r>
              <a:rPr lang="ru-RU" dirty="0"/>
              <a:t>они-</a:t>
            </a:r>
            <a:r>
              <a:rPr lang="en-US" dirty="0"/>
              <a:t>GEN-F.SG. 	</a:t>
            </a:r>
            <a:r>
              <a:rPr lang="ru-RU" dirty="0"/>
              <a:t>мать 	</a:t>
            </a:r>
            <a:r>
              <a:rPr lang="en-US" dirty="0"/>
              <a:t>Acc </a:t>
            </a:r>
            <a:r>
              <a:rPr lang="ru-RU" dirty="0"/>
              <a:t>кто-то </a:t>
            </a:r>
            <a:r>
              <a:rPr lang="en-US" dirty="0"/>
              <a:t>ERG </a:t>
            </a:r>
            <a:r>
              <a:rPr lang="ru-RU" b="1" dirty="0"/>
              <a:t>ударить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en-US" b="1" i="1" dirty="0" err="1"/>
              <a:t>Daal</a:t>
            </a:r>
            <a:r>
              <a:rPr lang="en-US" b="1" i="1" dirty="0"/>
              <a:t>-aa 	</a:t>
            </a:r>
            <a:r>
              <a:rPr lang="en-US" i="1" dirty="0"/>
              <a:t>	</a:t>
            </a:r>
            <a:r>
              <a:rPr lang="en-US" i="1" dirty="0" err="1"/>
              <a:t>hai</a:t>
            </a:r>
            <a:endParaRPr lang="en-US" i="1" dirty="0"/>
          </a:p>
          <a:p>
            <a:pPr marL="0" indent="0">
              <a:buNone/>
            </a:pPr>
            <a:r>
              <a:rPr lang="ru-RU" b="1" dirty="0"/>
              <a:t>бросить-</a:t>
            </a:r>
            <a:r>
              <a:rPr lang="en-US" b="1" dirty="0"/>
              <a:t>AOR.M.SG</a:t>
            </a:r>
            <a:r>
              <a:rPr lang="en-US" dirty="0"/>
              <a:t> </a:t>
            </a:r>
            <a:r>
              <a:rPr lang="ru-RU" dirty="0"/>
              <a:t>быть-</a:t>
            </a:r>
            <a:r>
              <a:rPr lang="en-US" dirty="0" err="1"/>
              <a:t>Pres.S.Sg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ru-RU" u="sng" dirty="0"/>
              <a:t>Мои дети остались сиротами с тех пор, как кто-то убил их мать.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16A64E-0BDA-48D8-9641-15BF8E32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3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87AA3-52B6-4A84-A601-FC97F343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Модифицирующая функция; дополнительные отрицательные коннотации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A5E110-6A1A-46F3-B513-710A0B4E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1825624"/>
            <a:ext cx="11727402" cy="488589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(5)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us 	ne 	</a:t>
            </a:r>
            <a:r>
              <a:rPr lang="en-US" sz="2000" i="1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guss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-e 	  </a:t>
            </a:r>
            <a:r>
              <a:rPr lang="ru-RU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    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me</a:t>
            </a:r>
            <a:r>
              <a:rPr lang="en-US" sz="2000" i="1" baseline="30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n	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us 	       ko 	   </a:t>
            </a:r>
            <a:r>
              <a:rPr lang="en-US" sz="2000" i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ś</a:t>
            </a:r>
            <a:r>
              <a:rPr lang="en-US" sz="2000" i="1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aap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		</a:t>
            </a:r>
            <a:r>
              <a:rPr lang="en-US" sz="2000" b="1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de</a:t>
            </a:r>
            <a:r>
              <a:rPr lang="en-US" sz="20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	 </a:t>
            </a:r>
            <a:r>
              <a:rPr lang="en-US" sz="2000" b="1" i="1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Daalaa</a:t>
            </a:r>
            <a:endParaRPr lang="ru-RU" sz="2000" b="1" i="1" dirty="0"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он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-OBL. ERG      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гнев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-OBL.M.   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в 	он-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OBL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US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     DAT 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	проклятие 	</a:t>
            </a:r>
            <a:r>
              <a:rPr lang="ru-RU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дать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  </a:t>
            </a:r>
            <a:r>
              <a:rPr lang="ru-RU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бросить-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AOR</a:t>
            </a:r>
            <a:r>
              <a:rPr lang="ru-RU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M</a:t>
            </a:r>
            <a:r>
              <a:rPr lang="ru-RU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SG</a:t>
            </a:r>
            <a:r>
              <a:rPr lang="ru-RU" sz="2000" b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ru-RU" sz="2000" dirty="0"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000" u="sng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Он в гневе осыпал ее проклятиями.</a:t>
            </a:r>
          </a:p>
          <a:p>
            <a:pPr marL="0" indent="0">
              <a:buNone/>
            </a:pPr>
            <a:r>
              <a:rPr lang="en-US" sz="2000" dirty="0"/>
              <a:t>(6) </a:t>
            </a:r>
            <a:r>
              <a:rPr lang="en-US" sz="2000" i="1" dirty="0"/>
              <a:t>us 	        ne 	</a:t>
            </a:r>
            <a:r>
              <a:rPr lang="en-US" sz="2000" i="1" dirty="0" err="1"/>
              <a:t>bina</a:t>
            </a:r>
            <a:r>
              <a:rPr lang="en-US" sz="2000" i="1" dirty="0"/>
              <a:t> 	</a:t>
            </a:r>
            <a:r>
              <a:rPr lang="en-US" sz="2000" i="1" dirty="0" err="1"/>
              <a:t>maa</a:t>
            </a:r>
            <a:r>
              <a:rPr lang="en-US" sz="2000" i="1" baseline="30000" dirty="0" err="1"/>
              <a:t>n</a:t>
            </a:r>
            <a:r>
              <a:rPr lang="en-US" sz="2000" i="1" dirty="0"/>
              <a:t> 	ko 	    </a:t>
            </a:r>
            <a:r>
              <a:rPr lang="en-US" sz="2000" i="1" dirty="0" err="1"/>
              <a:t>bataa</a:t>
            </a:r>
            <a:r>
              <a:rPr lang="en-US" sz="2000" i="1" dirty="0"/>
              <a:t>-e	c</a:t>
            </a:r>
            <a:r>
              <a:rPr lang="en-US" sz="2000" i="1" baseline="30000" dirty="0"/>
              <a:t>h</a:t>
            </a:r>
            <a:r>
              <a:rPr lang="en-US" sz="2000" i="1" dirty="0"/>
              <a:t>at 	se 	</a:t>
            </a:r>
            <a:r>
              <a:rPr lang="en-US" sz="2000" i="1" dirty="0" err="1"/>
              <a:t>saar</a:t>
            </a:r>
            <a:r>
              <a:rPr lang="en-US" sz="2000" i="1" dirty="0"/>
              <a:t>-aa 		</a:t>
            </a:r>
            <a:r>
              <a:rPr lang="en-US" sz="2000" i="1" dirty="0" err="1"/>
              <a:t>saamaan</a:t>
            </a:r>
            <a:r>
              <a:rPr lang="en-US" sz="2000" i="1" dirty="0"/>
              <a:t> </a:t>
            </a:r>
          </a:p>
          <a:p>
            <a:pPr marL="0" indent="0">
              <a:buNone/>
            </a:pPr>
            <a:r>
              <a:rPr lang="ru-RU" sz="2000" dirty="0"/>
              <a:t>он-</a:t>
            </a:r>
            <a:r>
              <a:rPr lang="en-US" sz="2000" dirty="0"/>
              <a:t>OBL. ERG 	</a:t>
            </a:r>
            <a:r>
              <a:rPr lang="ru-RU" sz="2000" dirty="0"/>
              <a:t>без 	мать 	</a:t>
            </a:r>
            <a:r>
              <a:rPr lang="en-US" sz="2000" dirty="0"/>
              <a:t>DAT </a:t>
            </a:r>
            <a:r>
              <a:rPr lang="ru-RU" sz="2000" dirty="0"/>
              <a:t>говорить-</a:t>
            </a:r>
            <a:r>
              <a:rPr lang="en-US" sz="2000" dirty="0"/>
              <a:t>PP.OBL. 	</a:t>
            </a:r>
            <a:r>
              <a:rPr lang="ru-RU" sz="2000" dirty="0"/>
              <a:t>крыша 	</a:t>
            </a:r>
            <a:r>
              <a:rPr lang="en-US" sz="2000" dirty="0"/>
              <a:t>ABL	 </a:t>
            </a:r>
            <a:r>
              <a:rPr lang="ru-RU" sz="2000" dirty="0"/>
              <a:t>весь-</a:t>
            </a:r>
            <a:r>
              <a:rPr lang="en-US" sz="2000" dirty="0"/>
              <a:t>M.SG. 	</a:t>
            </a:r>
            <a:r>
              <a:rPr lang="ru-RU" sz="2000" dirty="0"/>
              <a:t>багаж 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err="1"/>
              <a:t>niice</a:t>
            </a:r>
            <a:r>
              <a:rPr lang="en-US" sz="2000" i="1" dirty="0"/>
              <a:t> 	</a:t>
            </a:r>
            <a:r>
              <a:rPr lang="en-US" sz="2000" b="1" i="1" dirty="0" err="1"/>
              <a:t>utaar</a:t>
            </a:r>
            <a:r>
              <a:rPr lang="en-US" sz="2000" b="1" i="1" dirty="0"/>
              <a:t> 		</a:t>
            </a:r>
            <a:r>
              <a:rPr lang="en-US" sz="2000" b="1" i="1" dirty="0" err="1"/>
              <a:t>Daal</a:t>
            </a:r>
            <a:r>
              <a:rPr lang="en-US" sz="2000" b="1" i="1" dirty="0"/>
              <a:t>-aa</a:t>
            </a:r>
          </a:p>
          <a:p>
            <a:pPr marL="0" indent="0">
              <a:buNone/>
            </a:pPr>
            <a:r>
              <a:rPr lang="ru-RU" sz="2000" dirty="0"/>
              <a:t>вниз </a:t>
            </a:r>
            <a:r>
              <a:rPr lang="ru-RU" sz="2000" b="1" dirty="0"/>
              <a:t>спустить бросить-</a:t>
            </a:r>
            <a:r>
              <a:rPr lang="en-US" sz="2000" b="1" dirty="0"/>
              <a:t>AOR.M.SG.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ru-RU" sz="2000" u="sng" dirty="0"/>
              <a:t>Он спустил весь багаж с крыши, не сказав матери.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9D65D9-8002-43C8-9183-B6ADA14E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86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FB22B6-4C1E-4EE8-A2F8-CF064EF5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/>
              <a:t>Модифицирующая функция; переход объекта в необратимое состояние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BC4A1-D06C-4009-BEC5-6FA24227B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1825624"/>
            <a:ext cx="11727402" cy="496579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(7) </a:t>
            </a:r>
            <a:r>
              <a:rPr lang="en-US" i="1" dirty="0" err="1"/>
              <a:t>lik</a:t>
            </a:r>
            <a:r>
              <a:rPr lang="en-US" i="1" baseline="30000" dirty="0" err="1"/>
              <a:t>h</a:t>
            </a:r>
            <a:r>
              <a:rPr lang="en-US" i="1" dirty="0" err="1"/>
              <a:t>nevaal</a:t>
            </a:r>
            <a:r>
              <a:rPr lang="en-US" i="1" dirty="0"/>
              <a:t>-e 	</a:t>
            </a:r>
            <a:r>
              <a:rPr lang="ru-RU" i="1" dirty="0"/>
              <a:t>         </a:t>
            </a:r>
            <a:r>
              <a:rPr lang="en-US" i="1" dirty="0"/>
              <a:t>ne </a:t>
            </a:r>
            <a:r>
              <a:rPr lang="ru-RU" i="1" dirty="0"/>
              <a:t>      </a:t>
            </a:r>
            <a:r>
              <a:rPr lang="en-US" b="1" i="1" dirty="0" err="1"/>
              <a:t>lik</a:t>
            </a:r>
            <a:r>
              <a:rPr lang="en-US" b="1" i="1" baseline="30000" dirty="0" err="1"/>
              <a:t>h</a:t>
            </a:r>
            <a:r>
              <a:rPr lang="en-US" b="1" i="1" dirty="0"/>
              <a:t> 	</a:t>
            </a:r>
            <a:r>
              <a:rPr lang="en-US" b="1" i="1" dirty="0" err="1"/>
              <a:t>Daal</a:t>
            </a:r>
            <a:r>
              <a:rPr lang="en-US" b="1" i="1" dirty="0"/>
              <a:t>-aa </a:t>
            </a:r>
            <a:r>
              <a:rPr lang="en-US" i="1" dirty="0"/>
              <a:t>		</a:t>
            </a:r>
            <a:r>
              <a:rPr lang="ru-RU" i="1" dirty="0"/>
              <a:t>	</a:t>
            </a:r>
            <a:r>
              <a:rPr lang="en-US" i="1" dirty="0" err="1"/>
              <a:t>miTaa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ru-RU" dirty="0"/>
              <a:t>пишущий-</a:t>
            </a:r>
            <a:r>
              <a:rPr lang="en-US" dirty="0"/>
              <a:t>OBL.M.SG. ERG </a:t>
            </a:r>
            <a:r>
              <a:rPr lang="ru-RU" b="1" dirty="0"/>
              <a:t>писать бросить-</a:t>
            </a:r>
            <a:r>
              <a:rPr lang="en-US" b="1" dirty="0"/>
              <a:t>AOR.M.SG.</a:t>
            </a:r>
            <a:r>
              <a:rPr lang="en-US" dirty="0"/>
              <a:t> 	</a:t>
            </a:r>
            <a:r>
              <a:rPr lang="ru-RU" dirty="0"/>
              <a:t>стереть </a:t>
            </a:r>
          </a:p>
          <a:p>
            <a:pPr marL="0" indent="0">
              <a:buNone/>
            </a:pPr>
            <a:r>
              <a:rPr lang="en-US" i="1" dirty="0" err="1"/>
              <a:t>na</a:t>
            </a:r>
            <a:r>
              <a:rPr lang="en-US" i="1" dirty="0"/>
              <a:t> 	koi 		</a:t>
            </a:r>
            <a:r>
              <a:rPr lang="en-US" i="1" dirty="0" err="1"/>
              <a:t>paay</a:t>
            </a:r>
            <a:r>
              <a:rPr lang="en-US" i="1" dirty="0"/>
              <a:t>-aa</a:t>
            </a:r>
          </a:p>
          <a:p>
            <a:pPr marL="0" indent="0">
              <a:buNone/>
            </a:pPr>
            <a:r>
              <a:rPr lang="ru-RU" dirty="0"/>
              <a:t>не 	кто 	мочь-</a:t>
            </a:r>
            <a:r>
              <a:rPr lang="en-US" dirty="0"/>
              <a:t>AOR.M.SG.</a:t>
            </a:r>
            <a:endParaRPr lang="ru-RU" dirty="0"/>
          </a:p>
          <a:p>
            <a:pPr marL="0" indent="0">
              <a:buNone/>
            </a:pPr>
            <a:r>
              <a:rPr lang="ru-RU" u="sng" dirty="0"/>
              <a:t>То, что написал писатель, никто стереть не сможет. (Что написано пером, не вырубишь топором.)</a:t>
            </a:r>
            <a:endParaRPr lang="en-US" u="sng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4C9BC5-77C7-4F0B-8A66-5FD01E26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38337-A38F-4852-A340-5EEBEB015F5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79725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520</TotalTime>
  <Words>1448</Words>
  <Application>Microsoft Office PowerPoint</Application>
  <PresentationFormat>Широкоэкранный</PresentationFormat>
  <Paragraphs>214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Глубина</vt:lpstr>
      <vt:lpstr>Грамматикализация глагола  Daalnaa в языке хинди</vt:lpstr>
      <vt:lpstr>Исследования, посвященные глаголам в хинди</vt:lpstr>
      <vt:lpstr>Функции легкого глагола в хинди</vt:lpstr>
      <vt:lpstr>Сводная таблица фреймов глагола Daalnaa</vt:lpstr>
      <vt:lpstr>Экспликативная функция</vt:lpstr>
      <vt:lpstr>Связь особенностей значения интенсивных глаголов с лексическим значением Daalnaa</vt:lpstr>
      <vt:lpstr>Модифицирующая функция; конкретизация значения полисемантичных глаголов</vt:lpstr>
      <vt:lpstr>Модифицирующая функция; дополнительные отрицательные коннотации</vt:lpstr>
      <vt:lpstr>Модифицирующая функция; переход объекта в необратимое состояние</vt:lpstr>
      <vt:lpstr>Модифицирующая функция; преодоление препятствий</vt:lpstr>
      <vt:lpstr>Модифицирующая функция; быстрота совершения действия</vt:lpstr>
      <vt:lpstr>Употребление Daalnaa в контексте незавершенного действия</vt:lpstr>
      <vt:lpstr>Выводы</vt:lpstr>
      <vt:lpstr>Презентация PowerPoint</vt:lpstr>
      <vt:lpstr>Презентация PowerPoint</vt:lpstr>
      <vt:lpstr>Список литературы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Elizabeth Lebedeva</dc:creator>
  <cp:lastModifiedBy>Elizabeth Lebedeva</cp:lastModifiedBy>
  <cp:revision>23</cp:revision>
  <dcterms:created xsi:type="dcterms:W3CDTF">2020-11-11T07:46:52Z</dcterms:created>
  <dcterms:modified xsi:type="dcterms:W3CDTF">2020-11-19T08:49:58Z</dcterms:modified>
</cp:coreProperties>
</file>