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60" r:id="rId5"/>
    <p:sldId id="287" r:id="rId6"/>
    <p:sldId id="259" r:id="rId7"/>
    <p:sldId id="289" r:id="rId8"/>
    <p:sldId id="261" r:id="rId9"/>
    <p:sldId id="262" r:id="rId10"/>
    <p:sldId id="263" r:id="rId11"/>
    <p:sldId id="270" r:id="rId12"/>
    <p:sldId id="266" r:id="rId13"/>
    <p:sldId id="267" r:id="rId14"/>
    <p:sldId id="269" r:id="rId15"/>
    <p:sldId id="271" r:id="rId16"/>
    <p:sldId id="272" r:id="rId17"/>
    <p:sldId id="273" r:id="rId18"/>
    <p:sldId id="274" r:id="rId19"/>
    <p:sldId id="275" r:id="rId20"/>
    <p:sldId id="285" r:id="rId21"/>
    <p:sldId id="290" r:id="rId22"/>
    <p:sldId id="276" r:id="rId23"/>
    <p:sldId id="277" r:id="rId24"/>
    <p:sldId id="279" r:id="rId25"/>
    <p:sldId id="286" r:id="rId26"/>
    <p:sldId id="280" r:id="rId27"/>
    <p:sldId id="281" r:id="rId28"/>
    <p:sldId id="282" r:id="rId29"/>
    <p:sldId id="283" r:id="rId30"/>
    <p:sldId id="284" r:id="rId31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/>
    <p:restoredTop sz="94502"/>
  </p:normalViewPr>
  <p:slideViewPr>
    <p:cSldViewPr snapToGrid="0" snapToObjects="1">
      <p:cViewPr varScale="1">
        <p:scale>
          <a:sx n="93" d="100"/>
          <a:sy n="93" d="100"/>
        </p:scale>
        <p:origin x="216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670745786841462E-2"/>
          <c:y val="6.1809583838590677E-2"/>
          <c:w val="0.91122954356692454"/>
          <c:h val="0.7873015873015869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Оценка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pPr>
              <a:gradFill flip="none" rotWithShape="1">
                <a:gsLst>
                  <a:gs pos="0">
                    <a:schemeClr val="tx1"/>
                  </a:gs>
                  <a:gs pos="100000">
                    <a:prstClr val="white"/>
                  </a:gs>
                </a:gsLst>
                <a:lin ang="0" scaled="1"/>
                <a:tileRect/>
              </a:gradFill>
              <a:ln>
                <a:solidFill>
                  <a:schemeClr val="tx1"/>
                </a:solidFill>
              </a:ln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C74F-C54E-BB47-BF8CDD6B07B9}"/>
              </c:ext>
            </c:extLst>
          </c:dPt>
          <c:cat>
            <c:strRef>
              <c:f>Лист1!$A$2:$A$7</c:f>
              <c:strCache>
                <c:ptCount val="6"/>
                <c:pt idx="0">
                  <c:v>дуратив (kuru)</c:v>
                </c:pt>
                <c:pt idx="1">
                  <c:v>ориентив (kuru)</c:v>
                </c:pt>
                <c:pt idx="2">
                  <c:v>ориентив (iku)</c:v>
                </c:pt>
                <c:pt idx="3">
                  <c:v>дуратив (iku)</c:v>
                </c:pt>
                <c:pt idx="4">
                  <c:v>глаг. множ-ть</c:v>
                </c:pt>
                <c:pt idx="5">
                  <c:v>инверсив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4.0999999999999996</c:v>
                </c:pt>
                <c:pt idx="1">
                  <c:v>4</c:v>
                </c:pt>
                <c:pt idx="2">
                  <c:v>3.8</c:v>
                </c:pt>
                <c:pt idx="3">
                  <c:v>3.8</c:v>
                </c:pt>
                <c:pt idx="4">
                  <c:v>3.6</c:v>
                </c:pt>
                <c:pt idx="5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4F-C54E-BB47-BF8CDD6B07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9293352"/>
        <c:axId val="2035712264"/>
      </c:lineChart>
      <c:catAx>
        <c:axId val="20692933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low"/>
        <c:txPr>
          <a:bodyPr rot="0" anchor="b" anchorCtr="0"/>
          <a:lstStyle/>
          <a:p>
            <a:pPr>
              <a:defRPr sz="1200" b="0" i="0" spc="-100" baseline="0">
                <a:latin typeface="Times New Roman" panose="02020603050405020304" pitchFamily="18" charset="0"/>
              </a:defRPr>
            </a:pPr>
            <a:endParaRPr lang="en-RU"/>
          </a:p>
        </c:txPr>
        <c:crossAx val="2035712264"/>
        <c:crosses val="autoZero"/>
        <c:auto val="0"/>
        <c:lblAlgn val="ctr"/>
        <c:lblOffset val="100"/>
        <c:tickLblSkip val="1"/>
        <c:noMultiLvlLbl val="0"/>
      </c:catAx>
      <c:valAx>
        <c:axId val="2035712264"/>
        <c:scaling>
          <c:orientation val="minMax"/>
          <c:max val="5"/>
          <c:min val="1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RU"/>
          </a:p>
        </c:txPr>
        <c:crossAx val="2069293352"/>
        <c:crosses val="autoZero"/>
        <c:crossBetween val="between"/>
        <c:majorUnit val="1"/>
      </c:valAx>
      <c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"/>
        </a:defRPr>
      </a:pPr>
      <a:endParaRPr lang="en-RU"/>
    </a:p>
  </c:txPr>
  <c:externalData r:id="rId1">
    <c:autoUpdate val="0"/>
  </c:externalData>
</c:chartSpac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2:17:08.928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 0 24575,'44'11'0,"-6"3"0,39 19 0,-36-7 0,18 14 0,-10 3 0,0-2 0,-8-5 0,-16-16 0,-14-15 0,-1 4 0,-6-3 0,-4-1 0,0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2:17:08.928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 0 24575,'44'11'0,"-6"3"0,39 19 0,-36-7 0,18 14 0,-10 3 0,0-2 0,-8-5 0,-16-16 0,-14-15 0,-1 4 0,-6-3 0,-4-1 0,0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1T12:17:28.265"/>
    </inkml:context>
    <inkml:brush xml:id="br0">
      <inkml:brushProperty name="width" value="0.5" units="cm"/>
      <inkml:brushProperty name="height" value="1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1 1,'0'0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1T12:17:30.172"/>
    </inkml:context>
    <inkml:brush xml:id="br0">
      <inkml:brushProperty name="width" value="0.5" units="cm"/>
      <inkml:brushProperty name="height" value="1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74 1,'89'0,"-5"0,-60 0,1 0,6 0,-109 0,61 0,-76 0,72 0,10 0,-27 0,18 0,-14 0,24 38,6 3,4 37,0-8,0-30,0-9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1T12:17:45.222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162 325,'-73'-5,"16"4,37 1,8 1,71 13,-42-8,59 4,-66-5,0-1,0 32,0-13,-4 25,4-20,-3 2,5 6,0 0,-6-6,0-7,-2 2,-2-4,3 11,-5-1,0-9,0-84,0 23,0-13,0-2,0 1,0 1,0-9,0 6,0-5,0 7,0 0,0 1,0 6,0 9,0 9,0 6,0 90,0-48,0 72,0-63,0 16,0 10,0 16,0 0,0 9,0-6,0 6,0-25,0-3,0-16,0-12,0 2,41-72,-30 32,30-46,-41 40,5 8,-4-23,8 15,-8-17,4 15,-1-4,-2-1,-3 99,0-54,-1 35,0 2,2-32,0 12,0-11,0 4,0-3,34-96,-20 47,9-30,1-5,-4 14,0-7,-2 6,-6 9,-1 14,0 93,-12-31,1 11,-2 2,-5-1,-5-6,5 8,-6-1,5-7,-2-8,8-8,-3-8,33-100,-17 55,7-36,-1-5,-5 24,1-12,0 9,-2 14,-4 2,2 7,-13 87,-4-39,-5 71,-5-62,-1 16,5-12,-6 18,7-12,-6 6,5-7,-4-8,11-8,-2-13,3-1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2:18:08.2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49 314 24575,'40'22'0,"-9"0"0,7 12 0,3 10 0,2-5 0,-6 2 0,-22-24 0,-4 3 0,-1-9 0,1 5 0,-1-6 0,-5 0 0,-1 0 0,-4-1 0,0 1 0,0 0 0,0 0 0,0 0 0,0 0 0,0 0 0,-9-5 0,3 0 0,-9-5 0,5 0 0,0 0 0,0 0 0,0 0 0,0-5 0,-1-6 0,6 0 0,-5-10 0,4 5 0,-1-13 0,-3 6 0,9-6 0,-9 7 0,4 0 0,0 0 0,-4 0 0,9 5 0,-9-4 0,9 10 0,-9-5 0,5 6 0,-5 5 0,4-4 0,-3 8 0,3-8 0,-4 8 0,-5-9 0,4 4 0,-5 0 0,6-3 0,0 8 0,-5-8 0,3 3 0,-3 0 0,9-3 0,2 4 0,4-6 0,0 1 0,0 0 0,9 5 0,-3 0 0,8 10 0,-4 5 0,-4 1 0,3 3 0,-8-4 0,3 5 0,1-4 0,-4 10 0,3-10 0,1 10 0,-4-10 0,4 4 0,0 1 0,-4-5 0,4 4 0,-5-5 0,0 0 0,0 0 0,0 0 0,0 0 0,0 0 0,0 0 0,0 0 0,0 0 0,0-1 0,0 1 0,0 0 0,0 0 0,0 0 0,0 0 0,0 0 0,0 0 0,0 0 0,0 0 0,0 0 0,0 0 0,0-1 0,0 1 0,0 0 0,0 0 0,0 0 0,0 0 0,0 5 0,0 2 0,0 0 0,0 3 0,0-9 0,0 5 0,0-6 0,0 0 0,0-1 0,-4 1 0,3-37 0,1 13 0,1-31 0,9 23 0,-9 5 0,4-4 0,0 4 0,-4 1 0,4-5 0,-5 10 0,0-10 0,4 9 0,-3-3 0,4 5 0,-5 0 0,4 0 0,-3 0 0,4 0 0,-5-1 0,4 1 0,-3 0 0,4 0 0,-1 0 0,-3 0 0,4 0 0,-1 0 0,-3 0 0,4 0 0,-1 0 0,-3 0 0,8 0 0,-8 0 0,8-1 0,-8 1 0,3 0 0,1 0 0,-4 0 0,3 0 0,1-5 0,-4 3 0,4-3 0,0 5 0,-4 0 0,3 0 0,-4 0 0,0 0 0,0-1 0,0 1 0,0 0 0,0-5 0,0 3 0,0-3 0,0 5 0,0 0 0,0 0 0,0 0 0,0 0 0,0 0 0,0 0 0,5-1 0,-4 1 0,3 0 0,-4 0 0,0 0 0,4 0 0,-2 0 0,2 0 0,0 0 0,2 4 0,4 2 0,-5 21 0,0-8 0,-5 14 0,4-13 0,-3 0 0,4 0 0,-5 0 0,0 0 0,0 5 0,0 2 0,0 5 0,0 0 0,0 0 0,0 0 0,0 6 0,0-5 0,0 6 0,0-13 0,0 5 0,0-10 0,0 4 0,0-5 0,0 0 0,0 0 0,0 0 0,0 0 0,0 0 0,0 0 0,0 0 0,0 5 0,0-4 0,0 10 0,0-10 0,0 4 0,0 1 0,0-5 0,0 4 0,0-5 0,0 0 0,0 0 0,0 0 0,0 0 0,0 0 0,0 0 0,0 0 0,0 0 0,0-1 0,9-3 0,13-17 0,2 2 0,8-12 0,-3 4 0,-6 4 0,5-8 0,-11 9 0,4-9 0,-10 10 0,4-5 0,-5 6 0,-4 0 0,2 4 0,-6-2 0,2-3 0,0 5 0,-3-8 0,4 9 0,-1-5 0,2 0 0,-1-1 0,4 1 0,-8-5 0,4 4 0,-1-5 0,-3 6 0,8 0 0,-8 0 0,8 4 0,-4 24 0,1-8 0,-2 17 0,-4-11 0,0 7 0,0 0 0,0 5 0,0-6 0,0 6 0,-5-4 0,4 11 0,-9-12 0,9 5 0,-9-6 0,9-5 0,-9-2 0,9 0 0,-8-3 0,8 3 0,-8-5 0,4 0 0,-1 0 0,-3 0 0,8-1 0,-8 1 0,8 0 0,-8 0 0,8 0 0,-8 0 0,8 0 0,-8 0 0,8 0 0,-8 0 0,8 0 0,-8 0 0,8 0 0,-8-1 0,8 1 0,-8 0 0,3 0 0,0 0 0,2 0 0,-1 0 0,4 0 0,-3 0 0,4 0 0,-5 0 0,4 0 0,-8 0 0,8 5 0,-3-4 0,-1 4 0,4-5 0,-3 0 0,4 0 0,-5 0 0,4 0 0,-3 0 0,-1 0 0,0 0 0,-1 0 0,-3 0 0,8-1 0,-8 1 0,8 0 0,-8-4 0,3 3 0,-4 1 0,-7 13 0,4 7 0,-11 14 0,10 1 0,-11 7 0,11 1 0,-9-14 0,9 2 0,3-22 0,1 2 0,9-11 0,-4 0 0,5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2T11:07:35.944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171 0,'-69'0,"12"0,48 0,-8 0,-1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2T11:07:36.344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 0,'0'0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2T11:07:36.785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 0,'76'0,"-12"0,-25 0,-13 0,4 0,-10 0,4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2T11:07:41.079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56 279,'5'-68,"-1"9,-4 40,0-6,0-5,0 3,0-1,0 5,-9 92,7-57,-7 73,9-76,-4 0,-9 27,6-21,-8 21,10-27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1T12:17:28.265"/>
    </inkml:context>
    <inkml:brush xml:id="br0">
      <inkml:brushProperty name="width" value="0.5" units="cm"/>
      <inkml:brushProperty name="height" value="1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1 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1T12:17:30.172"/>
    </inkml:context>
    <inkml:brush xml:id="br0">
      <inkml:brushProperty name="width" value="0.5" units="cm"/>
      <inkml:brushProperty name="height" value="1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74 1,'89'0,"-5"0,-60 0,1 0,6 0,-109 0,61 0,-76 0,72 0,10 0,-27 0,18 0,-14 0,24 38,6 3,4 37,0-8,0-30,0-9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1T12:17:45.222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162 325,'-73'-5,"16"4,37 1,8 1,71 13,-42-8,59 4,-66-5,0-1,0 32,0-13,-4 25,4-20,-3 2,5 6,0 0,-6-6,0-7,-2 2,-2-4,3 11,-5-1,0-9,0-84,0 23,0-13,0-2,0 1,0 1,0-9,0 6,0-5,0 7,0 0,0 1,0 6,0 9,0 9,0 6,0 90,0-48,0 72,0-63,0 16,0 10,0 16,0 0,0 9,0-6,0 6,0-25,0-3,0-16,0-12,0 2,41-72,-30 32,30-46,-41 40,5 8,-4-23,8 15,-8-17,4 15,-1-4,-2-1,-3 99,0-54,-1 35,0 2,2-32,0 12,0-11,0 4,0-3,34-96,-20 47,9-30,1-5,-4 14,0-7,-2 6,-6 9,-1 14,0 93,-12-31,1 11,-2 2,-5-1,-5-6,5 8,-6-1,5-7,-2-8,8-8,-3-8,33-100,-17 55,7-36,-1-5,-5 24,1-12,0 9,-2 14,-4 2,2 7,-13 87,-4-39,-5 71,-5-62,-1 16,5-12,-6 18,7-12,-6 6,5-7,-4-8,11-8,-2-13,3-1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01T12:18:08.2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49 314 24575,'40'22'0,"-9"0"0,7 12 0,3 10 0,2-5 0,-6 2 0,-22-24 0,-4 3 0,-1-9 0,1 5 0,-1-6 0,-5 0 0,-1 0 0,-4-1 0,0 1 0,0 0 0,0 0 0,0 0 0,0 0 0,0 0 0,-9-5 0,3 0 0,-9-5 0,5 0 0,0 0 0,0 0 0,0 0 0,0-5 0,-1-6 0,6 0 0,-5-10 0,4 5 0,-1-13 0,-3 6 0,9-6 0,-9 7 0,4 0 0,0 0 0,-4 0 0,9 5 0,-9-4 0,9 10 0,-9-5 0,5 6 0,-5 5 0,4-4 0,-3 8 0,3-8 0,-4 8 0,-5-9 0,4 4 0,-5 0 0,6-3 0,0 8 0,-5-8 0,3 3 0,-3 0 0,9-3 0,2 4 0,4-6 0,0 1 0,0 0 0,9 5 0,-3 0 0,8 10 0,-4 5 0,-4 1 0,3 3 0,-8-4 0,3 5 0,1-4 0,-4 10 0,3-10 0,1 10 0,-4-10 0,4 4 0,0 1 0,-4-5 0,4 4 0,-5-5 0,0 0 0,0 0 0,0 0 0,0 0 0,0 0 0,0 0 0,0 0 0,0 0 0,0-1 0,0 1 0,0 0 0,0 0 0,0 0 0,0 0 0,0 0 0,0 0 0,0 0 0,0 0 0,0 0 0,0 0 0,0-1 0,0 1 0,0 0 0,0 0 0,0 0 0,0 0 0,0 5 0,0 2 0,0 0 0,0 3 0,0-9 0,0 5 0,0-6 0,0 0 0,0-1 0,-4 1 0,3-37 0,1 13 0,1-31 0,9 23 0,-9 5 0,4-4 0,0 4 0,-4 1 0,4-5 0,-5 10 0,0-10 0,4 9 0,-3-3 0,4 5 0,-5 0 0,4 0 0,-3 0 0,4 0 0,-5-1 0,4 1 0,-3 0 0,4 0 0,-1 0 0,-3 0 0,4 0 0,-1 0 0,-3 0 0,4 0 0,-1 0 0,-3 0 0,8 0 0,-8 0 0,8-1 0,-8 1 0,3 0 0,1 0 0,-4 0 0,3 0 0,1-5 0,-4 3 0,4-3 0,0 5 0,-4 0 0,3 0 0,-4 0 0,0 0 0,0-1 0,0 1 0,0 0 0,0-5 0,0 3 0,0-3 0,0 5 0,0 0 0,0 0 0,0 0 0,0 0 0,0 0 0,0 0 0,5-1 0,-4 1 0,3 0 0,-4 0 0,0 0 0,4 0 0,-2 0 0,2 0 0,0 0 0,2 4 0,4 2 0,-5 21 0,0-8 0,-5 14 0,4-13 0,-3 0 0,4 0 0,-5 0 0,0 0 0,0 5 0,0 2 0,0 5 0,0 0 0,0 0 0,0 0 0,0 6 0,0-5 0,0 6 0,0-13 0,0 5 0,0-10 0,0 4 0,0-5 0,0 0 0,0 0 0,0 0 0,0 0 0,0 0 0,0 0 0,0 0 0,0 5 0,0-4 0,0 10 0,0-10 0,0 4 0,0 1 0,0-5 0,0 4 0,0-5 0,0 0 0,0 0 0,0 0 0,0 0 0,0 0 0,0 0 0,0 0 0,0 0 0,0-1 0,9-3 0,13-17 0,2 2 0,8-12 0,-3 4 0,-6 4 0,5-8 0,-11 9 0,4-9 0,-10 10 0,4-5 0,-5 6 0,-4 0 0,2 4 0,-6-2 0,2-3 0,0 5 0,-3-8 0,4 9 0,-1-5 0,2 0 0,-1-1 0,4 1 0,-8-5 0,4 4 0,-1-5 0,-3 6 0,8 0 0,-8 0 0,8 4 0,-4 24 0,1-8 0,-2 17 0,-4-11 0,0 7 0,0 0 0,0 5 0,0-6 0,0 6 0,-5-4 0,4 11 0,-9-12 0,9 5 0,-9-6 0,9-5 0,-9-2 0,9 0 0,-8-3 0,8 3 0,-8-5 0,4 0 0,-1 0 0,-3 0 0,8-1 0,-8 1 0,8 0 0,-8 0 0,8 0 0,-8 0 0,8 0 0,-8 0 0,8 0 0,-8 0 0,8 0 0,-8 0 0,8 0 0,-8-1 0,8 1 0,-8 0 0,3 0 0,0 0 0,2 0 0,-1 0 0,4 0 0,-3 0 0,4 0 0,-5 0 0,4 0 0,-8 0 0,8 5 0,-3-4 0,-1 4 0,4-5 0,-3 0 0,4 0 0,-5 0 0,4 0 0,-3 0 0,-1 0 0,0 0 0,-1 0 0,-3 0 0,8-1 0,-8 1 0,8 0 0,-8-4 0,3 3 0,-4 1 0,-7 13 0,4 7 0,-11 14 0,10 1 0,-11 7 0,11 1 0,-9-14 0,9 2 0,3-22 0,1 2 0,9-11 0,-4 0 0,5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2T11:07:35.944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171 0,'-69'0,"12"0,48 0,-8 0,-1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2T11:07:36.344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 0,'0'0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2T11:07:36.785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 0,'76'0,"-12"0,-25 0,-13 0,4 0,-10 0,4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02T11:07:41.079"/>
    </inkml:context>
    <inkml:brush xml:id="br0">
      <inkml:brushProperty name="width" value="0.5" units="cm"/>
      <inkml:brushProperty name="height" value="1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56 279,'5'-68,"-1"9,-4 40,0-6,0-5,0 3,0-1,0 5,-9 92,7-57,-7 73,9-76,-4 0,-9 27,6-21,-8 21,10-27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Times New Roman" panose="02020603050405020304" pitchFamily="18" charset="0"/>
              </a:defRPr>
            </a:lvl1pPr>
          </a:lstStyle>
          <a:p>
            <a:endParaRPr lang="en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Times New Roman" panose="02020603050405020304" pitchFamily="18" charset="0"/>
              </a:defRPr>
            </a:lvl1pPr>
          </a:lstStyle>
          <a:p>
            <a:fld id="{4BC1DE0D-5EDA-C647-9F2F-791C91F6415B}" type="datetimeFigureOut">
              <a:rPr lang="en-RU" smtClean="0"/>
              <a:pPr/>
              <a:t>18.11.2020</a:t>
            </a:fld>
            <a:endParaRPr lang="en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Times New Roman" panose="02020603050405020304" pitchFamily="18" charset="0"/>
              </a:defRPr>
            </a:lvl1pPr>
          </a:lstStyle>
          <a:p>
            <a:endParaRPr lang="en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Times New Roman" panose="02020603050405020304" pitchFamily="18" charset="0"/>
              </a:defRPr>
            </a:lvl1pPr>
          </a:lstStyle>
          <a:p>
            <a:fld id="{FCC59C9A-2929-7C41-B755-3D0C3A93AD13}" type="slidenum">
              <a:rPr lang="en-RU" smtClean="0"/>
              <a:pPr/>
              <a:t>‹#›</a:t>
            </a:fld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934318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C59C9A-2929-7C41-B755-3D0C3A93AD13}" type="slidenum">
              <a:rPr lang="en-RU" smtClean="0"/>
              <a:pPr/>
              <a:t>3</a:t>
            </a:fld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395466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C59C9A-2929-7C41-B755-3D0C3A93AD13}" type="slidenum">
              <a:rPr lang="en-RU" smtClean="0"/>
              <a:pPr/>
              <a:t>13</a:t>
            </a:fld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2963841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3CE1D-E4EE-C340-9E6F-7A27817CF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D9F9C8-DCDF-734B-B60E-CF435D497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4F8A8-B794-C047-8594-12F5A3F5A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F4AB9-992B-6B4B-834D-D8195C9D329D}" type="datetime1">
              <a:rPr lang="ru-RU" smtClean="0"/>
              <a:t>18.11.2020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4C7BE-ED57-9849-B17F-646AA5AE6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A68E8-81CD-6646-B99F-0D63E2985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7465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742C2-4ED4-3749-B50E-2193AD211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F11E6-2B7C-6D47-83C8-E7356E0D6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879FD-BF5B-D042-BB33-BD89D8CA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C2E5-19A5-2244-8C59-707458417115}" type="datetime1">
              <a:rPr lang="ru-RU" smtClean="0"/>
              <a:t>18.11.2020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6789F-D20A-2A4C-9FE8-ECED4987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4A141-740B-FB43-AC67-EB702484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48637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3744AE-2316-3042-B34D-9E60AA120F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BFB8F6-1694-3C47-82BD-13DC985CF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380C9-08BE-D943-84A3-C10297CD7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33EF-05D2-E841-81CF-13526CBB0C59}" type="datetime1">
              <a:rPr lang="ru-RU" smtClean="0"/>
              <a:t>18.11.2020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EA931-F10F-374D-B68B-95982C206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6850F-BABD-4244-B5DC-1F07D46D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82541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0CCFD-9B07-A940-9E52-0568F4542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57477-053A-6F4E-AA3B-F03990CE6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FDA8C-475F-0845-9642-3ED513B4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4345-1D82-BC49-ABD1-E1D6BDA2DFFE}" type="datetime1">
              <a:rPr lang="ru-RU" smtClean="0"/>
              <a:t>18.11.2020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5AA92-D237-4D44-B6E6-2F3599FB6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A1D31-D740-D047-882A-874F5BE20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93566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DA1EF-655C-5244-BC5B-C54B8E0BC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C5FCF-C2A0-2F4C-A4E0-AF580D321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6FFC3-91BF-FE43-854A-8F58F549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ED57-AD3B-3D4A-8CCE-6E6A62C79148}" type="datetime1">
              <a:rPr lang="ru-RU" smtClean="0"/>
              <a:t>18.11.2020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BFA05-6F37-7F4D-9704-33EAFBBD2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CBA75-6F34-8446-9192-3F489ABB8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986565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7B2F0-E114-3C44-AF99-E8A095540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FCD35-3792-4C47-9F55-E1D689A309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88088-B085-F240-9FB1-945CB707D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06DD19-349B-1541-A6FB-372E3AF47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E810-41B2-A349-B203-ED5D223F9AB1}" type="datetime1">
              <a:rPr lang="ru-RU" smtClean="0"/>
              <a:t>18.11.2020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D9D25-C36F-9C4D-9486-A6CE3CEC9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F2088-56F9-7745-A047-AD423685D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47849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2C23E-9840-6A44-B09A-A35BE126E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F5C59-0445-8B4B-AE77-619039FAA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E7EBFB-4451-7449-8C9E-591D76A59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0099B1-3965-6F42-9DA1-4E7447AAB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DBCF5B-2C26-324F-8018-99590F5E5C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5B852-6C68-864E-B24E-2208F03F8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6F9F-186B-BB4E-A445-04573B369ADD}" type="datetime1">
              <a:rPr lang="ru-RU" smtClean="0"/>
              <a:t>18.11.2020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C5FEF9-0787-4A4E-884A-56168AED7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946D1E-BD2E-8A46-9109-48A000C4A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36280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1E83D-9B2D-834E-824E-BB17979FB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BACA31-CD42-CA4E-A981-227A195CC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AB30-4C20-4B4B-AC4E-AD17C3F55AC7}" type="datetime1">
              <a:rPr lang="ru-RU" smtClean="0"/>
              <a:t>18.11.2020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540450-AE82-1C40-ACE5-2C44B3DA0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31FD39-F47B-464D-AF2F-0DCC22FF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667974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D38E01-5FCE-D84B-A3F3-F90AFA0AA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C044-72C5-D54D-8BB1-EA10A6746F3A}" type="datetime1">
              <a:rPr lang="ru-RU" smtClean="0"/>
              <a:t>18.11.2020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29AE41-27DF-8341-B1F5-00B2A1D05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4D28A-5184-E945-950F-FC8AE99DA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88235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68DA2-D867-2947-A3E3-9C6DA4A45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003D-EDCA-1E4F-A38A-1DD0AD248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8DEE48-3C82-694B-9795-B0B15A101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E95F0-78F4-934A-B329-8BDFBD4BC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E595-8AAB-9246-B7AD-1DA18D59B94E}" type="datetime1">
              <a:rPr lang="ru-RU" smtClean="0"/>
              <a:t>18.11.2020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77120-1041-2448-B960-AEAC135EA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9DFC6-98D6-464E-A924-937BB04D5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5173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C4A1C-962A-D647-B7FF-BBE320B89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8AD57B-5692-B341-B6F4-B5C77DF3EE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FD71CA-DA9D-014D-A8F6-ADAAE3812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D842C-7DEC-4A40-B517-6B65A2FAC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B257-D3C2-0148-B14E-2B4EF21947F6}" type="datetime1">
              <a:rPr lang="ru-RU" smtClean="0"/>
              <a:t>18.11.2020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07FD0-D2AC-2B4C-A9E5-4077637E2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7390D-3EB9-324E-BE5C-6B3B87B5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82833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0098AB-70C5-FB45-904E-670E7AFC6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F6D5E-1128-C849-9D50-FA7677FCC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AD417-E721-D64F-A943-3EC045862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ADD5780B-890C-3244-867E-BA8564723275}" type="datetime1">
              <a:rPr lang="ru-RU" smtClean="0"/>
              <a:pPr/>
              <a:t>18.11.2020</a:t>
            </a:fld>
            <a:endParaRPr lang="en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F57E9-40E4-0B47-8E81-1C1E381D73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F58E3-45C0-0841-9CA8-0E8B5100B3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F0673D28-3FAA-314F-9FD9-048344A1B1CB}" type="slidenum">
              <a:rPr lang="en-RU" smtClean="0"/>
              <a:pPr/>
              <a:t>‹#›</a:t>
            </a:fld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95129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rtemiyk83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customXml" Target="../ink/ink6.xml"/><Relationship Id="rId18" Type="http://schemas.openxmlformats.org/officeDocument/2006/relationships/image" Target="../media/image16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13.png"/><Relationship Id="rId17" Type="http://schemas.openxmlformats.org/officeDocument/2006/relationships/customXml" Target="../ink/ink8.xml"/><Relationship Id="rId2" Type="http://schemas.openxmlformats.org/officeDocument/2006/relationships/image" Target="../media/image8.png"/><Relationship Id="rId16" Type="http://schemas.openxmlformats.org/officeDocument/2006/relationships/image" Target="../media/image15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12.png"/><Relationship Id="rId19" Type="http://schemas.openxmlformats.org/officeDocument/2006/relationships/customXml" Target="../ink/ink9.xml"/><Relationship Id="rId4" Type="http://schemas.openxmlformats.org/officeDocument/2006/relationships/image" Target="../media/image9.png"/><Relationship Id="rId9" Type="http://schemas.openxmlformats.org/officeDocument/2006/relationships/customXml" Target="../ink/ink4.xml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customXml" Target="../ink/ink15.xml"/><Relationship Id="rId18" Type="http://schemas.openxmlformats.org/officeDocument/2006/relationships/image" Target="../media/image16.png"/><Relationship Id="rId3" Type="http://schemas.openxmlformats.org/officeDocument/2006/relationships/customXml" Target="../ink/ink10.xml"/><Relationship Id="rId7" Type="http://schemas.openxmlformats.org/officeDocument/2006/relationships/customXml" Target="../ink/ink12.xml"/><Relationship Id="rId12" Type="http://schemas.openxmlformats.org/officeDocument/2006/relationships/image" Target="../media/image13.png"/><Relationship Id="rId17" Type="http://schemas.openxmlformats.org/officeDocument/2006/relationships/customXml" Target="../ink/ink17.xml"/><Relationship Id="rId2" Type="http://schemas.openxmlformats.org/officeDocument/2006/relationships/image" Target="../media/image8.png"/><Relationship Id="rId16" Type="http://schemas.openxmlformats.org/officeDocument/2006/relationships/image" Target="../media/image15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customXml" Target="../ink/ink14.xml"/><Relationship Id="rId5" Type="http://schemas.openxmlformats.org/officeDocument/2006/relationships/customXml" Target="../ink/ink11.xml"/><Relationship Id="rId15" Type="http://schemas.openxmlformats.org/officeDocument/2006/relationships/customXml" Target="../ink/ink16.xml"/><Relationship Id="rId10" Type="http://schemas.openxmlformats.org/officeDocument/2006/relationships/image" Target="../media/image12.png"/><Relationship Id="rId19" Type="http://schemas.openxmlformats.org/officeDocument/2006/relationships/customXml" Target="../ink/ink18.xml"/><Relationship Id="rId4" Type="http://schemas.openxmlformats.org/officeDocument/2006/relationships/image" Target="../media/image9.png"/><Relationship Id="rId9" Type="http://schemas.openxmlformats.org/officeDocument/2006/relationships/customXml" Target="../ink/ink13.xml"/><Relationship Id="rId1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9D42A-81D2-F247-8AA0-7962D436B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8930" y="1345067"/>
            <a:ext cx="8754140" cy="2256971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Грамматикализация конструкций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вентивом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андативом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японском языке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2A5ACA-D843-6143-9AD0-534701740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829800" cy="2754312"/>
          </a:xfrm>
        </p:spPr>
        <p:txBody>
          <a:bodyPr>
            <a:norm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Артемий Кузнецов, ИЛИ РАН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artemiyk83@gmail.com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>Семнадцатая Конференция по типологии и грамматике</a:t>
            </a:r>
          </a:p>
          <a:p>
            <a:r>
              <a:rPr lang="ru-RU" dirty="0"/>
              <a:t>для молодых исследователей </a:t>
            </a:r>
          </a:p>
          <a:p>
            <a:r>
              <a:rPr lang="ru-RU" dirty="0"/>
              <a:t>Онлайн, 19–21 ноября 2020 г.</a:t>
            </a:r>
          </a:p>
          <a:p>
            <a:endParaRPr lang="ru-RU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94130F5-4A61-9F45-810F-5204300A80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8643" y="168729"/>
            <a:ext cx="3814518" cy="1084263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9C9DA-D38B-974F-A57B-942D593F8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chemeClr val="bg1"/>
          </a:solidFill>
        </p:spPr>
        <p:txBody>
          <a:bodyPr/>
          <a:lstStyle/>
          <a:p>
            <a:fld id="{F0673D28-3FAA-314F-9FD9-048344A1B1CB}" type="slidenum">
              <a:rPr lang="en-RU" smtClean="0"/>
              <a:t>1</a:t>
            </a:fld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122224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15"/>
    </mc:Choice>
    <mc:Fallback xmlns="">
      <p:transition spd="slow" advTm="311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8A89B-D3D3-E94E-B6F0-D147819F3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эксперимента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051EB-89B4-924B-968D-588181EB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en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Google Forms</a:t>
            </a:r>
          </a:p>
          <a:p>
            <a:r>
              <a:rPr lang="en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экспериментальных условий: ориентив (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iku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дуратив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iku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глагольная множественность (ГМ) (только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iku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инверсив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(только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cs typeface="Times New Roman" panose="02020603050405020304" pitchFamily="18" charset="0"/>
              </a:rPr>
              <a:t>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аждое условие представлено 4 стимульными предложениями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анкете по 24 стимула</a:t>
            </a:r>
          </a:p>
          <a:p>
            <a:r>
              <a:rPr lang="ru-RU" sz="2000" dirty="0">
                <a:cs typeface="Times New Roman" panose="02020603050405020304" pitchFamily="18" charset="0"/>
              </a:rPr>
              <a:t>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каждой анкете по 24 филлера: однозначно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неграмматичные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(8), грамматичные (8) и неоднозначные (8)</a:t>
            </a:r>
            <a:r>
              <a:rPr lang="en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cs typeface="Times New Roman" panose="02020603050405020304" pitchFamily="18" charset="0"/>
              </a:rPr>
              <a:t>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 в  анкете содержалось 48 предложений (24 стимула + 24 филлера)</a:t>
            </a:r>
          </a:p>
          <a:p>
            <a:r>
              <a:rPr lang="ru-RU" sz="2000" dirty="0">
                <a:cs typeface="Times New Roman" panose="02020603050405020304" pitchFamily="18" charset="0"/>
              </a:rPr>
              <a:t>6 анкет (по количеству условий) с различными лексическими наполнениями, расположенными методом латинского квадрата</a:t>
            </a:r>
            <a:endParaRPr lang="en-RU" sz="2000" dirty="0">
              <a:cs typeface="Times New Roman" panose="02020603050405020304" pitchFamily="18" charset="0"/>
            </a:endParaRPr>
          </a:p>
          <a:p>
            <a:r>
              <a:rPr lang="ru-RU" sz="2000" dirty="0">
                <a:cs typeface="Times New Roman" panose="02020603050405020304" pitchFamily="18" charset="0"/>
              </a:rPr>
              <a:t>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частники оценивали предложения по 5-балльной шкале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Ликерта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неграмматично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 – грамматично)</a:t>
            </a:r>
          </a:p>
          <a:p>
            <a:r>
              <a:rPr lang="ru-RU" sz="2000" dirty="0">
                <a:cs typeface="Times New Roman" panose="02020603050405020304" pitchFamily="18" charset="0"/>
              </a:rPr>
              <a:t>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осле отсева осталось 58 анкет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C6D5A-3C8F-B84F-80C2-DA2A46DBC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10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151201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2498-66E7-794C-B989-EDEF0E02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dirty="0"/>
              <a:t>Примеры стимулов</a:t>
            </a:r>
            <a:endParaRPr lang="en-RU" sz="25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EC250-C612-C14F-ACEC-BE8DA6CC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11</a:t>
            </a:fld>
            <a:endParaRPr lang="en-RU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652EB76-DC35-9146-83D5-A1331B927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0789"/>
            <a:ext cx="11127377" cy="476617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70000"/>
              </a:lnSpc>
              <a:spcAft>
                <a:spcPts val="0"/>
              </a:spcAft>
              <a:buNone/>
            </a:pPr>
            <a:endParaRPr lang="ru-RU" sz="18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(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5</a:t>
            </a: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en-GB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sensei-</a:t>
            </a:r>
            <a:r>
              <a:rPr lang="en-GB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wa</a:t>
            </a:r>
            <a:r>
              <a:rPr lang="en-GB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	</a:t>
            </a:r>
            <a:r>
              <a:rPr lang="en-US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arui</a:t>
            </a:r>
            <a:r>
              <a:rPr lang="en-GB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GB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te</a:t>
            </a:r>
            <a:r>
              <a:rPr lang="en-GB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1800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ko</a:t>
            </a:r>
            <a:r>
              <a:rPr lang="en-GB" sz="1800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1800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rare</a:t>
            </a:r>
            <a:r>
              <a:rPr lang="en-GB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mash</a:t>
            </a:r>
            <a:r>
              <a:rPr lang="en-GB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ita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учитель</a:t>
            </a: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TOP</a:t>
            </a: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идти</a:t>
            </a: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пешком</a:t>
            </a: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CVB</a:t>
            </a: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1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COME</a:t>
            </a:r>
            <a:r>
              <a:rPr lang="en-GB" sz="1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1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HON</a:t>
            </a: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ADR</a:t>
            </a: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PST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‘Учитель пришел пешком.’ (ориентив)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de-DE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(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6</a:t>
            </a:r>
            <a:r>
              <a:rPr lang="de-DE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)	</a:t>
            </a:r>
            <a:r>
              <a:rPr lang="de-DE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Yamada-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san</a:t>
            </a:r>
            <a:r>
              <a:rPr lang="de-DE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wa</a:t>
            </a:r>
            <a:r>
              <a:rPr lang="de-DE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zutto</a:t>
            </a:r>
            <a:r>
              <a:rPr lang="de-DE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hitoride</a:t>
            </a:r>
            <a:r>
              <a:rPr lang="de-DE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iki-te-</a:t>
            </a:r>
            <a:r>
              <a:rPr lang="de-DE" sz="1800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ik-are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-ru</a:t>
            </a:r>
            <a:r>
              <a:rPr lang="de-DE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deshō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ru-RU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Ямада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-г-н-</a:t>
            </a:r>
            <a:r>
              <a:rPr lang="de-DE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TOP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ru-RU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все.время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	один	жить-</a:t>
            </a:r>
            <a:r>
              <a:rPr lang="de-DE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CVB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de-DE" sz="1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GO</a:t>
            </a:r>
            <a:r>
              <a:rPr lang="ru-RU" sz="1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de-DE" sz="1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HON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de-DE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PRS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PMT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‘Г-н </a:t>
            </a:r>
            <a:r>
              <a:rPr lang="ru-RU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Ямада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наверное, так и будет все время жить один.’ (</a:t>
            </a:r>
            <a:r>
              <a:rPr lang="ru-RU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дуратив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7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(7)	</a:t>
            </a:r>
            <a:r>
              <a:rPr lang="en-US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k</a:t>
            </a:r>
            <a:r>
              <a:rPr lang="ru-RU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ōchō-sensei-wa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ru-RU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sotsugyō.shōsho-o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ru-RU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tsugitsugito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	</a:t>
            </a:r>
            <a:r>
              <a:rPr lang="en-US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watash</a:t>
            </a:r>
            <a:r>
              <a:rPr lang="en-US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ite</a:t>
            </a:r>
            <a:r>
              <a:rPr lang="en-US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1800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ik</a:t>
            </a:r>
            <a:r>
              <a:rPr lang="en-US" sz="1800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-are</a:t>
            </a:r>
            <a:r>
              <a:rPr lang="en-US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-mash-</a:t>
            </a:r>
            <a:r>
              <a:rPr lang="en-US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ita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7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директор-г-н-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TOP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диплом-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ACC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ru-RU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один.за.другим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вручать</a:t>
            </a: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-CVB-</a:t>
            </a:r>
            <a:r>
              <a:rPr lang="en-GB" sz="1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GO-HON</a:t>
            </a: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-ADR-PST</a:t>
            </a:r>
            <a:endParaRPr lang="ru-RU" sz="18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270510" indent="0" algn="just">
              <a:lnSpc>
                <a:spcPct val="7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‘Директор школы вручал дипломы один за другим.’ (глагольная множественность)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7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(8)	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kesa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	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sensei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ga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	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watashi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ni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  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denwa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de-DE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o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		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kake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te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de-DE" sz="1800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ko</a:t>
            </a:r>
            <a:r>
              <a:rPr lang="ru-RU" sz="1800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de-DE" sz="1800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rare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mash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de-DE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ita</a:t>
            </a:r>
            <a:endParaRPr lang="ru-RU" sz="1800" i="1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 algn="just">
              <a:lnSpc>
                <a:spcPct val="7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ru-RU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сегодня.утром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учитель-</a:t>
            </a:r>
            <a:r>
              <a:rPr lang="de-DE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NOM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я-</a:t>
            </a:r>
            <a:r>
              <a:rPr lang="de-DE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DAT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  телефон-</a:t>
            </a:r>
            <a:r>
              <a:rPr lang="de-DE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ACC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звонить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-CVB-</a:t>
            </a:r>
            <a:r>
              <a:rPr lang="en-US" sz="1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COME-HON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-ADR-PST</a:t>
            </a:r>
            <a:endParaRPr lang="ru-RU" sz="18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 algn="just">
              <a:lnSpc>
                <a:spcPct val="7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	‘Сегодня утром мне позвонил учитель.’ (</a:t>
            </a:r>
            <a:r>
              <a:rPr lang="ru-RU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инверсив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RU" sz="1400" dirty="0"/>
          </a:p>
        </p:txBody>
      </p:sp>
    </p:spTree>
    <p:extLst>
      <p:ext uri="{BB962C8B-B14F-4D97-AF65-F5344CB8AC3E}">
        <p14:creationId xmlns:p14="http://schemas.microsoft.com/office/powerpoint/2010/main" val="4107444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46EDA-E02C-804A-9399-AE539343D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217" y="1420342"/>
            <a:ext cx="7559566" cy="496723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  <a:spcAft>
                <a:spcPts val="0"/>
              </a:spcAft>
              <a:tabLst>
                <a:tab pos="4902200" algn="l"/>
              </a:tabLst>
            </a:pP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Таблица 1. Гонорификация </a:t>
            </a:r>
            <a:r>
              <a:rPr lang="en-US" sz="18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iku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и </a:t>
            </a:r>
            <a:r>
              <a:rPr lang="en-US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kuru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при помощи суффикса 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-(</a:t>
            </a:r>
            <a:r>
              <a:rPr lang="en-US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r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r>
              <a:rPr lang="en-US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are</a:t>
            </a:r>
            <a:r>
              <a:rPr lang="ru-RU" sz="1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в разных функциях: средние значения оценок приемлемости в 6 анкетах</a:t>
            </a:r>
            <a:endParaRPr lang="en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683DC0-E7CD-CC4C-8BDF-F26F30566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12</a:t>
            </a:fld>
            <a:endParaRPr lang="en-RU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000EFDE-14F8-2245-BF7D-731BF6FCB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606" y="2046228"/>
            <a:ext cx="11654788" cy="443280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DE3BA84-83B1-6B47-AA6E-B35D1F1DB4ED}"/>
              </a:ext>
            </a:extLst>
          </p:cNvPr>
          <p:cNvSpPr txBox="1"/>
          <p:nvPr/>
        </p:nvSpPr>
        <p:spPr>
          <a:xfrm>
            <a:off x="3457303" y="501650"/>
            <a:ext cx="4545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endParaRPr lang="en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712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FE140-B78B-3B47-A928-3D15E978D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>
                <a:latin typeface="Times New Roman" panose="02020603050405020304" pitchFamily="18" charset="0"/>
              </a:rPr>
              <a:t>Статистика</a:t>
            </a:r>
            <a:endParaRPr lang="en-RU" sz="3000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156C9-7F31-D246-90ED-DDAFEAAB4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855"/>
            <a:ext cx="10515600" cy="4800108"/>
          </a:xfrm>
        </p:spPr>
        <p:txBody>
          <a:bodyPr>
            <a:normAutofit/>
          </a:bodyPr>
          <a:lstStyle/>
          <a:p>
            <a:pPr algn="just"/>
            <a:r>
              <a:rPr lang="ru-RU" sz="1500" dirty="0">
                <a:ea typeface="MS Mincho" panose="02020609040205080304" pitchFamily="49" charset="-128"/>
              </a:rPr>
              <a:t>е</a:t>
            </a:r>
            <a:r>
              <a:rPr lang="ru-RU" sz="1500" dirty="0">
                <a:latin typeface="Times New Roman" panose="02020603050405020304" pitchFamily="18" charset="0"/>
                <a:ea typeface="MS Mincho" panose="02020609040205080304" pitchFamily="49" charset="-128"/>
              </a:rPr>
              <a:t>сть ли статистически значимые различия в приемлемости </a:t>
            </a:r>
            <a:r>
              <a:rPr lang="ru-RU" sz="15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гонорификации</a:t>
            </a:r>
            <a:r>
              <a:rPr lang="ru-RU" sz="1500" dirty="0">
                <a:latin typeface="Times New Roman" panose="02020603050405020304" pitchFamily="18" charset="0"/>
                <a:ea typeface="MS Mincho" panose="02020609040205080304" pitchFamily="49" charset="-128"/>
              </a:rPr>
              <a:t> в зависимости от функции; если да, то какие?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ea typeface="MS Mincho" panose="02020609040205080304" pitchFamily="49" charset="-128"/>
              </a:rPr>
              <a:t>однофакторный тест ANOV</a:t>
            </a:r>
            <a:r>
              <a:rPr lang="en-US" sz="1500" dirty="0">
                <a:latin typeface="Times New Roman" panose="02020603050405020304" pitchFamily="18" charset="0"/>
                <a:ea typeface="MS Mincho" panose="02020609040205080304" pitchFamily="49" charset="-128"/>
              </a:rPr>
              <a:t>A</a:t>
            </a:r>
            <a:r>
              <a:rPr lang="ru-RU" sz="1500" dirty="0">
                <a:latin typeface="Times New Roman" panose="02020603050405020304" pitchFamily="18" charset="0"/>
                <a:ea typeface="MS Mincho" panose="02020609040205080304" pitchFamily="49" charset="-128"/>
              </a:rPr>
              <a:t>: да, различия значимы (</a:t>
            </a:r>
            <a:r>
              <a:rPr lang="ru-RU" sz="15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F</a:t>
            </a:r>
            <a:r>
              <a:rPr lang="ru-RU" sz="1500" dirty="0">
                <a:latin typeface="Times New Roman" panose="02020603050405020304" pitchFamily="18" charset="0"/>
                <a:ea typeface="MS Mincho" panose="02020609040205080304" pitchFamily="49" charset="-128"/>
              </a:rPr>
              <a:t> (5, 1386) = 29,44, </a:t>
            </a:r>
            <a:r>
              <a:rPr lang="ru-RU" sz="15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p</a:t>
            </a:r>
            <a:r>
              <a:rPr lang="ru-RU" sz="1500" dirty="0">
                <a:latin typeface="Times New Roman" panose="02020603050405020304" pitchFamily="18" charset="0"/>
                <a:ea typeface="MS Mincho" panose="02020609040205080304" pitchFamily="49" charset="-128"/>
              </a:rPr>
              <a:t> = 0, 001)</a:t>
            </a:r>
            <a:endParaRPr lang="ru-RU" sz="1500" dirty="0"/>
          </a:p>
          <a:p>
            <a:pPr algn="just"/>
            <a:r>
              <a:rPr lang="ru-RU" sz="1500" dirty="0">
                <a:latin typeface="Times New Roman" panose="02020603050405020304" pitchFamily="18" charset="0"/>
                <a:ea typeface="MS Mincho" panose="02020609040205080304" pitchFamily="49" charset="-128"/>
              </a:rPr>
              <a:t>апостериорный анализ (</a:t>
            </a:r>
            <a:r>
              <a:rPr lang="en-US" sz="1500" dirty="0">
                <a:latin typeface="Times New Roman" panose="02020603050405020304" pitchFamily="18" charset="0"/>
                <a:ea typeface="MS Mincho" panose="02020609040205080304" pitchFamily="49" charset="-128"/>
              </a:rPr>
              <a:t>HSD-</a:t>
            </a:r>
            <a:r>
              <a:rPr lang="ru-RU" sz="1500" dirty="0">
                <a:latin typeface="Times New Roman" panose="02020603050405020304" pitchFamily="18" charset="0"/>
                <a:ea typeface="MS Mincho" panose="02020609040205080304" pitchFamily="49" charset="-128"/>
              </a:rPr>
              <a:t>критерий </a:t>
            </a:r>
            <a:r>
              <a:rPr lang="ru-RU" sz="15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Тьюки</a:t>
            </a:r>
            <a:r>
              <a:rPr lang="ru-RU" sz="1500" dirty="0">
                <a:latin typeface="Times New Roman" panose="02020603050405020304" pitchFamily="18" charset="0"/>
                <a:ea typeface="MS Mincho" panose="02020609040205080304" pitchFamily="49" charset="-128"/>
              </a:rPr>
              <a:t>):</a:t>
            </a:r>
          </a:p>
          <a:p>
            <a:pPr marL="0" indent="0" algn="ctr">
              <a:lnSpc>
                <a:spcPct val="110000"/>
              </a:lnSpc>
              <a:spcAft>
                <a:spcPts val="0"/>
              </a:spcAft>
              <a:buNone/>
              <a:tabLst>
                <a:tab pos="34925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MS Mincho" panose="02020609040205080304" pitchFamily="49" charset="-128"/>
              </a:rPr>
              <a:t>Таблица 2. Апостериорный анализ различий между функциями: средние оценки и размер эффекта </a:t>
            </a:r>
            <a:r>
              <a:rPr lang="en-US" sz="1600" dirty="0">
                <a:latin typeface="Times New Roman" panose="02020603050405020304" pitchFamily="18" charset="0"/>
                <a:ea typeface="MS Mincho" panose="02020609040205080304" pitchFamily="49" charset="-128"/>
              </a:rPr>
              <a:t>d</a:t>
            </a:r>
            <a:r>
              <a:rPr lang="ru-RU" sz="1600" dirty="0">
                <a:latin typeface="Times New Roman" panose="02020603050405020304" pitchFamily="18" charset="0"/>
                <a:ea typeface="MS Mincho" panose="02020609040205080304" pitchFamily="49" charset="-128"/>
              </a:rPr>
              <a:t>-Коэна</a:t>
            </a:r>
            <a:endParaRPr lang="en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5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/>
            <a:endParaRPr lang="ru-RU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/>
            <a:endParaRPr lang="ru-RU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 algn="just">
              <a:buNone/>
            </a:pPr>
            <a:endParaRPr lang="en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400F8-DAF4-F647-8679-5DE5E4E0C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13</a:t>
            </a:fld>
            <a:endParaRPr lang="en-R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95AC8E-A3E7-F846-9AA9-7EF62510E2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552" y="2874498"/>
            <a:ext cx="7760755" cy="320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77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FE140-B78B-3B47-A928-3D15E978D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>
                <a:latin typeface="Times New Roman" panose="02020603050405020304" pitchFamily="18" charset="0"/>
              </a:rPr>
              <a:t>Статистика</a:t>
            </a:r>
            <a:br>
              <a:rPr lang="ru-RU" sz="3000" dirty="0">
                <a:latin typeface="Times New Roman" panose="02020603050405020304" pitchFamily="18" charset="0"/>
              </a:rPr>
            </a:br>
            <a:endParaRPr lang="en-RU" sz="3000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156C9-7F31-D246-90ED-DDAFEAAB4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8251"/>
            <a:ext cx="10515600" cy="4938712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  <a:tabLst>
                <a:tab pos="660400" algn="l"/>
                <a:tab pos="2374900" algn="l"/>
              </a:tabLst>
            </a:pPr>
            <a:r>
              <a:rPr lang="ru-RU" sz="1800" dirty="0">
                <a:ea typeface="MS Mincho" panose="02020609040205080304" pitchFamily="49" charset="-128"/>
              </a:rPr>
              <a:t>е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сть ли такое различие между </a:t>
            </a:r>
            <a:r>
              <a:rPr lang="ru-RU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вентивом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и </a:t>
            </a:r>
            <a:r>
              <a:rPr lang="ru-RU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андативом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в рамках одной функции; если да, то какое?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многофакторный тест ANOV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A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: да, различия значимы 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(F (1, 924) = 13,432, p&lt;0,001) </a:t>
            </a:r>
            <a:endParaRPr lang="ru-RU" sz="18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/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апостериорный анализ (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HSD-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критерий </a:t>
            </a:r>
            <a:r>
              <a:rPr lang="ru-RU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Тьюки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): различие значимо только в рамках </a:t>
            </a:r>
            <a:r>
              <a:rPr lang="ru-RU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дуратива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p</a:t>
            </a:r>
            <a:r>
              <a:rPr lang="ja-JP" altLang="en-US" sz="180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tukey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 = 0, 002).</a:t>
            </a:r>
            <a:endParaRPr lang="ru-RU" sz="1500" dirty="0">
              <a:ea typeface="MS Mincho" panose="02020609040205080304" pitchFamily="49" charset="-128"/>
            </a:endParaRPr>
          </a:p>
          <a:p>
            <a:pPr marL="457200" lvl="1" indent="0" algn="ctr">
              <a:buNone/>
            </a:pPr>
            <a:r>
              <a:rPr lang="ru-RU" sz="1800" dirty="0"/>
              <a:t>Рисунок 1а. Результаты теста на приемлемость </a:t>
            </a:r>
            <a:r>
              <a:rPr lang="ru-RU" sz="1800" dirty="0" err="1"/>
              <a:t>гонорификации</a:t>
            </a:r>
            <a:r>
              <a:rPr lang="ru-RU" sz="1800" dirty="0"/>
              <a:t> </a:t>
            </a:r>
            <a:r>
              <a:rPr lang="en-US" sz="1800" i="1" dirty="0" err="1"/>
              <a:t>iku</a:t>
            </a:r>
            <a:r>
              <a:rPr lang="ru-RU" sz="1800" dirty="0"/>
              <a:t> и </a:t>
            </a:r>
            <a:r>
              <a:rPr lang="en-US" sz="1800" i="1" dirty="0"/>
              <a:t>kuru</a:t>
            </a:r>
            <a:endParaRPr lang="en-RU" sz="1800" i="1" dirty="0"/>
          </a:p>
          <a:p>
            <a:pPr lvl="2" algn="just"/>
            <a:endParaRPr lang="ru-RU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/>
            <a:endParaRPr lang="ru-RU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 algn="just">
              <a:buNone/>
            </a:pPr>
            <a:endParaRPr lang="en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400F8-DAF4-F647-8679-5DE5E4E0C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14</a:t>
            </a:fld>
            <a:endParaRPr lang="en-RU"/>
          </a:p>
        </p:txBody>
      </p:sp>
      <p:graphicFrame>
        <p:nvGraphicFramePr>
          <p:cNvPr id="7" name="Диаграмма 9">
            <a:extLst>
              <a:ext uri="{FF2B5EF4-FFF2-40B4-BE49-F238E27FC236}">
                <a16:creationId xmlns:a16="http://schemas.microsoft.com/office/drawing/2014/main" id="{3347D01D-5E2B-7847-8A7B-FB8AE7F3C8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5602225"/>
              </p:ext>
            </p:extLst>
          </p:nvPr>
        </p:nvGraphicFramePr>
        <p:xfrm>
          <a:off x="1481137" y="2933700"/>
          <a:ext cx="8653463" cy="306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0569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FE140-B78B-3B47-A928-3D15E978D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>
                <a:latin typeface="Times New Roman" panose="02020603050405020304" pitchFamily="18" charset="0"/>
              </a:rPr>
              <a:t>Итого</a:t>
            </a:r>
            <a:endParaRPr lang="en-RU" sz="3000" b="1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156C9-7F31-D246-90ED-DDAFEAAB4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751"/>
            <a:ext cx="10515600" cy="4748212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ea typeface="MS Mincho" panose="02020609040205080304" pitchFamily="49" charset="-128"/>
              </a:rPr>
              <a:t>о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риентив – наименее грамматикализованная функция 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(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далее не рассматривается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endParaRPr lang="ru-RU" sz="20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/>
            <a:r>
              <a:rPr lang="ru-RU" sz="2000" dirty="0">
                <a:ea typeface="MS Mincho" panose="02020609040205080304" pitchFamily="49" charset="-128"/>
              </a:rPr>
              <a:t>дуратив </a:t>
            </a:r>
            <a:r>
              <a:rPr lang="ru-RU" sz="2000" i="1" dirty="0">
                <a:ea typeface="MS Mincho" panose="02020609040205080304" pitchFamily="49" charset="-128"/>
              </a:rPr>
              <a:t>(</a:t>
            </a:r>
            <a:r>
              <a:rPr lang="en-US" sz="2000" i="1" dirty="0">
                <a:ea typeface="MS Mincho" panose="02020609040205080304" pitchFamily="49" charset="-128"/>
              </a:rPr>
              <a:t>kuru</a:t>
            </a:r>
            <a:r>
              <a:rPr lang="ru-RU" sz="2000" i="1" dirty="0">
                <a:ea typeface="MS Mincho" panose="02020609040205080304" pitchFamily="49" charset="-128"/>
              </a:rPr>
              <a:t>)</a:t>
            </a:r>
            <a:r>
              <a:rPr lang="en-US" sz="2000" i="1" dirty="0">
                <a:ea typeface="MS Mincho" panose="02020609040205080304" pitchFamily="49" charset="-128"/>
              </a:rPr>
              <a:t> </a:t>
            </a:r>
            <a:r>
              <a:rPr lang="ru-RU" sz="2000" i="1" dirty="0">
                <a:ea typeface="MS Mincho" panose="02020609040205080304" pitchFamily="49" charset="-128"/>
              </a:rPr>
              <a:t>–</a:t>
            </a:r>
            <a:r>
              <a:rPr lang="ru-RU" sz="2000" dirty="0">
                <a:ea typeface="MS Mincho" panose="02020609040205080304" pitchFamily="49" charset="-128"/>
              </a:rPr>
              <a:t> наименее грамматикализованная из непространственных функций</a:t>
            </a:r>
            <a:endParaRPr lang="en-US" sz="2000" dirty="0">
              <a:ea typeface="MS Mincho" panose="02020609040205080304" pitchFamily="49" charset="-128"/>
            </a:endParaRPr>
          </a:p>
          <a:p>
            <a:pPr algn="just"/>
            <a:r>
              <a:rPr lang="ru-RU" sz="2000" dirty="0">
                <a:ea typeface="MS Mincho" panose="02020609040205080304" pitchFamily="49" charset="-128"/>
              </a:rPr>
              <a:t>в функции </a:t>
            </a:r>
            <a:r>
              <a:rPr lang="ru-RU" sz="2000" dirty="0" err="1">
                <a:ea typeface="MS Mincho" panose="02020609040205080304" pitchFamily="49" charset="-128"/>
              </a:rPr>
              <a:t>дуратива</a:t>
            </a:r>
            <a:r>
              <a:rPr lang="ru-RU" sz="2000" dirty="0">
                <a:ea typeface="MS Mincho" panose="02020609040205080304" pitchFamily="49" charset="-128"/>
              </a:rPr>
              <a:t> </a:t>
            </a:r>
            <a:r>
              <a:rPr lang="en-US" sz="2000" i="1" dirty="0" err="1">
                <a:ea typeface="MS Mincho" panose="02020609040205080304" pitchFamily="49" charset="-128"/>
              </a:rPr>
              <a:t>iku</a:t>
            </a:r>
            <a:r>
              <a:rPr lang="ru-RU" sz="2000" dirty="0">
                <a:ea typeface="MS Mincho" panose="02020609040205080304" pitchFamily="49" charset="-128"/>
              </a:rPr>
              <a:t> более </a:t>
            </a:r>
            <a:r>
              <a:rPr lang="ru-RU" sz="2000" dirty="0" err="1">
                <a:ea typeface="MS Mincho" panose="02020609040205080304" pitchFamily="49" charset="-128"/>
              </a:rPr>
              <a:t>грамматикализован</a:t>
            </a:r>
            <a:r>
              <a:rPr lang="ru-RU" sz="2000" dirty="0">
                <a:ea typeface="MS Mincho" panose="02020609040205080304" pitchFamily="49" charset="-128"/>
              </a:rPr>
              <a:t>, чем </a:t>
            </a:r>
            <a:r>
              <a:rPr lang="en-US" sz="2000" i="1" dirty="0">
                <a:ea typeface="MS Mincho" panose="02020609040205080304" pitchFamily="49" charset="-128"/>
              </a:rPr>
              <a:t>kuru</a:t>
            </a:r>
            <a:endParaRPr lang="ru-RU" sz="2000" dirty="0">
              <a:ea typeface="MS Mincho" panose="02020609040205080304" pitchFamily="49" charset="-128"/>
            </a:endParaRPr>
          </a:p>
          <a:p>
            <a:pPr algn="just"/>
            <a:r>
              <a:rPr lang="ru-RU" sz="2000" dirty="0">
                <a:ea typeface="MS Mincho" panose="02020609040205080304" pitchFamily="49" charset="-128"/>
              </a:rPr>
              <a:t>глагольная множественность – наиболее грамматикализованная из функций </a:t>
            </a:r>
            <a:r>
              <a:rPr lang="en-US" sz="2000" i="1" dirty="0" err="1">
                <a:ea typeface="MS Mincho" panose="02020609040205080304" pitchFamily="49" charset="-128"/>
              </a:rPr>
              <a:t>iku</a:t>
            </a:r>
            <a:endParaRPr lang="ru-RU" sz="20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/>
            <a:r>
              <a:rPr lang="ru-RU" sz="2000" dirty="0">
                <a:ea typeface="MS Mincho" panose="02020609040205080304" pitchFamily="49" charset="-128"/>
              </a:rPr>
              <a:t>и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нверсив – наиболее грамматикализованная функция из всех рассмотренных</a:t>
            </a:r>
          </a:p>
          <a:p>
            <a:pPr algn="just"/>
            <a:r>
              <a:rPr lang="ru-RU" sz="2000" dirty="0">
                <a:ea typeface="MS Mincho" panose="02020609040205080304" pitchFamily="49" charset="-128"/>
              </a:rPr>
              <a:t>результаты во многом совпадают с </a:t>
            </a:r>
            <a:r>
              <a:rPr lang="en-US" sz="2000" dirty="0">
                <a:ea typeface="MS Mincho" panose="02020609040205080304" pitchFamily="49" charset="-128"/>
              </a:rPr>
              <a:t>[Hidaka 2018] </a:t>
            </a:r>
            <a:r>
              <a:rPr lang="ru-RU" sz="2000" dirty="0">
                <a:ea typeface="MS Mincho" panose="02020609040205080304" pitchFamily="49" charset="-128"/>
              </a:rPr>
              <a:t>и </a:t>
            </a:r>
            <a:r>
              <a:rPr lang="en-US" sz="2000" dirty="0">
                <a:ea typeface="MS Mincho" panose="02020609040205080304" pitchFamily="49" charset="-128"/>
              </a:rPr>
              <a:t>[Sumida 2011]</a:t>
            </a:r>
            <a:endParaRPr lang="ru-RU" sz="2000" dirty="0">
              <a:ea typeface="MS Mincho" panose="02020609040205080304" pitchFamily="49" charset="-128"/>
            </a:endParaRPr>
          </a:p>
          <a:p>
            <a:pPr marL="0" indent="0" algn="just">
              <a:buNone/>
            </a:pPr>
            <a:endParaRPr lang="ru-RU" sz="2000" i="1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400F8-DAF4-F647-8679-5DE5E4E0C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15</a:t>
            </a:fld>
            <a:endParaRPr lang="en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8869F5-4682-DE4E-AB05-A4CFFB843516}"/>
              </a:ext>
            </a:extLst>
          </p:cNvPr>
          <p:cNvSpPr txBox="1"/>
          <p:nvPr/>
        </p:nvSpPr>
        <p:spPr>
          <a:xfrm>
            <a:off x="1732782" y="4093575"/>
            <a:ext cx="8418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PMingLiU" panose="02020500000000000000" pitchFamily="18" charset="-120"/>
              </a:rPr>
              <a:t>Рис. 1б. Степень грамматикализованности конструкций в разных функциях в сНЯЯ</a:t>
            </a:r>
          </a:p>
          <a:p>
            <a:r>
              <a:rPr lang="ru-RU" dirty="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  <a:endParaRPr lang="en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RU" dirty="0">
              <a:latin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0BB2054-7B41-5F4C-8FB9-16BD9974B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8817" y="4430930"/>
            <a:ext cx="6967582" cy="160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057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257D2-B169-BF41-BDD3-BC228DF13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доклада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B6B4B-E3F6-0543-B324-1594F940C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Диахроническая гипотеза 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функций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te-iku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-kuru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грамматикализации: экспериментальное исследование</a:t>
            </a:r>
          </a:p>
          <a:p>
            <a:pPr marL="514350" indent="-514350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Диахронический анализ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8882F-4A07-A545-B7F9-F900FD0C6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16</a:t>
            </a:fld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4105595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DAEFA-1C77-F845-92E3-E8B261DCD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221" y="166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000" dirty="0" err="1"/>
              <a:t>Древнеяпонский</a:t>
            </a:r>
            <a:r>
              <a:rPr lang="ru-RU" sz="3000" dirty="0"/>
              <a:t> язык (далее ДЯЯ, 700–800 гг.)</a:t>
            </a:r>
            <a:endParaRPr lang="en-RU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9E9FE-4EF5-A04F-BF9F-273277F48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221" y="1383506"/>
            <a:ext cx="10515600" cy="4351338"/>
          </a:xfrm>
        </p:spPr>
        <p:txBody>
          <a:bodyPr/>
          <a:lstStyle/>
          <a:p>
            <a:r>
              <a:rPr lang="ru-RU" sz="2000" dirty="0">
                <a:cs typeface="Times New Roman" panose="02020603050405020304" pitchFamily="18" charset="0"/>
              </a:rPr>
              <a:t>данные: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Corpus of Historical Japanese [CHJ]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предыдущие исследования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cs typeface="Times New Roman" panose="02020603050405020304" pitchFamily="18" charset="0"/>
              </a:rPr>
              <a:t>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онструкции: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V.inf-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yuku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V.inf-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Inoue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1962]: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Манъёсю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5 функций (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инхоатив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дуратив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градатив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000" dirty="0">
                <a:cs typeface="Times New Roman" panose="02020603050405020304" pitchFamily="18" charset="0"/>
              </a:rPr>
              <a:t>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корпусе встречаются только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непрототипические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примеры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инверсива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Манъёсю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кн. 11, песня 2384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RU" dirty="0"/>
          </a:p>
          <a:p>
            <a:endParaRPr lang="en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E187D0-DAD6-E54F-B3AA-CDD3D1F17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17</a:t>
            </a:fld>
            <a:endParaRPr lang="en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7E8C73-7E7E-1D41-A114-D0D76C5DD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618" y="3651250"/>
            <a:ext cx="7038727" cy="226585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951349-6CA7-F34F-A4DF-7B5F52FB36E3}"/>
              </a:ext>
            </a:extLst>
          </p:cNvPr>
          <p:cNvSpPr txBox="1"/>
          <p:nvPr/>
        </p:nvSpPr>
        <p:spPr>
          <a:xfrm>
            <a:off x="557206" y="360766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(9)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62EBCF-B567-A14E-AAAC-3E58C6A487C9}"/>
              </a:ext>
            </a:extLst>
          </p:cNvPr>
          <p:cNvSpPr txBox="1"/>
          <p:nvPr/>
        </p:nvSpPr>
        <p:spPr>
          <a:xfrm>
            <a:off x="7847080" y="5609324"/>
            <a:ext cx="3482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</a:rPr>
              <a:t>Перевод А.Е. </a:t>
            </a:r>
            <a:r>
              <a:rPr lang="ru-RU" sz="1400" dirty="0" err="1">
                <a:latin typeface="Times New Roman" panose="02020603050405020304" pitchFamily="18" charset="0"/>
              </a:rPr>
              <a:t>Глускиной</a:t>
            </a:r>
            <a:r>
              <a:rPr lang="ru-RU" sz="1400" dirty="0">
                <a:latin typeface="Times New Roman" panose="02020603050405020304" pitchFamily="18" charset="0"/>
              </a:rPr>
              <a:t> [</a:t>
            </a:r>
            <a:r>
              <a:rPr lang="ru-RU" sz="1400" dirty="0" err="1">
                <a:latin typeface="Times New Roman" panose="02020603050405020304" pitchFamily="18" charset="0"/>
              </a:rPr>
              <a:t>Манъёсю</a:t>
            </a:r>
            <a:r>
              <a:rPr lang="ru-RU" sz="1400" dirty="0">
                <a:latin typeface="Times New Roman" panose="02020603050405020304" pitchFamily="18" charset="0"/>
              </a:rPr>
              <a:t> 1971]  </a:t>
            </a:r>
          </a:p>
        </p:txBody>
      </p:sp>
    </p:spTree>
    <p:extLst>
      <p:ext uri="{BB962C8B-B14F-4D97-AF65-F5344CB8AC3E}">
        <p14:creationId xmlns:p14="http://schemas.microsoft.com/office/powerpoint/2010/main" val="1857042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5FF54-CD9B-2042-A6F6-7A329465F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[Kojima 1998]: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Гэндзи-моногатари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 как и у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[Inoue 1962],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инверсив и глагольная множественность отсутствуют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Гэндзи-моногатари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гл. 15 «В зарослях полыни», дан 2 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в левом контексте уже содержится информация о том, что субъект достиг того места, где происходит диалог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41528-2488-6D47-9D1B-9629C6C1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18</a:t>
            </a:fld>
            <a:endParaRPr lang="en-RU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B80D52-1F8B-0840-9C78-B6008BF83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/>
              <a:t>Классический японский язык (далее КЯЯ, 800–1200 гг.)</a:t>
            </a:r>
            <a:endParaRPr lang="en-RU" sz="3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DD1B4E-452E-E54F-8D26-837145F5F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583" y="3429000"/>
            <a:ext cx="7199744" cy="213382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40FB58-C60E-0F48-8AC7-B2353CB6C20E}"/>
              </a:ext>
            </a:extLst>
          </p:cNvPr>
          <p:cNvSpPr txBox="1"/>
          <p:nvPr/>
        </p:nvSpPr>
        <p:spPr>
          <a:xfrm>
            <a:off x="995698" y="3429000"/>
            <a:ext cx="569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B07486-3EFD-2E47-9C2F-1C064FA3A708}"/>
              </a:ext>
            </a:extLst>
          </p:cNvPr>
          <p:cNvSpPr txBox="1"/>
          <p:nvPr/>
        </p:nvSpPr>
        <p:spPr>
          <a:xfrm>
            <a:off x="838200" y="5635963"/>
            <a:ext cx="8750975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всё равно нельзя исключить вероятность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ориентивной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интерпретации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604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5FF54-CD9B-2042-A6F6-7A329465F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632"/>
            <a:ext cx="10515600" cy="4486275"/>
          </a:xfrm>
        </p:spPr>
        <p:txBody>
          <a:bodyPr>
            <a:normAutofit/>
          </a:bodyPr>
          <a:lstStyle/>
          <a:p>
            <a:r>
              <a:rPr lang="ru-RU" sz="1500" dirty="0">
                <a:cs typeface="Times New Roman" panose="02020603050405020304" pitchFamily="18" charset="0"/>
              </a:rPr>
              <a:t>чуть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более убедительный пример из «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Кокинвакасю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песня 1023</a:t>
            </a:r>
            <a:r>
              <a:rPr lang="en-RU" sz="1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5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[Shimizu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</a:t>
            </a:r>
            <a:r>
              <a:rPr lang="en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]: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агентивность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субъекта отличает инверсив от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инхоатива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глагола </a:t>
            </a:r>
            <a:r>
              <a:rPr lang="en-US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</a:t>
            </a:r>
            <a:r>
              <a:rPr lang="en-US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атаковать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персонифицирован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агентивен</a:t>
            </a:r>
          </a:p>
          <a:p>
            <a:r>
              <a:rPr lang="ru-RU" sz="1500" dirty="0">
                <a:cs typeface="Times New Roman" panose="02020603050405020304" pitchFamily="18" charset="0"/>
              </a:rPr>
              <a:t>но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исключена про</a:t>
            </a:r>
            <a:r>
              <a:rPr lang="ru-RU" sz="1500" dirty="0">
                <a:cs typeface="Times New Roman" panose="02020603050405020304" pitchFamily="18" charset="0"/>
              </a:rPr>
              <a:t>странственная интерпретация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>
                <a:cs typeface="Times New Roman" panose="02020603050405020304" pitchFamily="18" charset="0"/>
              </a:rPr>
              <a:t>(11а) – пограничный случай </a:t>
            </a:r>
            <a:r>
              <a:rPr lang="ru-RU" sz="1500" dirty="0" err="1">
                <a:cs typeface="Times New Roman" panose="02020603050405020304" pitchFamily="18" charset="0"/>
              </a:rPr>
              <a:t>грамматикализационного</a:t>
            </a:r>
            <a:r>
              <a:rPr lang="ru-RU" sz="1500" dirty="0">
                <a:cs typeface="Times New Roman" panose="02020603050405020304" pitchFamily="18" charset="0"/>
              </a:rPr>
              <a:t> континуума</a:t>
            </a:r>
            <a:endParaRPr lang="en-RU" sz="1500" dirty="0">
              <a:cs typeface="Times New Roman" panose="02020603050405020304" pitchFamily="18" charset="0"/>
            </a:endParaRPr>
          </a:p>
          <a:p>
            <a:r>
              <a:rPr lang="ru-RU" sz="1500" dirty="0">
                <a:cs typeface="Times New Roman" panose="02020603050405020304" pitchFamily="18" charset="0"/>
              </a:rPr>
              <a:t>ч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ерез метафорическое расширение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ориентивный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показатель приобретает инверсивную функцию</a:t>
            </a:r>
          </a:p>
          <a:p>
            <a:endParaRPr lang="ru-RU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41528-2488-6D47-9D1B-9629C6C1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19</a:t>
            </a:fld>
            <a:endParaRPr lang="en-RU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B80D52-1F8B-0840-9C78-B6008BF83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/>
              <a:t>Классический японский язык (800–1200</a:t>
            </a:r>
            <a:r>
              <a:rPr lang="en-US" sz="3000" dirty="0"/>
              <a:t> </a:t>
            </a:r>
            <a:r>
              <a:rPr lang="ru-RU" sz="3000" dirty="0"/>
              <a:t>гг.)</a:t>
            </a:r>
            <a:endParaRPr lang="en-RU" sz="3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0FB58-C60E-0F48-8AC7-B2353CB6C20E}"/>
              </a:ext>
            </a:extLst>
          </p:cNvPr>
          <p:cNvSpPr txBox="1"/>
          <p:nvPr/>
        </p:nvSpPr>
        <p:spPr>
          <a:xfrm>
            <a:off x="1090759" y="3749159"/>
            <a:ext cx="84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(11а)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945B476-C523-9B4B-9F9C-A9B8A27BF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583" y="3744770"/>
            <a:ext cx="6716872" cy="2128496"/>
          </a:xfrm>
          <a:prstGeom prst="rect">
            <a:avLst/>
          </a:prstGeom>
          <a:ln>
            <a:solidFill>
              <a:schemeClr val="bg1"/>
            </a:solidFill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C111986-B2FA-7B43-8764-E6FBE377952E}"/>
                  </a:ext>
                </a:extLst>
              </p14:cNvPr>
              <p14:cNvContentPartPr/>
              <p14:nvPr/>
            </p14:nvContentPartPr>
            <p14:xfrm>
              <a:off x="8850655" y="5446080"/>
              <a:ext cx="162000" cy="1058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C111986-B2FA-7B43-8764-E6FBE377952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46335" y="5441760"/>
                <a:ext cx="170640" cy="11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18C8C2C1-9821-B84A-A977-53EADBE9668B}"/>
                  </a:ext>
                </a:extLst>
              </p14:cNvPr>
              <p14:cNvContentPartPr/>
              <p14:nvPr/>
            </p14:nvContentPartPr>
            <p14:xfrm>
              <a:off x="8985295" y="5019480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18C8C2C1-9821-B84A-A977-53EADBE9668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895655" y="4839840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80878D80-6A11-6A4A-8FFE-2AFF9F7FA3DC}"/>
                  </a:ext>
                </a:extLst>
              </p14:cNvPr>
              <p14:cNvContentPartPr/>
              <p14:nvPr/>
            </p14:nvContentPartPr>
            <p14:xfrm>
              <a:off x="9025975" y="5017680"/>
              <a:ext cx="117720" cy="1080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80878D80-6A11-6A4A-8FFE-2AFF9F7FA3D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936335" y="4838040"/>
                <a:ext cx="297360" cy="46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858FD1E2-C1EB-044F-8523-5B5AD002B959}"/>
                  </a:ext>
                </a:extLst>
              </p14:cNvPr>
              <p14:cNvContentPartPr/>
              <p14:nvPr/>
            </p14:nvContentPartPr>
            <p14:xfrm>
              <a:off x="8999335" y="4968360"/>
              <a:ext cx="228960" cy="4316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858FD1E2-C1EB-044F-8523-5B5AD002B95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909335" y="4788720"/>
                <a:ext cx="408600" cy="79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15E7996-02E8-AD47-8D11-28AC92880D0B}"/>
                  </a:ext>
                </a:extLst>
              </p14:cNvPr>
              <p14:cNvContentPartPr/>
              <p14:nvPr/>
            </p14:nvContentPartPr>
            <p14:xfrm>
              <a:off x="8983495" y="4863240"/>
              <a:ext cx="225360" cy="5806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15E7996-02E8-AD47-8D11-28AC92880D0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920855" y="4800600"/>
                <a:ext cx="351000" cy="706320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26823BD3-AD33-304F-9018-C0BE0B229793}"/>
              </a:ext>
            </a:extLst>
          </p:cNvPr>
          <p:cNvSpPr txBox="1"/>
          <p:nvPr/>
        </p:nvSpPr>
        <p:spPr>
          <a:xfrm>
            <a:off x="7336342" y="5879882"/>
            <a:ext cx="4017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</a:rPr>
              <a:t>Перевод А.А. Долина [</a:t>
            </a:r>
            <a:r>
              <a:rPr lang="ru-RU" sz="1400" dirty="0" err="1">
                <a:latin typeface="Times New Roman" panose="02020603050405020304" pitchFamily="18" charset="0"/>
              </a:rPr>
              <a:t>Кокинвакасю</a:t>
            </a:r>
            <a:r>
              <a:rPr lang="ru-RU" sz="1400" dirty="0">
                <a:latin typeface="Times New Roman" panose="02020603050405020304" pitchFamily="18" charset="0"/>
              </a:rPr>
              <a:t> 2001]  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27AE345-2F4D-F146-8122-A084A790B0ED}"/>
                  </a:ext>
                </a:extLst>
              </p14:cNvPr>
              <p14:cNvContentPartPr/>
              <p14:nvPr/>
            </p14:nvContentPartPr>
            <p14:xfrm>
              <a:off x="8299128" y="5695632"/>
              <a:ext cx="6192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27AE345-2F4D-F146-8122-A084A790B0E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209488" y="5515632"/>
                <a:ext cx="24156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639DA02-5DE0-054B-8635-DA2351A4A68C}"/>
                  </a:ext>
                </a:extLst>
              </p14:cNvPr>
              <p14:cNvContentPartPr/>
              <p14:nvPr/>
            </p14:nvContentPartPr>
            <p14:xfrm>
              <a:off x="8286888" y="5698872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639DA02-5DE0-054B-8635-DA2351A4A68C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197248" y="5518872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C470312-1845-014D-8D62-6C5FCF4FF009}"/>
                  </a:ext>
                </a:extLst>
              </p14:cNvPr>
              <p14:cNvContentPartPr/>
              <p14:nvPr/>
            </p14:nvContentPartPr>
            <p14:xfrm>
              <a:off x="8286888" y="5698872"/>
              <a:ext cx="10080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C470312-1845-014D-8D62-6C5FCF4FF00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197248" y="5518872"/>
                <a:ext cx="28044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387EA63-B232-5741-A64D-612FC76EE47C}"/>
                  </a:ext>
                </a:extLst>
              </p14:cNvPr>
              <p14:cNvContentPartPr/>
              <p14:nvPr/>
            </p14:nvContentPartPr>
            <p14:xfrm>
              <a:off x="8323608" y="5558472"/>
              <a:ext cx="23400" cy="1011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387EA63-B232-5741-A64D-612FC76EE47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233968" y="5378472"/>
                <a:ext cx="203040" cy="46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0151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257D2-B169-BF41-BDD3-BC228DF13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доклада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B6B4B-E3F6-0543-B324-1594F940C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Диахроническая гипотеза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функций </a:t>
            </a:r>
            <a:r>
              <a:rPr lang="en-US" i="1" dirty="0" err="1">
                <a:cs typeface="Times New Roman" panose="02020603050405020304" pitchFamily="18" charset="0"/>
              </a:rPr>
              <a:t>te</a:t>
            </a:r>
            <a:r>
              <a:rPr lang="en-US" i="1" dirty="0">
                <a:cs typeface="Times New Roman" panose="02020603050405020304" pitchFamily="18" charset="0"/>
              </a:rPr>
              <a:t>-iku &amp; </a:t>
            </a:r>
            <a:r>
              <a:rPr lang="en-US" i="1" dirty="0" err="1">
                <a:cs typeface="Times New Roman" panose="02020603050405020304" pitchFamily="18" charset="0"/>
              </a:rPr>
              <a:t>te</a:t>
            </a:r>
            <a:r>
              <a:rPr lang="en-US" i="1" dirty="0">
                <a:cs typeface="Times New Roman" panose="02020603050405020304" pitchFamily="18" charset="0"/>
              </a:rPr>
              <a:t>-kuru</a:t>
            </a:r>
            <a:endParaRPr lang="ru-RU" i="1" dirty="0"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грамматикализации: экспериментальное исследование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Диахронический анализ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8882F-4A07-A545-B7F9-F900FD0C6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2</a:t>
            </a:fld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22550766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7F40DB-797F-4C40-B290-1B405B8CA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20</a:t>
            </a:fld>
            <a:endParaRPr lang="en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1F10F6-0AC2-5D4C-934D-ECB26668EAE7}"/>
              </a:ext>
            </a:extLst>
          </p:cNvPr>
          <p:cNvSpPr txBox="1"/>
          <p:nvPr/>
        </p:nvSpPr>
        <p:spPr>
          <a:xfrm>
            <a:off x="1591426" y="2557037"/>
            <a:ext cx="729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(11б)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08B44D-EE9C-944B-8B85-2034204A5F21}"/>
              </a:ext>
            </a:extLst>
          </p:cNvPr>
          <p:cNvSpPr txBox="1"/>
          <p:nvPr/>
        </p:nvSpPr>
        <p:spPr>
          <a:xfrm>
            <a:off x="2890157" y="2557037"/>
            <a:ext cx="69812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</a:t>
            </a:r>
            <a:r>
              <a:rPr lang="pl-PL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-ga		ikinari		nagut-te-</a:t>
            </a:r>
            <a:r>
              <a:rPr lang="en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-ita</a:t>
            </a:r>
          </a:p>
          <a:p>
            <a:r>
              <a:rPr lang="en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Taro-NOM	suddenly		hit-CVB-</a:t>
            </a:r>
            <a:r>
              <a:rPr lang="en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en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-PST</a:t>
            </a:r>
          </a:p>
          <a:p>
            <a:r>
              <a:rPr lang="en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Внезапно Таро ударил (меня).</a:t>
            </a:r>
            <a:r>
              <a:rPr lang="en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[Shimizu 2010: 56]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852965-90B3-BA40-A209-CDD79AAB2753}"/>
              </a:ext>
            </a:extLst>
          </p:cNvPr>
          <p:cNvSpPr txBox="1"/>
          <p:nvPr/>
        </p:nvSpPr>
        <p:spPr>
          <a:xfrm>
            <a:off x="1591426" y="3762972"/>
            <a:ext cx="729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(11в)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2B674F-CFB3-A246-AB03-BF462329C892}"/>
              </a:ext>
            </a:extLst>
          </p:cNvPr>
          <p:cNvSpPr txBox="1"/>
          <p:nvPr/>
        </p:nvSpPr>
        <p:spPr>
          <a:xfrm>
            <a:off x="2890157" y="3762971"/>
            <a:ext cx="7935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watashi-wa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ikinari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Tar</a:t>
            </a:r>
            <a:r>
              <a:rPr lang="pl-PL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		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nagut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-ta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I-TOP		suddenly		Taro-ACC	hit-CVB-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-PST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Ожидаемое значение: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внезапно ударил Таро.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[ibid.]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3F1BB69-925E-184D-BD63-25ED57BA2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375"/>
            <a:ext cx="11201400" cy="5393192"/>
          </a:xfrm>
        </p:spPr>
        <p:txBody>
          <a:bodyPr>
            <a:normAutofit/>
          </a:bodyPr>
          <a:lstStyle/>
          <a:p>
            <a:r>
              <a:rPr lang="ru-RU" sz="1800" dirty="0"/>
              <a:t>в (11б) физическое перемещение субъекта не является фокусом </a:t>
            </a:r>
            <a:r>
              <a:rPr lang="ru-RU" sz="1800" dirty="0" err="1"/>
              <a:t>ассерции</a:t>
            </a:r>
            <a:endParaRPr lang="ru-RU" sz="1800" dirty="0"/>
          </a:p>
          <a:p>
            <a:r>
              <a:rPr lang="ru-RU" sz="1800" dirty="0"/>
              <a:t>об этом свидетельствует невозможность замены </a:t>
            </a:r>
            <a:r>
              <a:rPr lang="en-US" sz="1800" i="1" dirty="0"/>
              <a:t>kuru</a:t>
            </a:r>
            <a:r>
              <a:rPr lang="ru-RU" sz="1800" i="1" dirty="0"/>
              <a:t> </a:t>
            </a:r>
            <a:r>
              <a:rPr lang="ru-RU" sz="1800" dirty="0"/>
              <a:t>на</a:t>
            </a:r>
            <a:r>
              <a:rPr lang="ru-RU" sz="1800" i="1" dirty="0"/>
              <a:t> </a:t>
            </a:r>
            <a:r>
              <a:rPr lang="en-US" sz="1800" i="1" dirty="0" err="1"/>
              <a:t>iku</a:t>
            </a:r>
            <a:r>
              <a:rPr lang="en-US" sz="1800" dirty="0"/>
              <a:t> </a:t>
            </a:r>
            <a:r>
              <a:rPr lang="ru-RU" sz="1800" dirty="0"/>
              <a:t>в (11в)</a:t>
            </a:r>
            <a:endParaRPr lang="ru-RU" sz="1800" i="1" dirty="0"/>
          </a:p>
          <a:p>
            <a:r>
              <a:rPr lang="ru-RU" sz="1800" dirty="0"/>
              <a:t>на первый план выходит направленность действия в сторону дейктического центра (здесь — говорящего)</a:t>
            </a:r>
          </a:p>
        </p:txBody>
      </p:sp>
    </p:spTree>
    <p:extLst>
      <p:ext uri="{BB962C8B-B14F-4D97-AF65-F5344CB8AC3E}">
        <p14:creationId xmlns:p14="http://schemas.microsoft.com/office/powerpoint/2010/main" val="2991159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5FF54-CD9B-2042-A6F6-7A329465F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632"/>
            <a:ext cx="10515600" cy="4486275"/>
          </a:xfrm>
        </p:spPr>
        <p:txBody>
          <a:bodyPr>
            <a:normAutofit/>
          </a:bodyPr>
          <a:lstStyle/>
          <a:p>
            <a:r>
              <a:rPr lang="ru-RU" sz="1500" dirty="0">
                <a:cs typeface="Times New Roman" panose="02020603050405020304" pitchFamily="18" charset="0"/>
              </a:rPr>
              <a:t>чуть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более убедительный пример из «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Кокинвакасю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песня 1023</a:t>
            </a:r>
            <a:r>
              <a:rPr lang="en-RU" sz="1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5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[Shimizu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</a:t>
            </a:r>
            <a:r>
              <a:rPr lang="en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]: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агентивность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субъекта отличает инверсив от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инхоатива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глагола </a:t>
            </a:r>
            <a:r>
              <a:rPr lang="en-US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</a:t>
            </a:r>
            <a:r>
              <a:rPr lang="en-US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атаковать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персонифицирован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агентивен</a:t>
            </a:r>
          </a:p>
          <a:p>
            <a:r>
              <a:rPr lang="ru-RU" sz="1500" dirty="0">
                <a:cs typeface="Times New Roman" panose="02020603050405020304" pitchFamily="18" charset="0"/>
              </a:rPr>
              <a:t>но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исключена про</a:t>
            </a:r>
            <a:r>
              <a:rPr lang="ru-RU" sz="1500" dirty="0">
                <a:cs typeface="Times New Roman" panose="02020603050405020304" pitchFamily="18" charset="0"/>
              </a:rPr>
              <a:t>странственная интерпретация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>
                <a:cs typeface="Times New Roman" panose="02020603050405020304" pitchFamily="18" charset="0"/>
              </a:rPr>
              <a:t>(11а) – пограничный случай </a:t>
            </a:r>
            <a:r>
              <a:rPr lang="ru-RU" sz="1500" dirty="0" err="1">
                <a:cs typeface="Times New Roman" panose="02020603050405020304" pitchFamily="18" charset="0"/>
              </a:rPr>
              <a:t>грамматикализационного</a:t>
            </a:r>
            <a:r>
              <a:rPr lang="ru-RU" sz="1500" dirty="0">
                <a:cs typeface="Times New Roman" panose="02020603050405020304" pitchFamily="18" charset="0"/>
              </a:rPr>
              <a:t> континуума</a:t>
            </a:r>
            <a:endParaRPr lang="en-RU" sz="1500" dirty="0">
              <a:cs typeface="Times New Roman" panose="02020603050405020304" pitchFamily="18" charset="0"/>
            </a:endParaRPr>
          </a:p>
          <a:p>
            <a:r>
              <a:rPr lang="ru-RU" sz="1500" dirty="0">
                <a:cs typeface="Times New Roman" panose="02020603050405020304" pitchFamily="18" charset="0"/>
              </a:rPr>
              <a:t>ч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ерез метафорическое расширение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ориентивный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показатель приобретает инверсивную функцию</a:t>
            </a:r>
          </a:p>
          <a:p>
            <a:endParaRPr lang="ru-RU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41528-2488-6D47-9D1B-9629C6C1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21</a:t>
            </a:fld>
            <a:endParaRPr lang="en-RU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B80D52-1F8B-0840-9C78-B6008BF83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/>
              <a:t>Классический японский язык (800–1200</a:t>
            </a:r>
            <a:r>
              <a:rPr lang="en-US" sz="3000" dirty="0"/>
              <a:t> </a:t>
            </a:r>
            <a:r>
              <a:rPr lang="ru-RU" sz="3000" dirty="0"/>
              <a:t>гг.)</a:t>
            </a:r>
            <a:endParaRPr lang="en-RU" sz="3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0FB58-C60E-0F48-8AC7-B2353CB6C20E}"/>
              </a:ext>
            </a:extLst>
          </p:cNvPr>
          <p:cNvSpPr txBox="1"/>
          <p:nvPr/>
        </p:nvSpPr>
        <p:spPr>
          <a:xfrm>
            <a:off x="1090759" y="3749159"/>
            <a:ext cx="84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(11а)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945B476-C523-9B4B-9F9C-A9B8A27BF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583" y="3744770"/>
            <a:ext cx="6716872" cy="2128496"/>
          </a:xfrm>
          <a:prstGeom prst="rect">
            <a:avLst/>
          </a:prstGeom>
          <a:ln>
            <a:solidFill>
              <a:schemeClr val="bg1"/>
            </a:solidFill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C111986-B2FA-7B43-8764-E6FBE377952E}"/>
                  </a:ext>
                </a:extLst>
              </p14:cNvPr>
              <p14:cNvContentPartPr/>
              <p14:nvPr/>
            </p14:nvContentPartPr>
            <p14:xfrm>
              <a:off x="8850655" y="5446080"/>
              <a:ext cx="162000" cy="1058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C111986-B2FA-7B43-8764-E6FBE377952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46335" y="5441760"/>
                <a:ext cx="170640" cy="11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18C8C2C1-9821-B84A-A977-53EADBE9668B}"/>
                  </a:ext>
                </a:extLst>
              </p14:cNvPr>
              <p14:cNvContentPartPr/>
              <p14:nvPr/>
            </p14:nvContentPartPr>
            <p14:xfrm>
              <a:off x="8985295" y="5019480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18C8C2C1-9821-B84A-A977-53EADBE9668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895655" y="4839840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80878D80-6A11-6A4A-8FFE-2AFF9F7FA3DC}"/>
                  </a:ext>
                </a:extLst>
              </p14:cNvPr>
              <p14:cNvContentPartPr/>
              <p14:nvPr/>
            </p14:nvContentPartPr>
            <p14:xfrm>
              <a:off x="9025975" y="5017680"/>
              <a:ext cx="117720" cy="1080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80878D80-6A11-6A4A-8FFE-2AFF9F7FA3D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936335" y="4838040"/>
                <a:ext cx="297360" cy="46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858FD1E2-C1EB-044F-8523-5B5AD002B959}"/>
                  </a:ext>
                </a:extLst>
              </p14:cNvPr>
              <p14:cNvContentPartPr/>
              <p14:nvPr/>
            </p14:nvContentPartPr>
            <p14:xfrm>
              <a:off x="8999335" y="4968360"/>
              <a:ext cx="228960" cy="4316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858FD1E2-C1EB-044F-8523-5B5AD002B95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909335" y="4788720"/>
                <a:ext cx="408600" cy="79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15E7996-02E8-AD47-8D11-28AC92880D0B}"/>
                  </a:ext>
                </a:extLst>
              </p14:cNvPr>
              <p14:cNvContentPartPr/>
              <p14:nvPr/>
            </p14:nvContentPartPr>
            <p14:xfrm>
              <a:off x="8983495" y="4863240"/>
              <a:ext cx="225360" cy="5806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15E7996-02E8-AD47-8D11-28AC92880D0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920855" y="4800600"/>
                <a:ext cx="351000" cy="706320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26823BD3-AD33-304F-9018-C0BE0B229793}"/>
              </a:ext>
            </a:extLst>
          </p:cNvPr>
          <p:cNvSpPr txBox="1"/>
          <p:nvPr/>
        </p:nvSpPr>
        <p:spPr>
          <a:xfrm>
            <a:off x="7336342" y="5879882"/>
            <a:ext cx="4017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</a:rPr>
              <a:t>Перевод А.А. Долина [</a:t>
            </a:r>
            <a:r>
              <a:rPr lang="ru-RU" sz="1400" dirty="0" err="1">
                <a:latin typeface="Times New Roman" panose="02020603050405020304" pitchFamily="18" charset="0"/>
              </a:rPr>
              <a:t>Кокинвакасю</a:t>
            </a:r>
            <a:r>
              <a:rPr lang="ru-RU" sz="1400" dirty="0">
                <a:latin typeface="Times New Roman" panose="02020603050405020304" pitchFamily="18" charset="0"/>
              </a:rPr>
              <a:t> 2001]  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27AE345-2F4D-F146-8122-A084A790B0ED}"/>
                  </a:ext>
                </a:extLst>
              </p14:cNvPr>
              <p14:cNvContentPartPr/>
              <p14:nvPr/>
            </p14:nvContentPartPr>
            <p14:xfrm>
              <a:off x="8299128" y="5695632"/>
              <a:ext cx="6192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27AE345-2F4D-F146-8122-A084A790B0E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209488" y="5515632"/>
                <a:ext cx="24156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639DA02-5DE0-054B-8635-DA2351A4A68C}"/>
                  </a:ext>
                </a:extLst>
              </p14:cNvPr>
              <p14:cNvContentPartPr/>
              <p14:nvPr/>
            </p14:nvContentPartPr>
            <p14:xfrm>
              <a:off x="8286888" y="5698872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639DA02-5DE0-054B-8635-DA2351A4A68C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197248" y="5518872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C470312-1845-014D-8D62-6C5FCF4FF009}"/>
                  </a:ext>
                </a:extLst>
              </p14:cNvPr>
              <p14:cNvContentPartPr/>
              <p14:nvPr/>
            </p14:nvContentPartPr>
            <p14:xfrm>
              <a:off x="8286888" y="5698872"/>
              <a:ext cx="10080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C470312-1845-014D-8D62-6C5FCF4FF00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197248" y="5518872"/>
                <a:ext cx="28044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387EA63-B232-5741-A64D-612FC76EE47C}"/>
                  </a:ext>
                </a:extLst>
              </p14:cNvPr>
              <p14:cNvContentPartPr/>
              <p14:nvPr/>
            </p14:nvContentPartPr>
            <p14:xfrm>
              <a:off x="8323608" y="5558472"/>
              <a:ext cx="23400" cy="1011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387EA63-B232-5741-A64D-612FC76EE47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233968" y="5378472"/>
                <a:ext cx="203040" cy="46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6668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72ADF-7C03-504D-B520-CC359C01D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Новояпонский</a:t>
            </a:r>
            <a:r>
              <a:rPr lang="ru-RU" dirty="0"/>
              <a:t> язык (далее НЯЯ, 1600–)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C53FB-5C37-E546-AEE9-197AC1E3B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533"/>
            <a:ext cx="11068455" cy="465771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>
                <a:cs typeface="Times New Roman" panose="02020603050405020304" pitchFamily="18" charset="0"/>
              </a:rPr>
              <a:t>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лагольная множественность?</a:t>
            </a:r>
          </a:p>
          <a:p>
            <a:pPr algn="just"/>
            <a:r>
              <a:rPr lang="ru-RU" sz="2000" dirty="0">
                <a:cs typeface="Times New Roman" panose="02020603050405020304" pitchFamily="18" charset="0"/>
              </a:rPr>
              <a:t>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апрос: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ichi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ichi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tsugitsugi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junban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zokuzoku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(на расстоянии до 7 единиц от ключевого слова) +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(на расстоянии до 2 единиц до ключевого слова) +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(лексема, ключевое слово)</a:t>
            </a:r>
          </a:p>
          <a:p>
            <a:pPr algn="just"/>
            <a:r>
              <a:rPr lang="ru-RU" sz="2000" dirty="0">
                <a:cs typeface="Times New Roman" panose="02020603050405020304" pitchFamily="18" charset="0"/>
              </a:rPr>
              <a:t>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 (по всему корпусу) – 6 вхождений, самое раннее – фрагмент  из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Дзёгаку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Дзасси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за 1895 г.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180000">
              <a:lnSpc>
                <a:spcPct val="70000"/>
              </a:lnSpc>
              <a:buNone/>
              <a:tabLst>
                <a:tab pos="1800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(12)	</a:t>
            </a:r>
            <a:r>
              <a:rPr lang="en-US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ko-no	</a:t>
            </a:r>
            <a:r>
              <a:rPr lang="ru-RU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		</a:t>
            </a:r>
            <a:r>
              <a:rPr lang="en-US" sz="20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bunshō</a:t>
            </a:r>
            <a:r>
              <a:rPr lang="ru-RU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	</a:t>
            </a:r>
            <a:r>
              <a:rPr lang="en-US" sz="20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na-ki</a:t>
            </a:r>
            <a:r>
              <a:rPr lang="en-US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ru-RU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			</a:t>
            </a:r>
            <a:r>
              <a:rPr lang="en-US" sz="20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shi</a:t>
            </a:r>
            <a:r>
              <a:rPr lang="ru-RU" sz="20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</a:t>
            </a:r>
            <a:r>
              <a:rPr lang="en-US" sz="20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bunshi-wa</a:t>
            </a:r>
            <a:r>
              <a:rPr lang="ru-RU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en-US" sz="20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kakki</a:t>
            </a:r>
            <a:r>
              <a:rPr lang="en-US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ru-RU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		</a:t>
            </a:r>
            <a:r>
              <a:rPr lang="en-US" sz="20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na-shi</a:t>
            </a:r>
            <a:r>
              <a:rPr lang="en-US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ru-RU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		</a:t>
            </a:r>
            <a:r>
              <a:rPr lang="en-US" sz="20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zokuzoku-toshite</a:t>
            </a:r>
            <a:r>
              <a:rPr lang="ru-RU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	</a:t>
            </a:r>
          </a:p>
          <a:p>
            <a:pPr marL="0" indent="0" algn="just" defTabSz="180000">
              <a:lnSpc>
                <a:spcPct val="70000"/>
              </a:lnSpc>
              <a:buNone/>
              <a:tabLst>
                <a:tab pos="1800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			такой-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ATR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	текст			нет-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ATR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		газета-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TOP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			живость	нет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-FIN	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		один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за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одним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-ADV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</a:p>
          <a:p>
            <a:pPr marL="0" indent="0" algn="just" defTabSz="180000">
              <a:lnSpc>
                <a:spcPct val="70000"/>
              </a:lnSpc>
              <a:buNone/>
              <a:tabLst>
                <a:tab pos="180000" algn="l"/>
              </a:tabLst>
            </a:pPr>
            <a:r>
              <a:rPr lang="ru-RU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			</a:t>
            </a:r>
            <a:r>
              <a:rPr lang="en-US" sz="2000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horobi</a:t>
            </a:r>
            <a:r>
              <a:rPr lang="en-US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</a:t>
            </a:r>
            <a:r>
              <a:rPr lang="en-US" sz="2000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yuk</a:t>
            </a:r>
            <a:r>
              <a:rPr lang="en-US" sz="20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-u</a:t>
            </a:r>
            <a:endParaRPr lang="ru-RU" sz="2000" i="1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 algn="just" defTabSz="180000">
              <a:lnSpc>
                <a:spcPct val="70000"/>
              </a:lnSpc>
              <a:buNone/>
              <a:tabLst>
                <a:tab pos="1800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			гибнуть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.INF-</a:t>
            </a:r>
            <a:r>
              <a:rPr lang="en-US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GO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-PRS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</a:p>
          <a:p>
            <a:pPr marL="0" indent="0" algn="just" defTabSz="180000">
              <a:lnSpc>
                <a:spcPct val="70000"/>
              </a:lnSpc>
              <a:buNone/>
              <a:tabLst>
                <a:tab pos="1800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			‘В газетах, где не печатаются такие тексты, нет жизни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Они </a:t>
            </a:r>
            <a:r>
              <a:rPr lang="ru-RU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вымирают одна за одной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.’ [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CHJ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]</a:t>
            </a:r>
          </a:p>
          <a:p>
            <a:pPr marL="0" indent="0" algn="just" defTabSz="180000">
              <a:lnSpc>
                <a:spcPct val="70000"/>
              </a:lnSpc>
              <a:buNone/>
              <a:tabLst>
                <a:tab pos="180000" algn="l"/>
              </a:tabLs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defTabSz="180000">
              <a:lnSpc>
                <a:spcPct val="70000"/>
              </a:lnSpc>
              <a:tabLst>
                <a:tab pos="180000" algn="l"/>
              </a:tabLst>
            </a:pPr>
            <a:r>
              <a:rPr lang="ru-RU" sz="2000" dirty="0">
                <a:ea typeface="Times New Roman" panose="02020603050405020304" pitchFamily="18" charset="0"/>
              </a:rPr>
              <a:t>оставшиеся 5 примеров: просветительские журналы за 1925 г. (2) и школьные учебниками за 1945 г. (3).</a:t>
            </a:r>
          </a:p>
          <a:p>
            <a:pPr algn="just" defTabSz="180000">
              <a:lnSpc>
                <a:spcPct val="70000"/>
              </a:lnSpc>
              <a:tabLst>
                <a:tab pos="180000" algn="l"/>
              </a:tabLst>
            </a:pPr>
            <a:endParaRPr lang="en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n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05210-C10E-A34B-95F4-F95230393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22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733258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EE97E-F97D-704F-886B-37F0D7F3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8118"/>
          </a:xfrm>
        </p:spPr>
        <p:txBody>
          <a:bodyPr/>
          <a:lstStyle/>
          <a:p>
            <a:pPr algn="ctr"/>
            <a:r>
              <a:rPr lang="ru-RU" dirty="0"/>
              <a:t>Итого</a:t>
            </a:r>
            <a:endParaRPr lang="en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4D46B-B29F-044D-9B4D-2EF406728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23</a:t>
            </a:fld>
            <a:endParaRPr lang="en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101A88-4F16-BE41-AF33-D91D23ED0066}"/>
              </a:ext>
            </a:extLst>
          </p:cNvPr>
          <p:cNvSpPr txBox="1"/>
          <p:nvPr/>
        </p:nvSpPr>
        <p:spPr>
          <a:xfrm>
            <a:off x="702126" y="1453244"/>
            <a:ext cx="106516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современные функции 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сформировались уже к середине КЯЯ (нач. 11 в.)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амая «молодая»</a:t>
            </a:r>
            <a:r>
              <a:rPr lang="en-RU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 функций </a:t>
            </a:r>
            <a:r>
              <a:rPr lang="en-US" sz="23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kuru</a:t>
            </a:r>
            <a:r>
              <a:rPr lang="en-US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инверсив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самая «молодая» функция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всех рассмотренных — глагольная множественность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не знаем, как соотносятся между собой дуратив </a:t>
            </a:r>
            <a:r>
              <a:rPr lang="ru-RU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iku</a:t>
            </a:r>
            <a:r>
              <a:rPr lang="ru-RU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дуратив </a:t>
            </a:r>
            <a:r>
              <a:rPr lang="ru-RU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</a:t>
            </a:r>
            <a:r>
              <a:rPr lang="ru-RU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потому что обе эти функции фиксируются уже в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Манъёсю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[Inoue 1962]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RU" dirty="0">
              <a:latin typeface="Times New Roman" panose="02020603050405020304" pitchFamily="18" charset="0"/>
            </a:endParaRP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582160AB-DB5D-514B-A786-DADC803785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1617" y="4108471"/>
            <a:ext cx="7317316" cy="2247879"/>
          </a:xfr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D98046C-8606-7643-B887-00A79898579A}"/>
              </a:ext>
            </a:extLst>
          </p:cNvPr>
          <p:cNvSpPr txBox="1"/>
          <p:nvPr/>
        </p:nvSpPr>
        <p:spPr>
          <a:xfrm>
            <a:off x="2351617" y="3712436"/>
            <a:ext cx="731731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2. Диахронический порядок появления функций в корпусе </a:t>
            </a:r>
            <a:endParaRPr lang="en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605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257D2-B169-BF41-BDD3-BC228DF13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доклада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B6B4B-E3F6-0543-B324-1594F940C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Диахроническая гипотеза 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функций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te-iku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-kuru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грамматикализации: экспериментальное исследование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Диахронический анализ</a:t>
            </a:r>
          </a:p>
          <a:p>
            <a:pPr marL="514350" indent="-514350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en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8882F-4A07-A545-B7F9-F900FD0C6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24</a:t>
            </a:fld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26578205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CC7B2-343E-B04F-A84D-44C18B3EA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4786"/>
            <a:ext cx="10515600" cy="5442177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ea typeface="PMingLiU" panose="02020500000000000000" pitchFamily="18" charset="-120"/>
              </a:rPr>
              <a:t>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иахроническая гипотеза подтверждается в рамках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iku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 и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kuru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 как отдельно взятых показателей</a:t>
            </a:r>
            <a:r>
              <a:rPr lang="en-RU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9DE005-9841-6A4D-94D9-D2EB6272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25</a:t>
            </a:fld>
            <a:endParaRPr lang="en-R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CD52D-D82D-274D-A076-9F486734A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114" y="1772059"/>
            <a:ext cx="5725886" cy="33676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0C73A87-88EC-5544-9262-9729F435C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0171" y="1819072"/>
            <a:ext cx="5725886" cy="336762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958CB0A-7E11-CD4E-AD74-50E6E7716511}"/>
              </a:ext>
            </a:extLst>
          </p:cNvPr>
          <p:cNvSpPr/>
          <p:nvPr/>
        </p:nvSpPr>
        <p:spPr>
          <a:xfrm>
            <a:off x="1948765" y="2146472"/>
            <a:ext cx="2277414" cy="421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13CE85-C9D4-6A4A-AF98-2F0215BE072B}"/>
              </a:ext>
            </a:extLst>
          </p:cNvPr>
          <p:cNvSpPr/>
          <p:nvPr/>
        </p:nvSpPr>
        <p:spPr>
          <a:xfrm>
            <a:off x="3567449" y="3256004"/>
            <a:ext cx="1094704" cy="421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F17AD3-E8BB-434D-8797-2E9AF7B13349}"/>
              </a:ext>
            </a:extLst>
          </p:cNvPr>
          <p:cNvSpPr/>
          <p:nvPr/>
        </p:nvSpPr>
        <p:spPr>
          <a:xfrm>
            <a:off x="656134" y="3490007"/>
            <a:ext cx="246845" cy="152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E9B4E7-D217-3748-8EF0-A1C5093C1421}"/>
              </a:ext>
            </a:extLst>
          </p:cNvPr>
          <p:cNvSpPr/>
          <p:nvPr/>
        </p:nvSpPr>
        <p:spPr>
          <a:xfrm>
            <a:off x="6642279" y="2215166"/>
            <a:ext cx="1094704" cy="3863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32FBA92-0357-E543-B38D-6AFC68515128}"/>
              </a:ext>
            </a:extLst>
          </p:cNvPr>
          <p:cNvSpPr/>
          <p:nvPr/>
        </p:nvSpPr>
        <p:spPr>
          <a:xfrm>
            <a:off x="10170017" y="2192627"/>
            <a:ext cx="1093631" cy="4089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30D6E7-DF72-A244-AE11-0B257FBCE31D}"/>
              </a:ext>
            </a:extLst>
          </p:cNvPr>
          <p:cNvSpPr/>
          <p:nvPr/>
        </p:nvSpPr>
        <p:spPr>
          <a:xfrm>
            <a:off x="7879725" y="3272937"/>
            <a:ext cx="1094704" cy="429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7DDD638-9944-1542-BDC9-3FB565D45847}"/>
              </a:ext>
            </a:extLst>
          </p:cNvPr>
          <p:cNvSpPr/>
          <p:nvPr/>
        </p:nvSpPr>
        <p:spPr>
          <a:xfrm>
            <a:off x="6828103" y="3526706"/>
            <a:ext cx="306793" cy="159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449834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CC7B2-343E-B04F-A84D-44C18B3EA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4786"/>
            <a:ext cx="10515600" cy="5442177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ea typeface="PMingLiU" panose="02020500000000000000" pitchFamily="18" charset="-120"/>
              </a:rPr>
              <a:t>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иахроническая гипотеза не подтверждается при объединении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iku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 и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kuru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 в общую категорию</a:t>
            </a:r>
            <a:endParaRPr lang="en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9DE005-9841-6A4D-94D9-D2EB6272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26</a:t>
            </a:fld>
            <a:endParaRPr lang="en-R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98DAA2-7713-C54D-9F14-0382EC1917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708384"/>
            <a:ext cx="7117729" cy="4186229"/>
          </a:xfrm>
          <a:prstGeom prst="rect">
            <a:avLst/>
          </a:prstGeom>
        </p:spPr>
      </p:pic>
      <p:sp>
        <p:nvSpPr>
          <p:cNvPr id="9" name="Frame 8">
            <a:extLst>
              <a:ext uri="{FF2B5EF4-FFF2-40B4-BE49-F238E27FC236}">
                <a16:creationId xmlns:a16="http://schemas.microsoft.com/office/drawing/2014/main" id="{9B683611-515C-8F46-9780-A33AC1CCE658}"/>
              </a:ext>
            </a:extLst>
          </p:cNvPr>
          <p:cNvSpPr/>
          <p:nvPr/>
        </p:nvSpPr>
        <p:spPr>
          <a:xfrm>
            <a:off x="5539154" y="2127738"/>
            <a:ext cx="2901461" cy="633046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9704AA93-190A-414C-BEA3-41623283A4E7}"/>
              </a:ext>
            </a:extLst>
          </p:cNvPr>
          <p:cNvSpPr/>
          <p:nvPr/>
        </p:nvSpPr>
        <p:spPr>
          <a:xfrm>
            <a:off x="4149970" y="3473459"/>
            <a:ext cx="3358662" cy="633046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6342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77D4-A930-AB44-8495-2D61ABA49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Выводы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277EE-CDB9-F94E-9168-8583560FD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403"/>
            <a:ext cx="10515600" cy="4486275"/>
          </a:xfrm>
        </p:spPr>
        <p:txBody>
          <a:bodyPr>
            <a:noAutofit/>
          </a:bodyPr>
          <a:lstStyle/>
          <a:p>
            <a:pPr algn="just"/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грамматикализовались независимо друг от друга, хотя в современном японском они нередко представляются как члены грамматической оппозиции (например, в функции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ориентивов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грамматикализованность отдельно взятых единиц в синхронии, измеренная квантитативно, отражает закономерности их исторического развития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однако наличие парадигматических отношений между этими единицами в синхронии не означает параллелизма в их диахронической грамматикализации</a:t>
            </a:r>
            <a:endParaRPr lang="en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908B7-1BF2-5D46-BCB2-2A80C3F1A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27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597005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3D715-7787-654C-ADD5-AD66D92B8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Список условных обозначений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2DBAD-BB67-C44E-B160-1D32AA967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ABL</a:t>
            </a:r>
            <a:r>
              <a:rPr lang="ru-RU" dirty="0"/>
              <a:t> — аблатив; </a:t>
            </a:r>
            <a:r>
              <a:rPr lang="en-US" dirty="0"/>
              <a:t>ACC</a:t>
            </a:r>
            <a:r>
              <a:rPr lang="ru-RU" dirty="0"/>
              <a:t> — аккузатив; </a:t>
            </a:r>
            <a:r>
              <a:rPr lang="en-US" dirty="0"/>
              <a:t>ADR</a:t>
            </a:r>
            <a:r>
              <a:rPr lang="ru-RU" dirty="0"/>
              <a:t> — адрессив; </a:t>
            </a:r>
            <a:r>
              <a:rPr lang="en-US" dirty="0"/>
              <a:t>ADV</a:t>
            </a:r>
            <a:r>
              <a:rPr lang="ru-RU" dirty="0"/>
              <a:t> — адвербиальная форма; </a:t>
            </a:r>
            <a:r>
              <a:rPr lang="en-US" dirty="0"/>
              <a:t>ALL</a:t>
            </a:r>
            <a:r>
              <a:rPr lang="ru-RU" dirty="0"/>
              <a:t> — </a:t>
            </a:r>
            <a:r>
              <a:rPr lang="ru-RU" dirty="0" err="1"/>
              <a:t>аллатив</a:t>
            </a:r>
            <a:r>
              <a:rPr lang="ru-RU" dirty="0"/>
              <a:t>; </a:t>
            </a:r>
            <a:r>
              <a:rPr lang="en-US" dirty="0"/>
              <a:t>ATR</a:t>
            </a:r>
            <a:r>
              <a:rPr lang="ru-RU" dirty="0"/>
              <a:t> — атрибутивная форма; </a:t>
            </a:r>
            <a:r>
              <a:rPr lang="en-US" dirty="0"/>
              <a:t>COME</a:t>
            </a:r>
            <a:r>
              <a:rPr lang="ru-RU" dirty="0"/>
              <a:t> — </a:t>
            </a:r>
            <a:r>
              <a:rPr lang="ru-RU" dirty="0" err="1"/>
              <a:t>вентив</a:t>
            </a:r>
            <a:r>
              <a:rPr lang="ru-RU" dirty="0"/>
              <a:t>; </a:t>
            </a:r>
            <a:r>
              <a:rPr lang="en-US" dirty="0"/>
              <a:t>COMP</a:t>
            </a:r>
            <a:r>
              <a:rPr lang="ru-RU" dirty="0"/>
              <a:t> — </a:t>
            </a:r>
            <a:r>
              <a:rPr lang="ru-RU" dirty="0" err="1"/>
              <a:t>комплементайзер</a:t>
            </a:r>
            <a:r>
              <a:rPr lang="ru-RU" dirty="0"/>
              <a:t>; </a:t>
            </a:r>
            <a:r>
              <a:rPr lang="en-US" dirty="0"/>
              <a:t>COND</a:t>
            </a:r>
            <a:r>
              <a:rPr lang="ru-RU" dirty="0"/>
              <a:t> — условно-временной показатель; </a:t>
            </a:r>
            <a:r>
              <a:rPr lang="en-US" dirty="0"/>
              <a:t>COP</a:t>
            </a:r>
            <a:r>
              <a:rPr lang="ru-RU" dirty="0"/>
              <a:t> — </a:t>
            </a:r>
            <a:r>
              <a:rPr lang="ru-RU" dirty="0" err="1"/>
              <a:t>копула</a:t>
            </a:r>
            <a:r>
              <a:rPr lang="ru-RU" dirty="0"/>
              <a:t>; </a:t>
            </a:r>
            <a:r>
              <a:rPr lang="en-US" dirty="0"/>
              <a:t>CVB</a:t>
            </a:r>
            <a:r>
              <a:rPr lang="ru-RU" dirty="0"/>
              <a:t> — </a:t>
            </a:r>
            <a:r>
              <a:rPr lang="ru-RU" dirty="0" err="1"/>
              <a:t>конвербная</a:t>
            </a:r>
            <a:r>
              <a:rPr lang="ru-RU" dirty="0"/>
              <a:t> форма; </a:t>
            </a:r>
            <a:r>
              <a:rPr lang="en-US" dirty="0"/>
              <a:t>DAT</a:t>
            </a:r>
            <a:r>
              <a:rPr lang="ru-RU" dirty="0"/>
              <a:t> — датив; </a:t>
            </a:r>
            <a:r>
              <a:rPr lang="en-US" dirty="0"/>
              <a:t>EMD</a:t>
            </a:r>
            <a:r>
              <a:rPr lang="ru-RU" dirty="0"/>
              <a:t> — показатель </a:t>
            </a:r>
            <a:r>
              <a:rPr lang="ru-RU" dirty="0" err="1"/>
              <a:t>эпистемической</a:t>
            </a:r>
            <a:r>
              <a:rPr lang="ru-RU" dirty="0"/>
              <a:t> модальности; </a:t>
            </a:r>
            <a:r>
              <a:rPr lang="en-US" dirty="0"/>
              <a:t>FIN </a:t>
            </a:r>
            <a:r>
              <a:rPr lang="ru-RU" dirty="0"/>
              <a:t>— заключительная форма; </a:t>
            </a:r>
            <a:r>
              <a:rPr lang="en-US" dirty="0"/>
              <a:t>FOC</a:t>
            </a:r>
            <a:r>
              <a:rPr lang="ru-RU" dirty="0"/>
              <a:t> — фокусная частица; </a:t>
            </a:r>
            <a:r>
              <a:rPr lang="en-US" dirty="0"/>
              <a:t>GEN</a:t>
            </a:r>
            <a:r>
              <a:rPr lang="ru-RU" dirty="0"/>
              <a:t> — генитив; </a:t>
            </a:r>
            <a:r>
              <a:rPr lang="en-US" dirty="0"/>
              <a:t>GO</a:t>
            </a:r>
            <a:r>
              <a:rPr lang="ru-RU" dirty="0"/>
              <a:t> — </a:t>
            </a:r>
            <a:r>
              <a:rPr lang="ru-RU" dirty="0" err="1"/>
              <a:t>андатив</a:t>
            </a:r>
            <a:r>
              <a:rPr lang="ru-RU" dirty="0"/>
              <a:t>; </a:t>
            </a:r>
            <a:r>
              <a:rPr lang="en-US" dirty="0"/>
              <a:t>HON</a:t>
            </a:r>
            <a:r>
              <a:rPr lang="ru-RU" dirty="0"/>
              <a:t> — </a:t>
            </a:r>
            <a:r>
              <a:rPr lang="ru-RU" dirty="0" err="1"/>
              <a:t>гоноратив</a:t>
            </a:r>
            <a:r>
              <a:rPr lang="ru-RU" dirty="0"/>
              <a:t>; </a:t>
            </a:r>
            <a:r>
              <a:rPr lang="en-US" dirty="0"/>
              <a:t>INF</a:t>
            </a:r>
            <a:r>
              <a:rPr lang="ru-RU" dirty="0"/>
              <a:t> — инфинитивная форма; </a:t>
            </a:r>
            <a:r>
              <a:rPr lang="en-US" dirty="0"/>
              <a:t>LOC</a:t>
            </a:r>
            <a:r>
              <a:rPr lang="ru-RU" dirty="0"/>
              <a:t> — локатив; </a:t>
            </a:r>
            <a:r>
              <a:rPr lang="en-US" dirty="0"/>
              <a:t>NEG</a:t>
            </a:r>
            <a:r>
              <a:rPr lang="ru-RU" dirty="0"/>
              <a:t> — отрицание; </a:t>
            </a:r>
            <a:r>
              <a:rPr lang="en-US" dirty="0"/>
              <a:t>NML</a:t>
            </a:r>
            <a:r>
              <a:rPr lang="ru-RU" dirty="0"/>
              <a:t> — субстантиватор; </a:t>
            </a:r>
            <a:r>
              <a:rPr lang="en-US" dirty="0"/>
              <a:t>NOM</a:t>
            </a:r>
            <a:r>
              <a:rPr lang="ru-RU" dirty="0"/>
              <a:t> — номинатив; </a:t>
            </a:r>
            <a:r>
              <a:rPr lang="en-US" dirty="0"/>
              <a:t>PMT</a:t>
            </a:r>
            <a:r>
              <a:rPr lang="ru-RU" dirty="0"/>
              <a:t> — </a:t>
            </a:r>
            <a:r>
              <a:rPr lang="ru-RU" dirty="0" err="1"/>
              <a:t>презумптив</a:t>
            </a:r>
            <a:r>
              <a:rPr lang="ru-RU" dirty="0"/>
              <a:t>; </a:t>
            </a:r>
            <a:r>
              <a:rPr lang="en-US" dirty="0"/>
              <a:t>PRS</a:t>
            </a:r>
            <a:r>
              <a:rPr lang="ru-RU" dirty="0"/>
              <a:t> — </a:t>
            </a:r>
            <a:r>
              <a:rPr lang="ru-RU" dirty="0" err="1"/>
              <a:t>настояще</a:t>
            </a:r>
            <a:r>
              <a:rPr lang="ru-RU" dirty="0"/>
              <a:t>-будущее время; </a:t>
            </a:r>
            <a:r>
              <a:rPr lang="en-US" dirty="0"/>
              <a:t>PST</a:t>
            </a:r>
            <a:r>
              <a:rPr lang="ru-RU" dirty="0"/>
              <a:t> — прошедшее время; </a:t>
            </a:r>
            <a:r>
              <a:rPr lang="en-US" dirty="0"/>
              <a:t>Q</a:t>
            </a:r>
            <a:r>
              <a:rPr lang="ru-RU" dirty="0"/>
              <a:t> — вопросительная частица; </a:t>
            </a:r>
            <a:r>
              <a:rPr lang="en-US" dirty="0"/>
              <a:t>TOP</a:t>
            </a:r>
            <a:r>
              <a:rPr lang="ru-RU" dirty="0"/>
              <a:t> — топик; </a:t>
            </a:r>
            <a:r>
              <a:rPr lang="en-US" dirty="0"/>
              <a:t>VRB</a:t>
            </a:r>
            <a:r>
              <a:rPr lang="ru-RU" dirty="0"/>
              <a:t> — </a:t>
            </a:r>
            <a:r>
              <a:rPr lang="ru-RU" dirty="0" err="1"/>
              <a:t>вербализатор</a:t>
            </a:r>
            <a:r>
              <a:rPr lang="ru-RU" dirty="0"/>
              <a:t>.</a:t>
            </a:r>
            <a:endParaRPr lang="en-RU" dirty="0"/>
          </a:p>
          <a:p>
            <a:endParaRPr lang="en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9107D-0A99-5743-8D2D-F9B9B6731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28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134589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61A30-3274-6040-BC11-AC012FB6C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940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Литература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56959-5ED3-484F-9637-58C9FDE07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6712"/>
            <a:ext cx="10620375" cy="4719638"/>
          </a:xfrm>
        </p:spPr>
        <p:txBody>
          <a:bodyPr>
            <a:normAutofit fontScale="62500" lnSpcReduction="20000"/>
          </a:bodyPr>
          <a:lstStyle/>
          <a:p>
            <a:pPr marL="720000" indent="-720000" algn="just">
              <a:buNone/>
            </a:pPr>
            <a:r>
              <a:rPr lang="ru-RU" dirty="0"/>
              <a:t>Алпатов 1973</a:t>
            </a:r>
            <a:r>
              <a:rPr lang="en-US" dirty="0"/>
              <a:t> </a:t>
            </a:r>
            <a:r>
              <a:rPr lang="ru-RU" dirty="0"/>
              <a:t>— В.</a:t>
            </a:r>
            <a:r>
              <a:rPr lang="en-US" dirty="0"/>
              <a:t> </a:t>
            </a:r>
            <a:r>
              <a:rPr lang="ru-RU" dirty="0"/>
              <a:t>М.</a:t>
            </a:r>
            <a:r>
              <a:rPr lang="en-US" dirty="0"/>
              <a:t> </a:t>
            </a:r>
            <a:r>
              <a:rPr lang="ru-RU" dirty="0"/>
              <a:t>Алпатов. Категории вежливости в современном японском языке. М.: Наука, 1973.</a:t>
            </a:r>
            <a:endParaRPr lang="en-RU" dirty="0"/>
          </a:p>
          <a:p>
            <a:pPr marL="720000" indent="-720000" algn="just">
              <a:buNone/>
            </a:pPr>
            <a:r>
              <a:rPr lang="ru-RU" dirty="0"/>
              <a:t>Кузнецов 2020 — А.</a:t>
            </a:r>
            <a:r>
              <a:rPr lang="en-US" dirty="0"/>
              <a:t> </a:t>
            </a:r>
            <a:r>
              <a:rPr lang="ru-RU" dirty="0"/>
              <a:t>А.</a:t>
            </a:r>
            <a:r>
              <a:rPr lang="en-US" dirty="0"/>
              <a:t> </a:t>
            </a:r>
            <a:r>
              <a:rPr lang="ru-RU" dirty="0"/>
              <a:t>Кузнецов. Грамматикализация глаголов движения в японском языке. Выпускная квалификационная работа. СПб.: СПбГУ, 2020.</a:t>
            </a:r>
            <a:endParaRPr lang="en-RU" dirty="0"/>
          </a:p>
          <a:p>
            <a:pPr marL="720000" indent="-720000" algn="just">
              <a:buNone/>
            </a:pPr>
            <a:r>
              <a:rPr lang="en-US" dirty="0"/>
              <a:t>Ono 2000 — K. Ono. Grammaticalization of Japanese </a:t>
            </a:r>
            <a:r>
              <a:rPr lang="en-US" dirty="0" err="1"/>
              <a:t>Verbals</a:t>
            </a:r>
            <a:r>
              <a:rPr lang="en-US" dirty="0"/>
              <a:t> // Australian Journal of Linguistics. 2000. Vo1. 20 (1). P. 39–79.</a:t>
            </a:r>
            <a:endParaRPr lang="en-RU" dirty="0"/>
          </a:p>
          <a:p>
            <a:pPr marL="720000" indent="-720000" algn="just">
              <a:buNone/>
            </a:pPr>
            <a:r>
              <a:rPr lang="en-US" dirty="0"/>
              <a:t>Shibatani 2007 — M. Shibatani. Grammaticalization of converb constructions: The case of Japanese </a:t>
            </a:r>
            <a:r>
              <a:rPr lang="en-US" i="1" dirty="0"/>
              <a:t>-</a:t>
            </a:r>
            <a:r>
              <a:rPr lang="en-US" i="1" dirty="0" err="1"/>
              <a:t>te</a:t>
            </a:r>
            <a:r>
              <a:rPr lang="en-US" dirty="0"/>
              <a:t> conjunctive constructions // Connectivity in Grammar and Discourse. J. </a:t>
            </a:r>
            <a:r>
              <a:rPr lang="en-US" dirty="0" err="1"/>
              <a:t>Rehbein</a:t>
            </a:r>
            <a:r>
              <a:rPr lang="en-US" dirty="0"/>
              <a:t>, C. Hohenstein, L. Pietsch (eds.). Amsterdam; Philadelphia: John Benjamins, 2007. P. 21–49. </a:t>
            </a:r>
            <a:endParaRPr lang="en-RU" dirty="0"/>
          </a:p>
          <a:p>
            <a:pPr marL="720000" indent="-720000" algn="just">
              <a:buNone/>
            </a:pPr>
            <a:r>
              <a:rPr lang="pl-PL" dirty="0" err="1"/>
              <a:t>Hidaka</a:t>
            </a:r>
            <a:r>
              <a:rPr lang="pl-PL" dirty="0"/>
              <a:t> 2018 — T. </a:t>
            </a:r>
            <a:r>
              <a:rPr lang="pl-PL" dirty="0" err="1"/>
              <a:t>Hidaka</a:t>
            </a:r>
            <a:r>
              <a:rPr lang="pl-PL" dirty="0"/>
              <a:t>. </a:t>
            </a:r>
            <a:r>
              <a:rPr lang="pl-PL" i="1" dirty="0"/>
              <a:t>V-te-</a:t>
            </a:r>
            <a:r>
              <a:rPr lang="pl-PL" i="1" dirty="0" err="1"/>
              <a:t>iku</a:t>
            </a:r>
            <a:r>
              <a:rPr lang="pl-PL" i="1" dirty="0"/>
              <a:t>/V-te-kuru-no </a:t>
            </a:r>
            <a:r>
              <a:rPr lang="pl-PL" i="1" dirty="0" err="1"/>
              <a:t>tagisei</a:t>
            </a:r>
            <a:r>
              <a:rPr lang="pl-PL" i="1" dirty="0"/>
              <a:t> to </a:t>
            </a:r>
            <a:r>
              <a:rPr lang="pl-PL" i="1" dirty="0" err="1"/>
              <a:t>tōgo</a:t>
            </a:r>
            <a:r>
              <a:rPr lang="pl-PL" i="1" dirty="0"/>
              <a:t>. </a:t>
            </a:r>
            <a:r>
              <a:rPr lang="en-US" dirty="0"/>
              <a:t>[Polysemy and Syntax of </a:t>
            </a:r>
            <a:r>
              <a:rPr lang="en-US" i="1" dirty="0"/>
              <a:t>V-</a:t>
            </a:r>
            <a:r>
              <a:rPr lang="en-US" i="1" dirty="0" err="1"/>
              <a:t>teik</a:t>
            </a:r>
            <a:r>
              <a:rPr lang="en-US" dirty="0"/>
              <a:t> and </a:t>
            </a:r>
            <a:r>
              <a:rPr lang="en-US" i="1" dirty="0"/>
              <a:t>V-</a:t>
            </a:r>
            <a:r>
              <a:rPr lang="en-US" i="1" dirty="0" err="1"/>
              <a:t>tek</a:t>
            </a:r>
            <a:r>
              <a:rPr lang="en-US" dirty="0"/>
              <a:t>] // Theoretical and applied Linguistics at Kobe </a:t>
            </a:r>
            <a:r>
              <a:rPr lang="en-US" dirty="0" err="1"/>
              <a:t>Shoin</a:t>
            </a:r>
            <a:r>
              <a:rPr lang="en-US" dirty="0"/>
              <a:t>: Talks. 2000. No. 21. P. 23‒40.</a:t>
            </a:r>
            <a:endParaRPr lang="en-RU" dirty="0"/>
          </a:p>
          <a:p>
            <a:pPr marL="720000" indent="-720000" algn="just">
              <a:buNone/>
            </a:pPr>
            <a:r>
              <a:rPr lang="en-US" dirty="0"/>
              <a:t>Inoue 1962 — H. Inoue. </a:t>
            </a:r>
            <a:r>
              <a:rPr lang="en-US" i="1" dirty="0" err="1"/>
              <a:t>Dōshi</a:t>
            </a:r>
            <a:r>
              <a:rPr lang="en-US" i="1" dirty="0"/>
              <a:t>-no </a:t>
            </a:r>
            <a:r>
              <a:rPr lang="en-US" i="1" dirty="0" err="1"/>
              <a:t>setsujika</a:t>
            </a:r>
            <a:r>
              <a:rPr lang="en-US" i="1" dirty="0"/>
              <a:t>: </a:t>
            </a:r>
            <a:r>
              <a:rPr lang="en-US" i="1" dirty="0" err="1"/>
              <a:t>manyōshū</a:t>
            </a:r>
            <a:r>
              <a:rPr lang="en-US" i="1" dirty="0"/>
              <a:t>-no “</a:t>
            </a:r>
            <a:r>
              <a:rPr lang="en-US" i="1" dirty="0" err="1"/>
              <a:t>yuku</a:t>
            </a:r>
            <a:r>
              <a:rPr lang="en-US" i="1" dirty="0"/>
              <a:t>” to “</a:t>
            </a:r>
            <a:r>
              <a:rPr lang="en-US" i="1" dirty="0" err="1"/>
              <a:t>ku</a:t>
            </a:r>
            <a:r>
              <a:rPr lang="en-US" i="1" dirty="0"/>
              <a:t>” </a:t>
            </a:r>
            <a:r>
              <a:rPr lang="en-US" dirty="0"/>
              <a:t>[Grammaticalization of verbs into affixes: the case of </a:t>
            </a:r>
            <a:r>
              <a:rPr lang="en-US" i="1" dirty="0" err="1"/>
              <a:t>yuku</a:t>
            </a:r>
            <a:r>
              <a:rPr lang="en-US" dirty="0"/>
              <a:t> and</a:t>
            </a:r>
            <a:r>
              <a:rPr lang="en-US" i="1" dirty="0"/>
              <a:t> </a:t>
            </a:r>
            <a:r>
              <a:rPr lang="en-US" i="1" dirty="0" err="1"/>
              <a:t>ku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dirty="0" err="1"/>
              <a:t>Manyoshu</a:t>
            </a:r>
            <a:r>
              <a:rPr lang="en-US" dirty="0"/>
              <a:t>] // </a:t>
            </a:r>
            <a:r>
              <a:rPr lang="en-US" i="1" dirty="0" err="1"/>
              <a:t>Manyō</a:t>
            </a:r>
            <a:r>
              <a:rPr lang="en-US" dirty="0"/>
              <a:t>. 1962. No. 43. P. 27–37</a:t>
            </a:r>
            <a:endParaRPr lang="en-RU" dirty="0"/>
          </a:p>
          <a:p>
            <a:pPr marL="720000" indent="-720000" algn="just">
              <a:buNone/>
            </a:pPr>
            <a:r>
              <a:rPr lang="en-US" dirty="0"/>
              <a:t>Kojima</a:t>
            </a:r>
            <a:r>
              <a:rPr lang="en-GB" dirty="0"/>
              <a:t> 1998</a:t>
            </a:r>
            <a:r>
              <a:rPr lang="en-US" dirty="0"/>
              <a:t> </a:t>
            </a:r>
            <a:r>
              <a:rPr lang="en-GB" dirty="0"/>
              <a:t>— </a:t>
            </a:r>
            <a:r>
              <a:rPr lang="en-US" dirty="0"/>
              <a:t>S</a:t>
            </a:r>
            <a:r>
              <a:rPr lang="en-GB" dirty="0"/>
              <a:t>.</a:t>
            </a:r>
            <a:r>
              <a:rPr lang="en-US" dirty="0"/>
              <a:t> Kojima</a:t>
            </a:r>
            <a:r>
              <a:rPr lang="en-GB" dirty="0"/>
              <a:t>. </a:t>
            </a:r>
            <a:r>
              <a:rPr lang="en-GB" i="1" dirty="0"/>
              <a:t>“</a:t>
            </a:r>
            <a:r>
              <a:rPr lang="en-US" i="1" dirty="0" err="1"/>
              <a:t>Yuku</a:t>
            </a:r>
            <a:r>
              <a:rPr lang="en-GB" i="1" dirty="0"/>
              <a:t>” </a:t>
            </a:r>
            <a:r>
              <a:rPr lang="en-US" i="1" dirty="0"/>
              <a:t>to</a:t>
            </a:r>
            <a:r>
              <a:rPr lang="en-GB" i="1" dirty="0"/>
              <a:t> “</a:t>
            </a:r>
            <a:r>
              <a:rPr lang="en-US" i="1" dirty="0" err="1"/>
              <a:t>ku</a:t>
            </a:r>
            <a:r>
              <a:rPr lang="en-GB" i="1" dirty="0"/>
              <a:t>”: </a:t>
            </a:r>
            <a:r>
              <a:rPr lang="en-US" i="1" dirty="0"/>
              <a:t>Genji</a:t>
            </a:r>
            <a:r>
              <a:rPr lang="en-GB" i="1" dirty="0"/>
              <a:t>-</a:t>
            </a:r>
            <a:r>
              <a:rPr lang="en-US" i="1" dirty="0" err="1"/>
              <a:t>monogatari</a:t>
            </a:r>
            <a:r>
              <a:rPr lang="en-GB" i="1" dirty="0"/>
              <a:t>-</a:t>
            </a:r>
            <a:r>
              <a:rPr lang="en-US" i="1" dirty="0" err="1"/>
              <a:t>ni</a:t>
            </a:r>
            <a:r>
              <a:rPr lang="en-US" i="1" dirty="0"/>
              <a:t> </a:t>
            </a:r>
            <a:r>
              <a:rPr lang="en-US" i="1" dirty="0" err="1"/>
              <a:t>okeru</a:t>
            </a:r>
            <a:r>
              <a:rPr lang="en-US" i="1" dirty="0"/>
              <a:t> y</a:t>
            </a:r>
            <a:r>
              <a:rPr lang="en-GB" i="1" dirty="0" err="1"/>
              <a:t>ō</a:t>
            </a:r>
            <a:r>
              <a:rPr lang="en-US" i="1" dirty="0"/>
              <a:t>h</a:t>
            </a:r>
            <a:r>
              <a:rPr lang="en-GB" i="1" dirty="0" err="1"/>
              <a:t>ō</a:t>
            </a:r>
            <a:r>
              <a:rPr lang="en-GB" dirty="0"/>
              <a:t> [</a:t>
            </a:r>
            <a:r>
              <a:rPr lang="en-US" dirty="0"/>
              <a:t>Functions of </a:t>
            </a:r>
            <a:r>
              <a:rPr lang="en-US" i="1" dirty="0" err="1"/>
              <a:t>yuku</a:t>
            </a:r>
            <a:r>
              <a:rPr lang="en-US" dirty="0"/>
              <a:t> and</a:t>
            </a:r>
            <a:r>
              <a:rPr lang="en-GB" i="1" dirty="0"/>
              <a:t> </a:t>
            </a:r>
            <a:r>
              <a:rPr lang="en-GB" i="1" dirty="0" err="1"/>
              <a:t>ku</a:t>
            </a:r>
            <a:r>
              <a:rPr lang="en-GB" i="1" dirty="0"/>
              <a:t> </a:t>
            </a:r>
            <a:r>
              <a:rPr lang="en-US" dirty="0"/>
              <a:t>in the Tale of Genji</a:t>
            </a:r>
            <a:r>
              <a:rPr lang="en-GB" dirty="0"/>
              <a:t>] // </a:t>
            </a:r>
            <a:r>
              <a:rPr lang="en-US" i="1" dirty="0"/>
              <a:t>T</a:t>
            </a:r>
            <a:r>
              <a:rPr lang="en-GB" i="1" dirty="0" err="1"/>
              <a:t>ō</a:t>
            </a:r>
            <a:r>
              <a:rPr lang="en-US" i="1" dirty="0" err="1"/>
              <a:t>ky</a:t>
            </a:r>
            <a:r>
              <a:rPr lang="en-GB" i="1" dirty="0" err="1"/>
              <a:t>ō</a:t>
            </a:r>
            <a:r>
              <a:rPr lang="en-GB" i="1" dirty="0"/>
              <a:t> </a:t>
            </a:r>
            <a:r>
              <a:rPr lang="en-US" i="1" dirty="0" err="1"/>
              <a:t>daigaku</a:t>
            </a:r>
            <a:r>
              <a:rPr lang="en-US" i="1" dirty="0"/>
              <a:t> </a:t>
            </a:r>
            <a:r>
              <a:rPr lang="en-US" i="1" dirty="0" err="1"/>
              <a:t>kokugo</a:t>
            </a:r>
            <a:r>
              <a:rPr lang="en-US" i="1" dirty="0"/>
              <a:t> </a:t>
            </a:r>
            <a:r>
              <a:rPr lang="en-US" i="1" dirty="0" err="1"/>
              <a:t>kenky</a:t>
            </a:r>
            <a:r>
              <a:rPr lang="en-GB" i="1" dirty="0" err="1"/>
              <a:t>ū</a:t>
            </a:r>
            <a:r>
              <a:rPr lang="en-US" i="1" dirty="0" err="1"/>
              <a:t>shitsu</a:t>
            </a:r>
            <a:r>
              <a:rPr lang="en-US" i="1" dirty="0"/>
              <a:t> s</a:t>
            </a:r>
            <a:r>
              <a:rPr lang="en-GB" i="1" dirty="0" err="1"/>
              <a:t>ō</a:t>
            </a:r>
            <a:r>
              <a:rPr lang="en-US" i="1" dirty="0" err="1"/>
              <a:t>setsu</a:t>
            </a:r>
            <a:r>
              <a:rPr lang="en-US" i="1" dirty="0"/>
              <a:t> </a:t>
            </a:r>
            <a:r>
              <a:rPr lang="en-US" i="1" dirty="0" err="1"/>
              <a:t>hyakush</a:t>
            </a:r>
            <a:r>
              <a:rPr lang="en-GB" i="1" dirty="0" err="1"/>
              <a:t>ū</a:t>
            </a:r>
            <a:r>
              <a:rPr lang="en-US" i="1" dirty="0" err="1"/>
              <a:t>nen</a:t>
            </a:r>
            <a:r>
              <a:rPr lang="en-US" i="1" dirty="0"/>
              <a:t> </a:t>
            </a:r>
            <a:r>
              <a:rPr lang="en-US" i="1" dirty="0" err="1"/>
              <a:t>kinen</a:t>
            </a:r>
            <a:r>
              <a:rPr lang="en-US" i="1" dirty="0"/>
              <a:t> </a:t>
            </a:r>
            <a:r>
              <a:rPr lang="en-US" i="1" dirty="0" err="1"/>
              <a:t>kokugo</a:t>
            </a:r>
            <a:r>
              <a:rPr lang="en-US" i="1" dirty="0"/>
              <a:t> </a:t>
            </a:r>
            <a:r>
              <a:rPr lang="en-US" i="1" dirty="0" err="1"/>
              <a:t>kenky</a:t>
            </a:r>
            <a:r>
              <a:rPr lang="en-GB" i="1" dirty="0" err="1"/>
              <a:t>ū</a:t>
            </a:r>
            <a:r>
              <a:rPr lang="en-US" i="1" dirty="0" err="1"/>
              <a:t>ron</a:t>
            </a:r>
            <a:r>
              <a:rPr lang="en-GB" i="1" dirty="0"/>
              <a:t>-</a:t>
            </a:r>
            <a:r>
              <a:rPr lang="en-US" i="1" dirty="0" err="1"/>
              <a:t>sh</a:t>
            </a:r>
            <a:r>
              <a:rPr lang="en-GB" i="1" dirty="0" err="1"/>
              <a:t>ū</a:t>
            </a:r>
            <a:r>
              <a:rPr lang="en-GB" dirty="0"/>
              <a:t>. </a:t>
            </a:r>
            <a:r>
              <a:rPr lang="en-US" dirty="0"/>
              <a:t>Tokyo</a:t>
            </a:r>
            <a:r>
              <a:rPr lang="en-GB" dirty="0"/>
              <a:t>: </a:t>
            </a:r>
            <a:r>
              <a:rPr lang="en-US" dirty="0"/>
              <a:t>Kyuko </a:t>
            </a:r>
            <a:r>
              <a:rPr lang="en-US" dirty="0" err="1"/>
              <a:t>Shoin</a:t>
            </a:r>
            <a:r>
              <a:rPr lang="en-GB" dirty="0"/>
              <a:t>, 1998. </a:t>
            </a:r>
            <a:r>
              <a:rPr lang="en-US" dirty="0"/>
              <a:t>P</a:t>
            </a:r>
            <a:r>
              <a:rPr lang="en-GB" dirty="0"/>
              <a:t>.325–344.</a:t>
            </a:r>
            <a:endParaRPr lang="en-RU" dirty="0"/>
          </a:p>
          <a:p>
            <a:pPr marL="720000" indent="-720000" algn="just">
              <a:buNone/>
            </a:pPr>
            <a:r>
              <a:rPr lang="en-US" dirty="0"/>
              <a:t>Sumida 2011 — T. Sumida. </a:t>
            </a:r>
            <a:r>
              <a:rPr lang="en-US" i="1" dirty="0" err="1"/>
              <a:t>Idōdōshi</a:t>
            </a:r>
            <a:r>
              <a:rPr lang="en-US" i="1" dirty="0"/>
              <a:t> “kuru”-no </a:t>
            </a:r>
            <a:r>
              <a:rPr lang="en-US" i="1" dirty="0" err="1"/>
              <a:t>bunpōka</a:t>
            </a:r>
            <a:r>
              <a:rPr lang="en-US" i="1" dirty="0"/>
              <a:t>-to </a:t>
            </a:r>
            <a:r>
              <a:rPr lang="en-US" i="1" dirty="0" err="1"/>
              <a:t>voisu-kinō</a:t>
            </a:r>
            <a:r>
              <a:rPr lang="en-US" dirty="0"/>
              <a:t> [Grammaticalization and voice-related functions of the motion verb </a:t>
            </a:r>
            <a:r>
              <a:rPr lang="en-US" i="1" dirty="0"/>
              <a:t>kuru</a:t>
            </a:r>
            <a:r>
              <a:rPr lang="en-US" dirty="0"/>
              <a:t>]. PhD Thesis</a:t>
            </a:r>
            <a:r>
              <a:rPr lang="ru-RU" dirty="0"/>
              <a:t>. </a:t>
            </a:r>
            <a:r>
              <a:rPr lang="en-US" dirty="0"/>
              <a:t>Kobe</a:t>
            </a:r>
            <a:r>
              <a:rPr lang="ru-RU" dirty="0"/>
              <a:t>: </a:t>
            </a:r>
            <a:r>
              <a:rPr lang="en-US" dirty="0"/>
              <a:t>Kobe University</a:t>
            </a:r>
            <a:r>
              <a:rPr lang="ru-RU" dirty="0"/>
              <a:t>, 2011.</a:t>
            </a:r>
            <a:endParaRPr lang="en-RU" dirty="0"/>
          </a:p>
          <a:p>
            <a:endParaRPr lang="en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DDCB9-8B22-BB4D-87B0-179979142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29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482056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7F257-BA13-3942-BC8C-A5571B411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Диахроническая гипотеза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331F1-A487-6F4F-BE69-9A40C55BC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функции, в которых конструкции обнаруживают наибольшую степень грамматикализации, развились в языке позже тех, в которых степень грамматикализации ниже </a:t>
            </a:r>
            <a:r>
              <a:rPr lang="en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Кузнецов 2020</a:t>
            </a:r>
            <a:r>
              <a:rPr lang="en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грамматикализованность единицы в синхронии отражает закономерности её диахронического развития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др. англ.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желать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англ. </a:t>
            </a:r>
            <a:r>
              <a:rPr lang="en-US" i="1" dirty="0">
                <a:cs typeface="Times New Roman" panose="02020603050405020304" pitchFamily="18" charset="0"/>
              </a:rPr>
              <a:t>w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 </a:t>
            </a:r>
            <a:r>
              <a:rPr lang="ru-RU" dirty="0">
                <a:cs typeface="Times New Roman" panose="02020603050405020304" pitchFamily="18" charset="0"/>
              </a:rPr>
              <a:t>(</a:t>
            </a:r>
            <a:r>
              <a:rPr lang="ru-RU" dirty="0" err="1">
                <a:cs typeface="Times New Roman" panose="02020603050405020304" pitchFamily="18" charset="0"/>
              </a:rPr>
              <a:t>служеб</a:t>
            </a:r>
            <a:r>
              <a:rPr lang="ru-RU" dirty="0">
                <a:cs typeface="Times New Roman" panose="02020603050405020304" pitchFamily="18" charset="0"/>
              </a:rPr>
              <a:t>.)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намереваться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dirty="0">
                <a:cs typeface="Times New Roman" panose="02020603050405020304" pitchFamily="18" charset="0"/>
              </a:rPr>
              <a:t>совр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англ.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будущего времени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dirty="0"/>
              <a:t>heir friendship flourished particularly because Adams </a:t>
            </a:r>
            <a:r>
              <a:rPr lang="en-US" b="1" i="1" dirty="0"/>
              <a:t>willed</a:t>
            </a:r>
            <a:r>
              <a:rPr lang="en-US" i="1" dirty="0"/>
              <a:t> it. </a:t>
            </a:r>
            <a:r>
              <a:rPr lang="ru-RU" i="1" dirty="0"/>
              <a:t>							</a:t>
            </a:r>
            <a:r>
              <a:rPr lang="en-US" dirty="0"/>
              <a:t>[Oxford Dictionary of English]</a:t>
            </a:r>
            <a:r>
              <a:rPr lang="en-RU" dirty="0"/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20329-1C54-1747-B234-74366E837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3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9310352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37CAD-9EA8-0942-AC3B-D92E943D0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30</a:t>
            </a:fld>
            <a:endParaRPr lang="en-RU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F24526-E141-5B4E-A21C-80FF4F1657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300" y="239713"/>
            <a:ext cx="3708400" cy="10541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85652A-DCD4-A34E-8B8D-F603BDDC8FA6}"/>
              </a:ext>
            </a:extLst>
          </p:cNvPr>
          <p:cNvSpPr txBox="1"/>
          <p:nvPr/>
        </p:nvSpPr>
        <p:spPr>
          <a:xfrm>
            <a:off x="1157287" y="2497976"/>
            <a:ext cx="1067216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go-seich</a:t>
            </a:r>
            <a:r>
              <a:rPr lang="pl-PL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en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</a:t>
            </a:r>
            <a:r>
              <a:rPr lang="pl-PL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en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		arigat</a:t>
            </a:r>
            <a:r>
              <a:rPr lang="pl-PL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en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goza-imash-ita</a:t>
            </a:r>
          </a:p>
          <a:p>
            <a:r>
              <a:rPr lang="en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HON-attention	very.much	thankful.INF	be.HON-ADR-PST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спасибо за внимание!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RU" sz="2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ABB461-3DE4-FB4D-BA0C-F41A1E464EA3}"/>
              </a:ext>
            </a:extLst>
          </p:cNvPr>
          <p:cNvSpPr txBox="1"/>
          <p:nvPr/>
        </p:nvSpPr>
        <p:spPr>
          <a:xfrm>
            <a:off x="241300" y="2614613"/>
            <a:ext cx="748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(13)</a:t>
            </a:r>
          </a:p>
        </p:txBody>
      </p:sp>
    </p:spTree>
    <p:extLst>
      <p:ext uri="{BB962C8B-B14F-4D97-AF65-F5344CB8AC3E}">
        <p14:creationId xmlns:p14="http://schemas.microsoft.com/office/powerpoint/2010/main" val="1799891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257D2-B169-BF41-BDD3-BC228DF13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доклада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B6B4B-E3F6-0543-B324-1594F940C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</a:t>
            </a:r>
          </a:p>
          <a:p>
            <a:pPr marL="514350" indent="-514350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функций </a:t>
            </a:r>
            <a:r>
              <a:rPr lang="en-US" b="1" i="1" dirty="0" err="1">
                <a:cs typeface="Times New Roman" panose="02020603050405020304" pitchFamily="18" charset="0"/>
              </a:rPr>
              <a:t>te</a:t>
            </a:r>
            <a:r>
              <a:rPr lang="en-US" b="1" i="1" dirty="0">
                <a:cs typeface="Times New Roman" panose="02020603050405020304" pitchFamily="18" charset="0"/>
              </a:rPr>
              <a:t>-iku &amp; </a:t>
            </a:r>
            <a:r>
              <a:rPr lang="en-US" b="1" i="1" dirty="0" err="1">
                <a:cs typeface="Times New Roman" panose="02020603050405020304" pitchFamily="18" charset="0"/>
              </a:rPr>
              <a:t>te</a:t>
            </a:r>
            <a:r>
              <a:rPr lang="en-US" b="1" i="1" dirty="0">
                <a:cs typeface="Times New Roman" panose="02020603050405020304" pitchFamily="18" charset="0"/>
              </a:rPr>
              <a:t>-kuru</a:t>
            </a:r>
            <a:endParaRPr lang="ru-RU" b="1" i="1" dirty="0"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грамматикализации: экспериментальное исследование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Диахронический анализ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8882F-4A07-A545-B7F9-F900FD0C6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4</a:t>
            </a:fld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155330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A6C57-5D3F-3C47-AE39-0DC78852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Конструкции и термины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4644F-0955-A645-8479-16D91143D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91530" cy="4351338"/>
          </a:xfrm>
        </p:spPr>
        <p:txBody>
          <a:bodyPr/>
          <a:lstStyle/>
          <a:p>
            <a:r>
              <a:rPr lang="en-RU" i="1" dirty="0"/>
              <a:t>V-te + iku/kuru</a:t>
            </a:r>
            <a:r>
              <a:rPr lang="en-RU" dirty="0"/>
              <a:t> (V-CVB + GO/COME)</a:t>
            </a:r>
          </a:p>
          <a:p>
            <a:r>
              <a:rPr lang="ru-RU" dirty="0"/>
              <a:t>под терминами </a:t>
            </a:r>
            <a:r>
              <a:rPr lang="ru-RU" b="1" dirty="0"/>
              <a:t>андатив</a:t>
            </a:r>
            <a:r>
              <a:rPr lang="ru-RU" dirty="0"/>
              <a:t> и </a:t>
            </a:r>
            <a:r>
              <a:rPr lang="ru-RU" b="1" dirty="0"/>
              <a:t>вентив</a:t>
            </a:r>
            <a:r>
              <a:rPr lang="ru-RU" dirty="0"/>
              <a:t> подразумеваются, соответственно, </a:t>
            </a:r>
            <a:r>
              <a:rPr lang="ru-RU" i="1" dirty="0"/>
              <a:t>iku </a:t>
            </a:r>
            <a:r>
              <a:rPr lang="ru-RU" dirty="0"/>
              <a:t>и </a:t>
            </a:r>
            <a:r>
              <a:rPr lang="ru-RU" i="1" dirty="0"/>
              <a:t>kuru</a:t>
            </a:r>
            <a:r>
              <a:rPr lang="ru-RU" dirty="0"/>
              <a:t> во всех их употреблениях</a:t>
            </a:r>
          </a:p>
          <a:p>
            <a:r>
              <a:rPr lang="en-US" i="1" dirty="0" err="1"/>
              <a:t>i</a:t>
            </a:r>
            <a:r>
              <a:rPr lang="ru-RU" i="1" dirty="0" err="1"/>
              <a:t>ku</a:t>
            </a:r>
            <a:r>
              <a:rPr lang="ru-RU" dirty="0"/>
              <a:t> и </a:t>
            </a:r>
            <a:r>
              <a:rPr lang="ru-RU" i="1" dirty="0"/>
              <a:t>kuru</a:t>
            </a:r>
            <a:r>
              <a:rPr lang="ru-RU" dirty="0"/>
              <a:t> как показатели дейктической ориентации будут обобщенно называться </a:t>
            </a:r>
            <a:r>
              <a:rPr lang="ru-RU" b="1" dirty="0" err="1"/>
              <a:t>ориентивами</a:t>
            </a:r>
            <a:endParaRPr lang="ru-RU" b="1" dirty="0"/>
          </a:p>
          <a:p>
            <a:endParaRPr lang="en-RU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40E783-092D-804F-A782-0A7A92800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5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479574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A1B84-335B-CB4D-A359-5B4C9702F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31966"/>
            <a:ext cx="10805160" cy="5506946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	</a:t>
            </a:r>
            <a:r>
              <a:rPr lang="pl-PL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Tarō-wa</a:t>
            </a:r>
            <a:r>
              <a:rPr lang="pl-PL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l-PL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gakkō</a:t>
            </a:r>
            <a:r>
              <a:rPr lang="pl-PL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		arui-te-</a:t>
            </a:r>
            <a:r>
              <a:rPr lang="pl-PL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k/</a:t>
            </a:r>
            <a:r>
              <a:rPr lang="pl-PL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pl-PL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-(i)ta.</a:t>
            </a:r>
            <a:endParaRPr lang="en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Таро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-TOP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-ALL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идти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пешком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-CVB-</a:t>
            </a: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COME/GO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-PST</a:t>
            </a:r>
            <a:endParaRPr lang="en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‘Таро пришел/ушел в школу пешком.’ [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Shibatani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2007: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35]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(ориентив)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de-DE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Ken-</a:t>
            </a:r>
            <a:r>
              <a:rPr lang="de-DE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</a:t>
            </a:r>
            <a:r>
              <a:rPr lang="de-DE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de-DE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naganen</a:t>
            </a:r>
            <a:r>
              <a:rPr lang="de-DE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shisso-ni</a:t>
            </a:r>
            <a:r>
              <a:rPr lang="de-DE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kurash-ite-</a:t>
            </a:r>
            <a:r>
              <a:rPr lang="de-DE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de-DE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-ita</a:t>
            </a:r>
            <a:endParaRPr lang="en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Кэн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-TOP	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долгие</a:t>
            </a:r>
            <a:r>
              <a:rPr lang="de-D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r>
              <a:rPr lang="de-D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скромный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-ADV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жить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-CVB-</a:t>
            </a:r>
            <a:r>
              <a:rPr lang="de-D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-PST</a:t>
            </a:r>
            <a:endParaRPr lang="en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‘Долгие годы Кэн вел скромный образ жизни.’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(дуратив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kuru)</a:t>
            </a:r>
            <a:endParaRPr lang="en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pl-PL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Yamada-wa</a:t>
            </a:r>
            <a:r>
              <a:rPr lang="pl-PL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pl-PL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korekara</a:t>
            </a:r>
            <a:r>
              <a:rPr lang="pl-PL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l-PL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hitoride</a:t>
            </a:r>
            <a:r>
              <a:rPr lang="pl-PL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pl-PL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-te-</a:t>
            </a:r>
            <a:r>
              <a:rPr lang="pl-PL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</a:t>
            </a:r>
            <a:r>
              <a:rPr lang="pl-PL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		da-</a:t>
            </a:r>
            <a:r>
              <a:rPr lang="pl-PL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rō</a:t>
            </a:r>
            <a:endParaRPr lang="en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Ямада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-TOP	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отныне</a:t>
            </a: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жить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-CVB-</a:t>
            </a: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-PRS	COP-PMT</a:t>
            </a:r>
            <a:endParaRPr lang="en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‘Теперь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Ямада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вероятно, будет жить один.’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дуратив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iku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70000"/>
              </a:lnSpc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(3)	</a:t>
            </a:r>
            <a:r>
              <a:rPr lang="en-US" sz="1800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yūjin-ga</a:t>
            </a:r>
            <a:r>
              <a:rPr lang="en-US" sz="18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	</a:t>
            </a:r>
            <a:r>
              <a:rPr lang="en-US" sz="1800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tsugitsugito</a:t>
            </a:r>
            <a:r>
              <a:rPr lang="en-US" sz="18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	shin-de-</a:t>
            </a:r>
            <a:r>
              <a:rPr lang="en-US" sz="1800" b="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it</a:t>
            </a:r>
            <a:r>
              <a:rPr lang="en-US" sz="18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-ta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друг-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NOM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ru-RU" sz="1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один.за.другим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	умирать-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CVB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</a:t>
            </a:r>
            <a:r>
              <a:rPr lang="en-US" sz="18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GO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</a:t>
            </a: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PST</a:t>
            </a:r>
            <a:endParaRPr lang="en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‘Друзья один за другим </a:t>
            </a:r>
            <a:r>
              <a:rPr lang="ru-RU" sz="1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поумирали</a:t>
            </a:r>
            <a:r>
              <a:rPr lang="ru-RU" sz="1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’.</a:t>
            </a:r>
            <a:r>
              <a:rPr lang="en-US" sz="18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ru-RU" sz="18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глагольная множественность)</a:t>
            </a:r>
            <a:endParaRPr lang="ru-RU" sz="1200" b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70510" indent="0">
              <a:lnSpc>
                <a:spcPct val="110000"/>
              </a:lnSpc>
              <a:spcAft>
                <a:spcPts val="0"/>
              </a:spcAft>
              <a:buNone/>
            </a:pPr>
            <a:endParaRPr lang="en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RU" sz="1200" dirty="0"/>
          </a:p>
          <a:p>
            <a:pPr marL="0" indent="0">
              <a:lnSpc>
                <a:spcPct val="110000"/>
              </a:lnSpc>
              <a:buNone/>
            </a:pPr>
            <a:endParaRPr lang="en-RU" sz="1200" dirty="0"/>
          </a:p>
          <a:p>
            <a:pPr marL="0" indent="0">
              <a:lnSpc>
                <a:spcPct val="110000"/>
              </a:lnSpc>
              <a:buNone/>
            </a:pPr>
            <a:endParaRPr lang="en-RU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FCC044-FE6B-6045-841A-8B64A418B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6</a:t>
            </a:fld>
            <a:endParaRPr lang="en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6DBAB2-F7B0-7A40-88BF-7136CB2EBB2A}"/>
              </a:ext>
            </a:extLst>
          </p:cNvPr>
          <p:cNvSpPr txBox="1"/>
          <p:nvPr/>
        </p:nvSpPr>
        <p:spPr>
          <a:xfrm>
            <a:off x="2852539" y="319088"/>
            <a:ext cx="60882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функций</a:t>
            </a:r>
            <a:endParaRPr lang="en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40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27683-B39A-FA49-8816-B5728ABB2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073"/>
            <a:ext cx="10647218" cy="504089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pl-PL" sz="1800" dirty="0">
                <a:ea typeface="MS Mincho" panose="02020609040205080304" pitchFamily="49" charset="-128"/>
              </a:rPr>
              <a:t>(</a:t>
            </a:r>
            <a:r>
              <a:rPr lang="ru-RU" sz="1800" dirty="0">
                <a:ea typeface="MS Mincho" panose="02020609040205080304" pitchFamily="49" charset="-128"/>
              </a:rPr>
              <a:t>4а</a:t>
            </a:r>
            <a:r>
              <a:rPr lang="pl-PL" sz="1800" dirty="0">
                <a:ea typeface="MS Mincho" panose="02020609040205080304" pitchFamily="49" charset="-128"/>
              </a:rPr>
              <a:t>)	</a:t>
            </a:r>
            <a:r>
              <a:rPr lang="pl-PL" sz="1800" i="1" dirty="0" err="1">
                <a:ea typeface="MS Mincho" panose="02020609040205080304" pitchFamily="49" charset="-128"/>
              </a:rPr>
              <a:t>Ken-ga</a:t>
            </a:r>
            <a:r>
              <a:rPr lang="pl-PL" sz="1800" i="1" dirty="0">
                <a:ea typeface="MS Mincho" panose="02020609040205080304" pitchFamily="49" charset="-128"/>
              </a:rPr>
              <a:t>		</a:t>
            </a:r>
            <a:r>
              <a:rPr lang="pl-PL" sz="1800" i="1" dirty="0" err="1">
                <a:ea typeface="MS Mincho" panose="02020609040205080304" pitchFamily="49" charset="-128"/>
              </a:rPr>
              <a:t>boku-ni</a:t>
            </a:r>
            <a:r>
              <a:rPr lang="pl-PL" sz="1800" i="1" dirty="0">
                <a:ea typeface="MS Mincho" panose="02020609040205080304" pitchFamily="49" charset="-128"/>
              </a:rPr>
              <a:t>	</a:t>
            </a:r>
            <a:r>
              <a:rPr lang="pl-PL" sz="1800" i="1" dirty="0" err="1">
                <a:ea typeface="MS Mincho" panose="02020609040205080304" pitchFamily="49" charset="-128"/>
              </a:rPr>
              <a:t>denwa</a:t>
            </a:r>
            <a:r>
              <a:rPr lang="pl-PL" sz="1800" i="1" dirty="0">
                <a:ea typeface="MS Mincho" panose="02020609040205080304" pitchFamily="49" charset="-128"/>
              </a:rPr>
              <a:t>-o	</a:t>
            </a:r>
            <a:r>
              <a:rPr lang="ru-RU" sz="1800" i="1" dirty="0">
                <a:ea typeface="MS Mincho" panose="02020609040205080304" pitchFamily="49" charset="-128"/>
              </a:rPr>
              <a:t>	</a:t>
            </a:r>
            <a:r>
              <a:rPr lang="pl-PL" sz="1800" i="1" dirty="0" err="1">
                <a:ea typeface="MS Mincho" panose="02020609040205080304" pitchFamily="49" charset="-128"/>
              </a:rPr>
              <a:t>sh</a:t>
            </a:r>
            <a:r>
              <a:rPr lang="pl-PL" sz="1800" i="1" dirty="0">
                <a:ea typeface="MS Mincho" panose="02020609040205080304" pitchFamily="49" charset="-128"/>
              </a:rPr>
              <a:t>-</a:t>
            </a:r>
            <a:r>
              <a:rPr lang="pl-PL" sz="1800" i="1" dirty="0" err="1">
                <a:ea typeface="MS Mincho" panose="02020609040205080304" pitchFamily="49" charset="-128"/>
              </a:rPr>
              <a:t>ite</a:t>
            </a:r>
            <a:r>
              <a:rPr lang="pl-PL" sz="1800" i="1" dirty="0">
                <a:ea typeface="MS Mincho" panose="02020609040205080304" pitchFamily="49" charset="-128"/>
              </a:rPr>
              <a:t>-</a:t>
            </a:r>
            <a:r>
              <a:rPr lang="pl-PL" sz="1800" b="1" i="1" dirty="0">
                <a:ea typeface="MS Mincho" panose="02020609040205080304" pitchFamily="49" charset="-128"/>
              </a:rPr>
              <a:t>k</a:t>
            </a:r>
            <a:r>
              <a:rPr lang="pl-PL" sz="1800" i="1" dirty="0">
                <a:ea typeface="MS Mincho" panose="02020609040205080304" pitchFamily="49" charset="-128"/>
              </a:rPr>
              <a:t>-</a:t>
            </a:r>
            <a:r>
              <a:rPr lang="pl-PL" sz="1800" i="1" dirty="0" err="1">
                <a:ea typeface="MS Mincho" panose="02020609040205080304" pitchFamily="49" charset="-128"/>
              </a:rPr>
              <a:t>ita</a:t>
            </a:r>
            <a:endParaRPr lang="en-RU" sz="1800" dirty="0"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ru-RU" sz="1800" dirty="0">
                <a:ea typeface="MS Mincho" panose="02020609040205080304" pitchFamily="49" charset="-128"/>
              </a:rPr>
              <a:t>	Кэн</a:t>
            </a:r>
            <a:r>
              <a:rPr lang="pl-PL" sz="1800" dirty="0">
                <a:ea typeface="MS Mincho" panose="02020609040205080304" pitchFamily="49" charset="-128"/>
              </a:rPr>
              <a:t>-NOM 	</a:t>
            </a:r>
            <a:r>
              <a:rPr lang="ru-RU" sz="1800" dirty="0">
                <a:ea typeface="MS Mincho" panose="02020609040205080304" pitchFamily="49" charset="-128"/>
              </a:rPr>
              <a:t>я</a:t>
            </a:r>
            <a:r>
              <a:rPr lang="pl-PL" sz="1800" dirty="0">
                <a:ea typeface="MS Mincho" panose="02020609040205080304" pitchFamily="49" charset="-128"/>
              </a:rPr>
              <a:t>-DAT	</a:t>
            </a:r>
            <a:r>
              <a:rPr lang="ru-RU" sz="1800" dirty="0">
                <a:ea typeface="MS Mincho" panose="02020609040205080304" pitchFamily="49" charset="-128"/>
              </a:rPr>
              <a:t>телефон</a:t>
            </a:r>
            <a:r>
              <a:rPr lang="pl-PL" sz="1800" dirty="0">
                <a:ea typeface="MS Mincho" panose="02020609040205080304" pitchFamily="49" charset="-128"/>
              </a:rPr>
              <a:t>-ACC </a:t>
            </a:r>
            <a:r>
              <a:rPr lang="ru-RU" sz="1800" dirty="0">
                <a:ea typeface="MS Mincho" panose="02020609040205080304" pitchFamily="49" charset="-128"/>
              </a:rPr>
              <a:t>	</a:t>
            </a:r>
            <a:r>
              <a:rPr lang="pl-PL" sz="1800" dirty="0">
                <a:ea typeface="MS Mincho" panose="02020609040205080304" pitchFamily="49" charset="-128"/>
              </a:rPr>
              <a:t>VRB-CVB-</a:t>
            </a:r>
            <a:r>
              <a:rPr lang="pl-PL" sz="1800" b="1" dirty="0">
                <a:ea typeface="MS Mincho" panose="02020609040205080304" pitchFamily="49" charset="-128"/>
              </a:rPr>
              <a:t>COME</a:t>
            </a:r>
            <a:r>
              <a:rPr lang="pl-PL" sz="1800" dirty="0">
                <a:ea typeface="MS Mincho" panose="02020609040205080304" pitchFamily="49" charset="-128"/>
              </a:rPr>
              <a:t>-PST</a:t>
            </a:r>
            <a:endParaRPr lang="en-RU" sz="1800" dirty="0"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ru-RU" sz="1800" dirty="0">
                <a:ea typeface="MS Mincho" panose="02020609040205080304" pitchFamily="49" charset="-128"/>
              </a:rPr>
              <a:t>	‘Мне позвонил Кэн.’ [</a:t>
            </a:r>
            <a:r>
              <a:rPr lang="en-US" sz="1800" dirty="0">
                <a:ea typeface="MS Mincho" panose="02020609040205080304" pitchFamily="49" charset="-128"/>
              </a:rPr>
              <a:t>Shibatani 2003: 274] </a:t>
            </a:r>
            <a:r>
              <a:rPr lang="ru-RU" sz="1800" b="1" dirty="0">
                <a:ea typeface="MS Mincho" panose="02020609040205080304" pitchFamily="49" charset="-128"/>
              </a:rPr>
              <a:t>(инверсив)</a:t>
            </a:r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endParaRPr lang="ru-RU" sz="1800" b="1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pl-PL" sz="1800" dirty="0"/>
              <a:t>(4</a:t>
            </a:r>
            <a:r>
              <a:rPr lang="ru-RU" sz="1800" dirty="0"/>
              <a:t>б</a:t>
            </a:r>
            <a:r>
              <a:rPr lang="pl-PL" sz="1800" dirty="0"/>
              <a:t>)	</a:t>
            </a:r>
            <a:r>
              <a:rPr lang="pl-PL" sz="1800" i="1" dirty="0" err="1"/>
              <a:t>Boku-wa</a:t>
            </a:r>
            <a:r>
              <a:rPr lang="pl-PL" sz="1800" i="1" dirty="0"/>
              <a:t>		</a:t>
            </a:r>
            <a:r>
              <a:rPr lang="pl-PL" sz="1800" i="1" dirty="0" err="1"/>
              <a:t>Hanako</a:t>
            </a:r>
            <a:r>
              <a:rPr lang="pl-PL" sz="1800" i="1" dirty="0"/>
              <a:t>-ni	</a:t>
            </a:r>
            <a:r>
              <a:rPr lang="pl-PL" sz="1800" i="1" dirty="0" err="1"/>
              <a:t>denwa</a:t>
            </a:r>
            <a:r>
              <a:rPr lang="pl-PL" sz="1800" i="1" dirty="0"/>
              <a:t>-o 		</a:t>
            </a:r>
            <a:r>
              <a:rPr lang="pl-PL" sz="1800" i="1" dirty="0" err="1"/>
              <a:t>sh-ita</a:t>
            </a:r>
            <a:endParaRPr lang="en-RU" sz="1800" dirty="0"/>
          </a:p>
          <a:p>
            <a:pPr marL="0" indent="0">
              <a:buNone/>
            </a:pPr>
            <a:r>
              <a:rPr lang="ru-RU" sz="1800" dirty="0"/>
              <a:t>	я</a:t>
            </a:r>
            <a:r>
              <a:rPr lang="pl-PL" sz="1800" dirty="0"/>
              <a:t>-TOP		</a:t>
            </a:r>
            <a:r>
              <a:rPr lang="ru-RU" sz="1800" dirty="0" err="1"/>
              <a:t>Ханако</a:t>
            </a:r>
            <a:r>
              <a:rPr lang="pl-PL" sz="1800" dirty="0"/>
              <a:t>-DAT	</a:t>
            </a:r>
            <a:r>
              <a:rPr lang="ru-RU" sz="1800" dirty="0"/>
              <a:t>телефон</a:t>
            </a:r>
            <a:r>
              <a:rPr lang="pl-PL" sz="1800" dirty="0"/>
              <a:t>-ACC 	VRB-PST</a:t>
            </a:r>
            <a:endParaRPr lang="en-RU" sz="1800" dirty="0"/>
          </a:p>
          <a:p>
            <a:pPr marL="0" indent="0">
              <a:buNone/>
            </a:pPr>
            <a:r>
              <a:rPr lang="ru-RU" sz="1800" dirty="0"/>
              <a:t>	‘Я позвонил </a:t>
            </a:r>
            <a:r>
              <a:rPr lang="ru-RU" sz="1800" dirty="0" err="1"/>
              <a:t>Ханако</a:t>
            </a:r>
            <a:r>
              <a:rPr lang="ru-RU" sz="1800" dirty="0"/>
              <a:t>.’ </a:t>
            </a:r>
            <a:r>
              <a:rPr lang="en-US" sz="1800" dirty="0"/>
              <a:t>[ibid.</a:t>
            </a:r>
            <a:r>
              <a:rPr lang="ru-RU" sz="1800" dirty="0"/>
              <a:t>]</a:t>
            </a:r>
            <a:endParaRPr lang="en-RU" sz="1800" dirty="0"/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endParaRPr lang="en-RU" sz="1800" b="1" dirty="0">
              <a:ea typeface="Times New Roman" panose="02020603050405020304" pitchFamily="18" charset="0"/>
            </a:endParaRPr>
          </a:p>
          <a:p>
            <a:r>
              <a:rPr lang="ru-RU" sz="1800" dirty="0"/>
              <a:t>в обязательном порядке употребляется при нарушении следующей иерархии лиц: </a:t>
            </a:r>
          </a:p>
          <a:p>
            <a:pPr marL="0" indent="0">
              <a:buNone/>
            </a:pPr>
            <a:r>
              <a:rPr lang="ru-RU" sz="1800" dirty="0"/>
              <a:t>(4в) 	1 &gt; 2 &gt; 3</a:t>
            </a:r>
            <a:endParaRPr lang="en-RU" sz="1800" dirty="0"/>
          </a:p>
          <a:p>
            <a:r>
              <a:rPr lang="ru-RU" sz="1800" dirty="0"/>
              <a:t>нарушение: лицо субъекта оказывается ниже в иерархии, чем лицо прямого или косвенного объекта;</a:t>
            </a:r>
          </a:p>
          <a:p>
            <a:r>
              <a:rPr lang="ru-RU" sz="1800" dirty="0"/>
              <a:t>инверсивная функция есть только у конструкции с </a:t>
            </a:r>
            <a:r>
              <a:rPr lang="ru-RU" sz="1800" dirty="0" err="1"/>
              <a:t>вентивом</a:t>
            </a:r>
            <a:r>
              <a:rPr lang="ru-RU" sz="1800" dirty="0"/>
              <a:t>, но не </a:t>
            </a:r>
            <a:r>
              <a:rPr lang="ru-RU" sz="1800" dirty="0" err="1"/>
              <a:t>андативом</a:t>
            </a:r>
            <a:r>
              <a:rPr lang="ru-RU" sz="1800" dirty="0"/>
              <a:t>;</a:t>
            </a:r>
            <a:r>
              <a:rPr lang="en-RU" sz="1800" dirty="0"/>
              <a:t> </a:t>
            </a:r>
            <a:endParaRPr lang="ru-RU" sz="1800" dirty="0"/>
          </a:p>
          <a:p>
            <a:r>
              <a:rPr lang="en-US" sz="1800" dirty="0"/>
              <a:t>[Shibatani 2003]: </a:t>
            </a:r>
            <a:r>
              <a:rPr lang="ru-RU" sz="1800" dirty="0"/>
              <a:t>в японском есть маркированный инверсив (4а) и немаркированный прямой залог (4б);</a:t>
            </a:r>
          </a:p>
          <a:p>
            <a:r>
              <a:rPr lang="ru-RU" sz="1800" dirty="0"/>
              <a:t>но инверсив и пассив сочетаются </a:t>
            </a:r>
            <a:r>
              <a:rPr lang="en-US" sz="1800" dirty="0"/>
              <a:t>[Shimizu 2010: 61ff] &gt; </a:t>
            </a:r>
            <a:r>
              <a:rPr lang="ru-RU" sz="1800" dirty="0"/>
              <a:t>инверсив не входит в категорию залога.</a:t>
            </a:r>
            <a:endParaRPr lang="en-RU" sz="1800" dirty="0"/>
          </a:p>
          <a:p>
            <a:endParaRPr lang="en-RU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999A6-E745-274C-9F1E-F00AEB67D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7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471345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257D2-B169-BF41-BDD3-BC228DF13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доклада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B6B4B-E3F6-0543-B324-1594F940C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90688"/>
            <a:ext cx="11163300" cy="448627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функций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te-iku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-kuru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грамматикализации: экспериментальное исследование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Диахронический анализ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en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8882F-4A07-A545-B7F9-F900FD0C6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8</a:t>
            </a:fld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593119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8B8F0-0FBE-5243-A445-185612D25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Диагностический тест: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-(r)are-</a:t>
            </a:r>
            <a:endParaRPr lang="en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87049-6F01-084A-BC06-90F786889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867"/>
            <a:ext cx="10515600" cy="4554009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cs typeface="Times New Roman" panose="02020603050405020304" pitchFamily="18" charset="0"/>
              </a:rPr>
              <a:t>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 из механизмов грамматикализации </a:t>
            </a:r>
            <a:r>
              <a:rPr lang="ru-RU" sz="2000" dirty="0">
                <a:cs typeface="Times New Roman" panose="02020603050405020304" pitchFamily="18" charset="0"/>
              </a:rPr>
              <a:t>–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редукция парадигмы (др. англ.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англ.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en-GB" sz="2000" dirty="0">
                <a:ea typeface="MS Mincho" panose="02020609040205080304" pitchFamily="49" charset="-128"/>
              </a:rPr>
              <a:t>(</a:t>
            </a:r>
            <a:r>
              <a:rPr lang="ru-RU" sz="2000" dirty="0">
                <a:ea typeface="MS Mincho" panose="02020609040205080304" pitchFamily="49" charset="-128"/>
              </a:rPr>
              <a:t>5</a:t>
            </a:r>
            <a:r>
              <a:rPr lang="en-GB" sz="2000" dirty="0">
                <a:ea typeface="MS Mincho" panose="02020609040205080304" pitchFamily="49" charset="-128"/>
              </a:rPr>
              <a:t>)</a:t>
            </a:r>
            <a:r>
              <a:rPr lang="ru-RU" sz="2000" dirty="0">
                <a:ea typeface="MS Mincho" panose="02020609040205080304" pitchFamily="49" charset="-128"/>
              </a:rPr>
              <a:t>	</a:t>
            </a:r>
            <a:r>
              <a:rPr lang="en-GB" sz="2000" i="1" dirty="0">
                <a:ea typeface="MS Mincho" panose="02020609040205080304" pitchFamily="49" charset="-128"/>
              </a:rPr>
              <a:t>sensei-</a:t>
            </a:r>
            <a:r>
              <a:rPr lang="en-GB" sz="2000" i="1" dirty="0" err="1">
                <a:ea typeface="MS Mincho" panose="02020609040205080304" pitchFamily="49" charset="-128"/>
              </a:rPr>
              <a:t>wa</a:t>
            </a:r>
            <a:r>
              <a:rPr lang="en-GB" sz="2000" i="1" dirty="0">
                <a:ea typeface="MS Mincho" panose="02020609040205080304" pitchFamily="49" charset="-128"/>
              </a:rPr>
              <a:t>	</a:t>
            </a:r>
            <a:r>
              <a:rPr lang="en-US" sz="2000" i="1" dirty="0" err="1">
                <a:ea typeface="MS Mincho" panose="02020609040205080304" pitchFamily="49" charset="-128"/>
              </a:rPr>
              <a:t>arui</a:t>
            </a:r>
            <a:r>
              <a:rPr lang="en-GB" sz="2000" i="1" dirty="0">
                <a:ea typeface="MS Mincho" panose="02020609040205080304" pitchFamily="49" charset="-128"/>
              </a:rPr>
              <a:t>-</a:t>
            </a:r>
            <a:r>
              <a:rPr lang="en-GB" sz="2000" i="1" dirty="0" err="1">
                <a:ea typeface="MS Mincho" panose="02020609040205080304" pitchFamily="49" charset="-128"/>
              </a:rPr>
              <a:t>te</a:t>
            </a:r>
            <a:r>
              <a:rPr lang="en-GB" sz="2000" i="1" dirty="0">
                <a:ea typeface="MS Mincho" panose="02020609040205080304" pitchFamily="49" charset="-128"/>
              </a:rPr>
              <a:t>-</a:t>
            </a:r>
            <a:r>
              <a:rPr lang="en-US" sz="2000" b="1" i="1" dirty="0">
                <a:ea typeface="MS Mincho" panose="02020609040205080304" pitchFamily="49" charset="-128"/>
              </a:rPr>
              <a:t>ko</a:t>
            </a:r>
            <a:r>
              <a:rPr lang="en-GB" sz="2000" b="1" i="1" dirty="0">
                <a:ea typeface="MS Mincho" panose="02020609040205080304" pitchFamily="49" charset="-128"/>
              </a:rPr>
              <a:t>-</a:t>
            </a:r>
            <a:r>
              <a:rPr lang="en-US" sz="2000" b="1" i="1" dirty="0">
                <a:ea typeface="MS Mincho" panose="02020609040205080304" pitchFamily="49" charset="-128"/>
              </a:rPr>
              <a:t>rare</a:t>
            </a:r>
            <a:r>
              <a:rPr lang="en-GB" sz="2000" i="1" dirty="0">
                <a:ea typeface="MS Mincho" panose="02020609040205080304" pitchFamily="49" charset="-128"/>
              </a:rPr>
              <a:t>-</a:t>
            </a:r>
            <a:r>
              <a:rPr lang="en-US" sz="2000" i="1" dirty="0">
                <a:ea typeface="MS Mincho" panose="02020609040205080304" pitchFamily="49" charset="-128"/>
              </a:rPr>
              <a:t>mash</a:t>
            </a:r>
            <a:r>
              <a:rPr lang="en-GB" sz="2000" i="1" dirty="0">
                <a:ea typeface="MS Mincho" panose="02020609040205080304" pitchFamily="49" charset="-128"/>
              </a:rPr>
              <a:t>-</a:t>
            </a:r>
            <a:r>
              <a:rPr lang="en-US" sz="2000" i="1" dirty="0" err="1">
                <a:ea typeface="MS Mincho" panose="02020609040205080304" pitchFamily="49" charset="-128"/>
              </a:rPr>
              <a:t>ita</a:t>
            </a:r>
            <a:endParaRPr lang="en-RU" sz="2000" dirty="0"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ru-RU" sz="2000" dirty="0">
                <a:ea typeface="MS Mincho" panose="02020609040205080304" pitchFamily="49" charset="-128"/>
              </a:rPr>
              <a:t>	учитель</a:t>
            </a:r>
            <a:r>
              <a:rPr lang="en-GB" sz="2000" dirty="0">
                <a:ea typeface="MS Mincho" panose="02020609040205080304" pitchFamily="49" charset="-128"/>
              </a:rPr>
              <a:t>-</a:t>
            </a:r>
            <a:r>
              <a:rPr lang="en-US" sz="2000" dirty="0">
                <a:ea typeface="MS Mincho" panose="02020609040205080304" pitchFamily="49" charset="-128"/>
              </a:rPr>
              <a:t>TOP</a:t>
            </a:r>
            <a:r>
              <a:rPr lang="en-GB" sz="2000" dirty="0">
                <a:ea typeface="MS Mincho" panose="02020609040205080304" pitchFamily="49" charset="-128"/>
              </a:rPr>
              <a:t>	</a:t>
            </a:r>
            <a:r>
              <a:rPr lang="ru-RU" sz="2000" dirty="0">
                <a:ea typeface="MS Mincho" panose="02020609040205080304" pitchFamily="49" charset="-128"/>
              </a:rPr>
              <a:t>идти</a:t>
            </a:r>
            <a:r>
              <a:rPr lang="en-GB" sz="2000" dirty="0">
                <a:ea typeface="MS Mincho" panose="02020609040205080304" pitchFamily="49" charset="-128"/>
              </a:rPr>
              <a:t>.</a:t>
            </a:r>
            <a:r>
              <a:rPr lang="ru-RU" sz="2000" dirty="0">
                <a:ea typeface="MS Mincho" panose="02020609040205080304" pitchFamily="49" charset="-128"/>
              </a:rPr>
              <a:t>пешком</a:t>
            </a:r>
            <a:r>
              <a:rPr lang="en-GB" sz="2000" dirty="0">
                <a:ea typeface="MS Mincho" panose="02020609040205080304" pitchFamily="49" charset="-128"/>
              </a:rPr>
              <a:t>-</a:t>
            </a:r>
            <a:r>
              <a:rPr lang="en-US" sz="2000" dirty="0">
                <a:ea typeface="MS Mincho" panose="02020609040205080304" pitchFamily="49" charset="-128"/>
              </a:rPr>
              <a:t>CVB</a:t>
            </a:r>
            <a:r>
              <a:rPr lang="en-GB" sz="2000" dirty="0">
                <a:ea typeface="MS Mincho" panose="02020609040205080304" pitchFamily="49" charset="-128"/>
              </a:rPr>
              <a:t>-</a:t>
            </a:r>
            <a:r>
              <a:rPr lang="en-US" sz="2000" b="1" dirty="0">
                <a:ea typeface="MS Mincho" panose="02020609040205080304" pitchFamily="49" charset="-128"/>
              </a:rPr>
              <a:t>COME</a:t>
            </a:r>
            <a:r>
              <a:rPr lang="en-GB" sz="2000" b="1" dirty="0">
                <a:ea typeface="MS Mincho" panose="02020609040205080304" pitchFamily="49" charset="-128"/>
              </a:rPr>
              <a:t>-</a:t>
            </a:r>
            <a:r>
              <a:rPr lang="en-US" sz="2000" b="1" dirty="0">
                <a:ea typeface="MS Mincho" panose="02020609040205080304" pitchFamily="49" charset="-128"/>
              </a:rPr>
              <a:t>HON</a:t>
            </a:r>
            <a:r>
              <a:rPr lang="en-GB" sz="2000" dirty="0">
                <a:ea typeface="MS Mincho" panose="02020609040205080304" pitchFamily="49" charset="-128"/>
              </a:rPr>
              <a:t>-</a:t>
            </a:r>
            <a:r>
              <a:rPr lang="en-US" sz="2000" dirty="0">
                <a:ea typeface="MS Mincho" panose="02020609040205080304" pitchFamily="49" charset="-128"/>
              </a:rPr>
              <a:t>ADR</a:t>
            </a:r>
            <a:r>
              <a:rPr lang="en-GB" sz="2000" dirty="0">
                <a:ea typeface="MS Mincho" panose="02020609040205080304" pitchFamily="49" charset="-128"/>
              </a:rPr>
              <a:t>-</a:t>
            </a:r>
            <a:r>
              <a:rPr lang="en-US" sz="2000" dirty="0">
                <a:ea typeface="MS Mincho" panose="02020609040205080304" pitchFamily="49" charset="-128"/>
              </a:rPr>
              <a:t>PST</a:t>
            </a:r>
            <a:endParaRPr lang="en-RU" sz="2000" dirty="0">
              <a:ea typeface="Times New Roman" panose="02020603050405020304" pitchFamily="18" charset="0"/>
            </a:endParaRPr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r>
              <a:rPr lang="ru-RU" sz="2000" dirty="0">
                <a:ea typeface="MS Mincho" panose="02020609040205080304" pitchFamily="49" charset="-128"/>
              </a:rPr>
              <a:t>	‘Учитель пришел пешком.’ (ориентив)</a:t>
            </a:r>
          </a:p>
          <a:p>
            <a:pPr marL="270510" indent="0" algn="just">
              <a:lnSpc>
                <a:spcPct val="70000"/>
              </a:lnSpc>
              <a:spcAft>
                <a:spcPts val="0"/>
              </a:spcAft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cs typeface="Times New Roman" panose="02020603050405020304" pitchFamily="18" charset="0"/>
              </a:rPr>
              <a:t>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атегория гоноратива/депрециатива может рассматриваться как грамматическая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Алпатов 1973: 6-14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Hidaka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30]:</a:t>
            </a:r>
            <a:r>
              <a:rPr lang="en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гонорификация </a:t>
            </a:r>
            <a:r>
              <a:rPr lang="en-US" sz="20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iku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r>
              <a:rPr lang="ru-RU" sz="20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kuru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характерна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ориентивной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функции, а в более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грамматикализованных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гонорификации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подвергается смысловой глагол</a:t>
            </a:r>
            <a:r>
              <a:rPr lang="en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>
                <a:cs typeface="Times New Roman" panose="02020603050405020304" pitchFamily="18" charset="0"/>
              </a:rPr>
              <a:t>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ожно предположить, что гонорификация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оцениваться как более приемлемая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неграмматикализованных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функциях, и как менее приемлемая —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грамматикализованных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ED92E-CC40-0840-9177-18385D05A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3D28-3FAA-314F-9FD9-048344A1B1CB}" type="slidenum">
              <a:rPr lang="en-RU" smtClean="0"/>
              <a:t>9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003929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9427</TotalTime>
  <Words>2582</Words>
  <Application>Microsoft Macintosh PowerPoint</Application>
  <PresentationFormat>Widescreen</PresentationFormat>
  <Paragraphs>253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Times New Roman</vt:lpstr>
      <vt:lpstr>Office Theme</vt:lpstr>
      <vt:lpstr>Грамматикализация конструкций с вентивом и андативом в японском языке</vt:lpstr>
      <vt:lpstr>Структура доклада</vt:lpstr>
      <vt:lpstr>Диахроническая гипотеза</vt:lpstr>
      <vt:lpstr>Структура доклада</vt:lpstr>
      <vt:lpstr>Конструкции и термины</vt:lpstr>
      <vt:lpstr>PowerPoint Presentation</vt:lpstr>
      <vt:lpstr>PowerPoint Presentation</vt:lpstr>
      <vt:lpstr>Структура доклада</vt:lpstr>
      <vt:lpstr>Диагностический тест: -(r)are-</vt:lpstr>
      <vt:lpstr>Дизайн эксперимента</vt:lpstr>
      <vt:lpstr>Примеры стимулов</vt:lpstr>
      <vt:lpstr>Таблица 1. Гонорификация iku и kuru при помощи суффикса -(r)are- в разных функциях: средние значения оценок приемлемости в 6 анкетах</vt:lpstr>
      <vt:lpstr>Статистика</vt:lpstr>
      <vt:lpstr>Статистика </vt:lpstr>
      <vt:lpstr>Итого</vt:lpstr>
      <vt:lpstr>Структура доклада</vt:lpstr>
      <vt:lpstr>Древнеяпонский язык (далее ДЯЯ, 700–800 гг.)</vt:lpstr>
      <vt:lpstr>Классический японский язык (далее КЯЯ, 800–1200 гг.)</vt:lpstr>
      <vt:lpstr>Классический японский язык (800–1200 гг.)</vt:lpstr>
      <vt:lpstr>PowerPoint Presentation</vt:lpstr>
      <vt:lpstr>Классический японский язык (800–1200 гг.)</vt:lpstr>
      <vt:lpstr>Новояпонский язык (далее НЯЯ, 1600–)</vt:lpstr>
      <vt:lpstr>Итого</vt:lpstr>
      <vt:lpstr>Структура доклада</vt:lpstr>
      <vt:lpstr>PowerPoint Presentation</vt:lpstr>
      <vt:lpstr>PowerPoint Presentation</vt:lpstr>
      <vt:lpstr>Выводы</vt:lpstr>
      <vt:lpstr>Список условных обозначений</vt:lpstr>
      <vt:lpstr>Литература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Грамматикализация конструкций te-iku и te-kuru</dc:title>
  <dc:creator>Artemii Kuznetsov</dc:creator>
  <cp:lastModifiedBy>Artemii Kuznetsov</cp:lastModifiedBy>
  <cp:revision>71</cp:revision>
  <dcterms:created xsi:type="dcterms:W3CDTF">2020-10-01T06:55:23Z</dcterms:created>
  <dcterms:modified xsi:type="dcterms:W3CDTF">2020-11-19T01:01:21Z</dcterms:modified>
</cp:coreProperties>
</file>