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y="5143500" cx="9144000"/>
  <p:notesSz cx="6858000" cy="9144000"/>
  <p:embeddedFontLst>
    <p:embeddedFont>
      <p:font typeface="Fira Sans ExtraBold"/>
      <p:bold r:id="rId36"/>
      <p:boldItalic r:id="rId37"/>
    </p:embeddedFont>
    <p:embeddedFont>
      <p:font typeface="Fira Sans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Dmitry Gerasimov"/>
  <p:cmAuthor clrIdx="1" id="1" initials="" lastIdx="1" name="Илья Макарчук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FiraSans-italic.fntdata"/><Relationship Id="rId20" Type="http://schemas.openxmlformats.org/officeDocument/2006/relationships/slide" Target="slides/slide14.xml"/><Relationship Id="rId41" Type="http://schemas.openxmlformats.org/officeDocument/2006/relationships/font" Target="fonts/FiraSans-boldItalic.fnt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FiraSansExtraBold-boldItalic.fntdata"/><Relationship Id="rId14" Type="http://schemas.openxmlformats.org/officeDocument/2006/relationships/slide" Target="slides/slide8.xml"/><Relationship Id="rId36" Type="http://schemas.openxmlformats.org/officeDocument/2006/relationships/font" Target="fonts/FiraSansExtraBold-bold.fntdata"/><Relationship Id="rId17" Type="http://schemas.openxmlformats.org/officeDocument/2006/relationships/slide" Target="slides/slide11.xml"/><Relationship Id="rId39" Type="http://schemas.openxmlformats.org/officeDocument/2006/relationships/font" Target="fonts/FiraSans-bold.fntdata"/><Relationship Id="rId16" Type="http://schemas.openxmlformats.org/officeDocument/2006/relationships/slide" Target="slides/slide10.xml"/><Relationship Id="rId38" Type="http://schemas.openxmlformats.org/officeDocument/2006/relationships/font" Target="fonts/FiraSans-regular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0-11-21T15:29:37.331">
    <p:pos x="196" y="725"/>
    <p:text>[+Dynamic], if memory serves</p:text>
  </p:cm>
  <p:cm authorId="1" idx="1" dt="2020-11-21T15:29:37.331">
    <p:pos x="196" y="725"/>
    <p:text>Это опечатка, да, должно быть [-Static]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ca1d82a96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ca1d82a96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ca1d82a96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ca1d82a96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ca1d82a96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ca1d82a96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aca1d82a96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aca1d82a96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aca1d82a96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aca1d82a96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aca1d82a96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aca1d82a96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aca1d82a96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aca1d82a96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aca1d82a96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aca1d82a96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aca1d82a96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aca1d82a96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aca1d82a96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aca1d82a96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ca1d82a96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ca1d82a96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aca1d82a96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aca1d82a96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aca1d82a96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aca1d82a96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aca1d82a96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aca1d82a96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aca1d82a96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aca1d82a96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aca1d82a96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aca1d82a96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aca1d82a96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aca1d82a96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aca1d82a96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aca1d82a96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aca1d82a96_0_2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aca1d82a96_0_2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aca1d82a96_0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aca1d82a96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aca1d82a96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aca1d82a96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ca1d82a9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ca1d82a9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ca1d82a96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ca1d82a96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ca1d82a96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ca1d82a96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ca1d82a96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ca1d82a96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ca1d82a96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ca1d82a96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ca1d82a96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ca1d82a96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ca1d82a96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ca1d82a96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Bold"/>
              <a:buNone/>
              <a:defRPr sz="2800">
                <a:solidFill>
                  <a:schemeClr val="dk1"/>
                </a:solidFill>
                <a:latin typeface="Fira Sans ExtraBold"/>
                <a:ea typeface="Fira Sans ExtraBold"/>
                <a:cs typeface="Fira Sans ExtraBold"/>
                <a:sym typeface="Fira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Bold"/>
              <a:buNone/>
              <a:defRPr sz="2800">
                <a:solidFill>
                  <a:schemeClr val="dk1"/>
                </a:solidFill>
                <a:latin typeface="Fira Sans ExtraBold"/>
                <a:ea typeface="Fira Sans ExtraBold"/>
                <a:cs typeface="Fira Sans ExtraBold"/>
                <a:sym typeface="Fira Sans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Bold"/>
              <a:buNone/>
              <a:defRPr sz="2800">
                <a:solidFill>
                  <a:schemeClr val="dk1"/>
                </a:solidFill>
                <a:latin typeface="Fira Sans ExtraBold"/>
                <a:ea typeface="Fira Sans ExtraBold"/>
                <a:cs typeface="Fira Sans ExtraBold"/>
                <a:sym typeface="Fira Sans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Bold"/>
              <a:buNone/>
              <a:defRPr sz="2800">
                <a:solidFill>
                  <a:schemeClr val="dk1"/>
                </a:solidFill>
                <a:latin typeface="Fira Sans ExtraBold"/>
                <a:ea typeface="Fira Sans ExtraBold"/>
                <a:cs typeface="Fira Sans ExtraBold"/>
                <a:sym typeface="Fira Sans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Bold"/>
              <a:buNone/>
              <a:defRPr sz="2800">
                <a:solidFill>
                  <a:schemeClr val="dk1"/>
                </a:solidFill>
                <a:latin typeface="Fira Sans ExtraBold"/>
                <a:ea typeface="Fira Sans ExtraBold"/>
                <a:cs typeface="Fira Sans ExtraBold"/>
                <a:sym typeface="Fira Sans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Bold"/>
              <a:buNone/>
              <a:defRPr sz="2800">
                <a:solidFill>
                  <a:schemeClr val="dk1"/>
                </a:solidFill>
                <a:latin typeface="Fira Sans ExtraBold"/>
                <a:ea typeface="Fira Sans ExtraBold"/>
                <a:cs typeface="Fira Sans ExtraBold"/>
                <a:sym typeface="Fira Sans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Bold"/>
              <a:buNone/>
              <a:defRPr sz="2800">
                <a:solidFill>
                  <a:schemeClr val="dk1"/>
                </a:solidFill>
                <a:latin typeface="Fira Sans ExtraBold"/>
                <a:ea typeface="Fira Sans ExtraBold"/>
                <a:cs typeface="Fira Sans ExtraBold"/>
                <a:sym typeface="Fira Sans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Bold"/>
              <a:buNone/>
              <a:defRPr sz="2800">
                <a:solidFill>
                  <a:schemeClr val="dk1"/>
                </a:solidFill>
                <a:latin typeface="Fira Sans ExtraBold"/>
                <a:ea typeface="Fira Sans ExtraBold"/>
                <a:cs typeface="Fira Sans ExtraBold"/>
                <a:sym typeface="Fira Sans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Bold"/>
              <a:buNone/>
              <a:defRPr sz="2800">
                <a:solidFill>
                  <a:schemeClr val="dk1"/>
                </a:solidFill>
                <a:latin typeface="Fira Sans ExtraBold"/>
                <a:ea typeface="Fira Sans ExtraBold"/>
                <a:cs typeface="Fira Sans ExtraBold"/>
                <a:sym typeface="Fira Sans ExtraBo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Fira Sans"/>
              <a:buChar char="●"/>
              <a:defRPr sz="1800">
                <a:latin typeface="Fira Sans"/>
                <a:ea typeface="Fira Sans"/>
                <a:cs typeface="Fira Sans"/>
                <a:sym typeface="Fira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○"/>
              <a:defRPr>
                <a:latin typeface="Fira Sans"/>
                <a:ea typeface="Fira Sans"/>
                <a:cs typeface="Fira Sans"/>
                <a:sym typeface="Fira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■"/>
              <a:defRPr>
                <a:latin typeface="Fira Sans"/>
                <a:ea typeface="Fira Sans"/>
                <a:cs typeface="Fira Sans"/>
                <a:sym typeface="Fira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●"/>
              <a:defRPr>
                <a:latin typeface="Fira Sans"/>
                <a:ea typeface="Fira Sans"/>
                <a:cs typeface="Fira Sans"/>
                <a:sym typeface="Fira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○"/>
              <a:defRPr>
                <a:latin typeface="Fira Sans"/>
                <a:ea typeface="Fira Sans"/>
                <a:cs typeface="Fira Sans"/>
                <a:sym typeface="Fira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■"/>
              <a:defRPr>
                <a:latin typeface="Fira Sans"/>
                <a:ea typeface="Fira Sans"/>
                <a:cs typeface="Fira Sans"/>
                <a:sym typeface="Fira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●"/>
              <a:defRPr>
                <a:latin typeface="Fira Sans"/>
                <a:ea typeface="Fira Sans"/>
                <a:cs typeface="Fira Sans"/>
                <a:sym typeface="Fira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○"/>
              <a:defRPr>
                <a:latin typeface="Fira Sans"/>
                <a:ea typeface="Fira Sans"/>
                <a:cs typeface="Fira Sans"/>
                <a:sym typeface="Fira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Fira Sans"/>
              <a:buChar char="■"/>
              <a:defRPr>
                <a:latin typeface="Fira Sans"/>
                <a:ea typeface="Fira Sans"/>
                <a:cs typeface="Fira Sans"/>
                <a:sym typeface="Fira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hyperlink" Target="mailto:ilya.makarchuk@gmail.com" TargetMode="External"/><Relationship Id="rId4" Type="http://schemas.openxmlformats.org/officeDocument/2006/relationships/hyperlink" Target="http://clck.ru/NrV53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comments" Target="../comments/comment1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125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4000"/>
              <a:t>К типологии дериваций глагольной меры:</a:t>
            </a:r>
            <a:endParaRPr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/>
              <a:t>об инварианте семельфактива и делимитатива</a:t>
            </a:r>
            <a:endParaRPr sz="4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215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Илья Макарчук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НИУ ВШЭ, Москва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21 ноября 2020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 атомарности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[Rothstein 2008]: Предельность («telicity») связана с атомарностью. Ситуация предельна, когда задана конкретная единица измерения.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Мультипликативы типа </a:t>
            </a:r>
            <a:r>
              <a:rPr i="1" lang="ru">
                <a:solidFill>
                  <a:schemeClr val="dk1"/>
                </a:solidFill>
              </a:rPr>
              <a:t>jump</a:t>
            </a:r>
            <a:r>
              <a:rPr lang="ru">
                <a:solidFill>
                  <a:schemeClr val="dk1"/>
                </a:solidFill>
              </a:rPr>
              <a:t> ‘прыгать’ все же могут употребляться предельно сами по себе и обозначают семельфактивы (31a). При этом они могут употребляться и непредельно в значении множественной ситуации (31b).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(6)	a. </a:t>
            </a:r>
            <a:r>
              <a:rPr i="1" lang="ru">
                <a:solidFill>
                  <a:schemeClr val="dk1"/>
                </a:solidFill>
              </a:rPr>
              <a:t>Mary jumped in a instant. </a:t>
            </a:r>
            <a:endParaRPr i="1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b. </a:t>
            </a:r>
            <a:r>
              <a:rPr i="1" lang="ru">
                <a:solidFill>
                  <a:schemeClr val="dk1"/>
                </a:solidFill>
              </a:rPr>
              <a:t>Mary jumped for ten minutes.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Такие глаголы — процессы, но естественно атомарные, поэтому в предельном контексте глагол обозначает атом ситуации.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Семельфактив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Семельфактив 	обозначает </a:t>
            </a:r>
            <a:r>
              <a:rPr b="1" lang="ru"/>
              <a:t>минимальную по длительности</a:t>
            </a:r>
            <a:r>
              <a:rPr lang="ru"/>
              <a:t> ситуацию, </a:t>
            </a:r>
            <a:endParaRPr/>
          </a:p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т. е. выделяет </a:t>
            </a:r>
            <a:r>
              <a:rPr b="1" lang="ru"/>
              <a:t>атом ситуации</a:t>
            </a:r>
            <a:r>
              <a:rPr lang="ru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В нашей выборке 15 языков с емельфактивами: индоевропейские (</a:t>
            </a:r>
            <a:r>
              <a:rPr b="1" lang="ru"/>
              <a:t>русский</a:t>
            </a:r>
            <a:r>
              <a:rPr lang="ru"/>
              <a:t>, чешский, польский), уральские (</a:t>
            </a:r>
            <a:r>
              <a:rPr b="1" lang="ru"/>
              <a:t>финский</a:t>
            </a:r>
            <a:r>
              <a:rPr lang="ru"/>
              <a:t>, вепский, мокшанский и т. д.), афроазиатские (</a:t>
            </a:r>
            <a:r>
              <a:rPr b="1" lang="ru"/>
              <a:t>гаввада</a:t>
            </a:r>
            <a:r>
              <a:rPr lang="ru"/>
              <a:t>), тунгусские (удэгейский, нанайский),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Семельфактив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Типичный пример семельфактива: дериват от мультипликатива. В семантике таких глаголов уже есть естественный атом.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(7)	</a:t>
            </a:r>
            <a:r>
              <a:rPr lang="ru"/>
              <a:t>a. Финский (Armoskaite &amp; Koskinen 2008)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hyp-ähtä-ä</a:t>
            </a:r>
            <a:r>
              <a:rPr lang="ru"/>
              <a:t> ‘прыгнуть’ &lt; </a:t>
            </a:r>
            <a:r>
              <a:rPr i="1" lang="ru"/>
              <a:t>hypätä</a:t>
            </a:r>
            <a:r>
              <a:rPr lang="ru"/>
              <a:t> ‘прыгать’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b. Гаввада (Tosco 2007)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tul~li</a:t>
            </a:r>
            <a:r>
              <a:rPr lang="ru"/>
              <a:t> ‘кашлянуть’ &lt; </a:t>
            </a:r>
            <a:r>
              <a:rPr i="1" lang="ru"/>
              <a:t>tula</a:t>
            </a:r>
            <a:r>
              <a:rPr lang="ru"/>
              <a:t> ‘кашлять’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c. Русский (собственные знания)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мигнуть &lt; мигать</a:t>
            </a:r>
            <a:endParaRPr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Семельфактив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Если процесс не мультипликативный, т. е. не естественно атомарный, то  семельфактив «создает» такой атом «сам» в зависимости от контекста: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(8) 	a. Финский [Karlsson 1999: 239]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laul-ahta-a </a:t>
            </a:r>
            <a:r>
              <a:rPr lang="ru"/>
              <a:t>‘попеть немного’ &lt;</a:t>
            </a:r>
            <a:r>
              <a:rPr i="1" lang="ru"/>
              <a:t> laulaa</a:t>
            </a:r>
            <a:r>
              <a:rPr lang="ru"/>
              <a:t> ‘петь’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b. Гаввада (Tosco 2007)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ʕuk~ki</a:t>
            </a:r>
            <a:r>
              <a:rPr lang="ru"/>
              <a:t> ‘отпить немного’ &lt; </a:t>
            </a:r>
            <a:r>
              <a:rPr i="1" lang="ru"/>
              <a:t>ʕuk</a:t>
            </a:r>
            <a:r>
              <a:rPr lang="ru"/>
              <a:t> ‘пить’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c. Русский (собственные знания)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курнуть </a:t>
            </a:r>
            <a:r>
              <a:rPr lang="ru"/>
              <a:t>&lt; </a:t>
            </a:r>
            <a:r>
              <a:rPr i="1" lang="ru"/>
              <a:t>курить</a:t>
            </a:r>
            <a:endParaRPr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Семельфактив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Ситуации с каким-то параметром, получают семантический эффект «небрежной реализации»: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(9)	a. Финский (Armoskaite &amp; Koskinen 2008)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luk-ais-ta</a:t>
            </a:r>
            <a:r>
              <a:rPr lang="ru"/>
              <a:t> ‘прочитать невнимательно, проглядеть’ &lt; </a:t>
            </a:r>
            <a:r>
              <a:rPr i="1" lang="ru"/>
              <a:t>lukea</a:t>
            </a:r>
            <a:r>
              <a:rPr lang="ru"/>
              <a:t> ‘читать’ 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b. Гаввада (Tosco 2007)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cox~x-</a:t>
            </a:r>
            <a:r>
              <a:rPr lang="ru"/>
              <a:t> ‘подоить только один сосок’ &lt;</a:t>
            </a:r>
            <a:r>
              <a:rPr i="1" lang="ru"/>
              <a:t> cox- ‘доить’ 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c. Русский (собственные знания)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читнуть &lt; читать</a:t>
            </a:r>
            <a:endParaRPr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Семельфактив</a:t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События (т. е. ситуации перехода из одного состояния в другое) — мгновенные ситуации, не имеющие длительности, поэтому с ними невозможны семельфактивные деривации: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(10)	</a:t>
            </a:r>
            <a:r>
              <a:rPr lang="ru"/>
              <a:t>a. Финский (Armoskaite &amp; Koskinen 2008)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*saav-ahta-a &lt; saapua</a:t>
            </a:r>
            <a:r>
              <a:rPr lang="ru"/>
              <a:t> ‘прийти’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b. Русский (собственные знания)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*находнуть &lt; находить</a:t>
            </a:r>
            <a:endParaRPr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Семельфактив</a:t>
            </a:r>
            <a:endParaRPr/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Также семельфактивы невозможны от вневременных состояний, так как у таких состояний нет длительности, которую можно было бы измерить: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(11) 	a. Финский (Armoskaite &amp; Koskinen 2008)</a:t>
            </a:r>
            <a:endParaRPr i="1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>
                <a:solidFill>
                  <a:schemeClr val="dk1"/>
                </a:solidFill>
              </a:rPr>
              <a:t>*tied-ähtä-ä &lt; tietää</a:t>
            </a:r>
            <a:r>
              <a:rPr lang="ru">
                <a:solidFill>
                  <a:schemeClr val="dk1"/>
                </a:solidFill>
              </a:rPr>
              <a:t> ‘знать’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b. Русский (собственные знания)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ru">
                <a:solidFill>
                  <a:schemeClr val="dk1"/>
                </a:solidFill>
              </a:rPr>
              <a:t>*понимнуть/понимануть/понянуть &lt; понимать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Семельфактив</a:t>
            </a:r>
            <a:endParaRPr/>
          </a:p>
        </p:txBody>
      </p:sp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Сочетаемость с эпизодическими состояниями разная в разных языках. В русском такие дериваты возможны только с дополнительными префиксами: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(12)	</a:t>
            </a:r>
            <a:r>
              <a:rPr i="1" lang="ru"/>
              <a:t>грустить &gt; *грустнуть,</a:t>
            </a:r>
            <a:r>
              <a:rPr lang="ru"/>
              <a:t> но </a:t>
            </a:r>
            <a:r>
              <a:rPr i="1" lang="ru"/>
              <a:t>взгрустнуть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В финском такие дериваты возможны и обозначают вхождение в состояние или минимальное в нем пребывание. Эта разница объясняется прагматически. Минимальное пребывание в состоянии сна обычно продолжается сном: никто не засыпает, чтобы поспать одну или две минуты. Заскочить можно на любое сколько угодно малое время: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(13) 	a. </a:t>
            </a:r>
            <a:r>
              <a:rPr i="1" lang="ru">
                <a:solidFill>
                  <a:schemeClr val="dk1"/>
                </a:solidFill>
              </a:rPr>
              <a:t>nuk-ahta-a </a:t>
            </a:r>
            <a:r>
              <a:rPr lang="ru">
                <a:solidFill>
                  <a:schemeClr val="dk1"/>
                </a:solidFill>
              </a:rPr>
              <a:t>‘заснуть’ </a:t>
            </a:r>
            <a:r>
              <a:rPr i="1" lang="ru">
                <a:solidFill>
                  <a:schemeClr val="dk1"/>
                </a:solidFill>
              </a:rPr>
              <a:t>&lt; nuku-a</a:t>
            </a:r>
            <a:r>
              <a:rPr lang="ru">
                <a:solidFill>
                  <a:schemeClr val="dk1"/>
                </a:solidFill>
              </a:rPr>
              <a:t> ‘спать’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b. </a:t>
            </a:r>
            <a:r>
              <a:rPr i="1" lang="ru">
                <a:solidFill>
                  <a:schemeClr val="dk1"/>
                </a:solidFill>
              </a:rPr>
              <a:t>viiv-ähta-a</a:t>
            </a:r>
            <a:r>
              <a:rPr lang="ru">
                <a:solidFill>
                  <a:schemeClr val="dk1"/>
                </a:solidFill>
              </a:rPr>
              <a:t> ‘заскочить’ &lt; </a:t>
            </a:r>
            <a:r>
              <a:rPr i="1" lang="ru">
                <a:solidFill>
                  <a:schemeClr val="dk1"/>
                </a:solidFill>
              </a:rPr>
              <a:t>viipyä</a:t>
            </a:r>
            <a:r>
              <a:rPr lang="ru">
                <a:solidFill>
                  <a:schemeClr val="dk1"/>
                </a:solidFill>
              </a:rPr>
              <a:t> ‘оставаться’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Причем тут делимитатив?</a:t>
            </a:r>
            <a:endParaRPr/>
          </a:p>
        </p:txBody>
      </p:sp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Разные подходы к делимитативу были разработаны прежде всего для славянского по-.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Один из подходов к делимитативу — скалярный [Piñón 1994; Filip 2000]: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делимитатив обозначает, что некоторый параметр в структуре ситуации меньше, чем нормальное, ожидаемое значение.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Причем тут делимитатив?</a:t>
            </a:r>
            <a:endParaRPr/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Такой анализ работает для типичных употреблений делимитатива: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(14)	</a:t>
            </a:r>
            <a:r>
              <a:rPr i="1" lang="ru">
                <a:solidFill>
                  <a:schemeClr val="dk1"/>
                </a:solidFill>
              </a:rPr>
              <a:t>Зажмурился, </a:t>
            </a:r>
            <a:r>
              <a:rPr b="1" i="1" lang="ru">
                <a:solidFill>
                  <a:schemeClr val="dk1"/>
                </a:solidFill>
              </a:rPr>
              <a:t>посидел </a:t>
            </a:r>
            <a:r>
              <a:rPr i="1" lang="ru">
                <a:solidFill>
                  <a:schemeClr val="dk1"/>
                </a:solidFill>
              </a:rPr>
              <a:t>немного с закрытыми глазами, снова глянул в воду и отстриг кусочек правого.</a:t>
            </a:r>
            <a:r>
              <a:rPr lang="ru">
                <a:solidFill>
                  <a:schemeClr val="dk1"/>
                </a:solidFill>
              </a:rPr>
              <a:t> [Сергей Козлов. Как Ёжик с Медвежонком спасли Волка // «Мурзилка», 2003]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При этом делимитативы употребляются и с наречиями, обозначающими полную степень, типа </a:t>
            </a:r>
            <a:r>
              <a:rPr i="1" lang="ru">
                <a:solidFill>
                  <a:schemeClr val="dk1"/>
                </a:solidFill>
              </a:rPr>
              <a:t>вдоволь</a:t>
            </a:r>
            <a:r>
              <a:rPr lang="ru">
                <a:solidFill>
                  <a:schemeClr val="dk1"/>
                </a:solidFill>
              </a:rPr>
              <a:t>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(15)	</a:t>
            </a:r>
            <a:r>
              <a:rPr i="1" lang="ru">
                <a:solidFill>
                  <a:schemeClr val="dk1"/>
                </a:solidFill>
              </a:rPr>
              <a:t>В сауне, </a:t>
            </a:r>
            <a:r>
              <a:rPr b="1" i="1" lang="ru">
                <a:solidFill>
                  <a:schemeClr val="dk1"/>
                </a:solidFill>
              </a:rPr>
              <a:t>вдоволь попотев</a:t>
            </a:r>
            <a:r>
              <a:rPr i="1" lang="ru">
                <a:solidFill>
                  <a:schemeClr val="dk1"/>
                </a:solidFill>
              </a:rPr>
              <a:t> в жаркой парной, &lt;...&gt; финн благодушно разговорится с вами, сидя в гостинной за кружкой холодного пива.</a:t>
            </a:r>
            <a:r>
              <a:rPr lang="ru">
                <a:solidFill>
                  <a:schemeClr val="dk1"/>
                </a:solidFill>
              </a:rPr>
              <a:t> (Пример из интернета цит. по [Федотов, Чуйкова 2013: 178])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Глагольная мера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В языках мира встречаются различные деривации и конструкции со значением </a:t>
            </a:r>
            <a:r>
              <a:rPr b="1" lang="ru"/>
              <a:t>глагольной меры</a:t>
            </a:r>
            <a:r>
              <a:rPr lang="ru"/>
              <a:t>, т. е. обозначающие некоторую меру или степень ситуации по какому-то параметру.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(1) 	</a:t>
            </a:r>
            <a:r>
              <a:rPr i="1" lang="ru"/>
              <a:t>tə̈də</a:t>
            </a:r>
            <a:r>
              <a:rPr i="1" lang="ru"/>
              <a:t>̈ 	</a:t>
            </a:r>
            <a:r>
              <a:rPr i="1" lang="ru"/>
              <a:t>ik 		pumaga-m 	və̈c 		minutə̑-št=ok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тот 		один 	бумага-ACC 	пять 	минута-IN=EMPH 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>
                <a:solidFill>
                  <a:schemeClr val="dk1"/>
                </a:solidFill>
              </a:rPr>
              <a:t>sir-en 			šu-š</a:t>
            </a:r>
            <a:endParaRPr b="1" i="1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писать-CVB 		бросить-AOR.3SG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‘Он </a:t>
            </a:r>
            <a:r>
              <a:rPr b="1" lang="ru"/>
              <a:t>исписал</a:t>
            </a:r>
            <a:r>
              <a:rPr lang="ru"/>
              <a:t> весь листок за пять минут’. (Горномарийский; Голосов 2019)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/>
              <a:t>(2) 	</a:t>
            </a:r>
            <a:r>
              <a:rPr i="1" lang="ru"/>
              <a:t>mon 	kalʼ 		</a:t>
            </a:r>
            <a:r>
              <a:rPr b="1" i="1" lang="ru"/>
              <a:t>mɤzm-išʼko=ges</a:t>
            </a:r>
            <a:endParaRPr b="1"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я.NOM 	сейчас 	скучать-PST.1SG=COMP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‘Я сейчас </a:t>
            </a:r>
            <a:r>
              <a:rPr b="1" lang="ru"/>
              <a:t>немного скучаю</a:t>
            </a:r>
            <a:r>
              <a:rPr lang="ru"/>
              <a:t>’. (Бесермянский; Черемисинова 2019)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Причем тут делимитатив?</a:t>
            </a:r>
            <a:endParaRPr/>
          </a:p>
        </p:txBody>
      </p:sp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Другой подход — аспектуальный: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делимитатив — чистый перфективизатор без эффектов результирующего состояния [Dickey, Hutcheson 2003; Kisseleva, Tatevosov 2011; Федотов, Чуйкова 2013]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Делимитативы употребляются только с ситуациями имеющими свойство внутренней гомогенности — отсутствие причинной и временной упорядоченности [Kisseleva, Tatevosov 2011; Tatevosov 2015].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>
                <a:solidFill>
                  <a:schemeClr val="dk1"/>
                </a:solidFill>
              </a:rPr>
              <a:t>Почему делимитатив имеет именно это ограничение, а не какое-либо другое?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Причем тут делимитатив?</a:t>
            </a:r>
            <a:endParaRPr/>
          </a:p>
        </p:txBody>
      </p:sp>
      <p:sp>
        <p:nvSpPr>
          <p:cNvPr id="175" name="Google Shape;175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[Федотов, Чуйкова 2013]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Делимитатив обозначает, что реализуется только срединная стадия ситуация. Поэтому должна наличествовать срединная стадия и должно быть возможно, чтобы она могла иметь место без реализации конечной стадии.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>
                <a:solidFill>
                  <a:schemeClr val="dk1"/>
                </a:solidFill>
              </a:rPr>
              <a:t>Такой анализ не объясняет употребления </a:t>
            </a:r>
            <a:r>
              <a:rPr i="1" lang="ru">
                <a:solidFill>
                  <a:schemeClr val="dk1"/>
                </a:solidFill>
              </a:rPr>
              <a:t>по-</a:t>
            </a:r>
            <a:r>
              <a:rPr lang="ru">
                <a:solidFill>
                  <a:schemeClr val="dk1"/>
                </a:solidFill>
              </a:rPr>
              <a:t>, который образует так называемый видовой коррелят: авторы не ставили такой цели. Дериваты на </a:t>
            </a:r>
            <a:r>
              <a:rPr i="1" lang="ru">
                <a:solidFill>
                  <a:schemeClr val="dk1"/>
                </a:solidFill>
              </a:rPr>
              <a:t>по-</a:t>
            </a:r>
            <a:r>
              <a:rPr lang="ru">
                <a:solidFill>
                  <a:schemeClr val="dk1"/>
                </a:solidFill>
              </a:rPr>
              <a:t> типа </a:t>
            </a:r>
            <a:r>
              <a:rPr i="1" lang="ru">
                <a:solidFill>
                  <a:schemeClr val="dk1"/>
                </a:solidFill>
              </a:rPr>
              <a:t>поесть</a:t>
            </a:r>
            <a:r>
              <a:rPr lang="ru">
                <a:solidFill>
                  <a:schemeClr val="dk1"/>
                </a:solidFill>
              </a:rPr>
              <a:t>, </a:t>
            </a:r>
            <a:r>
              <a:rPr i="1" lang="ru">
                <a:solidFill>
                  <a:schemeClr val="dk1"/>
                </a:solidFill>
              </a:rPr>
              <a:t>попросить</a:t>
            </a:r>
            <a:r>
              <a:rPr lang="ru">
                <a:solidFill>
                  <a:schemeClr val="dk1"/>
                </a:solidFill>
              </a:rPr>
              <a:t>, которые являются полноценной ситуацией со всеми стадиями, не описываются семантикой, предложенной авторами.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Делимитатив</a:t>
            </a:r>
            <a:endParaRPr/>
          </a:p>
        </p:txBody>
      </p:sp>
      <p:sp>
        <p:nvSpPr>
          <p:cNvPr id="181" name="Google Shape;181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Делимитатив — 	</a:t>
            </a:r>
            <a:r>
              <a:rPr b="1" lang="ru">
                <a:solidFill>
                  <a:schemeClr val="dk1"/>
                </a:solidFill>
              </a:rPr>
              <a:t>частичная по времени</a:t>
            </a:r>
            <a:r>
              <a:rPr lang="ru">
                <a:solidFill>
                  <a:schemeClr val="dk1"/>
                </a:solidFill>
              </a:rPr>
              <a:t> ситуация</a:t>
            </a:r>
            <a:endParaRPr>
              <a:solidFill>
                <a:schemeClr val="dk1"/>
              </a:solidFill>
            </a:endParaRPr>
          </a:p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т. е. выделяет</a:t>
            </a:r>
            <a:r>
              <a:rPr b="1" lang="ru">
                <a:solidFill>
                  <a:schemeClr val="dk1"/>
                </a:solidFill>
              </a:rPr>
              <a:t> начальную порцию ситуации.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Д</a:t>
            </a:r>
            <a:r>
              <a:rPr lang="ru"/>
              <a:t>елимитатив от состояния или процесса обозначает, что это состояние или процесс началось и имело место некоторое время, а потом прекратилось.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(16)	a. Русский (собственные знания)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п</a:t>
            </a:r>
            <a:r>
              <a:rPr i="1" lang="ru"/>
              <a:t>очитать &lt; читать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b. Горномарийский (Макарчук 2019)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lə̑d-ə̑ldal’-ə̑</a:t>
            </a:r>
            <a:r>
              <a:rPr lang="ru"/>
              <a:t> ‘почитал’ &lt; </a:t>
            </a:r>
            <a:r>
              <a:rPr i="1" lang="ru"/>
              <a:t>lə̑d-ə̑</a:t>
            </a:r>
            <a:r>
              <a:rPr lang="ru"/>
              <a:t> ‘читал’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c. Чувашский [Шлуинский 2006]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i="1" lang="ru"/>
              <a:t>šer-sa ilčě</a:t>
            </a:r>
            <a:r>
              <a:rPr lang="ru"/>
              <a:t> ‘немного погнила’ &lt; </a:t>
            </a:r>
            <a:r>
              <a:rPr i="1" lang="ru"/>
              <a:t>šer-čě</a:t>
            </a:r>
            <a:r>
              <a:rPr lang="ru"/>
              <a:t> ‘гнила’</a:t>
            </a:r>
            <a:endParaRPr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Делимитатив</a:t>
            </a:r>
            <a:endParaRPr/>
          </a:p>
        </p:txBody>
      </p:sp>
      <p:sp>
        <p:nvSpPr>
          <p:cNvPr id="187" name="Google Shape;187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 некоторых процессов порция процесса является полноценной ситуацией, но все равно делимитатив обозначает частичную ситуацию.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(17) 	Русский (собственные знания)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	{На столе лежит целый пирог.}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a. </a:t>
            </a:r>
            <a:r>
              <a:rPr i="1" lang="ru"/>
              <a:t>Я поел пирог, OK но он еще остался / ? и его больше нет.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b. </a:t>
            </a:r>
            <a:r>
              <a:rPr i="1" lang="ru"/>
              <a:t>Я съел пирог, ?? но он еще остался / OK и его больше нет.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/>
              <a:t>(18) 	Горномарийский (Макарчук 2019)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	{На столе лежит рыба.}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kačk-ə̑ldal’-ə̑m 		dä jällän kodə̑šə̑m 	/ *</a:t>
            </a:r>
            <a:r>
              <a:rPr i="1" lang="ru">
                <a:solidFill>
                  <a:schemeClr val="dk1"/>
                </a:solidFill>
              </a:rPr>
              <a:t>dä </a:t>
            </a:r>
            <a:r>
              <a:rPr i="1" lang="ru">
                <a:solidFill>
                  <a:schemeClr val="dk1"/>
                </a:solidFill>
              </a:rPr>
              <a:t>šə̈m kodə </a:t>
            </a:r>
            <a:endParaRPr i="1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есть-ATT-AOR.3SG 	и людям оставила	 и [ничего] </a:t>
            </a:r>
            <a:r>
              <a:rPr lang="ru">
                <a:solidFill>
                  <a:schemeClr val="dk1"/>
                </a:solidFill>
              </a:rPr>
              <a:t>не</a:t>
            </a:r>
            <a:r>
              <a:rPr lang="ru">
                <a:solidFill>
                  <a:schemeClr val="dk1"/>
                </a:solidFill>
              </a:rPr>
              <a:t> оставила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‘Я [рыбу] поела (чуть-чуть) и другим оставила / *и ничего не оставила’.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Делимитатив</a:t>
            </a:r>
            <a:endParaRPr/>
          </a:p>
        </p:txBody>
      </p:sp>
      <p:sp>
        <p:nvSpPr>
          <p:cNvPr id="193" name="Google Shape;193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Так как у внемеренных состояний нет длительности, делимитативы с ними не употребимы без переосмысления состояний как временных: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(19) ?? </a:t>
            </a:r>
            <a:r>
              <a:rPr i="1" lang="ru"/>
              <a:t>Вася </a:t>
            </a:r>
            <a:r>
              <a:rPr b="1" i="1" lang="ru"/>
              <a:t>пошепелявил </a:t>
            </a:r>
            <a:r>
              <a:rPr i="1" lang="ru"/>
              <a:t>час, а потом перестал.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(20) ? </a:t>
            </a:r>
            <a:r>
              <a:rPr i="1" lang="ru"/>
              <a:t>tə̈də̈</a:t>
            </a:r>
            <a:r>
              <a:rPr i="1" lang="ru"/>
              <a:t> </a:t>
            </a:r>
            <a:r>
              <a:rPr i="1" lang="ru"/>
              <a:t>marə̑n 	</a:t>
            </a:r>
            <a:r>
              <a:rPr b="1" i="1" lang="ru"/>
              <a:t>ə̑l-ə̑ldal’-ə̑ </a:t>
            </a:r>
            <a:r>
              <a:rPr i="1" lang="ru"/>
              <a:t>		   dä vara 	rušə̑n 		li-n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тот   </a:t>
            </a:r>
            <a:r>
              <a:rPr lang="ru"/>
              <a:t>м</a:t>
            </a:r>
            <a:r>
              <a:rPr lang="ru"/>
              <a:t>ариец 	быть-ATT-AOR.3SG  и 	</a:t>
            </a:r>
            <a:r>
              <a:rPr lang="ru"/>
              <a:t>по</a:t>
            </a:r>
            <a:r>
              <a:rPr lang="ru"/>
              <a:t>том 	русский 		стать-PRF.3SG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‘ ? Он побыл марийцем, а потом стал русским’.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Делимитатив</a:t>
            </a:r>
            <a:endParaRPr/>
          </a:p>
        </p:txBody>
      </p:sp>
      <p:sp>
        <p:nvSpPr>
          <p:cNvPr id="199" name="Google Shape;199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Сочетаемость с событиями различаетс</a:t>
            </a:r>
            <a:r>
              <a:rPr lang="ru"/>
              <a:t>я в языках</a:t>
            </a:r>
            <a:r>
              <a:rPr lang="ru"/>
              <a:t>. В русском такие дериваты невозможны (в единичной интерпретации). В горномарийском и в чувашском они обозначают, что результирующие состояние короткое.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(21) 	a. Русский (собственные знания)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*поприходить &lt; приходить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*порасстреливать &lt; расстреливать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b. Горномарийский (собственные полевые данные)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pə̑r-alal’-ə̑</a:t>
            </a:r>
            <a:r>
              <a:rPr lang="ru"/>
              <a:t> ‘заскочил’ &lt; </a:t>
            </a:r>
            <a:r>
              <a:rPr i="1" lang="ru"/>
              <a:t>pə̑r-ə̑š</a:t>
            </a:r>
            <a:r>
              <a:rPr lang="ru"/>
              <a:t> ‘зашел’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pišt-äläl’-ə̈</a:t>
            </a:r>
            <a:r>
              <a:rPr lang="ru"/>
              <a:t> ‘положил ненадолго’ &lt; </a:t>
            </a:r>
            <a:r>
              <a:rPr i="1" lang="ru"/>
              <a:t>pišt-ə̈š</a:t>
            </a:r>
            <a:r>
              <a:rPr lang="ru"/>
              <a:t> ‘положил’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c. Чувашский [Шлуинский 2006]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/>
              <a:t>sün-se ilčĕ</a:t>
            </a:r>
            <a:r>
              <a:rPr lang="ru"/>
              <a:t> ‘погас и снова вспыхнул’ &lt;</a:t>
            </a:r>
            <a:r>
              <a:rPr i="1" lang="ru"/>
              <a:t> sünčĕ</a:t>
            </a:r>
            <a:r>
              <a:rPr lang="ru"/>
              <a:t> ‘погас’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i="1" lang="ru"/>
              <a:t>šʲuxal-sa ilčĕ</a:t>
            </a:r>
            <a:r>
              <a:rPr lang="ru"/>
              <a:t> ‘потерялся и нашелся’ &lt; </a:t>
            </a:r>
            <a:r>
              <a:rPr i="1" lang="ru"/>
              <a:t>šʲuxalčĕ</a:t>
            </a:r>
            <a:r>
              <a:rPr lang="ru"/>
              <a:t> ‘потерялся’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Делимитатив</a:t>
            </a:r>
            <a:endParaRPr/>
          </a:p>
        </p:txBody>
      </p:sp>
      <p:sp>
        <p:nvSpPr>
          <p:cNvPr id="205" name="Google Shape;205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Интересны случаи инхоативов на </a:t>
            </a:r>
            <a:r>
              <a:rPr i="1" lang="ru"/>
              <a:t>по-</a:t>
            </a:r>
            <a:r>
              <a:rPr lang="ru"/>
              <a:t> от </a:t>
            </a:r>
            <a:r>
              <a:rPr i="1" lang="ru"/>
              <a:t>любить </a:t>
            </a:r>
            <a:r>
              <a:rPr lang="ru"/>
              <a:t>и </a:t>
            </a:r>
            <a:r>
              <a:rPr i="1" lang="ru"/>
              <a:t>побежать</a:t>
            </a:r>
            <a:r>
              <a:rPr lang="ru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ru"/>
              <a:t>Любить</a:t>
            </a:r>
            <a:r>
              <a:rPr lang="ru"/>
              <a:t> — состояние индивидного уровня и не должно иметь делимитатива, но он его имеет. Чем </a:t>
            </a:r>
            <a:r>
              <a:rPr i="1" lang="ru"/>
              <a:t>любить</a:t>
            </a:r>
            <a:r>
              <a:rPr lang="ru"/>
              <a:t> отличается от </a:t>
            </a:r>
            <a:r>
              <a:rPr i="1" lang="ru"/>
              <a:t>шепелявить</a:t>
            </a:r>
            <a:r>
              <a:rPr lang="ru"/>
              <a:t>, пока не ясно.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(22)	</a:t>
            </a:r>
            <a:r>
              <a:rPr i="1" lang="ru"/>
              <a:t>Я полюбил холодец.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Дериваты на </a:t>
            </a:r>
            <a:r>
              <a:rPr i="1" lang="ru"/>
              <a:t>по-</a:t>
            </a:r>
            <a:r>
              <a:rPr lang="ru"/>
              <a:t> от ненаправленных глаголов типа </a:t>
            </a:r>
            <a:r>
              <a:rPr i="1" lang="ru"/>
              <a:t>бегать </a:t>
            </a:r>
            <a:r>
              <a:rPr lang="ru"/>
              <a:t>или </a:t>
            </a:r>
            <a:r>
              <a:rPr i="1" lang="ru"/>
              <a:t>ходить </a:t>
            </a:r>
            <a:r>
              <a:rPr lang="ru"/>
              <a:t>обозначают порции процесса, а от направленных типа </a:t>
            </a:r>
            <a:r>
              <a:rPr i="1" lang="ru"/>
              <a:t>бежать </a:t>
            </a:r>
            <a:r>
              <a:rPr lang="ru"/>
              <a:t>или </a:t>
            </a:r>
            <a:r>
              <a:rPr i="1" lang="ru"/>
              <a:t>идти</a:t>
            </a:r>
            <a:r>
              <a:rPr lang="ru"/>
              <a:t> — вхождение в процесс: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(23) 	a. </a:t>
            </a:r>
            <a:r>
              <a:rPr i="1" lang="ru"/>
              <a:t>Я побегал пять минут.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b. </a:t>
            </a:r>
            <a:r>
              <a:rPr i="1" lang="ru"/>
              <a:t>*Я побежал пять минут.</a:t>
            </a:r>
            <a:r>
              <a:rPr lang="ru"/>
              <a:t> 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Выводы</a:t>
            </a:r>
            <a:endParaRPr/>
          </a:p>
        </p:txBody>
      </p:sp>
      <p:sp>
        <p:nvSpPr>
          <p:cNvPr id="211" name="Google Shape;211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Семельфактив — минимальная по длительности ситуации, атом.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Делимитатив — частичная по длительности ситуация, порция ситуации.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Конечная интерпретация зависит от акциональной характеристики исходной основы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Глагольная мера — непаханое поле, там есть много чего поизучать!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/>
          <p:nvPr>
            <p:ph idx="1" type="body"/>
          </p:nvPr>
        </p:nvSpPr>
        <p:spPr>
          <a:xfrm>
            <a:off x="311700" y="194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ru" sz="1100"/>
              <a:t>Голосов Ф. В.</a:t>
            </a:r>
            <a:r>
              <a:rPr lang="ru" sz="1100"/>
              <a:t> Грамматикализация глагола šuaš ‘бросить’: что осталось от бросков? Типология морфосинтаксических параметров, 2019, 2(2): 54–78. </a:t>
            </a:r>
            <a:r>
              <a:rPr b="1" lang="ru" sz="1100"/>
              <a:t>Федотов М. Л., Чуйкова О. Ю. </a:t>
            </a:r>
            <a:r>
              <a:rPr lang="ru" sz="1100"/>
              <a:t>К определению аспектуального значения лимитатива и к вопросу об особенностях «делимитативной» деривации русского глагола. Из прошлого в будущее. Сборник статей и воспоминаний к 100- летию профессора Ю. С. Маслова. Грехова Е. И. (ред.), СПб.: Издательство Санкт-Петербургского университета, 2013, 153–203. </a:t>
            </a:r>
            <a:r>
              <a:rPr b="1" lang="ru" sz="1100"/>
              <a:t>Храковский В. С.</a:t>
            </a:r>
            <a:r>
              <a:rPr lang="ru" sz="1100"/>
              <a:t> Типология семельфактива. Типология вида: проблемы, поиски, решения. Черткова М. Ю. (ред.), М.: ЯРК, 1998, 485–490. </a:t>
            </a:r>
            <a:r>
              <a:rPr b="1" lang="ru" sz="1100"/>
              <a:t>Черемисинова М. О.</a:t>
            </a:r>
            <a:r>
              <a:rPr lang="ru" sz="1100"/>
              <a:t> Компаративно-аттенуативная полисемия в бесермянском удмуртском. Типология морфосинтаксических параметров, 2019, 2(2): 128–150. </a:t>
            </a:r>
            <a:r>
              <a:rPr b="1" lang="ru" sz="1100"/>
              <a:t>Шлуинский А. Б.</a:t>
            </a:r>
            <a:r>
              <a:rPr lang="ru" sz="1100"/>
              <a:t> Акциональность и аспектуальный показатель: конструкция с вспомогательным глаголом il- в чувашском языке. Вестник Московского Университета. Сер. 9. Филология. № 1, 2006, 32–47. </a:t>
            </a:r>
            <a:r>
              <a:rPr b="1" lang="ru" sz="1100"/>
              <a:t>Armoškaitė S., Koskinen P.</a:t>
            </a:r>
            <a:r>
              <a:rPr lang="ru" sz="1100"/>
              <a:t> Diminutive verbal suffixes in Finnish. Proceedings of the 2008 annual conference of the Canadian Linguistic Association, 2008, 1–13. </a:t>
            </a:r>
            <a:r>
              <a:rPr b="1" lang="ru" sz="1100"/>
              <a:t>Croft W.</a:t>
            </a:r>
            <a:r>
              <a:rPr lang="ru" sz="1100"/>
              <a:t> Verbs: Aspect and Causal Structure. Oxford: OUP Oxford, 2012. </a:t>
            </a:r>
            <a:r>
              <a:rPr b="1" lang="ru" sz="1100"/>
              <a:t>Dickey S. M., Hutcheson J.</a:t>
            </a:r>
            <a:r>
              <a:rPr lang="ru" sz="1100"/>
              <a:t> Delimitative Verbs in Russian, Chech and Slavic. American Contributions to the Thirteenth International Congress of Clavists. Maguire R. A., Timberlake A. (ред.), Slavica, 2003, 23–36. </a:t>
            </a:r>
            <a:r>
              <a:rPr b="1" lang="ru" sz="1100"/>
              <a:t>Filip H.</a:t>
            </a:r>
            <a:r>
              <a:rPr lang="ru" sz="1100"/>
              <a:t> The quantization puzzle. Events as grammatical objects, from the combined perspectives of lexical semantics, logical semantics and syntax. Pustejovsky J., Tenny C. (ред.), Stanford: CSLI Press, 2000, 3–60. </a:t>
            </a:r>
            <a:r>
              <a:rPr b="1" lang="ru" sz="1100"/>
              <a:t>Karlsson F.</a:t>
            </a:r>
            <a:r>
              <a:rPr lang="ru" sz="1100"/>
              <a:t> Finnish: an essential grammar. 2nd изд., London/New York: Routledge, 1999. </a:t>
            </a:r>
            <a:r>
              <a:rPr b="1" lang="ru" sz="1100"/>
              <a:t>Kisseleva X. L., Tatevosov S. G.</a:t>
            </a:r>
            <a:r>
              <a:rPr lang="ru" sz="1100"/>
              <a:t> Ordered activities and semantics of the delimitative. Provence, 2011. Представлено на The Sixth Annual Meeting of the Slavic Linguistics Society, Provence. </a:t>
            </a:r>
            <a:r>
              <a:rPr b="1" lang="ru" sz="1100"/>
              <a:t>Krifka M.</a:t>
            </a:r>
            <a:r>
              <a:rPr lang="ru" sz="1100"/>
              <a:t> The Origins of Telicity. Events and Grammar. Rothstein S. D. (ред.), Dordrecht: Springer Netherlands, 1998, т. 70, 197–235. </a:t>
            </a:r>
            <a:r>
              <a:rPr b="1" lang="ru" sz="1100"/>
              <a:t>Piñón C.</a:t>
            </a:r>
            <a:r>
              <a:rPr lang="ru" sz="1100"/>
              <a:t> Aspectual composition and the “pofective” in Polish. Formal Approaches to Slavic Linguistics: The MIT Meeting. Avrutin S., Franks S., Progovac L. (ред.), Ann Arbor: Michigan Slavic Publications, 1994, 341–373. Rothstein 2008 — </a:t>
            </a:r>
            <a:r>
              <a:rPr b="1" lang="ru" sz="1100"/>
              <a:t>Rothstein S. D.</a:t>
            </a:r>
            <a:r>
              <a:rPr lang="ru" sz="1100"/>
              <a:t> Telicity, atomicity and the Vendler classification of verbs. Theoretical and Crosslinguistic Approaches to the Semantics of Aspect (Linguistik Aktuell/Linguistics Today 110). Rothstein S. D. (ред.), Amsterdam: John Benjamins Publishing Company, 2008, 43–77. </a:t>
            </a:r>
            <a:r>
              <a:rPr b="1" lang="ru" sz="1100"/>
              <a:t>Smith C. S.</a:t>
            </a:r>
            <a:r>
              <a:rPr lang="ru" sz="1100"/>
              <a:t> The Parameter of Aspect. Dordrecht/Boston/London: Kluwer Academic Publishers, 1997. </a:t>
            </a:r>
            <a:r>
              <a:rPr b="1" lang="ru" sz="1100"/>
              <a:t>Tatevosov S. G.</a:t>
            </a:r>
            <a:r>
              <a:rPr lang="ru" sz="1100"/>
              <a:t> Constraining the distribution of the delimitative. Formal Approaches to Slavic Linguistics, 2015. </a:t>
            </a:r>
            <a:r>
              <a:rPr b="1" lang="ru" sz="1100"/>
              <a:t>Tosco M.</a:t>
            </a:r>
            <a:r>
              <a:rPr lang="ru" sz="1100"/>
              <a:t> Semelfactive verbs, plurative nouns: On number in Gawwada (Cushitic). Proceedings of the 13th Italian meeting of Afro-Asiatic linguistics (History of the Ancient Near East). Fales F. M., Grassi G. F. (ред.), Padova: S.A.R.G.O.N., 2007, т. 5.</a:t>
            </a:r>
            <a:endParaRPr sz="11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Спасибо за внимание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u="sng">
                <a:solidFill>
                  <a:schemeClr val="hlink"/>
                </a:solidFill>
                <a:hlinkClick r:id="rId3"/>
              </a:rPr>
              <a:t>ilya.makarchuk@gmail.com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u="sng">
                <a:solidFill>
                  <a:schemeClr val="hlink"/>
                </a:solidFill>
                <a:hlinkClick r:id="rId4"/>
              </a:rPr>
              <a:t>clck.ru/NrV53</a:t>
            </a:r>
            <a:r>
              <a:rPr lang="ru"/>
              <a:t> 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Причем тут семельфактив?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Стандартное представление о семельфактиве — как о категории глагольного числа — квант мультипликативного процесса. Понятие семельфактива оказывается зависимым от понятия мультипликатива. </a:t>
            </a:r>
            <a:endParaRPr/>
          </a:p>
          <a:p>
            <a:pPr indent="0" lvl="0" marL="179999" marR="179999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b="1" lang="ru" sz="1600"/>
              <a:t>Мультипликативное </a:t>
            </a:r>
            <a:r>
              <a:rPr lang="ru" sz="1600"/>
              <a:t>значение, указывающее на </a:t>
            </a:r>
            <a:r>
              <a:rPr b="1" lang="ru" sz="1600"/>
              <a:t>серию повторяющихся квантов</a:t>
            </a:r>
            <a:r>
              <a:rPr lang="ru" sz="1600"/>
              <a:t>, составляющих в совокупности прерывистый процесс, </a:t>
            </a:r>
            <a:r>
              <a:rPr i="1" lang="ru" sz="1600"/>
              <a:t>тесно взаимодействует</a:t>
            </a:r>
            <a:r>
              <a:rPr lang="ru" sz="1600"/>
              <a:t> с </a:t>
            </a:r>
            <a:r>
              <a:rPr b="1" lang="ru" sz="1600"/>
              <a:t>семельфактивным</a:t>
            </a:r>
            <a:r>
              <a:rPr lang="ru" sz="1600"/>
              <a:t> значением, обозначающим</a:t>
            </a:r>
            <a:r>
              <a:rPr b="1" lang="ru" sz="1600"/>
              <a:t> один из квантов в деятельности, входящих в серию</a:t>
            </a:r>
            <a:r>
              <a:rPr lang="ru" sz="1600"/>
              <a:t>.</a:t>
            </a:r>
            <a:endParaRPr sz="16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[Храковский 1998: 488]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Выделение — И. М.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Причем тут семельфактив?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Данное понятие работает на простых примерах: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(3)	a. </a:t>
            </a:r>
            <a:r>
              <a:rPr i="1" lang="ru"/>
              <a:t>кашля</a:t>
            </a:r>
            <a:r>
              <a:rPr b="1" i="1" lang="ru"/>
              <a:t>ну</a:t>
            </a:r>
            <a:r>
              <a:rPr i="1" lang="ru"/>
              <a:t>ть &lt; кашлять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	b. </a:t>
            </a:r>
            <a:r>
              <a:rPr i="1" lang="ru"/>
              <a:t>шаг</a:t>
            </a:r>
            <a:r>
              <a:rPr b="1" i="1" lang="ru"/>
              <a:t>ну</a:t>
            </a:r>
            <a:r>
              <a:rPr i="1" lang="ru"/>
              <a:t>ть &lt; шагать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	c. </a:t>
            </a:r>
            <a:r>
              <a:rPr i="1" lang="ru"/>
              <a:t>прыг</a:t>
            </a:r>
            <a:r>
              <a:rPr b="1" i="1" lang="ru"/>
              <a:t>ну</a:t>
            </a:r>
            <a:r>
              <a:rPr i="1" lang="ru"/>
              <a:t>ть &lt; прыгать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Однако семельфактивы нередко образуются от немультипликативных процессов. Откуда взять необходимую мультипликативную серию?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(4) 	a. </a:t>
            </a:r>
            <a:r>
              <a:rPr i="1" lang="ru"/>
              <a:t>кур</a:t>
            </a:r>
            <a:r>
              <a:rPr b="1" i="1" lang="ru"/>
              <a:t>ну</a:t>
            </a:r>
            <a:r>
              <a:rPr i="1" lang="ru"/>
              <a:t>ть &lt; курить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b. </a:t>
            </a:r>
            <a:r>
              <a:rPr i="1" lang="ru"/>
              <a:t>гуль</a:t>
            </a:r>
            <a:r>
              <a:rPr b="1" i="1" lang="ru"/>
              <a:t>ну</a:t>
            </a:r>
            <a:r>
              <a:rPr i="1" lang="ru"/>
              <a:t>ть &lt; гулять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c. </a:t>
            </a:r>
            <a:r>
              <a:rPr i="1" lang="ru"/>
              <a:t>чит</a:t>
            </a:r>
            <a:r>
              <a:rPr b="1" i="1" lang="ru"/>
              <a:t>ну</a:t>
            </a:r>
            <a:r>
              <a:rPr i="1" lang="ru"/>
              <a:t>ть &lt; читать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Причем тут семельфактив?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Другой подход — это считать семельфактив отдельным акциональным классом.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У [Smith 1997] семельфактив — [+</a:t>
            </a:r>
            <a:r>
              <a:rPr lang="ru"/>
              <a:t>Static</a:t>
            </a:r>
            <a:r>
              <a:rPr lang="ru"/>
              <a:t>] [-Durative] [-Telic]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У [Croft 2012] семельфактив — это cyclic achievement — achievement, у которого результирующее состояние «точечное», т. е. в скором времени перестает иметь место.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Не ясно, к</a:t>
            </a:r>
            <a:r>
              <a:rPr lang="ru"/>
              <a:t>ак такое описание превратить в оператор, который как-то меняет акциональную характеристику.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 атомарности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099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[Krifka 1998, Rothstein 2008]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Счетные существительные обозначают </a:t>
            </a:r>
            <a:r>
              <a:rPr b="1" lang="ru"/>
              <a:t>атомы </a:t>
            </a:r>
            <a:r>
              <a:rPr lang="ru"/>
              <a:t>некоторой сущности, нечто неделимое, некоторую </a:t>
            </a:r>
            <a:r>
              <a:rPr b="1" lang="ru"/>
              <a:t>минимальную</a:t>
            </a:r>
            <a:r>
              <a:rPr lang="ru"/>
              <a:t> или принимаемую за </a:t>
            </a:r>
            <a:r>
              <a:rPr b="1" lang="ru"/>
              <a:t>минимальную единицу </a:t>
            </a:r>
            <a:r>
              <a:rPr lang="ru"/>
              <a:t>некоторой сущности.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Например, счетный предикат </a:t>
            </a:r>
            <a:r>
              <a:rPr i="1" lang="ru"/>
              <a:t>яблоко</a:t>
            </a:r>
            <a:r>
              <a:rPr lang="ru"/>
              <a:t> </a:t>
            </a:r>
            <a:r>
              <a:rPr b="1" lang="ru"/>
              <a:t>атомарен</a:t>
            </a:r>
            <a:r>
              <a:rPr lang="ru"/>
              <a:t>: части яблока нельзя назвать </a:t>
            </a:r>
            <a:r>
              <a:rPr i="1" lang="ru"/>
              <a:t>яблоком</a:t>
            </a:r>
            <a:r>
              <a:rPr lang="ru"/>
              <a:t>;</a:t>
            </a:r>
            <a:r>
              <a:rPr lang="ru"/>
              <a:t> одно яблоко — это минимальная единица измерения яблок.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Напротив, несчетные предикаты, как, например, </a:t>
            </a:r>
            <a:r>
              <a:rPr i="1" lang="ru"/>
              <a:t>суп</a:t>
            </a:r>
            <a:r>
              <a:rPr lang="ru"/>
              <a:t>, </a:t>
            </a:r>
            <a:r>
              <a:rPr b="1" lang="ru"/>
              <a:t>неатомарны</a:t>
            </a:r>
            <a:r>
              <a:rPr lang="ru"/>
              <a:t>: части супа являются </a:t>
            </a:r>
            <a:r>
              <a:rPr i="1" lang="ru"/>
              <a:t>супом</a:t>
            </a:r>
            <a:r>
              <a:rPr lang="ru"/>
              <a:t>; нет «одного» супа, который был бы минимальной единицей измерения, которую бы нельзя было разделить дальше.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 атомарности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099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[Rothstein 2008]: класс счетных существительных не гомогенен.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ru"/>
              <a:t>boy, dog</a:t>
            </a:r>
            <a:r>
              <a:rPr lang="ru"/>
              <a:t>: 	что такое один мальчик или одна собака, всегда одинаково; единица измерения мальчиков/собак задана семантикой предиката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ru"/>
              <a:t>wall, bunch</a:t>
            </a:r>
            <a:r>
              <a:rPr lang="ru"/>
              <a:t>: 	что такое одна стенка или одна охапка, зависит от контекста; единица измерения стенок/охапок не задана семантикой предиката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/>
              <a:t>Если мы с соседом вплотную построили стенки перед нашими домами, мы можем объявить, что «мы вместе построили стенку перед нашими двумя домами», а можем, что «каждый построил по стенке перед своим домом».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Если взять охапку цветов и разделить ее между двумя людьми, то можно сказать, что у каждого по одной охапке цветов, а можно сказать, что у каждого по половине охапки.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 атомарности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099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[Rothstein 2008]: класс счетных существительных не гомогенен.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ru"/>
              <a:t>boy, dog</a:t>
            </a:r>
            <a:r>
              <a:rPr lang="ru"/>
              <a:t>: 	что такое один мальчик или одна собака, всегда одинаково; единица измерения мальчиков/собак задана семантикой предиката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ru"/>
              <a:t>wall, bunch</a:t>
            </a:r>
            <a:r>
              <a:rPr lang="ru"/>
              <a:t>: 	что такое одна стенка или одна охапка, зависит от контекста; единица измерения стенок/охапок не задана семантикой предиката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rPr lang="ru"/>
              <a:t>Предикаты типа </a:t>
            </a:r>
            <a:r>
              <a:rPr i="1" lang="ru"/>
              <a:t>boy</a:t>
            </a:r>
            <a:r>
              <a:rPr lang="ru"/>
              <a:t>, </a:t>
            </a:r>
            <a:r>
              <a:rPr i="1" lang="ru"/>
              <a:t>dog</a:t>
            </a:r>
            <a:r>
              <a:rPr lang="ru"/>
              <a:t> </a:t>
            </a:r>
            <a:r>
              <a:rPr b="1" lang="ru"/>
              <a:t>естественно атомарны</a:t>
            </a:r>
            <a:r>
              <a:rPr lang="ru"/>
              <a:t> (naturally atomic).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 атомарности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[Rothstein 2008]:</a:t>
            </a:r>
            <a:r>
              <a:rPr lang="ru"/>
              <a:t> Предельность («telicity») связана с атомарностью. Ситуация предельна, когда задана конкретная единица измерения.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События типа </a:t>
            </a:r>
            <a:r>
              <a:rPr i="1" lang="ru"/>
              <a:t>arrive </a:t>
            </a:r>
            <a:r>
              <a:rPr lang="ru"/>
              <a:t>‘прийти’, естественно атомарны и могут употребляться предельно сами по себе, так как в них уже заданы атомы ситуации.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Процессы типа </a:t>
            </a:r>
            <a:r>
              <a:rPr i="1" lang="ru"/>
              <a:t>run </a:t>
            </a:r>
            <a:r>
              <a:rPr lang="ru"/>
              <a:t>‘бежать’ не естественно атомарны и не могут сами по себе употребляться предельно (a) и требуют эксплицитно заданной единицы измерения, например, </a:t>
            </a:r>
            <a:r>
              <a:rPr i="1" lang="ru"/>
              <a:t>a mile</a:t>
            </a:r>
            <a:r>
              <a:rPr lang="ru"/>
              <a:t> ‘миля’ (b):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(5)	a. </a:t>
            </a:r>
            <a:r>
              <a:rPr i="1" lang="ru"/>
              <a:t>#Mary ran in ten minutes.</a:t>
            </a:r>
            <a:endParaRPr i="1"/>
          </a:p>
          <a:p>
            <a:pPr indent="45720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b. </a:t>
            </a:r>
            <a:r>
              <a:rPr i="1" lang="ru"/>
              <a:t>Mary ran a mile in ten minutes.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Простая светлая -  Fira San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