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9" r:id="rId4"/>
    <p:sldId id="272" r:id="rId5"/>
    <p:sldId id="288" r:id="rId6"/>
    <p:sldId id="280" r:id="rId7"/>
    <p:sldId id="261" r:id="rId8"/>
    <p:sldId id="281" r:id="rId9"/>
    <p:sldId id="266" r:id="rId10"/>
    <p:sldId id="286" r:id="rId11"/>
    <p:sldId id="287" r:id="rId12"/>
    <p:sldId id="291" r:id="rId13"/>
    <p:sldId id="282" r:id="rId14"/>
    <p:sldId id="294" r:id="rId15"/>
    <p:sldId id="293" r:id="rId16"/>
    <p:sldId id="262" r:id="rId17"/>
    <p:sldId id="292" r:id="rId18"/>
    <p:sldId id="283" r:id="rId19"/>
    <p:sldId id="284" r:id="rId20"/>
    <p:sldId id="296" r:id="rId21"/>
    <p:sldId id="263" r:id="rId22"/>
    <p:sldId id="297" r:id="rId23"/>
    <p:sldId id="289" r:id="rId24"/>
    <p:sldId id="264" r:id="rId25"/>
    <p:sldId id="267" r:id="rId26"/>
    <p:sldId id="295" r:id="rId27"/>
    <p:sldId id="298" r:id="rId28"/>
    <p:sldId id="278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9" autoAdjust="0"/>
    <p:restoredTop sz="94660"/>
  </p:normalViewPr>
  <p:slideViewPr>
    <p:cSldViewPr>
      <p:cViewPr>
        <p:scale>
          <a:sx n="66" d="100"/>
          <a:sy n="66" d="100"/>
        </p:scale>
        <p:origin x="-1196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FBE6-F679-40F8-AEE2-01A5532ABFED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DBF82-DA05-41EA-B116-8A37E884B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ruscorpora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714512"/>
          </a:xfrm>
        </p:spPr>
        <p:txBody>
          <a:bodyPr>
            <a:noAutofit/>
          </a:bodyPr>
          <a:lstStyle/>
          <a:p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Конструкция </a:t>
            </a:r>
            <a:r>
              <a:rPr lang="ru-RU" sz="3600" b="1" i="1" dirty="0"/>
              <a:t>Только и Х, что </a:t>
            </a:r>
            <a:r>
              <a:rPr lang="en-US" sz="3600" b="1" i="1" dirty="0" smtClean="0"/>
              <a:t>Y</a:t>
            </a:r>
            <a:r>
              <a:rPr lang="ru-RU" sz="3600" b="1" i="1" dirty="0" smtClean="0"/>
              <a:t> </a:t>
            </a:r>
            <a:r>
              <a:rPr lang="ru-RU" sz="3600" b="1" dirty="0" smtClean="0"/>
              <a:t>в </a:t>
            </a:r>
            <a:r>
              <a:rPr lang="ru-RU" sz="3600" b="1" dirty="0"/>
              <a:t>русском языке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429132"/>
            <a:ext cx="8286808" cy="1643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XVII конференция по типологии и грамматике</a:t>
            </a: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19-21 ноября 2020 г.</a:t>
            </a: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Екатерина Новикова (РГГУ/МГУ, Москва)</a:t>
            </a:r>
          </a:p>
          <a:p>
            <a:pPr algn="l"/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наиболее частотные: </a:t>
            </a:r>
            <a:r>
              <a:rPr lang="ru-RU" i="1" dirty="0" smtClean="0"/>
              <a:t>знать, делать, уметь</a:t>
            </a:r>
          </a:p>
          <a:p>
            <a:pPr>
              <a:buNone/>
            </a:pPr>
            <a:r>
              <a:rPr lang="ru-RU" dirty="0" smtClean="0"/>
              <a:t>	(18)</a:t>
            </a:r>
            <a:r>
              <a:rPr lang="ru-RU" i="1" dirty="0" smtClean="0"/>
              <a:t> Только и </a:t>
            </a:r>
            <a:r>
              <a:rPr lang="ru-RU" b="1" i="1" dirty="0" smtClean="0"/>
              <a:t>знаешь</a:t>
            </a:r>
            <a:r>
              <a:rPr lang="ru-RU" i="1" dirty="0" smtClean="0"/>
              <a:t>, что ходишь с места на место</a:t>
            </a:r>
            <a:r>
              <a:rPr lang="ru-RU" dirty="0" smtClean="0"/>
              <a:t>, а делом не занимаешься. </a:t>
            </a:r>
            <a:r>
              <a:rPr lang="ru-RU" sz="2000" dirty="0" smtClean="0"/>
              <a:t>[А. П. Чехов. Вишневый сад (1904)]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(19) </a:t>
            </a:r>
            <a:r>
              <a:rPr lang="ru-RU" i="1" dirty="0" smtClean="0"/>
              <a:t>Всю жизнь только и </a:t>
            </a:r>
            <a:r>
              <a:rPr lang="ru-RU" b="1" i="1" dirty="0" smtClean="0"/>
              <a:t>делал</a:t>
            </a:r>
            <a:r>
              <a:rPr lang="ru-RU" i="1" dirty="0" smtClean="0"/>
              <a:t>, что избавлялся от забот. </a:t>
            </a:r>
            <a:r>
              <a:rPr lang="ru-RU" sz="1800" dirty="0" smtClean="0"/>
              <a:t>[И. Грекова. Фазан        (1984)]</a:t>
            </a:r>
          </a:p>
          <a:p>
            <a:pPr>
              <a:buNone/>
            </a:pPr>
            <a:r>
              <a:rPr lang="ru-RU" sz="1800" dirty="0" smtClean="0"/>
              <a:t>	</a:t>
            </a:r>
            <a:r>
              <a:rPr lang="ru-RU" dirty="0" smtClean="0"/>
              <a:t>(20) А у тебя нет благородства, в честном бою победить не можешь, </a:t>
            </a:r>
            <a:r>
              <a:rPr lang="ru-RU" i="1" dirty="0" smtClean="0"/>
              <a:t>только и </a:t>
            </a:r>
            <a:r>
              <a:rPr lang="ru-RU" b="1" i="1" dirty="0" smtClean="0"/>
              <a:t>умеешь</a:t>
            </a:r>
            <a:r>
              <a:rPr lang="ru-RU" i="1" dirty="0" smtClean="0"/>
              <a:t> что лежачего бить</a:t>
            </a:r>
            <a:r>
              <a:rPr lang="ru-RU" dirty="0" smtClean="0"/>
              <a:t>. </a:t>
            </a:r>
            <a:r>
              <a:rPr lang="ru-RU" sz="2200" dirty="0" smtClean="0"/>
              <a:t>[Герман </a:t>
            </a:r>
            <a:r>
              <a:rPr lang="ru-RU" sz="2200" dirty="0" err="1" smtClean="0"/>
              <a:t>Садулаев</a:t>
            </a:r>
            <a:r>
              <a:rPr lang="ru-RU" sz="2200" dirty="0" smtClean="0"/>
              <a:t>. Когда проснулись танки (2010)]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Глаголы-представители:</a:t>
            </a:r>
            <a:br>
              <a:rPr lang="ru-RU" dirty="0" smtClean="0"/>
            </a:br>
            <a:r>
              <a:rPr lang="ru-RU" dirty="0" smtClean="0"/>
              <a:t>Овсянникова 2009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	Только и </a:t>
            </a:r>
            <a:r>
              <a:rPr lang="ru-RU" b="1" i="1" dirty="0" smtClean="0"/>
              <a:t>делать</a:t>
            </a:r>
            <a:r>
              <a:rPr lang="ru-RU" i="1" dirty="0" smtClean="0"/>
              <a:t> / </a:t>
            </a:r>
            <a:r>
              <a:rPr lang="ru-RU" b="1" i="1" dirty="0" smtClean="0"/>
              <a:t>знать</a:t>
            </a:r>
            <a:r>
              <a:rPr lang="ru-RU" i="1" dirty="0" smtClean="0"/>
              <a:t> / </a:t>
            </a:r>
            <a:r>
              <a:rPr lang="ru-RU" b="1" i="1" dirty="0" smtClean="0"/>
              <a:t>уметь</a:t>
            </a:r>
            <a:r>
              <a:rPr lang="ru-RU" i="1" dirty="0" smtClean="0"/>
              <a:t>, что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разная степень грамматикализованности глаголов:</a:t>
            </a:r>
          </a:p>
          <a:p>
            <a:pPr>
              <a:buNone/>
            </a:pPr>
            <a:r>
              <a:rPr lang="ru-RU" dirty="0" smtClean="0"/>
              <a:t>	(21) </a:t>
            </a:r>
            <a:r>
              <a:rPr lang="ru-RU" i="1" dirty="0" smtClean="0"/>
              <a:t>Со своей женой я только и </a:t>
            </a:r>
            <a:r>
              <a:rPr lang="ru-RU" b="1" i="1" dirty="0" smtClean="0"/>
              <a:t>делал</a:t>
            </a:r>
            <a:r>
              <a:rPr lang="ru-RU" i="1" dirty="0" smtClean="0"/>
              <a:t>, что все время </a:t>
            </a:r>
            <a:r>
              <a:rPr lang="ru-RU" b="1" i="1" dirty="0" smtClean="0"/>
              <a:t>ждал</a:t>
            </a:r>
            <a:r>
              <a:rPr lang="ru-RU" i="1" dirty="0" smtClean="0"/>
              <a:t>. </a:t>
            </a:r>
            <a:r>
              <a:rPr lang="ru-RU" sz="2200" dirty="0" smtClean="0"/>
              <a:t>(И. </a:t>
            </a:r>
            <a:r>
              <a:rPr lang="ru-RU" sz="2200" dirty="0" err="1" smtClean="0"/>
              <a:t>Грошек</a:t>
            </a:r>
            <a:r>
              <a:rPr lang="ru-RU" sz="2200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(22) *</a:t>
            </a:r>
            <a:r>
              <a:rPr lang="ru-RU" i="1" dirty="0" smtClean="0"/>
              <a:t>Со своей женой я только и </a:t>
            </a:r>
            <a:r>
              <a:rPr lang="ru-RU" b="1" i="1" dirty="0" smtClean="0"/>
              <a:t>делал</a:t>
            </a:r>
            <a:r>
              <a:rPr lang="ru-RU" i="1" dirty="0" smtClean="0"/>
              <a:t>, что все время </a:t>
            </a:r>
            <a:r>
              <a:rPr lang="ru-RU" b="1" i="1" dirty="0" smtClean="0"/>
              <a:t>ждать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(23)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знает</a:t>
            </a:r>
            <a:r>
              <a:rPr lang="ru-RU" dirty="0" smtClean="0"/>
              <a:t>, </a:t>
            </a:r>
            <a:r>
              <a:rPr lang="ru-RU" i="1" dirty="0" smtClean="0"/>
              <a:t>что </a:t>
            </a:r>
            <a:r>
              <a:rPr lang="ru-RU" b="1" i="1" dirty="0" smtClean="0"/>
              <a:t>смотрит</a:t>
            </a:r>
            <a:r>
              <a:rPr lang="ru-RU" i="1" dirty="0" smtClean="0"/>
              <a:t> преданными, собачьими глазами да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дрожит, как бы не послали на фронт. </a:t>
            </a:r>
            <a:r>
              <a:rPr lang="ru-RU" sz="2200" dirty="0" smtClean="0"/>
              <a:t>(В. Кожевников)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(24) </a:t>
            </a:r>
            <a:r>
              <a:rPr lang="ru-RU" i="1" dirty="0" smtClean="0"/>
              <a:t>С раннего детства он только и </a:t>
            </a:r>
            <a:r>
              <a:rPr lang="ru-RU" b="1" i="1" dirty="0" smtClean="0"/>
              <a:t>знал</a:t>
            </a:r>
            <a:r>
              <a:rPr lang="ru-RU" i="1" dirty="0" smtClean="0"/>
              <a:t>, что </a:t>
            </a:r>
            <a:r>
              <a:rPr lang="ru-RU" b="1" i="1" dirty="0" smtClean="0"/>
              <a:t>работать</a:t>
            </a:r>
            <a:r>
              <a:rPr lang="ru-RU" i="1" dirty="0" smtClean="0"/>
              <a:t> и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b="1" i="1" dirty="0" smtClean="0"/>
              <a:t>повиноваться</a:t>
            </a:r>
            <a:r>
              <a:rPr lang="ru-RU" dirty="0" smtClean="0"/>
              <a:t>. </a:t>
            </a:r>
            <a:r>
              <a:rPr lang="ru-RU" sz="2200" dirty="0" smtClean="0"/>
              <a:t>(Еремей </a:t>
            </a:r>
            <a:r>
              <a:rPr lang="ru-RU" sz="2200" dirty="0" err="1" smtClean="0"/>
              <a:t>Парнов</a:t>
            </a:r>
            <a:r>
              <a:rPr lang="ru-RU" sz="2200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(25) </a:t>
            </a:r>
            <a:r>
              <a:rPr lang="ru-RU" i="1" dirty="0" smtClean="0"/>
              <a:t>Только и </a:t>
            </a:r>
            <a:r>
              <a:rPr lang="ru-RU" b="1" i="1" dirty="0" smtClean="0"/>
              <a:t>умеете</a:t>
            </a:r>
            <a:r>
              <a:rPr lang="ru-RU" dirty="0" smtClean="0"/>
              <a:t>, </a:t>
            </a:r>
            <a:r>
              <a:rPr lang="ru-RU" i="1" dirty="0" smtClean="0"/>
              <a:t>что </a:t>
            </a:r>
            <a:r>
              <a:rPr lang="ru-RU" b="1" i="1" dirty="0" smtClean="0"/>
              <a:t>представительствовать</a:t>
            </a:r>
            <a:r>
              <a:rPr lang="ru-RU" i="1" dirty="0" smtClean="0"/>
              <a:t> и в шезлонге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b="1" i="1" dirty="0" smtClean="0"/>
              <a:t>сидеть</a:t>
            </a:r>
            <a:r>
              <a:rPr lang="ru-RU" i="1" dirty="0" smtClean="0"/>
              <a:t>. </a:t>
            </a:r>
            <a:r>
              <a:rPr lang="ru-RU" sz="2200" dirty="0" smtClean="0"/>
              <a:t>(М. Панин) (примеры из работы [Овсянникова 2009])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(26) *</a:t>
            </a:r>
            <a:r>
              <a:rPr lang="ru-RU" i="1" dirty="0" smtClean="0"/>
              <a:t>Только и </a:t>
            </a:r>
            <a:r>
              <a:rPr lang="ru-RU" b="1" i="1" dirty="0" smtClean="0"/>
              <a:t>умеете</a:t>
            </a:r>
            <a:r>
              <a:rPr lang="ru-RU" dirty="0" smtClean="0"/>
              <a:t>, </a:t>
            </a:r>
            <a:r>
              <a:rPr lang="ru-RU" i="1" dirty="0" smtClean="0"/>
              <a:t>что </a:t>
            </a:r>
            <a:r>
              <a:rPr lang="ru-RU" b="1" i="1" dirty="0" smtClean="0"/>
              <a:t>представительствуете</a:t>
            </a:r>
            <a:r>
              <a:rPr lang="ru-RU" i="1" dirty="0" smtClean="0"/>
              <a:t> и в шезлонге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b="1" i="1" dirty="0" smtClean="0"/>
              <a:t>сидите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несовершенный вид обоих глаголов (в случае, если основной в финитной форме)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возможно употребление вне </a:t>
            </a:r>
            <a:r>
              <a:rPr lang="ru-RU" sz="2400" dirty="0" err="1" smtClean="0"/>
              <a:t>грамматикализованной</a:t>
            </a:r>
            <a:r>
              <a:rPr lang="ru-RU" sz="2400" dirty="0" smtClean="0"/>
              <a:t> конструкции:</a:t>
            </a:r>
          </a:p>
          <a:p>
            <a:pPr>
              <a:buNone/>
            </a:pPr>
            <a:r>
              <a:rPr lang="ru-RU" sz="2400" dirty="0" smtClean="0"/>
              <a:t>	(27) Кажется, Толстой </a:t>
            </a:r>
            <a:r>
              <a:rPr lang="ru-RU" sz="2400" i="1" dirty="0" smtClean="0"/>
              <a:t>только и </a:t>
            </a:r>
            <a:r>
              <a:rPr lang="ru-RU" sz="2400" b="1" i="1" dirty="0" smtClean="0"/>
              <a:t>сделал</a:t>
            </a:r>
            <a:r>
              <a:rPr lang="ru-RU" sz="2400" i="1" dirty="0" smtClean="0"/>
              <a:t>, что лаком покрыл кусочек пошлейшего из миров</a:t>
            </a:r>
            <a:r>
              <a:rPr lang="ru-RU" sz="2400" dirty="0" smtClean="0"/>
              <a:t>, а между тем для меня это уже не только особый мир, но и мой мир... </a:t>
            </a:r>
            <a:r>
              <a:rPr lang="ru-RU" sz="1600" dirty="0" smtClean="0"/>
              <a:t>[И. Ф. Анненский. Вторая книга отражений (1909)]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(28) Действительно замоталась, </a:t>
            </a:r>
            <a:r>
              <a:rPr lang="ru-RU" sz="2400" i="1" dirty="0" smtClean="0"/>
              <a:t>только и </a:t>
            </a:r>
            <a:r>
              <a:rPr lang="ru-RU" sz="2400" b="1" i="1" dirty="0" smtClean="0"/>
              <a:t>сделала</a:t>
            </a:r>
            <a:r>
              <a:rPr lang="ru-RU" sz="2400" i="1" dirty="0" smtClean="0"/>
              <a:t>, что купила в магазине кулич</a:t>
            </a:r>
            <a:r>
              <a:rPr lang="ru-RU" sz="2400" dirty="0" smtClean="0"/>
              <a:t>. </a:t>
            </a:r>
            <a:r>
              <a:rPr lang="ru-RU" sz="1600" dirty="0" smtClean="0"/>
              <a:t>[Майя Кучерская. Тетя Мотя // «Знамя», 2012]</a:t>
            </a:r>
            <a:endParaRPr lang="ru-RU" sz="2400" dirty="0" smtClean="0"/>
          </a:p>
          <a:p>
            <a:r>
              <a:rPr lang="ru-RU" sz="2400" dirty="0" smtClean="0"/>
              <a:t>отсутствует дополнительный компонент значения (фреквентативность / интенсивность действия)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возможны и другие глаголы в этой роли</a:t>
            </a:r>
          </a:p>
          <a:p>
            <a:r>
              <a:rPr lang="ru-RU" dirty="0" smtClean="0"/>
              <a:t>не </a:t>
            </a:r>
            <a:r>
              <a:rPr lang="ru-RU" dirty="0" smtClean="0"/>
              <a:t>обязателен несовершенный вид</a:t>
            </a:r>
          </a:p>
          <a:p>
            <a:r>
              <a:rPr lang="ru-RU" dirty="0" smtClean="0"/>
              <a:t>обозначают более обобщённое действие, смысловой глагол конкретизирует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наиболее частотный </a:t>
            </a:r>
            <a:r>
              <a:rPr lang="ru-RU" i="1" dirty="0" smtClean="0"/>
              <a:t>нашёл/нашёлся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endParaRPr lang="ru-RU" sz="2100" dirty="0" smtClean="0"/>
          </a:p>
          <a:p>
            <a:pPr>
              <a:buNone/>
            </a:pPr>
            <a:r>
              <a:rPr lang="ru-RU" dirty="0" smtClean="0"/>
              <a:t>	(29) Он растерялся от этого объятия, порывистого и виноватого, и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нашёл</a:t>
            </a:r>
            <a:r>
              <a:rPr lang="ru-RU" i="1" dirty="0" smtClean="0"/>
              <a:t>, что положить ей руку на голову</a:t>
            </a:r>
            <a:r>
              <a:rPr lang="ru-RU" dirty="0" smtClean="0"/>
              <a:t>. </a:t>
            </a:r>
            <a:r>
              <a:rPr lang="ru-RU" sz="2300" dirty="0" smtClean="0"/>
              <a:t>[Ю. О. Домбровский. Хранитель древностей / Приложение (1964)]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(30) Мне было жаль этот усыхающий ясень, одинокую маму и себя ― единственный сын, а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нашелся</a:t>
            </a:r>
            <a:r>
              <a:rPr lang="ru-RU" i="1" dirty="0" smtClean="0"/>
              <a:t>, что послал пятьсот рублей</a:t>
            </a:r>
            <a:r>
              <a:rPr lang="ru-RU" dirty="0" smtClean="0"/>
              <a:t>. </a:t>
            </a:r>
            <a:r>
              <a:rPr lang="ru-RU" sz="2300" dirty="0" smtClean="0"/>
              <a:t>[Виктор </a:t>
            </a:r>
            <a:r>
              <a:rPr lang="ru-RU" sz="2300" dirty="0" err="1" smtClean="0"/>
              <a:t>Слипенчук</a:t>
            </a:r>
            <a:r>
              <a:rPr lang="ru-RU" sz="2300" dirty="0" smtClean="0"/>
              <a:t>. </a:t>
            </a:r>
            <a:r>
              <a:rPr lang="ru-RU" sz="2300" dirty="0" err="1" smtClean="0"/>
              <a:t>Зинзивер</a:t>
            </a:r>
            <a:r>
              <a:rPr lang="ru-RU" sz="2300" dirty="0" smtClean="0"/>
              <a:t> (2001)]</a:t>
            </a:r>
          </a:p>
          <a:p>
            <a:r>
              <a:rPr lang="ru-RU" sz="3500" dirty="0" smtClean="0"/>
              <a:t>возможна как финитная форма, так и инфинитив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возможны и другие глаголы:</a:t>
            </a:r>
          </a:p>
          <a:p>
            <a:pPr>
              <a:buNone/>
            </a:pPr>
            <a:r>
              <a:rPr lang="ru-RU" dirty="0" smtClean="0"/>
              <a:t>	(31)</a:t>
            </a:r>
            <a:r>
              <a:rPr lang="ru-RU" i="1" dirty="0" smtClean="0"/>
              <a:t> Только и </a:t>
            </a:r>
            <a:r>
              <a:rPr lang="ru-RU" b="1" i="1" dirty="0" smtClean="0"/>
              <a:t>разорился</a:t>
            </a:r>
            <a:r>
              <a:rPr lang="ru-RU" i="1" dirty="0" smtClean="0"/>
              <a:t>, что велел жене</a:t>
            </a:r>
            <a:r>
              <a:rPr lang="ru-RU" dirty="0" smtClean="0"/>
              <a:t>: ― Выдай Марфутке полушалок с узорными концами. </a:t>
            </a:r>
            <a:r>
              <a:rPr lang="ru-RU" sz="2100" dirty="0" smtClean="0"/>
              <a:t>[П. П. Бажов. Шелковая горка (1947)]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(32)</a:t>
            </a:r>
            <a:r>
              <a:rPr lang="ru-RU" i="1" dirty="0" smtClean="0"/>
              <a:t> Только и </a:t>
            </a:r>
            <a:r>
              <a:rPr lang="ru-RU" b="1" i="1" dirty="0" smtClean="0"/>
              <a:t>будет</a:t>
            </a:r>
            <a:r>
              <a:rPr lang="ru-RU" i="1" dirty="0" smtClean="0"/>
              <a:t>, что отрежут от нас целые куски…</a:t>
            </a:r>
            <a:r>
              <a:rPr lang="ru-RU" dirty="0" smtClean="0"/>
              <a:t> </a:t>
            </a:r>
            <a:r>
              <a:rPr lang="ru-RU" sz="2200" dirty="0" smtClean="0"/>
              <a:t>[Вс. М. Гаршин. </a:t>
            </a:r>
            <a:r>
              <a:rPr lang="ru-RU" sz="2200" dirty="0" err="1" smtClean="0"/>
              <a:t>Attalea</a:t>
            </a:r>
            <a:r>
              <a:rPr lang="ru-RU" sz="2200" dirty="0" smtClean="0"/>
              <a:t> </a:t>
            </a:r>
            <a:r>
              <a:rPr lang="ru-RU" sz="2200" dirty="0" err="1" smtClean="0"/>
              <a:t>Princeps</a:t>
            </a:r>
            <a:r>
              <a:rPr lang="ru-RU" sz="2200" dirty="0" smtClean="0"/>
              <a:t> (1879)]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dirty="0" smtClean="0"/>
              <a:t>(33) Хорошо держался мужик: не заговаривал зубы, не мельтешил, кажется, </a:t>
            </a:r>
            <a:r>
              <a:rPr lang="ru-RU" i="1" dirty="0" smtClean="0"/>
              <a:t>только и </a:t>
            </a:r>
            <a:r>
              <a:rPr lang="ru-RU" b="1" i="1" dirty="0" smtClean="0"/>
              <a:t>сказал</a:t>
            </a:r>
            <a:r>
              <a:rPr lang="ru-RU" i="1" dirty="0" smtClean="0"/>
              <a:t>, что </a:t>
            </a:r>
            <a:r>
              <a:rPr lang="ru-RU" b="1" i="1" dirty="0" smtClean="0"/>
              <a:t>предложил</a:t>
            </a:r>
            <a:r>
              <a:rPr lang="ru-RU" i="1" dirty="0" smtClean="0"/>
              <a:t> портвейну</a:t>
            </a:r>
            <a:r>
              <a:rPr lang="ru-RU" dirty="0" smtClean="0"/>
              <a:t>, но и на этом не настаивал. </a:t>
            </a:r>
            <a:r>
              <a:rPr lang="ru-RU" sz="2300" dirty="0" smtClean="0"/>
              <a:t>[Андрей Битов. Лес (1960-1980)]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(34)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произойдет</a:t>
            </a:r>
            <a:r>
              <a:rPr lang="ru-RU" i="1" dirty="0" smtClean="0"/>
              <a:t>, что невидимые длинные волны передних звезд (куда летит корабль) </a:t>
            </a:r>
            <a:r>
              <a:rPr lang="ru-RU" b="1" i="1" dirty="0" smtClean="0"/>
              <a:t>сделаются видимыми</a:t>
            </a:r>
            <a:r>
              <a:rPr lang="ru-RU" i="1" dirty="0" smtClean="0"/>
              <a:t>, а очень короткие ультрафиолетовые волны задних солнц </a:t>
            </a:r>
            <a:r>
              <a:rPr lang="ru-RU" b="1" i="1" dirty="0" smtClean="0"/>
              <a:t>станут ощутимы</a:t>
            </a:r>
            <a:r>
              <a:rPr lang="ru-RU" i="1" dirty="0" smtClean="0"/>
              <a:t>, превратившись в более редкие световые</a:t>
            </a:r>
            <a:r>
              <a:rPr lang="ru-RU" dirty="0" smtClean="0"/>
              <a:t>. </a:t>
            </a:r>
            <a:r>
              <a:rPr lang="ru-RU" sz="2300" dirty="0" smtClean="0"/>
              <a:t>[К. Э. Циолковский. Любовь к самому себе, или Истинное себялюбие (1928)]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Ограничение на подлежащее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невозможно подлежащее полнозначного глагола в обоих отрезках: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(35) *</a:t>
            </a:r>
            <a:r>
              <a:rPr lang="ru-RU" i="1" dirty="0" smtClean="0"/>
              <a:t>Мне только и помог, что Петя.</a:t>
            </a:r>
            <a:endParaRPr lang="ru-RU" dirty="0" smtClean="0"/>
          </a:p>
          <a:p>
            <a:pPr>
              <a:buNone/>
            </a:pPr>
            <a:r>
              <a:rPr lang="ru-RU" baseline="30000" dirty="0" smtClean="0"/>
              <a:t>	</a:t>
            </a:r>
            <a:r>
              <a:rPr lang="ru-RU" dirty="0" smtClean="0"/>
              <a:t>(36) </a:t>
            </a:r>
            <a:r>
              <a:rPr lang="ru-RU" baseline="30000" dirty="0" smtClean="0"/>
              <a:t>??</a:t>
            </a:r>
            <a:r>
              <a:rPr lang="ru-RU" i="1" dirty="0" smtClean="0"/>
              <a:t>На праздник только и пришла, что Маша.</a:t>
            </a:r>
            <a:endParaRPr lang="ru-RU" dirty="0" smtClean="0"/>
          </a:p>
          <a:p>
            <a:pPr>
              <a:buNone/>
            </a:pPr>
            <a:r>
              <a:rPr lang="ru-RU" baseline="30000" dirty="0" smtClean="0"/>
              <a:t>	</a:t>
            </a:r>
            <a:r>
              <a:rPr lang="ru-RU" dirty="0" smtClean="0"/>
              <a:t>(37) </a:t>
            </a:r>
            <a:r>
              <a:rPr lang="ru-RU" baseline="30000" dirty="0" smtClean="0"/>
              <a:t>??</a:t>
            </a:r>
            <a:r>
              <a:rPr lang="ru-RU" i="1" dirty="0" smtClean="0"/>
              <a:t>Эту работу только и делаю, что я.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(38) </a:t>
            </a:r>
            <a:r>
              <a:rPr lang="ru-RU" i="1" dirty="0" smtClean="0"/>
              <a:t>Только и смог </a:t>
            </a:r>
            <a:r>
              <a:rPr lang="ru-RU" i="1" dirty="0" err="1" smtClean="0"/>
              <a:t>Серпухин</a:t>
            </a:r>
            <a:r>
              <a:rPr lang="ru-RU" i="1" dirty="0" smtClean="0"/>
              <a:t>, что улыбнуться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(39) </a:t>
            </a:r>
            <a:r>
              <a:rPr lang="ru-RU" i="1" dirty="0" smtClean="0"/>
              <a:t>Только и хотел </a:t>
            </a:r>
            <a:r>
              <a:rPr lang="ru-RU" i="1" dirty="0" err="1" smtClean="0"/>
              <a:t>Серпухин</a:t>
            </a:r>
            <a:r>
              <a:rPr lang="ru-RU" i="1" dirty="0" smtClean="0"/>
              <a:t>, что улыбнуться.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(40) </a:t>
            </a:r>
            <a:r>
              <a:rPr lang="ru-RU" i="1" dirty="0" smtClean="0"/>
              <a:t>*Только и смог улыбнуться, что </a:t>
            </a:r>
            <a:r>
              <a:rPr lang="ru-RU" i="1" dirty="0" err="1" smtClean="0"/>
              <a:t>Серпухин</a:t>
            </a: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(41) </a:t>
            </a:r>
            <a:r>
              <a:rPr lang="ru-RU" i="1" dirty="0" smtClean="0"/>
              <a:t>Только и мог Сергей что протирать да смазывать</a:t>
            </a:r>
            <a:r>
              <a:rPr lang="ru-RU" dirty="0" smtClean="0"/>
              <a:t>. </a:t>
            </a:r>
            <a:r>
              <a:rPr lang="ru-RU" sz="2300" dirty="0" smtClean="0"/>
              <a:t>[Александр Коваленко. Хроника пикирующих бомбардировщиков // «Уральский следопыт», 1982]</a:t>
            </a:r>
            <a:endParaRPr lang="ru-RU" dirty="0" smtClean="0"/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Ограничение на подлежащее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только подлежащее глагола состояния:</a:t>
            </a:r>
          </a:p>
          <a:p>
            <a:pPr>
              <a:buNone/>
            </a:pPr>
            <a:r>
              <a:rPr lang="ru-RU" dirty="0" smtClean="0"/>
              <a:t>	(42) Здесь тем хорошо, что народу много; тебя </a:t>
            </a:r>
            <a:r>
              <a:rPr lang="ru-RU" i="1" dirty="0" smtClean="0"/>
              <a:t>только и знают, что жильцы того дома, в котором живешь</a:t>
            </a:r>
            <a:r>
              <a:rPr lang="ru-RU" dirty="0" smtClean="0"/>
              <a:t>, да на кого работаешь». </a:t>
            </a:r>
            <a:r>
              <a:rPr lang="ru-RU" sz="2000" dirty="0" smtClean="0"/>
              <a:t>[Ф. М. Решетников. Где лучше? (1868)]</a:t>
            </a:r>
          </a:p>
          <a:p>
            <a:pPr>
              <a:buNone/>
            </a:pPr>
            <a:r>
              <a:rPr lang="ru-RU" dirty="0" smtClean="0"/>
              <a:t>	(43) ...А в кругу наших аристократов </a:t>
            </a:r>
            <a:r>
              <a:rPr lang="ru-RU" i="1" dirty="0" smtClean="0"/>
              <a:t>только и слышатся что толки о вчерашнем преферансе</a:t>
            </a:r>
            <a:r>
              <a:rPr lang="ru-RU" dirty="0" smtClean="0"/>
              <a:t>. </a:t>
            </a:r>
            <a:r>
              <a:rPr lang="ru-RU" sz="2000" dirty="0" smtClean="0"/>
              <a:t>[М. Е. Салтыков-Щедрин. Сатиры в прозе (1859-1862)]</a:t>
            </a:r>
          </a:p>
          <a:p>
            <a:endParaRPr lang="ru-RU" dirty="0" smtClean="0"/>
          </a:p>
          <a:p>
            <a:r>
              <a:rPr lang="ru-RU" dirty="0" smtClean="0"/>
              <a:t>а чаще всего — бытийного глагола:</a:t>
            </a:r>
          </a:p>
          <a:p>
            <a:pPr>
              <a:buNone/>
            </a:pPr>
            <a:r>
              <a:rPr lang="ru-RU" dirty="0" smtClean="0"/>
              <a:t>	(44) Всех устраивает его простая сущность, в которой </a:t>
            </a:r>
            <a:r>
              <a:rPr lang="ru-RU" i="1" dirty="0" smtClean="0"/>
              <a:t>только и есть что послушание, беззащитность, трудолюбие и всегдашнее ожидание </a:t>
            </a:r>
            <a:r>
              <a:rPr lang="ru-RU" i="1" dirty="0" err="1" smtClean="0"/>
              <a:t>поозоровать</a:t>
            </a:r>
            <a:r>
              <a:rPr lang="ru-RU" i="1" dirty="0" smtClean="0"/>
              <a:t> с детишками</a:t>
            </a:r>
            <a:r>
              <a:rPr lang="ru-RU" dirty="0" smtClean="0"/>
              <a:t>. </a:t>
            </a:r>
            <a:r>
              <a:rPr lang="ru-RU" sz="2000" dirty="0" smtClean="0"/>
              <a:t>[</a:t>
            </a:r>
            <a:r>
              <a:rPr lang="ru-RU" sz="2000" dirty="0" err="1" smtClean="0"/>
              <a:t>Нонна</a:t>
            </a:r>
            <a:r>
              <a:rPr lang="ru-RU" sz="2000" dirty="0" smtClean="0"/>
              <a:t> Мордюкова. Казачка (2005)]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Генитивные глаголы </a:t>
            </a:r>
            <a:r>
              <a:rPr lang="en-US" dirty="0" smtClean="0"/>
              <a:t>[</a:t>
            </a:r>
            <a:r>
              <a:rPr lang="ru-RU" dirty="0" smtClean="0"/>
              <a:t>Падучева 2004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допускают оформление субъекта генитивом: </a:t>
            </a:r>
            <a:r>
              <a:rPr lang="ru-RU" i="1" dirty="0" smtClean="0"/>
              <a:t>не было времени</a:t>
            </a:r>
            <a:r>
              <a:rPr lang="ru-RU" dirty="0" smtClean="0"/>
              <a:t>, </a:t>
            </a:r>
            <a:r>
              <a:rPr lang="ru-RU" i="1" dirty="0" smtClean="0"/>
              <a:t>не возникло проблем</a:t>
            </a:r>
            <a:r>
              <a:rPr lang="ru-RU" dirty="0" smtClean="0"/>
              <a:t>, </a:t>
            </a:r>
            <a:r>
              <a:rPr lang="ru-RU" i="1" dirty="0" smtClean="0"/>
              <a:t>не осталось еды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Связь ограничения на подлежащее с классом генитивных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r>
              <a:rPr lang="ru-RU" dirty="0" smtClean="0"/>
              <a:t>склонность к употреблению подлежащих </a:t>
            </a:r>
            <a:r>
              <a:rPr lang="ru-RU" dirty="0" err="1" smtClean="0"/>
              <a:t>генитивного</a:t>
            </a:r>
            <a:r>
              <a:rPr lang="ru-RU" dirty="0" smtClean="0"/>
              <a:t> глагола:</a:t>
            </a:r>
          </a:p>
          <a:p>
            <a:pPr>
              <a:buNone/>
            </a:pPr>
            <a:r>
              <a:rPr lang="ru-RU" sz="4000" dirty="0" smtClean="0"/>
              <a:t>	</a:t>
            </a:r>
            <a:r>
              <a:rPr lang="ru-RU" dirty="0" smtClean="0"/>
              <a:t>(45) А теперь </a:t>
            </a:r>
            <a:r>
              <a:rPr lang="ru-RU" i="1" dirty="0" smtClean="0"/>
              <a:t>только и оставалось пространства, что под старым дождевиком</a:t>
            </a:r>
            <a:r>
              <a:rPr lang="ru-RU" dirty="0" smtClean="0"/>
              <a:t>. </a:t>
            </a:r>
            <a:r>
              <a:rPr lang="ru-RU" sz="2400" dirty="0" smtClean="0"/>
              <a:t>[Сергей Залыгин. Комиссия (1976)]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dirty="0" smtClean="0"/>
              <a:t>(46) </a:t>
            </a:r>
            <a:r>
              <a:rPr lang="ru-RU" i="1" dirty="0" smtClean="0"/>
              <a:t>Только и существовало, что химическая защита</a:t>
            </a:r>
            <a:r>
              <a:rPr lang="ru-RU" dirty="0" smtClean="0"/>
              <a:t>. </a:t>
            </a:r>
            <a:r>
              <a:rPr lang="ru-RU" sz="2000" dirty="0" smtClean="0"/>
              <a:t>[Ю. Лексин. В природе всё есть // «Знание ― сила», 1988]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Только и Х, что </a:t>
            </a:r>
            <a:r>
              <a:rPr lang="en-US" i="1" dirty="0" smtClean="0"/>
              <a:t>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(1) </a:t>
            </a:r>
            <a:r>
              <a:rPr lang="ru-RU" i="1" dirty="0" smtClean="0"/>
              <a:t>Только и знаешь, что лежать на диване.</a:t>
            </a:r>
          </a:p>
          <a:p>
            <a:pPr>
              <a:buNone/>
            </a:pPr>
            <a:r>
              <a:rPr lang="ru-RU" dirty="0" smtClean="0"/>
              <a:t>(2) </a:t>
            </a:r>
            <a:r>
              <a:rPr lang="ru-RU" i="1" dirty="0" smtClean="0"/>
              <a:t>Только и видно, что три берёзки в поле.</a:t>
            </a:r>
          </a:p>
          <a:p>
            <a:pPr>
              <a:buNone/>
            </a:pPr>
            <a:r>
              <a:rPr lang="ru-RU" dirty="0" smtClean="0"/>
              <a:t>(3) </a:t>
            </a:r>
            <a:r>
              <a:rPr lang="ru-RU" i="1" dirty="0" smtClean="0"/>
              <a:t>Только и разговоров, что о ярмарке.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Связь ограничения на подлежащее с классом генитивных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не-генитивный</a:t>
            </a:r>
            <a:r>
              <a:rPr lang="ru-RU" dirty="0" smtClean="0"/>
              <a:t>, </a:t>
            </a:r>
            <a:r>
              <a:rPr lang="ru-RU" dirty="0" smtClean="0"/>
              <a:t>но </a:t>
            </a:r>
            <a:r>
              <a:rPr lang="ru-RU" dirty="0" smtClean="0"/>
              <a:t>имеет </a:t>
            </a:r>
            <a:r>
              <a:rPr lang="ru-RU" dirty="0" smtClean="0"/>
              <a:t>бытийный компонент значения</a:t>
            </a:r>
            <a:r>
              <a:rPr lang="ru-RU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</a:t>
            </a:r>
            <a:r>
              <a:rPr lang="ru-RU" dirty="0" smtClean="0"/>
              <a:t>47) </a:t>
            </a:r>
            <a:r>
              <a:rPr lang="ru-RU" dirty="0" smtClean="0"/>
              <a:t>Но как тянет всегда Илью домой, к своему старому письменному стола у окна, заваленному книгами, среди которых </a:t>
            </a:r>
            <a:r>
              <a:rPr lang="ru-RU" i="1" dirty="0" smtClean="0"/>
              <a:t>только и помещаются, что </a:t>
            </a:r>
            <a:r>
              <a:rPr lang="ru-RU" i="1" dirty="0" err="1" smtClean="0"/>
              <a:t>раздолбанная</a:t>
            </a:r>
            <a:r>
              <a:rPr lang="ru-RU" i="1" dirty="0" smtClean="0"/>
              <a:t> клавиатура, с которой уже сроднился, и монитор</a:t>
            </a:r>
            <a:r>
              <a:rPr lang="ru-RU" dirty="0" smtClean="0"/>
              <a:t> ― допотопный, громоздкий, как телевизор, но ― свой, родной, в котором даже царапина в углу дорога. </a:t>
            </a:r>
            <a:r>
              <a:rPr lang="ru-RU" sz="2100" dirty="0" smtClean="0"/>
              <a:t>[Алексей </a:t>
            </a:r>
            <a:r>
              <a:rPr lang="ru-RU" sz="2100" dirty="0" err="1" smtClean="0"/>
              <a:t>Слаповский</a:t>
            </a:r>
            <a:r>
              <a:rPr lang="ru-RU" sz="2100" dirty="0" smtClean="0"/>
              <a:t>. Большая Книга Перемен // «Волга», 2010]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Семантика конструкции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всех конструкций — ограничительное значение (кроме </a:t>
            </a:r>
            <a:r>
              <a:rPr lang="ru-RU" dirty="0" err="1" smtClean="0"/>
              <a:t>грамматикализованных</a:t>
            </a:r>
            <a:r>
              <a:rPr lang="ru-RU" dirty="0" smtClean="0"/>
              <a:t> с дополнительным значением)</a:t>
            </a:r>
          </a:p>
          <a:p>
            <a:r>
              <a:rPr lang="ru-RU" dirty="0" smtClean="0"/>
              <a:t>в </a:t>
            </a:r>
            <a:r>
              <a:rPr lang="en-US" dirty="0" smtClean="0"/>
              <a:t>X</a:t>
            </a:r>
            <a:r>
              <a:rPr lang="ru-RU" dirty="0" smtClean="0"/>
              <a:t> содержится ограничиваемый объект/действие</a:t>
            </a:r>
          </a:p>
          <a:p>
            <a:r>
              <a:rPr lang="ru-RU" dirty="0" smtClean="0"/>
              <a:t>в </a:t>
            </a:r>
            <a:r>
              <a:rPr lang="en-US" dirty="0" smtClean="0"/>
              <a:t>Y </a:t>
            </a:r>
            <a:r>
              <a:rPr lang="ru-RU" dirty="0" smtClean="0"/>
              <a:t>— "ограничитель", который может также быть объектом / действием / обстоятельством / дополнением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Семантика конструкции: Никунласси 2019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различия в значении между </a:t>
            </a:r>
            <a:r>
              <a:rPr lang="ru-RU" i="1" dirty="0" smtClean="0"/>
              <a:t>только </a:t>
            </a:r>
            <a:r>
              <a:rPr lang="en-US" dirty="0" err="1" smtClean="0"/>
              <a:t>vs</a:t>
            </a:r>
            <a:r>
              <a:rPr lang="ru-RU" dirty="0" smtClean="0"/>
              <a:t> </a:t>
            </a:r>
            <a:r>
              <a:rPr lang="ru-RU" i="1" dirty="0" smtClean="0"/>
              <a:t>только и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ru-RU" i="1" dirty="0" smtClean="0"/>
              <a:t>только и</a:t>
            </a:r>
            <a:r>
              <a:rPr lang="ru-RU" dirty="0" smtClean="0"/>
              <a:t>, в отличие от </a:t>
            </a:r>
            <a:r>
              <a:rPr lang="ru-RU" i="1" dirty="0" smtClean="0"/>
              <a:t>только</a:t>
            </a:r>
            <a:r>
              <a:rPr lang="ru-RU" dirty="0" smtClean="0"/>
              <a:t>, не может стоять непосредственно перед выделяемой группой: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48) </a:t>
            </a:r>
            <a:r>
              <a:rPr lang="ru-RU" i="1" dirty="0" smtClean="0"/>
              <a:t>Вера думала только о детях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49</a:t>
            </a:r>
            <a:r>
              <a:rPr lang="ru-RU" dirty="0" smtClean="0"/>
              <a:t>) </a:t>
            </a:r>
            <a:r>
              <a:rPr lang="ru-RU" i="1" dirty="0" smtClean="0"/>
              <a:t>*только и о детях </a:t>
            </a:r>
            <a:r>
              <a:rPr lang="ru-RU" dirty="0" smtClean="0"/>
              <a:t>(пример из [Никунласси 2019])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2) позиция, занимаемая </a:t>
            </a:r>
            <a:r>
              <a:rPr lang="ru-RU" i="1" dirty="0" smtClean="0"/>
              <a:t>только </a:t>
            </a:r>
            <a:r>
              <a:rPr lang="ru-RU" dirty="0" smtClean="0"/>
              <a:t>в выражениях с </a:t>
            </a:r>
            <a:r>
              <a:rPr lang="ru-RU" i="1" dirty="0" smtClean="0"/>
              <a:t>только и </a:t>
            </a:r>
            <a:r>
              <a:rPr lang="ru-RU" dirty="0" smtClean="0"/>
              <a:t>занята элементом </a:t>
            </a:r>
            <a:r>
              <a:rPr lang="ru-RU" i="1" dirty="0" smtClean="0"/>
              <a:t>что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3) </a:t>
            </a:r>
            <a:r>
              <a:rPr lang="ru-RU" i="1" dirty="0" smtClean="0"/>
              <a:t>только</a:t>
            </a:r>
            <a:r>
              <a:rPr lang="ru-RU" dirty="0" smtClean="0"/>
              <a:t> допускает попадание в сферу действия отрицания, что значительно меняет толкование предложения: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50) </a:t>
            </a:r>
            <a:r>
              <a:rPr lang="ru-RU" i="1" dirty="0" smtClean="0"/>
              <a:t>думала только о детях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51)</a:t>
            </a:r>
            <a:r>
              <a:rPr lang="ru-RU" i="1" dirty="0" smtClean="0"/>
              <a:t> </a:t>
            </a:r>
            <a:r>
              <a:rPr lang="ru-RU" i="1" dirty="0" smtClean="0"/>
              <a:t>думала не только о детях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i="1" dirty="0" smtClean="0"/>
              <a:t>только и </a:t>
            </a:r>
            <a:r>
              <a:rPr lang="ru-RU" dirty="0" smtClean="0"/>
              <a:t>не допускает отрицания вообще (возможно связано с семантикой </a:t>
            </a:r>
            <a:r>
              <a:rPr lang="ru-RU" i="1" dirty="0" smtClean="0"/>
              <a:t>только и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Семантика конструкции: </a:t>
            </a:r>
            <a:r>
              <a:rPr lang="en-US" dirty="0" smtClean="0"/>
              <a:t>[</a:t>
            </a:r>
            <a:r>
              <a:rPr lang="ru-RU" dirty="0" smtClean="0"/>
              <a:t>Никунласси 2019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значение </a:t>
            </a:r>
            <a:r>
              <a:rPr lang="ru-RU" i="1" dirty="0" smtClean="0"/>
              <a:t>только и, </a:t>
            </a:r>
            <a:r>
              <a:rPr lang="ru-RU" dirty="0" smtClean="0"/>
              <a:t>как и значение </a:t>
            </a:r>
            <a:r>
              <a:rPr lang="ru-RU" i="1" dirty="0" smtClean="0"/>
              <a:t>только</a:t>
            </a:r>
            <a:r>
              <a:rPr lang="en-US" i="1" dirty="0" smtClean="0"/>
              <a:t> -- </a:t>
            </a:r>
            <a:r>
              <a:rPr lang="ru-RU" dirty="0" smtClean="0"/>
              <a:t>выделительно-ограничительное, однако с «более сильным оттенком ограничительности» [Евгеньева 1981-1984]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Конструкция ограничения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действие/объект в </a:t>
            </a:r>
            <a:r>
              <a:rPr lang="en-US" dirty="0" smtClean="0"/>
              <a:t>X</a:t>
            </a:r>
            <a:r>
              <a:rPr lang="ru-RU" dirty="0" smtClean="0"/>
              <a:t> ограничены тем, что выражено в </a:t>
            </a:r>
            <a:r>
              <a:rPr lang="en-US" dirty="0" smtClean="0"/>
              <a:t>Y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</a:t>
            </a:r>
            <a:r>
              <a:rPr lang="ru-RU" dirty="0" smtClean="0"/>
              <a:t>52) </a:t>
            </a:r>
            <a:r>
              <a:rPr lang="ru-RU" dirty="0" smtClean="0"/>
              <a:t>В России, впрочем, такие революции тоже не задаются: Февральская </a:t>
            </a:r>
            <a:r>
              <a:rPr lang="ru-RU" i="1" dirty="0" smtClean="0"/>
              <a:t>только и привела, что к атрофии государственной власти</a:t>
            </a:r>
            <a:r>
              <a:rPr lang="ru-RU" dirty="0" smtClean="0"/>
              <a:t>... </a:t>
            </a:r>
            <a:r>
              <a:rPr lang="ru-RU" sz="1900" dirty="0" smtClean="0"/>
              <a:t>[Вячеслав </a:t>
            </a:r>
            <a:r>
              <a:rPr lang="ru-RU" sz="1900" dirty="0" err="1" smtClean="0"/>
              <a:t>Пьецух</a:t>
            </a:r>
            <a:r>
              <a:rPr lang="ru-RU" sz="1900" dirty="0" smtClean="0"/>
              <a:t>. Уроки родной истории (Пособие для юношества, агностиков и вообще) // «Октябрь», 2003]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53)</a:t>
            </a:r>
            <a:r>
              <a:rPr lang="ru-RU" i="1" dirty="0" smtClean="0"/>
              <a:t> </a:t>
            </a:r>
            <a:r>
              <a:rPr lang="ru-RU" i="1" dirty="0" smtClean="0"/>
              <a:t>Только и прелести, что улыбка</a:t>
            </a:r>
            <a:r>
              <a:rPr lang="ru-RU" dirty="0" smtClean="0"/>
              <a:t> ― редкая, драгоценная улыбка с ямочкой. </a:t>
            </a:r>
            <a:r>
              <a:rPr lang="ru-RU" sz="1800" dirty="0" smtClean="0"/>
              <a:t>[И. Грекова. Под фонарем (1963)]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Конструкция 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400" dirty="0" smtClean="0"/>
              <a:t>ограничивает </a:t>
            </a:r>
            <a:r>
              <a:rPr lang="en-US" sz="3400" dirty="0" smtClean="0"/>
              <a:t>X </a:t>
            </a:r>
            <a:r>
              <a:rPr lang="ru-RU" sz="3400" dirty="0" smtClean="0"/>
              <a:t>по какой-либо измеряемой характеристике, указанной в </a:t>
            </a:r>
            <a:r>
              <a:rPr lang="en-US" sz="3400" dirty="0" smtClean="0"/>
              <a:t>Y</a:t>
            </a:r>
            <a:r>
              <a:rPr lang="ru-RU" sz="3400" dirty="0" smtClean="0"/>
              <a:t> </a:t>
            </a:r>
          </a:p>
          <a:p>
            <a:r>
              <a:rPr lang="ru-RU" sz="3400" i="1" dirty="0" smtClean="0"/>
              <a:t>только и</a:t>
            </a:r>
            <a:r>
              <a:rPr lang="ru-RU" sz="3400" dirty="0" smtClean="0"/>
              <a:t> + измеряемый объект/действие + </a:t>
            </a:r>
            <a:r>
              <a:rPr lang="ru-RU" sz="3400" i="1" dirty="0" smtClean="0"/>
              <a:t>что </a:t>
            </a:r>
            <a:r>
              <a:rPr lang="ru-RU" sz="3400" dirty="0" smtClean="0"/>
              <a:t>+ часть меры</a:t>
            </a:r>
          </a:p>
          <a:p>
            <a:r>
              <a:rPr lang="ru-RU" sz="3400" dirty="0" smtClean="0"/>
              <a:t>значение измеряемой величины невелико</a:t>
            </a:r>
          </a:p>
          <a:p>
            <a:r>
              <a:rPr lang="ru-RU" sz="3400" dirty="0" smtClean="0"/>
              <a:t>встречается значительно реже, чем с конструкция ограничительным значением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Конструкция 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7"/>
          </a:xfrm>
        </p:spPr>
        <p:txBody>
          <a:bodyPr>
            <a:normAutofit/>
          </a:bodyPr>
          <a:lstStyle/>
          <a:p>
            <a:r>
              <a:rPr lang="ru-RU" dirty="0" smtClean="0"/>
              <a:t>«количественное ограничение» по </a:t>
            </a:r>
            <a:r>
              <a:rPr lang="en-US" dirty="0" smtClean="0"/>
              <a:t>[</a:t>
            </a:r>
            <a:r>
              <a:rPr lang="ru-RU" dirty="0" smtClean="0"/>
              <a:t>Никунласси 2019</a:t>
            </a:r>
            <a:r>
              <a:rPr lang="en-US" dirty="0" smtClean="0"/>
              <a:t>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</a:t>
            </a:r>
            <a:r>
              <a:rPr lang="ru-RU" dirty="0" smtClean="0"/>
              <a:t>54) </a:t>
            </a:r>
            <a:r>
              <a:rPr lang="ru-RU" dirty="0" smtClean="0"/>
              <a:t>Ну вот, видите; а </a:t>
            </a:r>
            <a:r>
              <a:rPr lang="ru-RU" i="1" dirty="0" smtClean="0"/>
              <a:t>земли самая малость, только и есть что господский лес</a:t>
            </a:r>
            <a:r>
              <a:rPr lang="ru-RU" dirty="0" smtClean="0"/>
              <a:t>. </a:t>
            </a:r>
            <a:r>
              <a:rPr lang="ru-RU" sz="2000" dirty="0" smtClean="0"/>
              <a:t>[И. С. Тургенев. Малиновая вода (1848)]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</a:t>
            </a:r>
            <a:r>
              <a:rPr lang="ru-RU" dirty="0" smtClean="0"/>
              <a:t>55) </a:t>
            </a:r>
            <a:r>
              <a:rPr lang="ru-RU" dirty="0" smtClean="0"/>
              <a:t>Печка не топлена, </a:t>
            </a:r>
            <a:r>
              <a:rPr lang="ru-RU" i="1" dirty="0" smtClean="0"/>
              <a:t>посуды только и есть, что котелок да бутылка</a:t>
            </a:r>
            <a:r>
              <a:rPr lang="ru-RU" dirty="0" smtClean="0"/>
              <a:t>, заткнутая бумажкой. </a:t>
            </a:r>
            <a:r>
              <a:rPr lang="ru-RU" sz="2000" dirty="0" smtClean="0"/>
              <a:t>[А. П. Чехов. Остров Сахалин (1893–1895)] [примеры из Никунласси 2019]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Конструкция 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также возможна с глаголом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dirty="0" smtClean="0"/>
              <a:t>56) </a:t>
            </a:r>
            <a:r>
              <a:rPr lang="ru-RU" dirty="0" smtClean="0"/>
              <a:t>Она даже не о том, что любой, как заметил </a:t>
            </a:r>
            <a:r>
              <a:rPr lang="ru-RU" dirty="0" err="1" smtClean="0"/>
              <a:t>Энди</a:t>
            </a:r>
            <a:r>
              <a:rPr lang="ru-RU" dirty="0" smtClean="0"/>
              <a:t> </a:t>
            </a:r>
            <a:r>
              <a:rPr lang="ru-RU" dirty="0" err="1" smtClean="0"/>
              <a:t>Уорхол</a:t>
            </a:r>
            <a:r>
              <a:rPr lang="ru-RU" dirty="0" smtClean="0"/>
              <a:t>, имеет право на пятнадцать минут славы. Она о том, что в современном мире </a:t>
            </a:r>
            <a:r>
              <a:rPr lang="ru-RU" i="1" dirty="0" smtClean="0"/>
              <a:t>только и можно стать знаменитым, что на пятнадцать минут</a:t>
            </a:r>
            <a:r>
              <a:rPr lang="ru-RU" dirty="0" smtClean="0"/>
              <a:t>. </a:t>
            </a:r>
            <a:r>
              <a:rPr lang="ru-RU" sz="2000" dirty="0" smtClean="0"/>
              <a:t>[Юрий Гладильщиков. Певцы Чикаго и Великой Китайской стены. Берлинский кинофестиваль открылся двумя шикарными фильмами // «Известия», 2003.02.07]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57)</a:t>
            </a:r>
            <a:r>
              <a:rPr lang="ru-RU" i="1" dirty="0" smtClean="0"/>
              <a:t> </a:t>
            </a:r>
            <a:r>
              <a:rPr lang="ru-RU" i="1" dirty="0" smtClean="0"/>
              <a:t>...В Гатчине, только и торговля, что летом</a:t>
            </a:r>
            <a:r>
              <a:rPr lang="ru-RU" dirty="0" smtClean="0"/>
              <a:t>. </a:t>
            </a:r>
            <a:r>
              <a:rPr lang="ru-RU" sz="2400" dirty="0" smtClean="0"/>
              <a:t>[Народная воля. Социально-революционное обозрение. № 2 // «Народная воля», 1879]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(</a:t>
            </a:r>
            <a:r>
              <a:rPr lang="ru-RU" dirty="0" smtClean="0"/>
              <a:t>58)</a:t>
            </a:r>
            <a:r>
              <a:rPr lang="ru-RU" i="1" dirty="0" smtClean="0"/>
              <a:t> </a:t>
            </a:r>
            <a:r>
              <a:rPr lang="ru-RU" i="1" dirty="0" smtClean="0"/>
              <a:t>Только и осталось тебе дороги, что </a:t>
            </a:r>
            <a:r>
              <a:rPr lang="ru-RU" i="1" dirty="0" err="1" smtClean="0"/>
              <a:t>обрратно</a:t>
            </a:r>
            <a:r>
              <a:rPr lang="ru-RU" dirty="0" smtClean="0"/>
              <a:t>. </a:t>
            </a:r>
            <a:r>
              <a:rPr lang="ru-RU" sz="2400" dirty="0" smtClean="0"/>
              <a:t>[Самуил Маршак. Двенадцать месяцев (1943)]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1. В отрезке </a:t>
            </a:r>
            <a:r>
              <a:rPr lang="en-US" dirty="0" smtClean="0"/>
              <a:t>X </a:t>
            </a:r>
            <a:r>
              <a:rPr lang="ru-RU" dirty="0" smtClean="0"/>
              <a:t>обязателен глагол. В то же время, в этом отрезке находится слово, которое должно акцентуироваться для того, чтобы обеспечить необходимую для данной конструкции просодическую структуру. </a:t>
            </a:r>
            <a:r>
              <a:rPr lang="ru-RU" dirty="0" smtClean="0"/>
              <a:t> Поэтому когда </a:t>
            </a:r>
            <a:r>
              <a:rPr lang="ru-RU" dirty="0" smtClean="0"/>
              <a:t>в отрезке </a:t>
            </a:r>
            <a:r>
              <a:rPr lang="en-US" dirty="0" smtClean="0"/>
              <a:t>Y </a:t>
            </a:r>
            <a:r>
              <a:rPr lang="ru-RU" dirty="0" smtClean="0"/>
              <a:t>выде­ляется полнозначный глагол, в отрезок </a:t>
            </a:r>
            <a:r>
              <a:rPr lang="en-US" dirty="0" smtClean="0"/>
              <a:t>X</a:t>
            </a:r>
            <a:r>
              <a:rPr lang="ru-RU" dirty="0" smtClean="0"/>
              <a:t> вынужден добавиться ещё один,  поэтому полноценных глагольных свойств и значения он иметь не будет и будет повторять форму главного, выделяемого глагола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2. </a:t>
            </a:r>
            <a:r>
              <a:rPr lang="ru-RU" dirty="0" smtClean="0"/>
              <a:t>В конструкции накладываются ограничения на подлежащее как в отрезке </a:t>
            </a:r>
            <a:r>
              <a:rPr lang="en-US" dirty="0" smtClean="0"/>
              <a:t>X</a:t>
            </a:r>
            <a:r>
              <a:rPr lang="ru-RU" dirty="0" smtClean="0"/>
              <a:t>, так и в отрезке </a:t>
            </a:r>
            <a:r>
              <a:rPr lang="en-US" dirty="0" smtClean="0"/>
              <a:t>Y</a:t>
            </a:r>
            <a:r>
              <a:rPr lang="ru-RU" dirty="0" smtClean="0"/>
              <a:t>. В отрезке </a:t>
            </a:r>
            <a:r>
              <a:rPr lang="en-US" dirty="0" smtClean="0"/>
              <a:t>X</a:t>
            </a:r>
            <a:r>
              <a:rPr lang="ru-RU" dirty="0" smtClean="0"/>
              <a:t> подлежащее может быть выражено только вместе с неполнозначным или </a:t>
            </a:r>
            <a:r>
              <a:rPr lang="ru-RU" dirty="0" err="1" smtClean="0"/>
              <a:t>стативным</a:t>
            </a:r>
            <a:r>
              <a:rPr lang="ru-RU" dirty="0" smtClean="0"/>
              <a:t> глаголом, в отрезке </a:t>
            </a:r>
            <a:r>
              <a:rPr lang="en-US" dirty="0" smtClean="0"/>
              <a:t>Y </a:t>
            </a:r>
            <a:r>
              <a:rPr lang="ru-RU" dirty="0" smtClean="0"/>
              <a:t>—  только подлежащее </a:t>
            </a:r>
            <a:r>
              <a:rPr lang="ru-RU" dirty="0" err="1" smtClean="0"/>
              <a:t>стативного</a:t>
            </a:r>
            <a:r>
              <a:rPr lang="ru-RU" dirty="0" smtClean="0"/>
              <a:t> глагола, причём в обоих случаях склонны употребляться генитивные глаголы по [Падучева 2004</a:t>
            </a:r>
            <a:r>
              <a:rPr lang="ru-RU" dirty="0" smtClean="0"/>
              <a:t>].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3. Можно произвести разделение значений конструкции на конструкции ограничения, в которых объект/действие ограничивается «качественно» и конструкции меры, где объект/действие </a:t>
            </a:r>
            <a:r>
              <a:rPr lang="ru-RU" dirty="0" err="1" smtClean="0"/>
              <a:t>огранчивается</a:t>
            </a:r>
            <a:r>
              <a:rPr lang="ru-RU" dirty="0" smtClean="0"/>
              <a:t> по некоторой измеряемой характеристике.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Литература и 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Национальный корпус русского языка. </a:t>
            </a:r>
            <a:r>
              <a:rPr lang="en-US" sz="2600" u="sng" dirty="0" smtClean="0">
                <a:hlinkClick r:id="rId2"/>
              </a:rPr>
              <a:t>http</a:t>
            </a:r>
            <a:r>
              <a:rPr lang="ru-RU" sz="2600" u="sng" dirty="0" smtClean="0">
                <a:hlinkClick r:id="rId2"/>
              </a:rPr>
              <a:t>://</a:t>
            </a:r>
            <a:r>
              <a:rPr lang="en-US" sz="2600" u="sng" dirty="0" err="1" smtClean="0">
                <a:hlinkClick r:id="rId2"/>
              </a:rPr>
              <a:t>ruscorpora</a:t>
            </a:r>
            <a:r>
              <a:rPr lang="ru-RU" sz="2600" u="sng" dirty="0" smtClean="0">
                <a:hlinkClick r:id="rId2"/>
              </a:rPr>
              <a:t>.</a:t>
            </a:r>
            <a:r>
              <a:rPr lang="en-US" sz="2600" u="sng" dirty="0" err="1" smtClean="0">
                <a:hlinkClick r:id="rId2"/>
              </a:rPr>
              <a:t>ru</a:t>
            </a:r>
            <a:endParaRPr lang="ru-RU" sz="2600" u="sng" dirty="0" smtClean="0"/>
          </a:p>
          <a:p>
            <a:r>
              <a:rPr lang="ru-RU" dirty="0" smtClean="0"/>
              <a:t>Евгеньева А. П. (ред.). 1981–1984. </a:t>
            </a:r>
            <a:r>
              <a:rPr lang="ru-RU" i="1" dirty="0" smtClean="0"/>
              <a:t>Словарь русского языка</a:t>
            </a:r>
            <a:r>
              <a:rPr lang="ru-RU" dirty="0" smtClean="0"/>
              <a:t> (</a:t>
            </a:r>
            <a:r>
              <a:rPr lang="ru-RU" i="1" dirty="0" smtClean="0"/>
              <a:t>Малый академический словарь, МАС</a:t>
            </a:r>
            <a:r>
              <a:rPr lang="ru-RU" dirty="0" smtClean="0"/>
              <a:t>). Т. 1–4. М.: Русский язык. </a:t>
            </a:r>
            <a:endParaRPr lang="ru-RU" u="sng" dirty="0" smtClean="0"/>
          </a:p>
          <a:p>
            <a:r>
              <a:rPr lang="ru-RU" dirty="0" smtClean="0"/>
              <a:t>Овсянникова М. А. 2009. Свойства конструкции </a:t>
            </a:r>
            <a:r>
              <a:rPr lang="ru-RU" i="1" dirty="0" smtClean="0"/>
              <a:t>только и делает / знает / умеет, что</a:t>
            </a:r>
            <a:r>
              <a:rPr lang="ru-RU" dirty="0" smtClean="0"/>
              <a:t> // </a:t>
            </a:r>
            <a:r>
              <a:rPr lang="ru-RU" i="1" dirty="0" smtClean="0"/>
              <a:t>Русская филология</a:t>
            </a:r>
            <a:r>
              <a:rPr lang="ru-RU" dirty="0" smtClean="0"/>
              <a:t> 20. Тарту.</a:t>
            </a:r>
          </a:p>
          <a:p>
            <a:r>
              <a:rPr lang="ru-RU" dirty="0" smtClean="0"/>
              <a:t>Никунласси А. 2019. Синтаксис фокусной частицы только и // </a:t>
            </a:r>
            <a:r>
              <a:rPr lang="ru-RU" i="1" dirty="0" smtClean="0"/>
              <a:t>Вопросы языкознания </a:t>
            </a:r>
            <a:r>
              <a:rPr lang="ru-RU" dirty="0" smtClean="0"/>
              <a:t>№2. 7-30.</a:t>
            </a:r>
          </a:p>
          <a:p>
            <a:r>
              <a:rPr lang="ru-RU" i="1" dirty="0" smtClean="0"/>
              <a:t>Падучева Е. В. 2004. Динамические модели в семантике лексики. М.: Языки славянской культуры.</a:t>
            </a:r>
            <a:endParaRPr lang="ru-RU" dirty="0" smtClean="0"/>
          </a:p>
          <a:p>
            <a:r>
              <a:rPr lang="en-US" dirty="0" smtClean="0"/>
              <a:t>Fillmore Ch. J., Kay P., M. C.  O’Connor 1988. Regularity and </a:t>
            </a:r>
            <a:r>
              <a:rPr lang="en-US" dirty="0" err="1" smtClean="0"/>
              <a:t>Idiomaticity</a:t>
            </a:r>
            <a:r>
              <a:rPr lang="en-US" dirty="0" smtClean="0"/>
              <a:t> in Grammatical Constructions: The Case of Let Alone.</a:t>
            </a:r>
            <a:r>
              <a:rPr lang="en-US" i="1" dirty="0" smtClean="0"/>
              <a:t>  Language, </a:t>
            </a:r>
            <a:r>
              <a:rPr lang="en-US" dirty="0" smtClean="0"/>
              <a:t>Vol. 64, No.3 (Sep., 1988).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Грамматика конструкций [</a:t>
            </a:r>
            <a:r>
              <a:rPr lang="en-US" dirty="0" smtClean="0"/>
              <a:t>Fillmore</a:t>
            </a:r>
            <a:r>
              <a:rPr lang="ru-RU" dirty="0" smtClean="0"/>
              <a:t> 1988, Рахилина 2010]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</a:t>
            </a:r>
            <a:r>
              <a:rPr lang="ru-RU" dirty="0" smtClean="0"/>
              <a:t>екоторые языковые </a:t>
            </a:r>
            <a:r>
              <a:rPr lang="ru-RU" dirty="0" smtClean="0"/>
              <a:t>единицы </a:t>
            </a:r>
            <a:r>
              <a:rPr lang="ru-RU" dirty="0" smtClean="0"/>
              <a:t>нельзя </a:t>
            </a:r>
            <a:r>
              <a:rPr lang="ru-RU" dirty="0" smtClean="0"/>
              <a:t>объяснить с помощью </a:t>
            </a:r>
            <a:r>
              <a:rPr lang="ru-RU" dirty="0" err="1" smtClean="0"/>
              <a:t>композиционального</a:t>
            </a:r>
            <a:r>
              <a:rPr lang="ru-RU" dirty="0" smtClean="0"/>
              <a:t> </a:t>
            </a:r>
            <a:r>
              <a:rPr lang="ru-RU" dirty="0" smtClean="0"/>
              <a:t>подхода</a:t>
            </a:r>
          </a:p>
          <a:p>
            <a:r>
              <a:rPr lang="ru-RU" dirty="0" smtClean="0"/>
              <a:t>они </a:t>
            </a:r>
            <a:r>
              <a:rPr lang="ru-RU" dirty="0" smtClean="0"/>
              <a:t>не </a:t>
            </a:r>
            <a:r>
              <a:rPr lang="ru-RU" dirty="0" smtClean="0"/>
              <a:t>складываются из простых элементов</a:t>
            </a:r>
          </a:p>
          <a:p>
            <a:r>
              <a:rPr lang="ru-RU" dirty="0" smtClean="0"/>
              <a:t>имеют более строгие ограничения, чем </a:t>
            </a:r>
            <a:r>
              <a:rPr lang="ru-RU" dirty="0" err="1" smtClean="0"/>
              <a:t>не-конструкции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– выявить ограничения на отрезки </a:t>
            </a:r>
            <a:r>
              <a:rPr lang="en-US" dirty="0" smtClean="0"/>
              <a:t>X</a:t>
            </a:r>
            <a:r>
              <a:rPr lang="ru-RU" dirty="0" smtClean="0"/>
              <a:t> и</a:t>
            </a:r>
            <a:r>
              <a:rPr lang="en-US" dirty="0" smtClean="0"/>
              <a:t> Y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для этого было установлено, что может, а что не может выступать в отрезках</a:t>
            </a:r>
          </a:p>
          <a:p>
            <a:r>
              <a:rPr lang="ru-RU" dirty="0" smtClean="0"/>
              <a:t>исследование проводилось на материале</a:t>
            </a:r>
            <a:br>
              <a:rPr lang="ru-RU" dirty="0" smtClean="0"/>
            </a:br>
            <a:r>
              <a:rPr lang="ru-RU" dirty="0" smtClean="0"/>
              <a:t>Национального корпуса русского языка</a:t>
            </a:r>
          </a:p>
          <a:p>
            <a:r>
              <a:rPr lang="ru-RU" dirty="0" smtClean="0"/>
              <a:t>для получения негативных примеров использовались суждения носителей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Исследования конструкции:</a:t>
            </a:r>
            <a:br>
              <a:rPr lang="ru-RU" dirty="0" smtClean="0"/>
            </a:br>
            <a:r>
              <a:rPr lang="en-US" dirty="0" smtClean="0"/>
              <a:t>[</a:t>
            </a:r>
            <a:r>
              <a:rPr lang="ru-RU" dirty="0" smtClean="0"/>
              <a:t>Овсянникова 2009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конструкции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делать</a:t>
            </a:r>
            <a:r>
              <a:rPr lang="ru-RU" i="1" dirty="0" smtClean="0"/>
              <a:t> / </a:t>
            </a:r>
            <a:r>
              <a:rPr lang="ru-RU" b="1" i="1" dirty="0" smtClean="0"/>
              <a:t>знать</a:t>
            </a:r>
            <a:r>
              <a:rPr lang="ru-RU" i="1" dirty="0" smtClean="0"/>
              <a:t> / </a:t>
            </a:r>
            <a:r>
              <a:rPr lang="ru-RU" b="1" i="1" dirty="0" smtClean="0"/>
              <a:t>уметь</a:t>
            </a:r>
            <a:r>
              <a:rPr lang="ru-RU" i="1" dirty="0" smtClean="0"/>
              <a:t>, что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ru-RU" dirty="0" smtClean="0"/>
          </a:p>
          <a:p>
            <a:r>
              <a:rPr lang="ru-RU" dirty="0" smtClean="0"/>
              <a:t>различная степень грамматикализованности</a:t>
            </a:r>
          </a:p>
          <a:p>
            <a:r>
              <a:rPr lang="ru-RU" dirty="0" smtClean="0"/>
              <a:t>кореферентность подлежащего первого глагола подлежащему второго глагола, которое невозможно выразить:</a:t>
            </a:r>
          </a:p>
          <a:p>
            <a:pPr>
              <a:buNone/>
            </a:pPr>
            <a:r>
              <a:rPr lang="ru-RU" dirty="0" smtClean="0"/>
              <a:t>	() Но </a:t>
            </a:r>
            <a:r>
              <a:rPr lang="ru-RU" dirty="0" err="1" smtClean="0"/>
              <a:t>Платон</a:t>
            </a:r>
            <a:r>
              <a:rPr lang="ru-RU" baseline="-25000" dirty="0" err="1" smtClean="0"/>
              <a:t>i</a:t>
            </a:r>
            <a:r>
              <a:rPr lang="ru-RU" dirty="0" smtClean="0"/>
              <a:t> всю свою жизнь</a:t>
            </a:r>
            <a:r>
              <a:rPr lang="ru-RU" i="1" dirty="0" smtClean="0"/>
              <a:t> только и делал</a:t>
            </a:r>
            <a:r>
              <a:rPr lang="ru-RU" dirty="0" smtClean="0"/>
              <a:t>, </a:t>
            </a:r>
            <a:r>
              <a:rPr lang="ru-RU" i="1" dirty="0" smtClean="0"/>
              <a:t>что </a:t>
            </a:r>
            <a:r>
              <a:rPr lang="ru-RU" dirty="0" err="1" smtClean="0"/>
              <a:t>ø</a:t>
            </a:r>
            <a:r>
              <a:rPr lang="ru-RU" baseline="-25000" dirty="0" err="1" smtClean="0"/>
              <a:t>i</a:t>
            </a:r>
            <a:r>
              <a:rPr lang="ru-RU" dirty="0" smtClean="0"/>
              <a:t> / *</a:t>
            </a:r>
            <a:r>
              <a:rPr lang="ru-RU" i="1" dirty="0" smtClean="0"/>
              <a:t>он боролся с самоочевидностью</a:t>
            </a:r>
            <a:r>
              <a:rPr lang="ru-RU" dirty="0" smtClean="0"/>
              <a:t>. </a:t>
            </a:r>
            <a:r>
              <a:rPr lang="ru-RU" sz="2200" dirty="0" smtClean="0"/>
              <a:t>(Л.И. Шестов) </a:t>
            </a:r>
            <a:r>
              <a:rPr lang="ru-RU" sz="2200" dirty="0" smtClean="0"/>
              <a:t>[пример из Овсянникова 2009]</a:t>
            </a:r>
            <a:endParaRPr lang="ru-RU" dirty="0" smtClean="0"/>
          </a:p>
          <a:p>
            <a:r>
              <a:rPr lang="ru-RU" dirty="0" smtClean="0"/>
              <a:t>дополнительный компонент значения: </a:t>
            </a:r>
            <a:r>
              <a:rPr lang="ru-RU" dirty="0" smtClean="0"/>
              <a:t>фреквентативность / интенсивность действия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Исследования конструкции: </a:t>
            </a:r>
            <a:r>
              <a:rPr lang="en-US" dirty="0" smtClean="0"/>
              <a:t>[</a:t>
            </a:r>
            <a:r>
              <a:rPr lang="ru-RU" dirty="0" smtClean="0"/>
              <a:t>Никунласси 2019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построения с фокусной частицей </a:t>
            </a:r>
            <a:r>
              <a:rPr lang="ru-RU" i="1" dirty="0" smtClean="0"/>
              <a:t>только 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/>
              <a:t>только и +</a:t>
            </a:r>
            <a:r>
              <a:rPr lang="ru-RU" dirty="0" smtClean="0"/>
              <a:t> «опорное слово» + </a:t>
            </a:r>
            <a:r>
              <a:rPr lang="ru-RU" i="1" dirty="0" smtClean="0"/>
              <a:t>что</a:t>
            </a:r>
            <a:r>
              <a:rPr lang="ru-RU" dirty="0" smtClean="0"/>
              <a:t> / союзное слово / частица </a:t>
            </a:r>
            <a:r>
              <a:rPr lang="ru-RU" i="1" dirty="0" smtClean="0"/>
              <a:t>ли</a:t>
            </a:r>
            <a:r>
              <a:rPr lang="ru-RU" dirty="0" smtClean="0"/>
              <a:t> + тот отрезок, который выделяется говорящим как единственный и исключительный.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классификация</a:t>
            </a:r>
          </a:p>
          <a:p>
            <a:r>
              <a:rPr lang="ru-RU" dirty="0" smtClean="0"/>
              <a:t>семантические особенности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Структура конструкции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обязательно наличие опорного слова:</a:t>
            </a:r>
          </a:p>
          <a:p>
            <a:pPr>
              <a:buNone/>
            </a:pPr>
            <a:r>
              <a:rPr lang="ru-RU" sz="2000" dirty="0" smtClean="0"/>
              <a:t>	(4) </a:t>
            </a:r>
            <a:r>
              <a:rPr lang="ru-RU" sz="2000" i="1" dirty="0" smtClean="0"/>
              <a:t>Только и разговоров, что о Пете.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(5) *</a:t>
            </a:r>
            <a:r>
              <a:rPr lang="ru-RU" sz="2000" i="1" dirty="0" smtClean="0"/>
              <a:t>Только и что разговоров о Пете.</a:t>
            </a:r>
            <a:endParaRPr lang="ru-RU" sz="2000" dirty="0" smtClean="0"/>
          </a:p>
          <a:p>
            <a:r>
              <a:rPr lang="ru-RU" sz="2000" dirty="0" smtClean="0"/>
              <a:t>обязательно наличие глагола:</a:t>
            </a:r>
          </a:p>
          <a:p>
            <a:pPr>
              <a:buNone/>
            </a:pPr>
            <a:r>
              <a:rPr lang="ru-RU" sz="2000" dirty="0" smtClean="0"/>
              <a:t>	(6) …Как будто никто не плачет, не смеется, а </a:t>
            </a:r>
            <a:r>
              <a:rPr lang="ru-RU" sz="2000" i="1" dirty="0" smtClean="0"/>
              <a:t>только и есть в мире, что эти кусочки льда</a:t>
            </a:r>
            <a:r>
              <a:rPr lang="ru-RU" sz="2000" dirty="0" smtClean="0"/>
              <a:t>. </a:t>
            </a:r>
            <a:r>
              <a:rPr lang="ru-RU" sz="1400" dirty="0" smtClean="0"/>
              <a:t>[Е. Л. Шварц. Снежная королева (1938)] </a:t>
            </a: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(7) *</a:t>
            </a:r>
            <a:r>
              <a:rPr lang="ru-RU" sz="2000" i="1" dirty="0" smtClean="0"/>
              <a:t>Только и в мире, что эти кусочки льда</a:t>
            </a:r>
          </a:p>
          <a:p>
            <a:pPr>
              <a:buNone/>
            </a:pPr>
            <a:r>
              <a:rPr lang="ru-RU" sz="2000" i="1" dirty="0" smtClean="0"/>
              <a:t>	</a:t>
            </a:r>
            <a:r>
              <a:rPr lang="ru-RU" sz="2000" dirty="0" smtClean="0"/>
              <a:t>(8)</a:t>
            </a:r>
            <a:r>
              <a:rPr lang="ru-RU" sz="2000" i="1" dirty="0" smtClean="0"/>
              <a:t> *Только и в мире, что есть эти кусочки льда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(9) *</a:t>
            </a:r>
            <a:r>
              <a:rPr lang="ru-RU" sz="2000" i="1" dirty="0" smtClean="0"/>
              <a:t>Только и эти кусочки льда, что есть в мире</a:t>
            </a:r>
            <a:endParaRPr lang="ru-RU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Нулевой бытийный глагол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(10) </a:t>
            </a:r>
            <a:r>
              <a:rPr lang="ru-RU" i="1" dirty="0" smtClean="0"/>
              <a:t>Только и веселья, что на своих именинах</a:t>
            </a:r>
            <a:r>
              <a:rPr lang="ru-RU" dirty="0" smtClean="0"/>
              <a:t>… </a:t>
            </a:r>
            <a:r>
              <a:rPr lang="ru-RU" sz="2000" dirty="0" smtClean="0"/>
              <a:t>[Юрий Казаков. Нестор и Кир (1961)]</a:t>
            </a:r>
          </a:p>
          <a:p>
            <a:pPr>
              <a:buNone/>
            </a:pPr>
            <a:r>
              <a:rPr lang="ru-RU" dirty="0" smtClean="0"/>
              <a:t>	(11) </a:t>
            </a:r>
            <a:r>
              <a:rPr lang="ru-RU" i="1" dirty="0" smtClean="0"/>
              <a:t>Студенты: только и разговоров, что про сессию</a:t>
            </a:r>
            <a:r>
              <a:rPr lang="ru-RU" dirty="0" smtClean="0"/>
              <a:t>. </a:t>
            </a:r>
            <a:r>
              <a:rPr lang="ru-RU" sz="2000" dirty="0" smtClean="0"/>
              <a:t>[Д. Н. </a:t>
            </a:r>
            <a:r>
              <a:rPr lang="ru-RU" sz="2000" dirty="0" err="1" smtClean="0"/>
              <a:t>Гуцко</a:t>
            </a:r>
            <a:r>
              <a:rPr lang="ru-RU" sz="2000" dirty="0" smtClean="0"/>
              <a:t>. Праздник // «Волга», 2012]</a:t>
            </a:r>
          </a:p>
          <a:p>
            <a:endParaRPr lang="ru-RU" sz="2000" dirty="0" smtClean="0"/>
          </a:p>
          <a:p>
            <a:r>
              <a:rPr lang="ru-RU" sz="3600" dirty="0" smtClean="0"/>
              <a:t>но в прошедшем времени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(12) </a:t>
            </a:r>
            <a:r>
              <a:rPr lang="ru-RU" i="1" dirty="0" smtClean="0"/>
              <a:t>По всем каналам телевидения только и </a:t>
            </a:r>
            <a:r>
              <a:rPr lang="ru-RU" b="1" i="1" dirty="0" smtClean="0"/>
              <a:t>было</a:t>
            </a:r>
            <a:r>
              <a:rPr lang="ru-RU" i="1" dirty="0" smtClean="0"/>
              <a:t> разговоров, что об Александре Сергеевиче да о его прекрасной Натали</a:t>
            </a:r>
            <a:r>
              <a:rPr lang="ru-RU" dirty="0" smtClean="0"/>
              <a:t>. </a:t>
            </a:r>
            <a:r>
              <a:rPr lang="ru-RU" sz="2200" dirty="0" smtClean="0"/>
              <a:t>[Алексей Грачев. Ярый-3. Ордер на смерть (2000)]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(13)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было</a:t>
            </a:r>
            <a:r>
              <a:rPr lang="ru-RU" i="1" dirty="0" smtClean="0"/>
              <a:t> книг, что две хрестоматии ― для шестого и для седьмого класса</a:t>
            </a:r>
            <a:r>
              <a:rPr lang="ru-RU" dirty="0" smtClean="0"/>
              <a:t>. </a:t>
            </a:r>
            <a:r>
              <a:rPr lang="ru-RU" sz="2100" dirty="0" smtClean="0"/>
              <a:t>[Любовь </a:t>
            </a:r>
            <a:r>
              <a:rPr lang="ru-RU" sz="2100" dirty="0" err="1" smtClean="0"/>
              <a:t>Кабо</a:t>
            </a:r>
            <a:r>
              <a:rPr lang="ru-RU" sz="2100" dirty="0" smtClean="0"/>
              <a:t>. ...И не забывай, что я тебя люблю (1987)] </a:t>
            </a:r>
          </a:p>
          <a:p>
            <a:pPr>
              <a:buNone/>
            </a:pPr>
            <a:endParaRPr lang="ru-RU" sz="2100" dirty="0" smtClean="0"/>
          </a:p>
          <a:p>
            <a:r>
              <a:rPr lang="ru-RU" sz="3600" dirty="0" smtClean="0"/>
              <a:t>вне конструкции — только случаи, относящиеся к </a:t>
            </a:r>
            <a:r>
              <a:rPr lang="en-US" sz="3600" dirty="0" smtClean="0"/>
              <a:t>XVIII</a:t>
            </a:r>
            <a:r>
              <a:rPr lang="de-DE" sz="3600" dirty="0" smtClean="0"/>
              <a:t> </a:t>
            </a:r>
            <a:r>
              <a:rPr lang="ru-RU" sz="3600" dirty="0" smtClean="0"/>
              <a:t>веку:</a:t>
            </a:r>
          </a:p>
          <a:p>
            <a:pPr>
              <a:buNone/>
            </a:pPr>
            <a:r>
              <a:rPr lang="ru-RU" dirty="0" smtClean="0"/>
              <a:t>	(14) У него </a:t>
            </a:r>
            <a:r>
              <a:rPr lang="ru-RU" i="1" dirty="0" smtClean="0"/>
              <a:t>было только и семьи, что маленькая дочь Маша</a:t>
            </a:r>
            <a:r>
              <a:rPr lang="ru-RU" dirty="0" smtClean="0"/>
              <a:t>. </a:t>
            </a:r>
            <a:r>
              <a:rPr lang="ru-RU" sz="2200" dirty="0" smtClean="0"/>
              <a:t>[К. П. Масальский. Черный ящик (1833)]</a:t>
            </a:r>
          </a:p>
          <a:p>
            <a:endParaRPr lang="ru-RU" dirty="0" smtClean="0"/>
          </a:p>
          <a:p>
            <a:r>
              <a:rPr lang="ru-RU" sz="3600" dirty="0" smtClean="0"/>
              <a:t>при акцентуации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(15) В стройной системе подготовки научных кадров теперь все стало наконец понятно: доктор ― по-латыни «ученый» ― это настоящий ученый, а кандидат ― </a:t>
            </a:r>
            <a:r>
              <a:rPr lang="ru-RU" i="1" dirty="0" smtClean="0"/>
              <a:t>только и </a:t>
            </a:r>
            <a:r>
              <a:rPr lang="ru-RU" b="1" i="1" dirty="0" smtClean="0"/>
              <a:t>есть</a:t>
            </a:r>
            <a:r>
              <a:rPr lang="ru-RU" i="1" dirty="0" smtClean="0"/>
              <a:t>, что кандидат в ученые</a:t>
            </a:r>
            <a:r>
              <a:rPr lang="ru-RU" dirty="0" smtClean="0"/>
              <a:t>, то бишь в доктора. </a:t>
            </a:r>
            <a:r>
              <a:rPr lang="ru-RU" sz="2200" dirty="0" smtClean="0"/>
              <a:t>[Владислав Быков, Ольга </a:t>
            </a:r>
            <a:r>
              <a:rPr lang="ru-RU" sz="2200" dirty="0" err="1" smtClean="0"/>
              <a:t>Деркач</a:t>
            </a:r>
            <a:r>
              <a:rPr lang="ru-RU" sz="2200" dirty="0" smtClean="0"/>
              <a:t>. Книга века (2000)] (пример из [Никунласси 2019])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Глаголы-представители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000" dirty="0" smtClean="0"/>
              <a:t>(16) </a:t>
            </a:r>
            <a:r>
              <a:rPr lang="ru-RU" sz="3000" i="1" dirty="0" smtClean="0"/>
              <a:t>Только и </a:t>
            </a:r>
            <a:r>
              <a:rPr lang="ru-RU" sz="3000" b="1" i="1" dirty="0" smtClean="0"/>
              <a:t>знаешь</a:t>
            </a:r>
            <a:r>
              <a:rPr lang="ru-RU" sz="3000" i="1" dirty="0" smtClean="0"/>
              <a:t>, что разговаривать на уроках.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	(17) </a:t>
            </a:r>
            <a:r>
              <a:rPr lang="ru-RU" sz="3000" i="1" dirty="0" smtClean="0"/>
              <a:t>Только и </a:t>
            </a:r>
            <a:r>
              <a:rPr lang="ru-RU" sz="3000" b="1" i="1" dirty="0" smtClean="0"/>
              <a:t>разорился</a:t>
            </a:r>
            <a:r>
              <a:rPr lang="ru-RU" sz="3000" i="1" dirty="0" smtClean="0"/>
              <a:t>, что велел жене</a:t>
            </a:r>
            <a:r>
              <a:rPr lang="ru-RU" sz="3000" dirty="0" smtClean="0"/>
              <a:t>: ― Выдай Марфутке полушалок с узорными концами. </a:t>
            </a:r>
            <a:r>
              <a:rPr lang="ru-RU" sz="2000" dirty="0" smtClean="0"/>
              <a:t>[П. П. Бажов. Шелковая горка (1947)] </a:t>
            </a:r>
            <a:r>
              <a:rPr lang="ru-RU" sz="2000" i="1" dirty="0" smtClean="0"/>
              <a:t> </a:t>
            </a:r>
            <a:endParaRPr lang="ru-RU" sz="3000" dirty="0" smtClean="0"/>
          </a:p>
          <a:p>
            <a:r>
              <a:rPr lang="ru-RU" sz="3000" dirty="0" smtClean="0"/>
              <a:t>не имеют собственного глагольного значения</a:t>
            </a:r>
          </a:p>
          <a:p>
            <a:r>
              <a:rPr lang="ru-RU" sz="3000" dirty="0" smtClean="0"/>
              <a:t>принимают на себя некоторые грамматические и семантические характеристики смыслового глагола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488</Words>
  <Application>Microsoft Office PowerPoint</Application>
  <PresentationFormat>Экран (4:3)</PresentationFormat>
  <Paragraphs>181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Конструкция Только и Х, что Y в русском языке </vt:lpstr>
      <vt:lpstr>Только и Х, что Y</vt:lpstr>
      <vt:lpstr>Грамматика конструкций [Fillmore 1988, Рахилина 2010]</vt:lpstr>
      <vt:lpstr>Цели и методы исследования</vt:lpstr>
      <vt:lpstr>Исследования конструкции: [Овсянникова 2009]</vt:lpstr>
      <vt:lpstr>Исследования конструкции: [Никунласси 2019]</vt:lpstr>
      <vt:lpstr>Структура конструкции</vt:lpstr>
      <vt:lpstr>Нулевой бытийный глагол</vt:lpstr>
      <vt:lpstr>Глаголы-представители</vt:lpstr>
      <vt:lpstr>Глаголы-представители</vt:lpstr>
      <vt:lpstr>Глаголы-представители: Овсянникова 2009</vt:lpstr>
      <vt:lpstr>Глаголы-представители</vt:lpstr>
      <vt:lpstr>Глаголы-представители</vt:lpstr>
      <vt:lpstr>Глаголы-представители</vt:lpstr>
      <vt:lpstr>Глаголы-представители</vt:lpstr>
      <vt:lpstr>Ограничение на подлежащее</vt:lpstr>
      <vt:lpstr>Ограничение на подлежащее</vt:lpstr>
      <vt:lpstr>Генитивные глаголы [Падучева 2004]</vt:lpstr>
      <vt:lpstr>Связь ограничения на подлежащее с классом генитивных глаголов</vt:lpstr>
      <vt:lpstr>Связь ограничения на подлежащее с классом генитивных глаголов</vt:lpstr>
      <vt:lpstr>Семантика конструкции</vt:lpstr>
      <vt:lpstr>Семантика конструкции: Никунласси 2019</vt:lpstr>
      <vt:lpstr>Семантика конструкции: [Никунласси 2019]</vt:lpstr>
      <vt:lpstr>Конструкция ограничения</vt:lpstr>
      <vt:lpstr>Конструкция меры</vt:lpstr>
      <vt:lpstr>Конструкция меры</vt:lpstr>
      <vt:lpstr>Конструкция меры</vt:lpstr>
      <vt:lpstr>Выводы</vt:lpstr>
      <vt:lpstr>Литература и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Конструкции Только и Х, что Y;  Если и Х, то (только) Y в русском языке</dc:title>
  <dc:creator>Евгений</dc:creator>
  <cp:lastModifiedBy>Евгений</cp:lastModifiedBy>
  <cp:revision>318</cp:revision>
  <dcterms:created xsi:type="dcterms:W3CDTF">2020-05-27T16:07:37Z</dcterms:created>
  <dcterms:modified xsi:type="dcterms:W3CDTF">2020-11-21T11:05:34Z</dcterms:modified>
</cp:coreProperties>
</file>