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0" r:id="rId3"/>
    <p:sldId id="275" r:id="rId4"/>
    <p:sldId id="265" r:id="rId5"/>
    <p:sldId id="266" r:id="rId6"/>
    <p:sldId id="268" r:id="rId7"/>
    <p:sldId id="267" r:id="rId8"/>
    <p:sldId id="261" r:id="rId9"/>
    <p:sldId id="257" r:id="rId10"/>
    <p:sldId id="258" r:id="rId11"/>
    <p:sldId id="259" r:id="rId12"/>
    <p:sldId id="260" r:id="rId13"/>
    <p:sldId id="262" r:id="rId14"/>
    <p:sldId id="263" r:id="rId15"/>
    <p:sldId id="264" r:id="rId16"/>
    <p:sldId id="269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7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dim" initials="V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4660"/>
  </p:normalViewPr>
  <p:slideViewPr>
    <p:cSldViewPr>
      <p:cViewPr>
        <p:scale>
          <a:sx n="75" d="100"/>
          <a:sy n="75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EAC87-03ED-4D90-8EF2-2D54A7BEC69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A78D3-A3D6-458A-A372-A1332A1FFB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93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78D3-A3D6-458A-A372-A1332A1FFB1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47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Есть ли подлежащее у императива? </a:t>
            </a:r>
            <a:r>
              <a:rPr lang="ru-RU" i="1" dirty="0" smtClean="0"/>
              <a:t>(Некоторые факты к типологии императива)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В. В. Дьячков (МГУ</a:t>
            </a:r>
            <a:r>
              <a:rPr lang="en-US" sz="2400" dirty="0" smtClean="0"/>
              <a:t>/</a:t>
            </a:r>
            <a:r>
              <a:rPr lang="ru-RU" sz="2400" dirty="0" err="1" smtClean="0"/>
              <a:t>ИЯз</a:t>
            </a:r>
            <a:r>
              <a:rPr lang="ru-RU" sz="2400" dirty="0" smtClean="0"/>
              <a:t> РАН)</a:t>
            </a:r>
          </a:p>
          <a:p>
            <a:r>
              <a:rPr lang="en-US" sz="2000" dirty="0" smtClean="0"/>
              <a:t>hyppocentaurus@mail.ru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539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ru-RU" sz="2400" i="1" dirty="0" smtClean="0"/>
              <a:t>Побрей</a:t>
            </a:r>
            <a:r>
              <a:rPr lang="ru-RU" sz="2400" b="1" i="1" dirty="0" smtClean="0"/>
              <a:t>ся</a:t>
            </a:r>
            <a:r>
              <a:rPr lang="ru-RU" sz="2400" i="1" dirty="0" smtClean="0"/>
              <a:t>!</a:t>
            </a:r>
          </a:p>
          <a:p>
            <a:r>
              <a:rPr lang="ru-RU" sz="2400" i="1" dirty="0" smtClean="0"/>
              <a:t>*Побрей </a:t>
            </a:r>
            <a:r>
              <a:rPr lang="ru-RU" sz="2400" b="1" i="1" dirty="0" smtClean="0"/>
              <a:t>себя</a:t>
            </a:r>
            <a:r>
              <a:rPr lang="ru-RU" sz="2400" i="1" dirty="0" smtClean="0"/>
              <a:t>!</a:t>
            </a:r>
          </a:p>
          <a:p>
            <a:endParaRPr lang="ru-RU" sz="2400" i="1" dirty="0"/>
          </a:p>
          <a:p>
            <a:pPr marL="0" indent="0">
              <a:buNone/>
            </a:pPr>
            <a:r>
              <a:rPr lang="ru-RU" sz="2400" dirty="0" smtClean="0"/>
              <a:t>Добавление элемента, который фокусирует </a:t>
            </a:r>
            <a:r>
              <a:rPr lang="ru-RU" sz="2400" dirty="0" err="1" smtClean="0"/>
              <a:t>агентивность</a:t>
            </a:r>
            <a:r>
              <a:rPr lang="ru-RU" sz="2400" dirty="0"/>
              <a:t>:</a:t>
            </a:r>
            <a:endParaRPr lang="ru-RU" sz="2400" dirty="0" smtClean="0"/>
          </a:p>
          <a:p>
            <a:r>
              <a:rPr lang="ru-RU" sz="2400" i="1" dirty="0" smtClean="0"/>
              <a:t>Побрей себя сам!</a:t>
            </a:r>
          </a:p>
          <a:p>
            <a:pPr marL="0" indent="0">
              <a:buNone/>
            </a:pPr>
            <a:endParaRPr lang="ru-RU" sz="2400" i="1" dirty="0"/>
          </a:p>
          <a:p>
            <a:pPr marL="0" indent="0" algn="just">
              <a:buNone/>
            </a:pPr>
            <a:r>
              <a:rPr lang="ru-RU" sz="2400" dirty="0" smtClean="0"/>
              <a:t>Разница в интерпретации одного и того же глагола, добавляющего разные рефлексивные показатели:</a:t>
            </a:r>
          </a:p>
          <a:p>
            <a:r>
              <a:rPr lang="ru-RU" sz="2400" i="1" dirty="0" smtClean="0"/>
              <a:t>Не мучай</a:t>
            </a:r>
            <a:r>
              <a:rPr lang="ru-RU" sz="2400" b="1" i="1" dirty="0" smtClean="0"/>
              <a:t>ся</a:t>
            </a:r>
            <a:r>
              <a:rPr lang="ru-RU" sz="2400" i="1" dirty="0" smtClean="0"/>
              <a:t>!</a:t>
            </a:r>
            <a:r>
              <a:rPr lang="en-US" sz="2400" i="1" dirty="0"/>
              <a:t> </a:t>
            </a:r>
            <a:r>
              <a:rPr lang="en-US" sz="2400" i="1" dirty="0" smtClean="0"/>
              <a:t>=&gt; ‘</a:t>
            </a:r>
            <a:r>
              <a:rPr lang="ru-RU" sz="2400" i="1" dirty="0" smtClean="0"/>
              <a:t>Мучение вызвано неназванной причиной</a:t>
            </a:r>
            <a:r>
              <a:rPr lang="en-US" sz="2400" i="1" dirty="0" smtClean="0"/>
              <a:t>’</a:t>
            </a:r>
            <a:endParaRPr lang="ru-RU" sz="2400" i="1" dirty="0" smtClean="0"/>
          </a:p>
          <a:p>
            <a:r>
              <a:rPr lang="ru-RU" sz="2400" i="1" dirty="0" smtClean="0"/>
              <a:t>Не мучай </a:t>
            </a:r>
            <a:r>
              <a:rPr lang="ru-RU" sz="2400" b="1" i="1" dirty="0" smtClean="0"/>
              <a:t>себя</a:t>
            </a:r>
            <a:r>
              <a:rPr lang="ru-RU" sz="2400" i="1" dirty="0" smtClean="0"/>
              <a:t>! </a:t>
            </a:r>
            <a:r>
              <a:rPr lang="en-US" sz="2400" i="1" dirty="0" smtClean="0"/>
              <a:t>=&gt; ‘</a:t>
            </a:r>
            <a:r>
              <a:rPr lang="ru-RU" sz="2400" i="1" dirty="0" smtClean="0"/>
              <a:t>Мучение вызвано тем же, кто является </a:t>
            </a:r>
            <a:r>
              <a:rPr lang="ru-RU" sz="2400" i="1" dirty="0" err="1" smtClean="0"/>
              <a:t>экспериенцером</a:t>
            </a:r>
            <a:r>
              <a:rPr lang="ru-RU" sz="2400" i="1" dirty="0" smtClean="0"/>
              <a:t> мучения</a:t>
            </a:r>
            <a:r>
              <a:rPr lang="en-US" sz="2400" i="1" dirty="0" smtClean="0"/>
              <a:t>’</a:t>
            </a:r>
            <a:endParaRPr lang="ru-RU" sz="2400" i="1" dirty="0" smtClean="0"/>
          </a:p>
          <a:p>
            <a:pPr marL="0" indent="0">
              <a:buNone/>
            </a:pPr>
            <a:endParaRPr lang="ru-RU" sz="2400" i="1" dirty="0"/>
          </a:p>
          <a:p>
            <a:pPr marL="0" indent="0">
              <a:buNone/>
            </a:pPr>
            <a:r>
              <a:rPr lang="ru-RU" sz="2400" dirty="0" smtClean="0"/>
              <a:t>Ср.</a:t>
            </a:r>
            <a:r>
              <a:rPr lang="ru-RU" sz="2400" i="1" dirty="0" smtClean="0"/>
              <a:t> </a:t>
            </a:r>
            <a:r>
              <a:rPr lang="ru-RU" sz="2400" i="1" baseline="30000" dirty="0"/>
              <a:t>??</a:t>
            </a:r>
            <a:r>
              <a:rPr lang="ru-RU" sz="2400" i="1" dirty="0"/>
              <a:t>Он нарочно </a:t>
            </a:r>
            <a:r>
              <a:rPr lang="ru-RU" sz="2400" i="1" dirty="0" smtClean="0"/>
              <a:t>мучается </a:t>
            </a:r>
            <a:r>
              <a:rPr lang="en-US" sz="2400" dirty="0" smtClean="0"/>
              <a:t>vs.</a:t>
            </a:r>
            <a:r>
              <a:rPr lang="en-US" sz="2400" i="1" dirty="0" smtClean="0"/>
              <a:t> </a:t>
            </a:r>
            <a:r>
              <a:rPr lang="ru-RU" sz="2400" i="1" dirty="0" smtClean="0"/>
              <a:t>Он нарочно мучает себя</a:t>
            </a:r>
          </a:p>
        </p:txBody>
      </p:sp>
    </p:spTree>
    <p:extLst>
      <p:ext uri="{BB962C8B-B14F-4D97-AF65-F5344CB8AC3E}">
        <p14:creationId xmlns:p14="http://schemas.microsoft.com/office/powerpoint/2010/main" val="130604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Свойства русских </a:t>
            </a:r>
            <a:r>
              <a:rPr lang="ru-RU" sz="4000" dirty="0" err="1" smtClean="0">
                <a:solidFill>
                  <a:srgbClr val="FF0000"/>
                </a:solidFill>
              </a:rPr>
              <a:t>рефлексивов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(в императивных формах):</a:t>
            </a:r>
          </a:p>
          <a:p>
            <a:r>
              <a:rPr lang="ru-RU" sz="2400" i="1" dirty="0" err="1" smtClean="0"/>
              <a:t>ся</a:t>
            </a:r>
            <a:r>
              <a:rPr lang="ru-RU" sz="2400" dirty="0" err="1" smtClean="0"/>
              <a:t>-рефлексивы</a:t>
            </a:r>
            <a:r>
              <a:rPr lang="ru-RU" sz="2400" dirty="0" smtClean="0"/>
              <a:t> используются при замещении глагольного аргумента (</a:t>
            </a:r>
            <a:r>
              <a:rPr lang="ru-RU" sz="2400" dirty="0" err="1" smtClean="0"/>
              <a:t>пациенса</a:t>
            </a:r>
            <a:r>
              <a:rPr lang="en-US" sz="2400" dirty="0" smtClean="0"/>
              <a:t>/</a:t>
            </a:r>
            <a:r>
              <a:rPr lang="ru-RU" sz="2400" dirty="0" smtClean="0"/>
              <a:t>объекта)</a:t>
            </a:r>
          </a:p>
          <a:p>
            <a:r>
              <a:rPr lang="ru-RU" sz="2400" i="1" dirty="0"/>
              <a:t>с</a:t>
            </a:r>
            <a:r>
              <a:rPr lang="ru-RU" sz="2400" i="1" dirty="0" smtClean="0"/>
              <a:t>ебя-</a:t>
            </a:r>
            <a:r>
              <a:rPr lang="ru-RU" sz="2400" dirty="0" err="1" smtClean="0"/>
              <a:t>рефлексивы</a:t>
            </a:r>
            <a:r>
              <a:rPr lang="ru-RU" sz="2400" dirty="0" smtClean="0"/>
              <a:t> не имеют тенденцию использоваться для замещения глагольного аргумента</a:t>
            </a:r>
            <a:endParaRPr lang="en-US" sz="2400" dirty="0" smtClean="0"/>
          </a:p>
          <a:p>
            <a:r>
              <a:rPr lang="ru-RU" sz="2400" dirty="0"/>
              <a:t>о</a:t>
            </a:r>
            <a:r>
              <a:rPr lang="ru-RU" sz="2400" dirty="0" smtClean="0"/>
              <a:t>днако если оба </a:t>
            </a:r>
            <a:r>
              <a:rPr lang="ru-RU" sz="2400" dirty="0" err="1" smtClean="0"/>
              <a:t>рефлексива</a:t>
            </a:r>
            <a:r>
              <a:rPr lang="ru-RU" sz="2400" dirty="0" smtClean="0"/>
              <a:t> допустимы, </a:t>
            </a:r>
            <a:r>
              <a:rPr lang="ru-RU" sz="2400" i="1" dirty="0" smtClean="0"/>
              <a:t>себя-</a:t>
            </a:r>
            <a:r>
              <a:rPr lang="ru-RU" sz="2400" dirty="0" err="1" smtClean="0"/>
              <a:t>рефлексив</a:t>
            </a:r>
            <a:r>
              <a:rPr lang="ru-RU" sz="2400" dirty="0" smtClean="0"/>
              <a:t> является более агентивным</a:t>
            </a:r>
          </a:p>
          <a:p>
            <a:r>
              <a:rPr lang="ru-RU" sz="2400" dirty="0"/>
              <a:t>е</a:t>
            </a:r>
            <a:r>
              <a:rPr lang="ru-RU" sz="2400" dirty="0" smtClean="0"/>
              <a:t>сли оба </a:t>
            </a:r>
            <a:r>
              <a:rPr lang="ru-RU" sz="2400" dirty="0" err="1" smtClean="0"/>
              <a:t>рефлексива</a:t>
            </a:r>
            <a:r>
              <a:rPr lang="ru-RU" sz="2400" dirty="0" smtClean="0"/>
              <a:t> допустимы, </a:t>
            </a:r>
            <a:r>
              <a:rPr lang="ru-RU" sz="2400" i="1" dirty="0" err="1" smtClean="0"/>
              <a:t>ся-</a:t>
            </a:r>
            <a:r>
              <a:rPr lang="ru-RU" sz="2400" dirty="0" err="1" smtClean="0"/>
              <a:t>рефлексив</a:t>
            </a:r>
            <a:r>
              <a:rPr lang="ru-RU" sz="2400" dirty="0" smtClean="0"/>
              <a:t> </a:t>
            </a:r>
            <a:r>
              <a:rPr lang="ru-RU" sz="2400" dirty="0"/>
              <a:t>является </a:t>
            </a:r>
            <a:r>
              <a:rPr lang="ru-RU" sz="2400" dirty="0" smtClean="0"/>
              <a:t>менее агентивным</a:t>
            </a:r>
          </a:p>
          <a:p>
            <a:r>
              <a:rPr lang="ru-RU" sz="2400" dirty="0"/>
              <a:t>е</a:t>
            </a:r>
            <a:r>
              <a:rPr lang="ru-RU" sz="2400" dirty="0" smtClean="0"/>
              <a:t>сли </a:t>
            </a:r>
            <a:r>
              <a:rPr lang="ru-RU" sz="2400" i="1" dirty="0" err="1" smtClean="0"/>
              <a:t>ся-</a:t>
            </a:r>
            <a:r>
              <a:rPr lang="ru-RU" sz="2400" dirty="0" err="1" smtClean="0"/>
              <a:t>рефлексив</a:t>
            </a:r>
            <a:r>
              <a:rPr lang="ru-RU" sz="2400" dirty="0" smtClean="0"/>
              <a:t> недопустим в императиве, тогда при добавлении агентивно-ориентированной частицы </a:t>
            </a:r>
            <a:r>
              <a:rPr lang="ru-RU" sz="2400" i="1" dirty="0" smtClean="0"/>
              <a:t>сам</a:t>
            </a:r>
            <a:r>
              <a:rPr lang="ru-RU" sz="2400" dirty="0" smtClean="0"/>
              <a:t> его употребление становится грамматичным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576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Рефлексивные местоимения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[</a:t>
            </a:r>
            <a:r>
              <a:rPr lang="en-US" sz="2400" dirty="0" err="1" smtClean="0"/>
              <a:t>Khokhlova</a:t>
            </a:r>
            <a:r>
              <a:rPr lang="ru-RU" sz="2400" dirty="0" smtClean="0"/>
              <a:t> 1998</a:t>
            </a:r>
            <a:r>
              <a:rPr lang="en-US" sz="2400" dirty="0" smtClean="0"/>
              <a:t>]</a:t>
            </a:r>
          </a:p>
          <a:p>
            <a:pPr marL="0" indent="0">
              <a:buNone/>
            </a:pPr>
            <a:r>
              <a:rPr lang="ru-RU" sz="2400" i="1" dirty="0" smtClean="0"/>
              <a:t>Себя</a:t>
            </a:r>
            <a:r>
              <a:rPr lang="ru-RU" sz="2400" dirty="0" smtClean="0"/>
              <a:t> и </a:t>
            </a:r>
            <a:r>
              <a:rPr lang="ru-RU" sz="2400" i="1" dirty="0" smtClean="0"/>
              <a:t>свой</a:t>
            </a:r>
            <a:r>
              <a:rPr lang="ru-RU" sz="2400" dirty="0" smtClean="0"/>
              <a:t> ориентированы на разные оси – и проявляют разные анафорические свойства:</a:t>
            </a:r>
          </a:p>
          <a:p>
            <a:r>
              <a:rPr lang="ru-RU" sz="2400" i="1" dirty="0"/>
              <a:t>Этот факт был проинтерпретирован </a:t>
            </a:r>
            <a:r>
              <a:rPr lang="ru-RU" sz="2400" b="1" i="1" dirty="0"/>
              <a:t>им</a:t>
            </a:r>
            <a:r>
              <a:rPr lang="en-US" sz="2400" i="1" baseline="-25000" dirty="0" err="1"/>
              <a:t>i</a:t>
            </a:r>
            <a:r>
              <a:rPr lang="ru-RU" sz="2400" i="1" dirty="0"/>
              <a:t> для </a:t>
            </a:r>
            <a:r>
              <a:rPr lang="ru-RU" sz="2400" b="1" i="1" dirty="0"/>
              <a:t>себя</a:t>
            </a:r>
            <a:r>
              <a:rPr lang="en-US" sz="2400" i="1" baseline="-25000" dirty="0" err="1"/>
              <a:t>i</a:t>
            </a:r>
            <a:r>
              <a:rPr lang="ru-RU" sz="2400" i="1" dirty="0"/>
              <a:t> совсем не так.</a:t>
            </a:r>
          </a:p>
          <a:p>
            <a:r>
              <a:rPr lang="ru-RU" sz="2400" i="1" dirty="0" smtClean="0"/>
              <a:t>*</a:t>
            </a:r>
            <a:r>
              <a:rPr lang="ru-RU" sz="2400" i="1" dirty="0"/>
              <a:t>Прошение об отставке было написано </a:t>
            </a:r>
            <a:r>
              <a:rPr lang="ru-RU" sz="2400" b="1" i="1" dirty="0"/>
              <a:t>премьером</a:t>
            </a:r>
            <a:r>
              <a:rPr lang="en-US" sz="2400" i="1" baseline="-25000" dirty="0" err="1"/>
              <a:t>i</a:t>
            </a:r>
            <a:r>
              <a:rPr lang="ru-RU" sz="2400" i="1" dirty="0"/>
              <a:t> в </a:t>
            </a:r>
            <a:r>
              <a:rPr lang="ru-RU" sz="2400" b="1" i="1" dirty="0"/>
              <a:t>своем</a:t>
            </a:r>
            <a:r>
              <a:rPr lang="en-US" sz="2400" i="1" baseline="-25000" dirty="0" err="1"/>
              <a:t>i</a:t>
            </a:r>
            <a:r>
              <a:rPr lang="ru-RU" sz="2400" i="1" dirty="0"/>
              <a:t> кабинете</a:t>
            </a:r>
            <a:r>
              <a:rPr lang="ru-RU" sz="2400" i="1" dirty="0" smtClean="0"/>
              <a:t>.</a:t>
            </a:r>
          </a:p>
          <a:p>
            <a:r>
              <a:rPr lang="ru-RU" sz="2400" i="1" dirty="0"/>
              <a:t>Молодой </a:t>
            </a:r>
            <a:r>
              <a:rPr lang="ru-RU" sz="2400" b="1" i="1" dirty="0"/>
              <a:t>банкир</a:t>
            </a:r>
            <a:r>
              <a:rPr lang="en-US" sz="2400" i="1" baseline="-25000" dirty="0" err="1"/>
              <a:t>i</a:t>
            </a:r>
            <a:r>
              <a:rPr lang="ru-RU" sz="2400" i="1" dirty="0"/>
              <a:t> был застрелен наемным убийцей</a:t>
            </a:r>
            <a:r>
              <a:rPr lang="en-US" sz="2400" i="1" baseline="-25000" dirty="0"/>
              <a:t>j</a:t>
            </a:r>
            <a:r>
              <a:rPr lang="ru-RU" sz="2400" i="1" dirty="0"/>
              <a:t> в </a:t>
            </a:r>
            <a:r>
              <a:rPr lang="ru-RU" sz="2400" b="1" i="1" dirty="0"/>
              <a:t>своем</a:t>
            </a:r>
            <a:r>
              <a:rPr lang="en-US" sz="2400" i="1" baseline="-25000" dirty="0" err="1"/>
              <a:t>i</a:t>
            </a:r>
            <a:r>
              <a:rPr lang="ru-RU" sz="2400" i="1" baseline="-25000" dirty="0"/>
              <a:t>/*</a:t>
            </a:r>
            <a:r>
              <a:rPr lang="en-US" sz="2400" i="1" baseline="-25000" dirty="0"/>
              <a:t>j </a:t>
            </a:r>
            <a:r>
              <a:rPr lang="ru-RU" sz="2400" i="1" dirty="0"/>
              <a:t>офисе</a:t>
            </a:r>
            <a:r>
              <a:rPr lang="ru-RU" sz="2400" i="1" dirty="0" smtClean="0"/>
              <a:t>.</a:t>
            </a:r>
          </a:p>
          <a:p>
            <a:endParaRPr lang="ru-RU" sz="2400" dirty="0"/>
          </a:p>
          <a:p>
            <a:pPr marL="0" indent="0">
              <a:buNone/>
            </a:pPr>
            <a:r>
              <a:rPr lang="en-US" sz="2400" dirty="0" smtClean="0"/>
              <a:t>NB: </a:t>
            </a:r>
            <a:r>
              <a:rPr lang="ru-RU" sz="2400" dirty="0" smtClean="0"/>
              <a:t>Иногда </a:t>
            </a:r>
            <a:r>
              <a:rPr lang="ru-RU" sz="2400" dirty="0" err="1" smtClean="0"/>
              <a:t>рефлексив</a:t>
            </a:r>
            <a:r>
              <a:rPr lang="ru-RU" sz="2400" dirty="0" smtClean="0"/>
              <a:t> ориентирован также на </a:t>
            </a:r>
            <a:r>
              <a:rPr lang="ru-RU" sz="2400" dirty="0" err="1" smtClean="0"/>
              <a:t>пациенса</a:t>
            </a:r>
            <a:r>
              <a:rPr lang="ru-RU" sz="2400" dirty="0" smtClean="0"/>
              <a:t>: </a:t>
            </a:r>
            <a:r>
              <a:rPr lang="ru-RU" sz="2400" i="1" dirty="0" smtClean="0"/>
              <a:t>Он</a:t>
            </a:r>
            <a:r>
              <a:rPr lang="en-US" sz="2400" i="1" baseline="-25000" dirty="0" err="1" smtClean="0"/>
              <a:t>i</a:t>
            </a:r>
            <a:r>
              <a:rPr lang="ru-RU" sz="2400" i="1" dirty="0" smtClean="0"/>
              <a:t> нашел меня</a:t>
            </a:r>
            <a:r>
              <a:rPr lang="en-US" sz="2400" i="1" baseline="-25000" dirty="0" smtClean="0"/>
              <a:t>j</a:t>
            </a:r>
            <a:r>
              <a:rPr lang="ru-RU" sz="2400" i="1" dirty="0" smtClean="0"/>
              <a:t> на своем</a:t>
            </a:r>
            <a:r>
              <a:rPr lang="en-US" sz="2400" i="1" baseline="-25000" dirty="0" err="1" smtClean="0"/>
              <a:t>i</a:t>
            </a:r>
            <a:r>
              <a:rPr lang="ru-RU" sz="2400" i="1" baseline="-25000" dirty="0" smtClean="0"/>
              <a:t>/</a:t>
            </a:r>
            <a:r>
              <a:rPr lang="en-US" sz="2400" i="1" baseline="-25000" dirty="0" smtClean="0"/>
              <a:t>j</a:t>
            </a:r>
            <a:r>
              <a:rPr lang="ru-RU" sz="2400" i="1" dirty="0" smtClean="0"/>
              <a:t> месте</a:t>
            </a:r>
            <a:endParaRPr lang="ru-RU" sz="2400" i="1" dirty="0"/>
          </a:p>
          <a:p>
            <a:endParaRPr lang="ru-RU" sz="2400" dirty="0"/>
          </a:p>
          <a:p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19984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ТОЛЬКО РЕФЛЕКСИВ </a:t>
            </a:r>
            <a:r>
              <a:rPr lang="ru-RU" sz="2400" i="1" dirty="0" smtClean="0"/>
              <a:t>СВОЙ</a:t>
            </a:r>
            <a:r>
              <a:rPr lang="ru-RU" sz="2400" dirty="0" smtClean="0"/>
              <a:t> может быть использован для диагностирования наличия подлежащего (поскольку он ориентирован на субъект в независимости от его </a:t>
            </a:r>
            <a:r>
              <a:rPr lang="ru-RU" sz="2400" dirty="0" err="1" smtClean="0"/>
              <a:t>аргументного</a:t>
            </a:r>
            <a:r>
              <a:rPr lang="ru-RU" sz="2400" dirty="0" smtClean="0"/>
              <a:t> статуса)</a:t>
            </a:r>
          </a:p>
          <a:p>
            <a:r>
              <a:rPr lang="ru-RU" sz="2400" dirty="0" smtClean="0"/>
              <a:t>Ср. </a:t>
            </a:r>
            <a:r>
              <a:rPr lang="ru-RU" sz="2400" i="1" dirty="0" smtClean="0"/>
              <a:t>Убей свою жену! </a:t>
            </a:r>
            <a:r>
              <a:rPr lang="ru-RU" sz="2400" dirty="0" smtClean="0"/>
              <a:t>=</a:t>
            </a:r>
            <a:r>
              <a:rPr lang="en-US" sz="2400" dirty="0" smtClean="0"/>
              <a:t>&gt; </a:t>
            </a:r>
            <a:r>
              <a:rPr lang="ru-RU" sz="2400" dirty="0" smtClean="0"/>
              <a:t>в клаузе есть субъект</a:t>
            </a:r>
          </a:p>
          <a:p>
            <a:r>
              <a:rPr lang="ru-RU" sz="2400" dirty="0" err="1" smtClean="0"/>
              <a:t>Гортатив</a:t>
            </a:r>
            <a:r>
              <a:rPr lang="ru-RU" sz="2400" dirty="0" smtClean="0"/>
              <a:t>: </a:t>
            </a:r>
            <a:r>
              <a:rPr lang="ru-RU" sz="2400" i="1" dirty="0" smtClean="0"/>
              <a:t>Давайте убьем своих жен!</a:t>
            </a:r>
          </a:p>
          <a:p>
            <a:r>
              <a:rPr lang="ru-RU" sz="2400" dirty="0" err="1" smtClean="0"/>
              <a:t>Юссив</a:t>
            </a:r>
            <a:r>
              <a:rPr lang="ru-RU" sz="2400" dirty="0" smtClean="0"/>
              <a:t>: </a:t>
            </a:r>
            <a:r>
              <a:rPr lang="ru-RU" sz="2400" i="1" dirty="0" smtClean="0"/>
              <a:t>Пусть он убьет свою жену!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5130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rgbClr val="FF0000"/>
                </a:solidFill>
              </a:rPr>
              <a:t>Гортативы</a:t>
            </a:r>
            <a:r>
              <a:rPr lang="ru-RU" sz="4000" dirty="0" smtClean="0">
                <a:solidFill>
                  <a:srgbClr val="FF0000"/>
                </a:solidFill>
              </a:rPr>
              <a:t> в </a:t>
            </a:r>
            <a:r>
              <a:rPr lang="ru-RU" sz="4000" dirty="0" err="1" smtClean="0">
                <a:solidFill>
                  <a:srgbClr val="FF0000"/>
                </a:solidFill>
              </a:rPr>
              <a:t>томо-кан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Субъект должен быть выражен открыто, рефлексивное связывание сохраняется:</a:t>
            </a:r>
          </a:p>
          <a:p>
            <a:pPr lvl="0"/>
            <a:r>
              <a:rPr lang="en-US" sz="2400" dirty="0"/>
              <a:t>*(</a:t>
            </a:r>
            <a:r>
              <a:rPr lang="en-US" sz="2400" dirty="0" err="1"/>
              <a:t>bè</a:t>
            </a:r>
            <a:r>
              <a:rPr lang="en-US" sz="2400" baseline="-25000" dirty="0" err="1"/>
              <a:t>i</a:t>
            </a:r>
            <a:r>
              <a:rPr lang="en-US" sz="2400" dirty="0"/>
              <a:t>)	[</a:t>
            </a:r>
            <a:r>
              <a:rPr lang="en-US" sz="2400" b="1" dirty="0" err="1"/>
              <a:t>s-é</a:t>
            </a:r>
            <a:r>
              <a:rPr lang="en-US" sz="2400" b="1" baseline="-25000" dirty="0" err="1"/>
              <a:t>i</a:t>
            </a:r>
            <a:r>
              <a:rPr lang="en-US" sz="2400" b="1" dirty="0"/>
              <a:t>		</a:t>
            </a:r>
            <a:r>
              <a:rPr lang="en-US" sz="2400" b="1" dirty="0" err="1"/>
              <a:t>ùnu</a:t>
            </a:r>
            <a:r>
              <a:rPr lang="en-US" sz="2400" b="1" dirty="0"/>
              <a:t>̀-wé</a:t>
            </a:r>
            <a:r>
              <a:rPr lang="en-US" sz="2400" dirty="0"/>
              <a:t>]	</a:t>
            </a:r>
            <a:r>
              <a:rPr lang="en-US" sz="2400" dirty="0" err="1"/>
              <a:t>jùkka</a:t>
            </a:r>
            <a:r>
              <a:rPr lang="en-US" sz="2400" dirty="0"/>
              <a:t>̀-má</a:t>
            </a:r>
            <a:br>
              <a:rPr lang="en-US" sz="2400" dirty="0"/>
            </a:br>
            <a:r>
              <a:rPr lang="en-US" sz="2400" dirty="0"/>
              <a:t>1Pl		</a:t>
            </a:r>
            <a:r>
              <a:rPr lang="en-US" sz="2400" dirty="0" err="1"/>
              <a:t>Refl-Pl.H</a:t>
            </a:r>
            <a:r>
              <a:rPr lang="en-US" sz="2400" dirty="0"/>
              <a:t>	</a:t>
            </a:r>
            <a:r>
              <a:rPr lang="ru-RU" sz="2400" dirty="0" smtClean="0"/>
              <a:t>ребенок</a:t>
            </a:r>
            <a:r>
              <a:rPr lang="en-US" sz="2400" dirty="0" smtClean="0"/>
              <a:t>.Pl-Pl</a:t>
            </a:r>
            <a:r>
              <a:rPr lang="en-US" sz="2400" dirty="0"/>
              <a:t>	</a:t>
            </a:r>
            <a:r>
              <a:rPr lang="ru-RU" sz="2400" dirty="0" smtClean="0"/>
              <a:t>наказать</a:t>
            </a:r>
            <a:r>
              <a:rPr lang="en-US" sz="2400" dirty="0" smtClean="0"/>
              <a:t>-</a:t>
            </a:r>
            <a:r>
              <a:rPr lang="en-US" sz="2400" dirty="0" err="1" smtClean="0"/>
              <a:t>Hort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 smtClean="0"/>
              <a:t>Давайте накажем своих детей</a:t>
            </a:r>
            <a:r>
              <a:rPr lang="en-US" sz="2400" dirty="0" smtClean="0"/>
              <a:t>!</a:t>
            </a:r>
            <a:endParaRPr lang="ru-RU" sz="2400" dirty="0" smtClean="0"/>
          </a:p>
          <a:p>
            <a:pPr lvl="0"/>
            <a:r>
              <a:rPr lang="ru-RU" sz="2400" dirty="0" smtClean="0"/>
              <a:t>(рус.) </a:t>
            </a:r>
            <a:r>
              <a:rPr lang="ru-RU" sz="2400" i="1" dirty="0" smtClean="0"/>
              <a:t>Мы пойдем(те)! </a:t>
            </a:r>
            <a:r>
              <a:rPr lang="en-US" sz="2400" dirty="0" smtClean="0"/>
              <a:t>‘*</a:t>
            </a:r>
            <a:r>
              <a:rPr lang="ru-RU" sz="2400" dirty="0" smtClean="0"/>
              <a:t>Давайте пойдем!</a:t>
            </a:r>
            <a:r>
              <a:rPr lang="en-US" sz="2400" dirty="0" smtClean="0"/>
              <a:t>’</a:t>
            </a: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Функциональное объяснение: в русском языке лицо и число уже выражены в глагольной форме, в </a:t>
            </a:r>
            <a:r>
              <a:rPr lang="ru-RU" sz="2400" dirty="0" err="1" smtClean="0"/>
              <a:t>томо-кан</a:t>
            </a:r>
            <a:r>
              <a:rPr lang="ru-RU" sz="2400" dirty="0" smtClean="0"/>
              <a:t>, в отличие от других языков, глагольного согласования нет.</a:t>
            </a:r>
          </a:p>
          <a:p>
            <a:pPr marL="0" indent="0">
              <a:buNone/>
            </a:pPr>
            <a:r>
              <a:rPr lang="ru-RU" sz="2400" dirty="0" smtClean="0"/>
              <a:t>Ср. </a:t>
            </a:r>
            <a:r>
              <a:rPr lang="ru-RU" sz="2400" dirty="0" err="1" smtClean="0"/>
              <a:t>томмо</a:t>
            </a:r>
            <a:r>
              <a:rPr lang="ru-RU" sz="2400" dirty="0" smtClean="0"/>
              <a:t>-со </a:t>
            </a:r>
            <a:r>
              <a:rPr lang="en-US" sz="2400" dirty="0" smtClean="0"/>
              <a:t>[</a:t>
            </a:r>
            <a:r>
              <a:rPr lang="en-US" sz="2400" dirty="0" err="1" smtClean="0"/>
              <a:t>Plungian</a:t>
            </a:r>
            <a:r>
              <a:rPr lang="en-US" sz="2400" dirty="0" smtClean="0"/>
              <a:t> 1995]:</a:t>
            </a:r>
          </a:p>
          <a:p>
            <a:r>
              <a:rPr lang="en-US" sz="2400" dirty="0" err="1"/>
              <a:t>yaa</a:t>
            </a:r>
            <a:r>
              <a:rPr lang="en-US" sz="2400" dirty="0"/>
              <a:t>-m</a:t>
            </a:r>
            <a:br>
              <a:rPr lang="en-US" sz="2400" dirty="0"/>
            </a:br>
            <a:r>
              <a:rPr lang="ru-RU" sz="2400" dirty="0" smtClean="0"/>
              <a:t>идти</a:t>
            </a:r>
            <a:r>
              <a:rPr lang="en-US" sz="2400" dirty="0" smtClean="0"/>
              <a:t>-Imp.1Du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 smtClean="0"/>
              <a:t>Пойдемте</a:t>
            </a:r>
            <a:r>
              <a:rPr lang="en-US" sz="2400" dirty="0" smtClean="0"/>
              <a:t>!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6112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Таблица свойств единиц императивной парадигмы </a:t>
            </a:r>
            <a:endParaRPr lang="ru-RU" sz="40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133628"/>
              </p:ext>
            </p:extLst>
          </p:nvPr>
        </p:nvGraphicFramePr>
        <p:xfrm>
          <a:off x="827584" y="1772816"/>
          <a:ext cx="6912769" cy="3672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2265"/>
                <a:gridCol w="1382265"/>
                <a:gridCol w="1382265"/>
                <a:gridCol w="1382987"/>
                <a:gridCol w="1382987"/>
              </a:tblGrid>
              <a:tr h="36937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связывание рефлексива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наличие открытого подлежащего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русский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томо-кан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русский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томо-кан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императив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нет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r>
                        <a:rPr lang="en-US" sz="1400">
                          <a:effectLst/>
                        </a:rPr>
                        <a:t>/</a:t>
                      </a:r>
                      <a:r>
                        <a:rPr lang="ru-RU" sz="1400">
                          <a:effectLst/>
                        </a:rPr>
                        <a:t>нет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нет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квотативный императив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гортатив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нет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«вежливый» гортатив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юссив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?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5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Гипотеза 1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smtClean="0"/>
              <a:t>Подлежащего при императиве действительно нет</a:t>
            </a:r>
          </a:p>
          <a:p>
            <a:pPr marL="0" indent="0">
              <a:buNone/>
            </a:pPr>
            <a:r>
              <a:rPr lang="ru-RU" sz="2400" dirty="0" smtClean="0"/>
              <a:t>Типологическая перспектива </a:t>
            </a:r>
            <a:r>
              <a:rPr lang="en-US" sz="2400" dirty="0" smtClean="0"/>
              <a:t>[</a:t>
            </a:r>
            <a:r>
              <a:rPr lang="ru-RU" sz="2400" dirty="0" smtClean="0"/>
              <a:t>Гусев 2013</a:t>
            </a:r>
            <a:r>
              <a:rPr lang="en-US" sz="2400" dirty="0" smtClean="0"/>
              <a:t>]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r>
              <a:rPr lang="ru-RU" sz="2400" dirty="0" smtClean="0"/>
              <a:t>В некоторых языках местоимение в императиве обязательно опускается </a:t>
            </a:r>
            <a:r>
              <a:rPr lang="en-US" sz="2400" dirty="0" smtClean="0"/>
              <a:t>(</a:t>
            </a:r>
            <a:r>
              <a:rPr lang="ru-RU" sz="2400" dirty="0" smtClean="0"/>
              <a:t>в то время как в индикативе – нет):</a:t>
            </a:r>
          </a:p>
          <a:p>
            <a:pPr marL="0" indent="0">
              <a:buNone/>
            </a:pPr>
            <a:r>
              <a:rPr lang="ru-RU" sz="2400" dirty="0" err="1"/>
              <a:t>и</a:t>
            </a:r>
            <a:r>
              <a:rPr lang="ru-RU" sz="2400" dirty="0" err="1" smtClean="0"/>
              <a:t>гбо</a:t>
            </a:r>
            <a:r>
              <a:rPr lang="ru-RU" sz="2400" dirty="0" smtClean="0"/>
              <a:t>, йоруба, </a:t>
            </a:r>
            <a:r>
              <a:rPr lang="ru-RU" sz="2400" dirty="0" err="1" smtClean="0"/>
              <a:t>коромфе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err="1" smtClean="0"/>
              <a:t>кирунди</a:t>
            </a:r>
            <a:r>
              <a:rPr lang="ru-RU" sz="2400" dirty="0" smtClean="0"/>
              <a:t>: только у императивных форм отсутствует субъектная </a:t>
            </a:r>
            <a:r>
              <a:rPr lang="ru-RU" sz="2400" dirty="0" err="1" smtClean="0"/>
              <a:t>клитика</a:t>
            </a:r>
            <a:r>
              <a:rPr lang="ru-RU" sz="2400" dirty="0" smtClean="0"/>
              <a:t> </a:t>
            </a:r>
            <a:r>
              <a:rPr lang="en-US" sz="2400" dirty="0" smtClean="0"/>
              <a:t>[</a:t>
            </a:r>
            <a:r>
              <a:rPr lang="en-US" sz="2400" dirty="0" err="1" smtClean="0"/>
              <a:t>Ntahokaja</a:t>
            </a:r>
            <a:r>
              <a:rPr lang="en-US" sz="2400" dirty="0" smtClean="0"/>
              <a:t> 1994]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ru-RU" sz="2400" dirty="0" err="1" smtClean="0"/>
              <a:t>Мальгашский</a:t>
            </a:r>
            <a:r>
              <a:rPr lang="ru-RU" sz="2400" dirty="0" smtClean="0"/>
              <a:t> язык </a:t>
            </a:r>
            <a:r>
              <a:rPr lang="en-US" sz="2400" dirty="0" smtClean="0"/>
              <a:t>([</a:t>
            </a:r>
            <a:r>
              <a:rPr lang="en-US" sz="2400" dirty="0" err="1" smtClean="0"/>
              <a:t>Dez</a:t>
            </a:r>
            <a:r>
              <a:rPr lang="en-US" sz="2400" dirty="0" smtClean="0"/>
              <a:t> 1980]</a:t>
            </a:r>
            <a:r>
              <a:rPr lang="ru-RU" sz="2400" dirty="0" smtClean="0"/>
              <a:t>, цитата по </a:t>
            </a:r>
            <a:r>
              <a:rPr lang="en-US" sz="2400" dirty="0" smtClean="0"/>
              <a:t>[</a:t>
            </a:r>
            <a:r>
              <a:rPr lang="ru-RU" sz="2400" dirty="0" smtClean="0"/>
              <a:t>Гусев 2013</a:t>
            </a:r>
            <a:r>
              <a:rPr lang="en-US" sz="2400" dirty="0" smtClean="0"/>
              <a:t>]):</a:t>
            </a:r>
          </a:p>
          <a:p>
            <a:pPr marL="0" indent="0">
              <a:buNone/>
            </a:pPr>
            <a:r>
              <a:rPr lang="ru-RU" sz="2400" dirty="0" smtClean="0"/>
              <a:t>Одна императивная форма для всех лиц и чисел; при отсутствии субъектного местоимения конструкция понимае</a:t>
            </a:r>
            <a:r>
              <a:rPr lang="ru-RU" sz="2400" dirty="0"/>
              <a:t>т</a:t>
            </a:r>
            <a:r>
              <a:rPr lang="ru-RU" sz="2400" dirty="0" smtClean="0"/>
              <a:t>ся как относящаяся к </a:t>
            </a:r>
            <a:r>
              <a:rPr lang="en-US" sz="2400" dirty="0" smtClean="0"/>
              <a:t>2Sg</a:t>
            </a:r>
            <a:r>
              <a:rPr lang="ru-RU" sz="2400" dirty="0" smtClean="0"/>
              <a:t> (или </a:t>
            </a:r>
            <a:r>
              <a:rPr lang="en-US" sz="2400" dirty="0" smtClean="0"/>
              <a:t>2Pl)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64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Отсутствие субъекта характерно для верхней части т. н. императивной иерархии (т. е. для </a:t>
            </a:r>
            <a:r>
              <a:rPr lang="en-US" sz="2400" dirty="0" smtClean="0"/>
              <a:t>2Sg, 2Pl, 1Pl)</a:t>
            </a:r>
          </a:p>
          <a:p>
            <a:r>
              <a:rPr lang="ru-RU" sz="2400" dirty="0" smtClean="0"/>
              <a:t>Иногда только отсутствие субъекта сигнализирует о том, что перед нами элемент императивной парадигмы, а не обычная финитная форма: ср. рус. </a:t>
            </a:r>
            <a:r>
              <a:rPr lang="ru-RU" sz="2400" i="1" dirty="0" smtClean="0"/>
              <a:t>пойдем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59219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Гипотеза 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Императив в </a:t>
            </a:r>
            <a:r>
              <a:rPr lang="ru-RU" sz="2400" dirty="0" err="1" smtClean="0"/>
              <a:t>томо-кан</a:t>
            </a:r>
            <a:r>
              <a:rPr lang="ru-RU" sz="2400" dirty="0" smtClean="0"/>
              <a:t> не является императивом, а представляет собой следствие расширения значения некоторой другой формы </a:t>
            </a:r>
            <a:endParaRPr lang="en-US" sz="2400" dirty="0" smtClean="0"/>
          </a:p>
          <a:p>
            <a:r>
              <a:rPr lang="ru-RU" sz="2400" dirty="0" smtClean="0"/>
              <a:t>Действительно отсутствует субъект, </a:t>
            </a:r>
            <a:r>
              <a:rPr lang="ru-RU" sz="2400" dirty="0" err="1" smtClean="0"/>
              <a:t>кореферентный</a:t>
            </a:r>
            <a:r>
              <a:rPr lang="ru-RU" sz="2400" dirty="0" smtClean="0"/>
              <a:t> прямому объекту</a:t>
            </a:r>
          </a:p>
          <a:p>
            <a:r>
              <a:rPr lang="en-US" sz="2400" dirty="0" smtClean="0"/>
              <a:t>‘</a:t>
            </a:r>
            <a:r>
              <a:rPr lang="ru-RU" sz="2400" dirty="0" smtClean="0"/>
              <a:t>Убей свою жену!</a:t>
            </a:r>
            <a:r>
              <a:rPr lang="en-US" sz="2400" dirty="0" smtClean="0"/>
              <a:t>’</a:t>
            </a:r>
            <a:r>
              <a:rPr lang="ru-RU" sz="2400" dirty="0" smtClean="0"/>
              <a:t> =</a:t>
            </a:r>
            <a:r>
              <a:rPr lang="en-US" sz="2400" dirty="0" smtClean="0"/>
              <a:t>&gt; ‘[</a:t>
            </a:r>
            <a:r>
              <a:rPr lang="ru-RU" sz="2400" dirty="0" smtClean="0"/>
              <a:t>адресат</a:t>
            </a:r>
            <a:r>
              <a:rPr lang="en-US" sz="2400" dirty="0" smtClean="0"/>
              <a:t>]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Arial"/>
                <a:cs typeface="Arial"/>
              </a:rPr>
              <a:t>≠ </a:t>
            </a:r>
            <a:r>
              <a:rPr lang="en-US" sz="2400" dirty="0" smtClean="0">
                <a:cs typeface="Arial"/>
              </a:rPr>
              <a:t>[</a:t>
            </a:r>
            <a:r>
              <a:rPr lang="ru-RU" sz="2400" dirty="0" smtClean="0">
                <a:cs typeface="Arial"/>
              </a:rPr>
              <a:t>посессор</a:t>
            </a:r>
            <a:r>
              <a:rPr lang="en-US" sz="2400" dirty="0" smtClean="0">
                <a:cs typeface="Arial"/>
              </a:rPr>
              <a:t>]</a:t>
            </a:r>
            <a:r>
              <a:rPr lang="en-US" sz="2400" dirty="0" smtClean="0"/>
              <a:t>’</a:t>
            </a:r>
            <a:endParaRPr lang="ru-RU" sz="2400" dirty="0" smtClean="0"/>
          </a:p>
          <a:p>
            <a:r>
              <a:rPr lang="en-US" sz="2400" dirty="0" smtClean="0"/>
              <a:t>‘</a:t>
            </a:r>
            <a:r>
              <a:rPr lang="ru-RU" sz="2400" dirty="0" smtClean="0"/>
              <a:t>Да убьет твою жену</a:t>
            </a:r>
            <a:r>
              <a:rPr lang="en-US" sz="2400" dirty="0" smtClean="0"/>
              <a:t>’</a:t>
            </a:r>
            <a:r>
              <a:rPr lang="ru-RU" sz="2400" dirty="0" smtClean="0"/>
              <a:t>??</a:t>
            </a:r>
          </a:p>
          <a:p>
            <a:r>
              <a:rPr lang="ru-RU" sz="2400" dirty="0" smtClean="0"/>
              <a:t>Параллели: в </a:t>
            </a:r>
            <a:r>
              <a:rPr lang="ru-RU" sz="2400" dirty="0" err="1" smtClean="0"/>
              <a:t>томо-кан</a:t>
            </a:r>
            <a:r>
              <a:rPr lang="ru-RU" sz="2400" dirty="0" smtClean="0"/>
              <a:t> нет специальной формы </a:t>
            </a:r>
            <a:r>
              <a:rPr lang="en-US" sz="2400" dirty="0" smtClean="0"/>
              <a:t>Imp.3Sg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98770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/>
              <a:t>Императив и </a:t>
            </a:r>
            <a:r>
              <a:rPr lang="ru-RU" sz="2400" b="1" dirty="0" err="1" smtClean="0"/>
              <a:t>деонтическая</a:t>
            </a:r>
            <a:r>
              <a:rPr lang="ru-RU" sz="2400" b="1" dirty="0" smtClean="0"/>
              <a:t> модальность</a:t>
            </a:r>
          </a:p>
          <a:p>
            <a:pPr marL="0" indent="0">
              <a:buNone/>
            </a:pPr>
            <a:r>
              <a:rPr lang="ru-RU" sz="2400" dirty="0" err="1"/>
              <a:t>п</a:t>
            </a:r>
            <a:r>
              <a:rPr lang="ru-RU" sz="2400" dirty="0" err="1" smtClean="0"/>
              <a:t>утунхуа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dirty="0" smtClean="0"/>
              <a:t>[</a:t>
            </a:r>
            <a:r>
              <a:rPr lang="en-US" sz="2400" dirty="0" err="1" smtClean="0"/>
              <a:t>Malchukov</a:t>
            </a:r>
            <a:r>
              <a:rPr lang="en-US" sz="2400" dirty="0" smtClean="0"/>
              <a:t> &amp; </a:t>
            </a:r>
            <a:r>
              <a:rPr lang="en-US" sz="2400" dirty="0" err="1" smtClean="0"/>
              <a:t>Siewerska</a:t>
            </a:r>
            <a:r>
              <a:rPr lang="en-US" sz="2400" dirty="0" smtClean="0"/>
              <a:t> 2011]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i="1" dirty="0" err="1"/>
              <a:t>z</a:t>
            </a:r>
            <a:r>
              <a:rPr lang="en-US" sz="2400" i="1" dirty="0" err="1" smtClean="0"/>
              <a:t>h</a:t>
            </a:r>
            <a:r>
              <a:rPr lang="en-US" sz="2400" i="1" dirty="0" err="1" smtClean="0">
                <a:cs typeface="Arial"/>
              </a:rPr>
              <a:t>è</a:t>
            </a:r>
            <a:r>
              <a:rPr lang="en-US" sz="2400" i="1" dirty="0" err="1" smtClean="0"/>
              <a:t>-zhong</a:t>
            </a:r>
            <a:r>
              <a:rPr lang="en-US" sz="2400" i="1" dirty="0" smtClean="0"/>
              <a:t> 	</a:t>
            </a:r>
            <a:r>
              <a:rPr lang="en-US" sz="2400" i="1" dirty="0" err="1" smtClean="0"/>
              <a:t>q</a:t>
            </a:r>
            <a:r>
              <a:rPr lang="en-US" sz="2400" i="1" dirty="0" err="1" smtClean="0">
                <a:cs typeface="Arial"/>
              </a:rPr>
              <a:t>í</a:t>
            </a:r>
            <a:r>
              <a:rPr lang="en-US" sz="2400" i="1" dirty="0" err="1" smtClean="0"/>
              <a:t>ngku</a:t>
            </a:r>
            <a:r>
              <a:rPr lang="en-US" sz="2400" i="1" dirty="0" err="1" smtClean="0">
                <a:cs typeface="Arial"/>
              </a:rPr>
              <a:t>à</a:t>
            </a:r>
            <a:r>
              <a:rPr lang="en-US" sz="2400" i="1" dirty="0" err="1" smtClean="0"/>
              <a:t>ng</a:t>
            </a:r>
            <a:r>
              <a:rPr lang="en-US" sz="2400" i="1" dirty="0"/>
              <a:t>	</a:t>
            </a:r>
            <a:r>
              <a:rPr lang="en-US" sz="2400" i="1" dirty="0" err="1" smtClean="0"/>
              <a:t>x</a:t>
            </a:r>
            <a:r>
              <a:rPr lang="en-US" sz="2400" i="1" dirty="0" err="1" smtClean="0">
                <a:cs typeface="Arial"/>
              </a:rPr>
              <a:t>ià</a:t>
            </a:r>
            <a:r>
              <a:rPr lang="en-US" sz="2400" i="1" dirty="0"/>
              <a:t>	</a:t>
            </a:r>
            <a:r>
              <a:rPr lang="en-US" sz="2400" i="1" dirty="0" smtClean="0">
                <a:latin typeface="Arial"/>
                <a:cs typeface="Arial"/>
              </a:rPr>
              <a:t>ø	</a:t>
            </a:r>
            <a:r>
              <a:rPr lang="en-US" sz="2400" i="1" dirty="0" err="1" smtClean="0"/>
              <a:t>yīnggāi</a:t>
            </a:r>
            <a:r>
              <a:rPr lang="en-US" sz="2400" i="1" dirty="0"/>
              <a:t>	</a:t>
            </a:r>
            <a:r>
              <a:rPr lang="en-US" sz="2400" i="1" dirty="0" smtClean="0"/>
              <a:t>	</a:t>
            </a:r>
            <a:br>
              <a:rPr lang="en-US" sz="2400" i="1" dirty="0" smtClean="0"/>
            </a:br>
            <a:r>
              <a:rPr lang="en-US" sz="2400" i="1" dirty="0" err="1" smtClean="0"/>
              <a:t>this-CL.:type</a:t>
            </a:r>
            <a:r>
              <a:rPr lang="en-US" sz="2400" i="1" dirty="0" smtClean="0"/>
              <a:t>	condition	under		should	</a:t>
            </a:r>
            <a:br>
              <a:rPr lang="en-US" sz="2400" i="1" dirty="0" smtClean="0"/>
            </a:br>
            <a:r>
              <a:rPr lang="en-US" sz="2400" i="1" dirty="0" err="1" smtClean="0"/>
              <a:t>j</a:t>
            </a:r>
            <a:r>
              <a:rPr lang="en-US" sz="2400" i="1" dirty="0" err="1" smtClean="0">
                <a:cs typeface="Arial"/>
              </a:rPr>
              <a:t>ì</a:t>
            </a:r>
            <a:r>
              <a:rPr lang="en-US" sz="2400" i="1" dirty="0" err="1" smtClean="0"/>
              <a:t>nku</a:t>
            </a:r>
            <a:r>
              <a:rPr lang="en-US" sz="2400" i="1" dirty="0" err="1" smtClean="0">
                <a:cs typeface="Arial"/>
              </a:rPr>
              <a:t>à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		</a:t>
            </a:r>
            <a:r>
              <a:rPr lang="en-US" sz="2400" i="1" dirty="0" err="1" smtClean="0"/>
              <a:t>l</a:t>
            </a:r>
            <a:r>
              <a:rPr lang="en-US" sz="2400" i="1" dirty="0" err="1">
                <a:cs typeface="Arial"/>
              </a:rPr>
              <a:t>í</a:t>
            </a:r>
            <a:r>
              <a:rPr lang="en-US" sz="2400" i="1" dirty="0" err="1" smtClean="0"/>
              <a:t>kāi</a:t>
            </a: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immediately	</a:t>
            </a:r>
            <a:r>
              <a:rPr lang="en-US" sz="2400" i="1" dirty="0" smtClean="0"/>
              <a:t>leave</a:t>
            </a:r>
          </a:p>
          <a:p>
            <a:pPr marL="0" indent="0">
              <a:buNone/>
            </a:pPr>
            <a:r>
              <a:rPr lang="en-US" sz="2400" dirty="0" smtClean="0"/>
              <a:t>“The </a:t>
            </a:r>
            <a:r>
              <a:rPr lang="en-US" sz="2400" dirty="0"/>
              <a:t>‘zero pronoun+ modal verb + complement’ construction is widely used in </a:t>
            </a:r>
            <a:r>
              <a:rPr lang="en-US" sz="2400" dirty="0" smtClean="0"/>
              <a:t>Mandarin, especially </a:t>
            </a:r>
            <a:r>
              <a:rPr lang="en-US" sz="2400" dirty="0"/>
              <a:t>in written expository and argumentative writings</a:t>
            </a:r>
            <a:r>
              <a:rPr lang="en-US" sz="2400" dirty="0" smtClean="0"/>
              <a:t>.”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1981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dirty="0" err="1" smtClean="0"/>
              <a:t>Трансперсональные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рефлексивы</a:t>
            </a:r>
            <a:endParaRPr lang="ru-RU" sz="2400" b="1" dirty="0" smtClean="0"/>
          </a:p>
          <a:p>
            <a:r>
              <a:rPr lang="ru-RU" sz="2400" dirty="0" smtClean="0"/>
              <a:t>В языках </a:t>
            </a:r>
            <a:r>
              <a:rPr lang="ru-RU" sz="2400" dirty="0" err="1" smtClean="0"/>
              <a:t>догон</a:t>
            </a:r>
            <a:r>
              <a:rPr lang="ru-RU" sz="2400" dirty="0"/>
              <a:t> </a:t>
            </a:r>
            <a:r>
              <a:rPr lang="ru-RU" sz="2400" dirty="0" smtClean="0"/>
              <a:t>рефлексивных местоимений нет</a:t>
            </a:r>
          </a:p>
          <a:p>
            <a:r>
              <a:rPr lang="ru-RU" sz="2400" dirty="0" smtClean="0"/>
              <a:t>В двух языках семьи – есть</a:t>
            </a:r>
          </a:p>
          <a:p>
            <a:r>
              <a:rPr lang="ru-RU" sz="2400" dirty="0" smtClean="0"/>
              <a:t>Рефлексивное местоимение всегда одно и тоже и не зависит от лица субъекта, который его связывает</a:t>
            </a:r>
          </a:p>
          <a:p>
            <a:r>
              <a:rPr lang="ru-RU" sz="2400" dirty="0" smtClean="0"/>
              <a:t>Того-</a:t>
            </a:r>
            <a:r>
              <a:rPr lang="ru-RU" sz="2400" dirty="0" err="1" smtClean="0"/>
              <a:t>кан</a:t>
            </a:r>
            <a:r>
              <a:rPr lang="ru-RU" sz="2400" dirty="0" smtClean="0"/>
              <a:t>:</a:t>
            </a:r>
          </a:p>
          <a:p>
            <a:r>
              <a:rPr lang="ru-RU" sz="2400" i="1" dirty="0" smtClean="0"/>
              <a:t> 	</a:t>
            </a:r>
            <a:r>
              <a:rPr lang="en-US" sz="2400" i="1" dirty="0" smtClean="0"/>
              <a:t>ú</a:t>
            </a:r>
            <a:r>
              <a:rPr lang="en-US" sz="2400" i="1" dirty="0"/>
              <a:t>	</a:t>
            </a:r>
            <a:r>
              <a:rPr lang="en-US" sz="2400" i="1" dirty="0" err="1"/>
              <a:t>sa</a:t>
            </a:r>
            <a:r>
              <a:rPr lang="en-US" sz="2400" i="1" dirty="0"/>
              <a:t>̌ⁿ	</a:t>
            </a:r>
            <a:r>
              <a:rPr lang="en-US" sz="2400" i="1" dirty="0" err="1"/>
              <a:t>kɛ́j-ɛ</a:t>
            </a:r>
            <a:r>
              <a:rPr lang="en-US" sz="2400" i="1" dirty="0"/>
              <a:t>̀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	</a:t>
            </a:r>
            <a:r>
              <a:rPr lang="en-US" sz="2400" dirty="0" smtClean="0"/>
              <a:t>2SgS</a:t>
            </a:r>
            <a:r>
              <a:rPr lang="en-US" sz="2400" dirty="0"/>
              <a:t>	</a:t>
            </a:r>
            <a:r>
              <a:rPr lang="en-US" sz="2400" dirty="0" err="1"/>
              <a:t>Refl</a:t>
            </a:r>
            <a:r>
              <a:rPr lang="en-US" sz="2400" dirty="0"/>
              <a:t>	cut-</a:t>
            </a:r>
            <a:r>
              <a:rPr lang="en-US" sz="2400" dirty="0" err="1"/>
              <a:t>Perf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en-US" sz="2400" dirty="0" smtClean="0"/>
              <a:t>‘</a:t>
            </a:r>
            <a:r>
              <a:rPr lang="en-US" sz="2400" dirty="0"/>
              <a:t>You-</a:t>
            </a:r>
            <a:r>
              <a:rPr lang="en-US" sz="2400" dirty="0" err="1"/>
              <a:t>Sg</a:t>
            </a:r>
            <a:r>
              <a:rPr lang="en-US" sz="2400" dirty="0"/>
              <a:t> cut yourself.’</a:t>
            </a:r>
            <a:endParaRPr lang="ru-RU" sz="2400" dirty="0"/>
          </a:p>
          <a:p>
            <a:endParaRPr lang="ru-RU" sz="2400" dirty="0"/>
          </a:p>
          <a:p>
            <a:r>
              <a:rPr lang="ru-RU" sz="2400" i="1" dirty="0" smtClean="0"/>
              <a:t> 	</a:t>
            </a:r>
            <a:r>
              <a:rPr lang="en-US" sz="2400" i="1" dirty="0" smtClean="0"/>
              <a:t>ú</a:t>
            </a:r>
            <a:r>
              <a:rPr lang="en-US" sz="2400" i="1" dirty="0"/>
              <a:t>	</a:t>
            </a:r>
            <a:r>
              <a:rPr lang="en-US" sz="2400" i="1" dirty="0" err="1"/>
              <a:t>kɛ́jɛ</a:t>
            </a:r>
            <a:r>
              <a:rPr lang="en-US" sz="2400" i="1" dirty="0"/>
              <a:t>́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en-US" sz="2400" dirty="0" smtClean="0"/>
              <a:t>2SgO</a:t>
            </a:r>
            <a:r>
              <a:rPr lang="en-US" sz="2400" dirty="0"/>
              <a:t>	</a:t>
            </a:r>
            <a:r>
              <a:rPr lang="en-US" sz="2400" dirty="0" err="1"/>
              <a:t>cut.Imprt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en-US" sz="2400" dirty="0" smtClean="0"/>
              <a:t>‘</a:t>
            </a:r>
            <a:r>
              <a:rPr lang="en-US" sz="2400" dirty="0"/>
              <a:t>Cut-2Sg yourself!’</a:t>
            </a:r>
            <a:r>
              <a:rPr lang="en-US" sz="2400" i="1" dirty="0"/>
              <a:t>	</a:t>
            </a:r>
            <a:endParaRPr lang="ru-RU" sz="2400" i="1" dirty="0" smtClean="0"/>
          </a:p>
          <a:p>
            <a:r>
              <a:rPr lang="ru-RU" sz="2400" b="1" i="1" dirty="0" smtClean="0"/>
              <a:t>Только в императивных формах </a:t>
            </a:r>
            <a:r>
              <a:rPr lang="ru-RU" sz="2400" dirty="0" smtClean="0"/>
              <a:t>рефлексивное маркирование исчезает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1432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476673"/>
            <a:ext cx="749917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smtClean="0"/>
              <a:t>Императив </a:t>
            </a:r>
            <a:r>
              <a:rPr lang="en-US" sz="2400" b="1" i="1" dirty="0" smtClean="0"/>
              <a:t>vs. </a:t>
            </a:r>
            <a:r>
              <a:rPr lang="ru-RU" sz="2400" b="1" i="1" dirty="0" smtClean="0"/>
              <a:t>оптатив (фактитивный оптатив)</a:t>
            </a:r>
          </a:p>
          <a:p>
            <a:pPr marL="0" indent="0">
              <a:buNone/>
            </a:pPr>
            <a:r>
              <a:rPr lang="en-US" sz="2400" dirty="0" smtClean="0"/>
              <a:t>[</a:t>
            </a:r>
            <a:r>
              <a:rPr lang="ru-RU" sz="2400" dirty="0" smtClean="0"/>
              <a:t>Гусев 2013</a:t>
            </a:r>
            <a:r>
              <a:rPr lang="en-US" sz="2400" dirty="0" smtClean="0"/>
              <a:t>]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err="1" smtClean="0"/>
              <a:t>манипури</a:t>
            </a:r>
            <a:r>
              <a:rPr lang="ru-RU" sz="2400" dirty="0" smtClean="0"/>
              <a:t> </a:t>
            </a:r>
            <a:r>
              <a:rPr lang="en-US" sz="2400" dirty="0" smtClean="0"/>
              <a:t>(persuasive)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r>
              <a:rPr lang="en-US" sz="2400" dirty="0" err="1"/>
              <a:t>n</a:t>
            </a:r>
            <a:r>
              <a:rPr lang="en-US" sz="2400" dirty="0" err="1" smtClean="0">
                <a:cs typeface="Arial"/>
              </a:rPr>
              <a:t>əŋ</a:t>
            </a:r>
            <a:r>
              <a:rPr lang="en-US" sz="2400" dirty="0" smtClean="0">
                <a:cs typeface="Arial"/>
              </a:rPr>
              <a:t>	</a:t>
            </a:r>
            <a:r>
              <a:rPr lang="en-US" sz="2400" dirty="0" err="1" smtClean="0">
                <a:cs typeface="Arial"/>
              </a:rPr>
              <a:t>pərikha</a:t>
            </a:r>
            <a:r>
              <a:rPr lang="en-US" sz="2400" dirty="0" smtClean="0">
                <a:cs typeface="Arial"/>
              </a:rPr>
              <a:t>	</a:t>
            </a:r>
            <a:r>
              <a:rPr lang="en-US" sz="2400" dirty="0" err="1" smtClean="0">
                <a:cs typeface="Arial"/>
              </a:rPr>
              <a:t>ŋəm-mo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ты	экзамен	пройти-</a:t>
            </a:r>
            <a:r>
              <a:rPr lang="en-US" sz="2400" dirty="0" smtClean="0"/>
              <a:t>Imp.3</a:t>
            </a:r>
          </a:p>
          <a:p>
            <a:pPr marL="0" indent="0">
              <a:buNone/>
            </a:pPr>
            <a:r>
              <a:rPr lang="ru-RU" sz="2400" dirty="0" smtClean="0"/>
              <a:t>Пусть ты сдашь экзамен!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ru-RU" sz="2400" b="1" i="1" dirty="0" smtClean="0"/>
              <a:t>Косвенный аргумент:</a:t>
            </a:r>
          </a:p>
          <a:p>
            <a:pPr marL="0" indent="0">
              <a:buNone/>
            </a:pPr>
            <a:r>
              <a:rPr lang="ru-RU" sz="2400" dirty="0" smtClean="0"/>
              <a:t>Локальный вариант французского языка: </a:t>
            </a:r>
          </a:p>
          <a:p>
            <a:pPr marL="0" indent="0">
              <a:buNone/>
            </a:pPr>
            <a:r>
              <a:rPr lang="ru-RU" sz="2400" dirty="0" smtClean="0"/>
              <a:t>императив: </a:t>
            </a:r>
            <a:r>
              <a:rPr lang="en-US" sz="2400" i="1" dirty="0" err="1" smtClean="0"/>
              <a:t>il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faut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donner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4167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Императив </a:t>
            </a:r>
            <a:r>
              <a:rPr lang="en-US" sz="2400" b="1" dirty="0" smtClean="0"/>
              <a:t>vs. </a:t>
            </a:r>
            <a:r>
              <a:rPr lang="ru-RU" sz="2400" b="1" dirty="0" err="1" smtClean="0"/>
              <a:t>субъюнктив</a:t>
            </a:r>
            <a:endParaRPr lang="ru-RU" sz="2400" b="1" dirty="0" smtClean="0"/>
          </a:p>
          <a:p>
            <a:r>
              <a:rPr lang="ru-RU" sz="2400" dirty="0" smtClean="0"/>
              <a:t>Факты из </a:t>
            </a:r>
            <a:r>
              <a:rPr lang="en-US" sz="2400" dirty="0" smtClean="0"/>
              <a:t>[Heath 2011]:</a:t>
            </a:r>
          </a:p>
          <a:p>
            <a:pPr marL="0" indent="0">
              <a:buNone/>
            </a:pPr>
            <a:r>
              <a:rPr lang="en-US" sz="2400" i="1" dirty="0" smtClean="0"/>
              <a:t>	[</a:t>
            </a:r>
            <a:r>
              <a:rPr lang="en-US" sz="2400" i="1" dirty="0" err="1"/>
              <a:t>àr</a:t>
            </a:r>
            <a:r>
              <a:rPr lang="en-US" sz="2400" i="1" dirty="0"/>
              <a:t>ⁿà	gàrá	bè]	ú	</a:t>
            </a:r>
            <a:r>
              <a:rPr lang="en-US" sz="2400" b="1" i="1" dirty="0"/>
              <a:t>bárá</a:t>
            </a:r>
            <a:endParaRPr lang="ru-RU" sz="2400" b="1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[</a:t>
            </a:r>
            <a:r>
              <a:rPr lang="en-US" sz="2400" dirty="0" err="1"/>
              <a:t>man.L</a:t>
            </a:r>
            <a:r>
              <a:rPr lang="en-US" sz="2400" dirty="0"/>
              <a:t>	big	Pl	2SgO	</a:t>
            </a:r>
            <a:r>
              <a:rPr lang="en-US" sz="2400" dirty="0" err="1"/>
              <a:t>help.Imprt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'May </a:t>
            </a:r>
            <a:r>
              <a:rPr lang="en-US" sz="2400" dirty="0"/>
              <a:t>the old people assist you.' </a:t>
            </a:r>
            <a:endParaRPr lang="en-US" sz="2400" dirty="0" smtClean="0"/>
          </a:p>
          <a:p>
            <a:r>
              <a:rPr lang="ru-RU" sz="2400" dirty="0" smtClean="0"/>
              <a:t>В предыдущих описаниях того-</a:t>
            </a:r>
            <a:r>
              <a:rPr lang="ru-RU" sz="2400" dirty="0" err="1" smtClean="0"/>
              <a:t>кан</a:t>
            </a:r>
            <a:r>
              <a:rPr lang="ru-RU" sz="2400" dirty="0" smtClean="0"/>
              <a:t> форма фигурирует как «</a:t>
            </a:r>
            <a:r>
              <a:rPr lang="ru-RU" sz="2400" dirty="0" err="1" smtClean="0"/>
              <a:t>субъюнктив</a:t>
            </a:r>
            <a:r>
              <a:rPr lang="ru-RU" sz="2400" dirty="0" smtClean="0"/>
              <a:t>»</a:t>
            </a: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Императив предположения</a:t>
            </a:r>
          </a:p>
          <a:p>
            <a:pPr marL="457200" lvl="1" indent="0">
              <a:buNone/>
            </a:pPr>
            <a:r>
              <a:rPr lang="ru-RU" sz="2000" i="1" dirty="0"/>
              <a:t>	</a:t>
            </a:r>
            <a:r>
              <a:rPr lang="en-US" sz="2400" b="1" i="1" dirty="0" smtClean="0"/>
              <a:t>má</a:t>
            </a:r>
            <a:r>
              <a:rPr lang="en-US" sz="2400" i="1" dirty="0"/>
              <a:t>	</a:t>
            </a:r>
            <a:r>
              <a:rPr lang="en-US" sz="2400" i="1" dirty="0" err="1"/>
              <a:t>yɛ́rɛ</a:t>
            </a:r>
            <a:r>
              <a:rPr lang="en-US" sz="2400" i="1" dirty="0"/>
              <a:t>́	</a:t>
            </a:r>
            <a:r>
              <a:rPr lang="ru-RU" sz="2400" i="1" dirty="0" smtClean="0"/>
              <a:t>	</a:t>
            </a:r>
            <a:r>
              <a:rPr lang="en-US" sz="2400" i="1" dirty="0" smtClean="0"/>
              <a:t>má</a:t>
            </a:r>
            <a:endParaRPr lang="ru-RU" sz="2400" dirty="0"/>
          </a:p>
          <a:p>
            <a:pPr marL="0" indent="0">
              <a:buNone/>
            </a:pPr>
            <a:r>
              <a:rPr lang="ru-RU" sz="2400" i="1" dirty="0"/>
              <a:t>	</a:t>
            </a:r>
            <a:r>
              <a:rPr lang="en-US" sz="2400" dirty="0" smtClean="0"/>
              <a:t>1SgAcc</a:t>
            </a:r>
            <a:r>
              <a:rPr lang="en-US" sz="2400" dirty="0"/>
              <a:t>	</a:t>
            </a:r>
            <a:r>
              <a:rPr lang="en-US" sz="2400" dirty="0" err="1"/>
              <a:t>come.Imprt</a:t>
            </a:r>
            <a:r>
              <a:rPr lang="en-US" sz="2400" dirty="0"/>
              <a:t>	Q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	'(Do you want) me to come</a:t>
            </a:r>
            <a:r>
              <a:rPr lang="en-US" sz="2400" dirty="0" smtClean="0"/>
              <a:t>?‘</a:t>
            </a:r>
            <a:r>
              <a:rPr lang="ru-RU" sz="2400" dirty="0" smtClean="0"/>
              <a:t> </a:t>
            </a:r>
            <a:r>
              <a:rPr lang="en-US" sz="2400" dirty="0" smtClean="0"/>
              <a:t>/ ‘</a:t>
            </a:r>
            <a:r>
              <a:rPr lang="ru-RU" sz="2400" dirty="0" smtClean="0"/>
              <a:t>Мне прийти?</a:t>
            </a:r>
            <a:r>
              <a:rPr lang="en-US" sz="2400" dirty="0" smtClean="0"/>
              <a:t>’</a:t>
            </a:r>
            <a:endParaRPr lang="ru-RU" sz="2400" dirty="0"/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518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smtClean="0"/>
              <a:t>Если гипотеза (2) верна, =</a:t>
            </a:r>
            <a:r>
              <a:rPr lang="en-US" sz="2400" b="1" i="1" dirty="0" smtClean="0"/>
              <a:t>&gt;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с</a:t>
            </a:r>
            <a:r>
              <a:rPr lang="ru-RU" sz="2400" dirty="0" smtClean="0"/>
              <a:t>убъект в клаузе </a:t>
            </a:r>
            <a:r>
              <a:rPr lang="en-US" sz="2400" dirty="0" smtClean="0"/>
              <a:t>c </a:t>
            </a:r>
            <a:r>
              <a:rPr lang="ru-RU" sz="2400" dirty="0" smtClean="0"/>
              <a:t>императивным значением есть, но, возможно, он понижен в статусе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/>
              <a:t>в императиве предположения субъект понижается в синтаксическом статусе до аккузатива (ср. русский язык)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/>
              <a:t>сами императивы вплотную приближаются к зоне модальных значений (оптатив – </a:t>
            </a:r>
            <a:r>
              <a:rPr lang="ru-RU" sz="2400" dirty="0" err="1" smtClean="0"/>
              <a:t>субъюнктив</a:t>
            </a:r>
            <a:r>
              <a:rPr lang="ru-RU" sz="24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/>
              <a:t>модальные значения могут быть имперсональными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/>
              <a:t>соответственно, объекту не с чем </a:t>
            </a:r>
            <a:r>
              <a:rPr lang="ru-RU" sz="2400" dirty="0" err="1" smtClean="0"/>
              <a:t>коиндексироваться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/>
              <a:t>если объект все же выражен открыто =</a:t>
            </a:r>
            <a:r>
              <a:rPr lang="en-US" sz="2400" dirty="0" smtClean="0"/>
              <a:t>&gt; </a:t>
            </a:r>
            <a:r>
              <a:rPr lang="ru-RU" sz="2400" dirty="0" smtClean="0"/>
              <a:t>возможно, следует отграничить номинатив от вокатива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28428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Направление исследований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Есть ли в других языках </a:t>
            </a:r>
            <a:r>
              <a:rPr lang="ru-RU" sz="2800" dirty="0" err="1" smtClean="0"/>
              <a:t>трансперсональные</a:t>
            </a:r>
            <a:r>
              <a:rPr lang="ru-RU" sz="2800" dirty="0" smtClean="0"/>
              <a:t> </a:t>
            </a:r>
            <a:r>
              <a:rPr lang="ru-RU" sz="2800" dirty="0" err="1" smtClean="0"/>
              <a:t>рефлексивы</a:t>
            </a:r>
            <a:r>
              <a:rPr lang="ru-RU" sz="2800" dirty="0" smtClean="0"/>
              <a:t>?</a:t>
            </a:r>
          </a:p>
          <a:p>
            <a:r>
              <a:rPr lang="en-US" sz="2800" dirty="0" smtClean="0"/>
              <a:t>self- vs. se-</a:t>
            </a:r>
            <a:r>
              <a:rPr lang="ru-RU" sz="2800" dirty="0" err="1" smtClean="0"/>
              <a:t>рефлексивы</a:t>
            </a:r>
            <a:endParaRPr lang="ru-RU" sz="2800" dirty="0" smtClean="0"/>
          </a:p>
          <a:p>
            <a:r>
              <a:rPr lang="ru-RU" sz="2800" dirty="0" smtClean="0"/>
              <a:t>Формальная интерпретация </a:t>
            </a:r>
            <a:r>
              <a:rPr lang="ru-RU" sz="2800" dirty="0" err="1" smtClean="0"/>
              <a:t>трансперсональности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0431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en-US" sz="2300" dirty="0" err="1" smtClean="0"/>
              <a:t>Dez</a:t>
            </a:r>
            <a:r>
              <a:rPr lang="en-US" sz="2300" dirty="0" smtClean="0"/>
              <a:t> J. 1980. Structures de la langue </a:t>
            </a:r>
            <a:r>
              <a:rPr lang="en-US" sz="2300" dirty="0" err="1" smtClean="0"/>
              <a:t>malgache</a:t>
            </a:r>
            <a:r>
              <a:rPr lang="en-US" sz="2300" dirty="0" smtClean="0"/>
              <a:t>. Paris: Publications </a:t>
            </a:r>
            <a:r>
              <a:rPr lang="en-US" sz="2300" dirty="0" err="1" smtClean="0"/>
              <a:t>Orientalistes</a:t>
            </a:r>
            <a:r>
              <a:rPr lang="en-US" sz="2300" dirty="0" smtClean="0"/>
              <a:t> de France.</a:t>
            </a:r>
            <a:r>
              <a:rPr lang="en-US" sz="2300" dirty="0"/>
              <a:t> </a:t>
            </a:r>
            <a:endParaRPr lang="ru-RU" sz="2300" dirty="0" smtClean="0"/>
          </a:p>
          <a:p>
            <a:r>
              <a:rPr lang="en-US" sz="2300" dirty="0" smtClean="0"/>
              <a:t>Heath J. 2011. A grammar of Togo Kan. (unpublished </a:t>
            </a:r>
            <a:r>
              <a:rPr lang="en-US" sz="2300" dirty="0" err="1" smtClean="0"/>
              <a:t>maniscript</a:t>
            </a:r>
            <a:r>
              <a:rPr lang="en-US" sz="2300" dirty="0" smtClean="0"/>
              <a:t>)</a:t>
            </a:r>
          </a:p>
          <a:p>
            <a:r>
              <a:rPr lang="en-US" sz="2300" dirty="0" err="1"/>
              <a:t>Khokhlova</a:t>
            </a:r>
            <a:r>
              <a:rPr lang="en-US" sz="2300" dirty="0"/>
              <a:t> L. V. 1998. Some notes on </a:t>
            </a:r>
            <a:r>
              <a:rPr lang="en-US" sz="2300" dirty="0" err="1"/>
              <a:t>reflexivization</a:t>
            </a:r>
            <a:r>
              <a:rPr lang="en-US" sz="2300" dirty="0"/>
              <a:t> in Russian and Hindi. // </a:t>
            </a:r>
            <a:r>
              <a:rPr lang="en-US" sz="2300" dirty="0" err="1"/>
              <a:t>Vaagbhaaratii</a:t>
            </a:r>
            <a:r>
              <a:rPr lang="en-US" sz="2300" dirty="0"/>
              <a:t> - Proceedings of the International Conference on South Asian Languages. — Moscow University publication Moscow, 1998. — P. 88–103.</a:t>
            </a:r>
            <a:endParaRPr lang="ru-RU" sz="2300" dirty="0"/>
          </a:p>
          <a:p>
            <a:r>
              <a:rPr lang="en-US" sz="2300" dirty="0" err="1" smtClean="0"/>
              <a:t>Drogosz</a:t>
            </a:r>
            <a:r>
              <a:rPr lang="en-US" sz="2300" dirty="0" smtClean="0"/>
              <a:t> </a:t>
            </a:r>
            <a:r>
              <a:rPr lang="en-US" sz="2300" dirty="0"/>
              <a:t>A. 2005. The Conceptual Distinction between Polish Markers of Reflexivity: </a:t>
            </a:r>
            <a:r>
              <a:rPr lang="en-US" sz="2300" dirty="0" err="1"/>
              <a:t>siebie</a:t>
            </a:r>
            <a:r>
              <a:rPr lang="en-US" sz="2300" dirty="0"/>
              <a:t> and </a:t>
            </a:r>
            <a:r>
              <a:rPr lang="en-US" sz="2300" dirty="0" err="1"/>
              <a:t>się</a:t>
            </a:r>
            <a:r>
              <a:rPr lang="en-US" sz="2300" dirty="0"/>
              <a:t>. </a:t>
            </a:r>
            <a:r>
              <a:rPr lang="en-US" sz="2300" dirty="0" err="1"/>
              <a:t>Acta</a:t>
            </a:r>
            <a:r>
              <a:rPr lang="en-US" sz="2300" dirty="0"/>
              <a:t> </a:t>
            </a:r>
            <a:r>
              <a:rPr lang="en-US" sz="2300" dirty="0" err="1"/>
              <a:t>Neophilologica</a:t>
            </a:r>
            <a:r>
              <a:rPr lang="en-US" sz="2300" dirty="0"/>
              <a:t> 7, s. 108–118.</a:t>
            </a:r>
            <a:endParaRPr lang="ru-RU" sz="2300" dirty="0"/>
          </a:p>
          <a:p>
            <a:r>
              <a:rPr lang="en-US" sz="2300" dirty="0" err="1"/>
              <a:t>Drogosz</a:t>
            </a:r>
            <a:r>
              <a:rPr lang="en-US" sz="2300" dirty="0"/>
              <a:t>, A. 2012. English and Polish: Two faces of the reflexivity [w:] A. </a:t>
            </a:r>
            <a:r>
              <a:rPr lang="en-US" sz="2300" dirty="0" err="1"/>
              <a:t>Rozumko</a:t>
            </a:r>
            <a:r>
              <a:rPr lang="en-US" sz="2300" dirty="0"/>
              <a:t>, D. </a:t>
            </a:r>
            <a:r>
              <a:rPr lang="en-US" sz="2300" dirty="0" err="1"/>
              <a:t>Szymaniuk</a:t>
            </a:r>
            <a:r>
              <a:rPr lang="en-US" sz="2300" dirty="0"/>
              <a:t>, Directions in English-Polish Contrastive Research, </a:t>
            </a:r>
            <a:r>
              <a:rPr lang="en-US" sz="2300" dirty="0" err="1"/>
              <a:t>Białystok</a:t>
            </a:r>
            <a:r>
              <a:rPr lang="en-US" sz="2300" dirty="0"/>
              <a:t>: </a:t>
            </a:r>
            <a:r>
              <a:rPr lang="en-US" sz="2300" dirty="0" err="1"/>
              <a:t>Wydawnictwo</a:t>
            </a:r>
            <a:r>
              <a:rPr lang="en-US" sz="2300" dirty="0"/>
              <a:t> </a:t>
            </a:r>
            <a:r>
              <a:rPr lang="en-US" sz="2300" dirty="0" err="1"/>
              <a:t>Uniwersytetu</a:t>
            </a:r>
            <a:r>
              <a:rPr lang="en-US" sz="2300" dirty="0"/>
              <a:t> w </a:t>
            </a:r>
            <a:r>
              <a:rPr lang="en-US" sz="2300" dirty="0" err="1"/>
              <a:t>Białymstoku</a:t>
            </a:r>
            <a:r>
              <a:rPr lang="en-US" sz="2300" dirty="0"/>
              <a:t>, s. 21–38</a:t>
            </a:r>
            <a:r>
              <a:rPr lang="en-US" sz="2300" dirty="0" smtClean="0"/>
              <a:t>.</a:t>
            </a:r>
          </a:p>
          <a:p>
            <a:r>
              <a:rPr lang="en-US" sz="2300" dirty="0" err="1"/>
              <a:t>Malchukov</a:t>
            </a:r>
            <a:r>
              <a:rPr lang="en-US" sz="2300" dirty="0"/>
              <a:t>, Andrej, &amp; Anna </a:t>
            </a:r>
            <a:r>
              <a:rPr lang="en-US" sz="2300" dirty="0" err="1"/>
              <a:t>Siewierska</a:t>
            </a:r>
            <a:r>
              <a:rPr lang="en-US" sz="2300" dirty="0"/>
              <a:t> (eds.). 2011. Impersonal constructions: A cross-linguistic perspective. Amsterdam: </a:t>
            </a:r>
            <a:r>
              <a:rPr lang="en-US" sz="2300" dirty="0" err="1"/>
              <a:t>Benjamins</a:t>
            </a:r>
            <a:r>
              <a:rPr lang="en-US" sz="2300" dirty="0" smtClean="0"/>
              <a:t>.</a:t>
            </a:r>
            <a:endParaRPr lang="ru-RU" sz="2300" b="1" dirty="0" smtClean="0"/>
          </a:p>
          <a:p>
            <a:r>
              <a:rPr lang="en-US" sz="2300" dirty="0" err="1" smtClean="0"/>
              <a:t>Ntahokaja</a:t>
            </a:r>
            <a:r>
              <a:rPr lang="en-US" sz="2300" dirty="0" smtClean="0"/>
              <a:t> J. </a:t>
            </a:r>
            <a:r>
              <a:rPr lang="en-US" sz="2300" dirty="0" err="1" smtClean="0"/>
              <a:t>Grammaire</a:t>
            </a:r>
            <a:r>
              <a:rPr lang="en-US" sz="2300" dirty="0" smtClean="0"/>
              <a:t> </a:t>
            </a:r>
            <a:r>
              <a:rPr lang="en-US" sz="2300" dirty="0" err="1" smtClean="0"/>
              <a:t>structurale</a:t>
            </a:r>
            <a:r>
              <a:rPr lang="en-US" sz="2300" dirty="0" smtClean="0"/>
              <a:t> du </a:t>
            </a:r>
            <a:r>
              <a:rPr lang="en-US" sz="2300" dirty="0" err="1" smtClean="0"/>
              <a:t>kirundi</a:t>
            </a:r>
            <a:r>
              <a:rPr lang="en-US" sz="2300" dirty="0" smtClean="0"/>
              <a:t>. </a:t>
            </a:r>
            <a:r>
              <a:rPr lang="en-US" sz="2300" dirty="0" err="1" smtClean="0"/>
              <a:t>Universit</a:t>
            </a:r>
            <a:r>
              <a:rPr lang="en-US" sz="2300" dirty="0" err="1" smtClean="0">
                <a:cs typeface="Arial"/>
              </a:rPr>
              <a:t>é</a:t>
            </a:r>
            <a:r>
              <a:rPr lang="en-US" sz="2300" dirty="0" smtClean="0">
                <a:cs typeface="Arial"/>
              </a:rPr>
              <a:t> du Burundi – A.C.C.T</a:t>
            </a:r>
            <a:r>
              <a:rPr lang="en-US" sz="2300" dirty="0" smtClean="0">
                <a:cs typeface="Arial"/>
              </a:rPr>
              <a:t>.</a:t>
            </a:r>
            <a:endParaRPr lang="ru-RU" sz="2300" dirty="0" smtClean="0">
              <a:cs typeface="Arial"/>
            </a:endParaRPr>
          </a:p>
          <a:p>
            <a:r>
              <a:rPr lang="en-US" sz="2300" dirty="0" err="1" smtClean="0">
                <a:cs typeface="Arial"/>
              </a:rPr>
              <a:t>Plungian</a:t>
            </a:r>
            <a:r>
              <a:rPr lang="en-US" sz="2300" dirty="0" smtClean="0">
                <a:cs typeface="Arial"/>
              </a:rPr>
              <a:t> V. A. 1995. </a:t>
            </a:r>
            <a:r>
              <a:rPr lang="en-US" sz="2300" dirty="0"/>
              <a:t>Dogon. M</a:t>
            </a:r>
            <a:r>
              <a:rPr lang="el-GR" sz="2300" dirty="0"/>
              <a:t>ϋ</a:t>
            </a:r>
            <a:r>
              <a:rPr lang="en-US" sz="2300" dirty="0" err="1"/>
              <a:t>nchen</a:t>
            </a:r>
            <a:r>
              <a:rPr lang="en-US" sz="2300" dirty="0"/>
              <a:t>: LINCOM Europa</a:t>
            </a:r>
            <a:r>
              <a:rPr lang="en-US" sz="2300"/>
              <a:t>, </a:t>
            </a:r>
            <a:r>
              <a:rPr lang="en-US" sz="2300" smtClean="0"/>
              <a:t>1995.</a:t>
            </a:r>
            <a:endParaRPr lang="ru-RU" sz="2300" dirty="0"/>
          </a:p>
          <a:p>
            <a:r>
              <a:rPr lang="ru-RU" sz="2300" dirty="0" smtClean="0"/>
              <a:t>Гусев В. </a:t>
            </a:r>
            <a:r>
              <a:rPr lang="ru-RU" sz="2300" dirty="0"/>
              <a:t>Ю</a:t>
            </a:r>
            <a:r>
              <a:rPr lang="en-US" sz="2300" dirty="0" smtClean="0"/>
              <a:t>. </a:t>
            </a:r>
            <a:r>
              <a:rPr lang="en-US" sz="2300" dirty="0"/>
              <a:t>2013. </a:t>
            </a:r>
            <a:r>
              <a:rPr lang="ru-RU" sz="2300" dirty="0" smtClean="0"/>
              <a:t>Типология императива</a:t>
            </a:r>
            <a:r>
              <a:rPr lang="en-US" sz="2300" dirty="0" smtClean="0"/>
              <a:t>. </a:t>
            </a:r>
            <a:r>
              <a:rPr lang="ru-RU" sz="2300" dirty="0" smtClean="0"/>
              <a:t>М.: Языки славянской культуры</a:t>
            </a:r>
            <a:r>
              <a:rPr lang="en-US" sz="2300" dirty="0" smtClean="0"/>
              <a:t>.</a:t>
            </a:r>
            <a:endParaRPr lang="ru-RU" sz="2300" dirty="0"/>
          </a:p>
          <a:p>
            <a:r>
              <a:rPr lang="ru-RU" sz="2300" dirty="0" err="1" smtClean="0"/>
              <a:t>Толдова</a:t>
            </a:r>
            <a:r>
              <a:rPr lang="ru-RU" sz="2300" dirty="0" smtClean="0"/>
              <a:t> С</a:t>
            </a:r>
            <a:r>
              <a:rPr lang="en-US" sz="2300" dirty="0" smtClean="0"/>
              <a:t>. </a:t>
            </a:r>
            <a:r>
              <a:rPr lang="ru-RU" sz="2300" dirty="0" smtClean="0"/>
              <a:t>Ю</a:t>
            </a:r>
            <a:r>
              <a:rPr lang="en-US" sz="2300" dirty="0" smtClean="0"/>
              <a:t>. </a:t>
            </a:r>
            <a:r>
              <a:rPr lang="en-US" sz="2300" dirty="0"/>
              <a:t>2011. </a:t>
            </a:r>
            <a:r>
              <a:rPr lang="ru-RU" sz="2300" dirty="0" smtClean="0"/>
              <a:t>Типология конструкций с возвратным местоимением себя </a:t>
            </a:r>
            <a:r>
              <a:rPr lang="en-US" sz="2300" dirty="0" smtClean="0"/>
              <a:t>// </a:t>
            </a:r>
            <a:r>
              <a:rPr lang="ru-RU" sz="2300" dirty="0" smtClean="0"/>
              <a:t>Русский язык:</a:t>
            </a:r>
            <a:r>
              <a:rPr lang="en-US" sz="2300" dirty="0" smtClean="0"/>
              <a:t> </a:t>
            </a:r>
            <a:r>
              <a:rPr lang="ru-RU" sz="2300" dirty="0" smtClean="0"/>
              <a:t>конструкционные </a:t>
            </a:r>
            <a:r>
              <a:rPr lang="ru-RU" sz="2300" dirty="0"/>
              <a:t>и лексико-семантические подходы </a:t>
            </a:r>
            <a:r>
              <a:rPr lang="en-US" sz="2300" dirty="0" smtClean="0"/>
              <a:t>/ Constructional </a:t>
            </a:r>
            <a:r>
              <a:rPr lang="en-US" sz="2300" dirty="0"/>
              <a:t>and Lexical </a:t>
            </a:r>
            <a:r>
              <a:rPr lang="en-US" sz="2300" dirty="0" smtClean="0"/>
              <a:t>Semantic</a:t>
            </a:r>
            <a:r>
              <a:rPr lang="ru-RU" sz="2300" dirty="0" smtClean="0"/>
              <a:t> </a:t>
            </a:r>
            <a:r>
              <a:rPr lang="en-US" sz="2300" dirty="0" smtClean="0"/>
              <a:t>Approaches </a:t>
            </a:r>
            <a:r>
              <a:rPr lang="en-US" sz="2300" dirty="0"/>
              <a:t>to </a:t>
            </a:r>
            <a:r>
              <a:rPr lang="en-US" sz="2300" dirty="0" smtClean="0"/>
              <a:t>Russian, </a:t>
            </a:r>
            <a:r>
              <a:rPr lang="ru-RU" sz="2300" dirty="0"/>
              <a:t>Институт лингвистических исследований РАН, 24-26 марта 2011.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09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Point of interest:</a:t>
            </a:r>
          </a:p>
          <a:p>
            <a:r>
              <a:rPr lang="ru-RU" dirty="0" err="1" smtClean="0"/>
              <a:t>Трансперсональные</a:t>
            </a:r>
            <a:r>
              <a:rPr lang="ru-RU" dirty="0" smtClean="0"/>
              <a:t> </a:t>
            </a:r>
            <a:r>
              <a:rPr lang="ru-RU" dirty="0" err="1" smtClean="0"/>
              <a:t>рефлексивы</a:t>
            </a:r>
            <a:r>
              <a:rPr lang="ru-RU" dirty="0" smtClean="0"/>
              <a:t>, помимо того-</a:t>
            </a:r>
            <a:r>
              <a:rPr lang="ru-RU" dirty="0" err="1" smtClean="0"/>
              <a:t>кан</a:t>
            </a:r>
            <a:r>
              <a:rPr lang="ru-RU" dirty="0" smtClean="0"/>
              <a:t> и </a:t>
            </a:r>
            <a:r>
              <a:rPr lang="ru-RU" dirty="0" err="1" smtClean="0"/>
              <a:t>томо-кан</a:t>
            </a:r>
            <a:r>
              <a:rPr lang="ru-RU" dirty="0" smtClean="0"/>
              <a:t>, встречаются еще в славянских языках</a:t>
            </a:r>
          </a:p>
          <a:p>
            <a:r>
              <a:rPr lang="ru-RU" dirty="0" smtClean="0"/>
              <a:t>Интересна альтернация в маркировании</a:t>
            </a:r>
          </a:p>
          <a:p>
            <a:r>
              <a:rPr lang="ru-RU" dirty="0" smtClean="0"/>
              <a:t>Если в языке нет рефлексивного маркирования – нет проблемы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6032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Подлежащее при других формах, смежных с императивом:</a:t>
            </a:r>
          </a:p>
          <a:p>
            <a:r>
              <a:rPr lang="en-US" sz="2400" dirty="0" err="1"/>
              <a:t>ámba</a:t>
            </a:r>
            <a:r>
              <a:rPr lang="en-US" sz="2400" dirty="0"/>
              <a:t>́	bé-lì		</a:t>
            </a:r>
            <a:r>
              <a:rPr lang="en-US" sz="2400" b="1" dirty="0" err="1"/>
              <a:t>bára</a:t>
            </a:r>
            <a:r>
              <a:rPr lang="en-US" sz="2400" b="1" dirty="0"/>
              <a:t>́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 smtClean="0"/>
              <a:t>бог	</a:t>
            </a:r>
            <a:r>
              <a:rPr lang="en-US" sz="2400" dirty="0"/>
              <a:t>	1Pl-Acc	</a:t>
            </a:r>
            <a:r>
              <a:rPr lang="ru-RU" sz="2400" dirty="0" smtClean="0"/>
              <a:t>	помочь</a:t>
            </a:r>
            <a:r>
              <a:rPr lang="en-US" sz="2400" dirty="0" smtClean="0"/>
              <a:t>.</a:t>
            </a:r>
            <a:r>
              <a:rPr lang="en-US" sz="2400" dirty="0" err="1" smtClean="0"/>
              <a:t>Imper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 smtClean="0"/>
              <a:t>Да поможет нам бог!</a:t>
            </a: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err="1" smtClean="0"/>
              <a:t>Квотативный</a:t>
            </a:r>
            <a:r>
              <a:rPr lang="ru-RU" sz="2400" dirty="0" smtClean="0"/>
              <a:t> императив:</a:t>
            </a:r>
          </a:p>
          <a:p>
            <a:pPr marL="0" indent="0">
              <a:buNone/>
            </a:pPr>
            <a:r>
              <a:rPr lang="en-US" sz="2400" b="1" i="1" dirty="0" smtClean="0"/>
              <a:t>[</a:t>
            </a:r>
            <a:r>
              <a:rPr lang="ru-RU" sz="2400" b="1" i="1" dirty="0" smtClean="0"/>
              <a:t>наличие адресата</a:t>
            </a:r>
            <a:r>
              <a:rPr lang="en-US" sz="2400" b="1" i="1" dirty="0" smtClean="0"/>
              <a:t>]</a:t>
            </a:r>
            <a:endParaRPr lang="ru-RU" sz="2400" b="1" i="1" dirty="0" smtClean="0"/>
          </a:p>
          <a:p>
            <a:pPr lvl="0"/>
            <a:r>
              <a:rPr lang="en-US" sz="2400" dirty="0"/>
              <a:t>Sè:dú	</a:t>
            </a:r>
            <a:r>
              <a:rPr lang="en-US" sz="2400" b="1" dirty="0"/>
              <a:t>m-á:	</a:t>
            </a:r>
            <a:r>
              <a:rPr lang="en-US" sz="2400" dirty="0"/>
              <a:t>	</a:t>
            </a:r>
            <a:r>
              <a:rPr lang="en-US" sz="2400" baseline="30000" dirty="0"/>
              <a:t>↓</a:t>
            </a:r>
            <a:r>
              <a:rPr lang="en-US" sz="2400" b="1" dirty="0" err="1"/>
              <a:t>yàla</a:t>
            </a:r>
            <a:r>
              <a:rPr lang="en-US" sz="2400" b="1" dirty="0"/>
              <a:t>́</a:t>
            </a:r>
            <a:r>
              <a:rPr lang="en-US" sz="2400" dirty="0"/>
              <a:t>		</a:t>
            </a:r>
            <a:r>
              <a:rPr lang="en-US" sz="2400" dirty="0" err="1"/>
              <a:t>hùli</a:t>
            </a:r>
            <a:r>
              <a:rPr lang="en-US" sz="2400" dirty="0"/>
              <a:t>́</a:t>
            </a:r>
            <a:br>
              <a:rPr lang="en-US" sz="2400" dirty="0"/>
            </a:br>
            <a:r>
              <a:rPr lang="ru-RU" sz="2400" dirty="0" smtClean="0"/>
              <a:t>С</a:t>
            </a:r>
            <a:r>
              <a:rPr lang="en-US" sz="2400" dirty="0" smtClean="0"/>
              <a:t>.</a:t>
            </a:r>
            <a:r>
              <a:rPr lang="en-US" sz="2400" dirty="0"/>
              <a:t>		1Sg-Loc	</a:t>
            </a:r>
            <a:r>
              <a:rPr lang="ru-RU" sz="2400" dirty="0" smtClean="0"/>
              <a:t>прийти</a:t>
            </a:r>
            <a:r>
              <a:rPr lang="en-US" sz="2400" dirty="0" smtClean="0"/>
              <a:t>.</a:t>
            </a:r>
            <a:r>
              <a:rPr lang="en-US" sz="2400" dirty="0" err="1" smtClean="0"/>
              <a:t>Imper</a:t>
            </a:r>
            <a:r>
              <a:rPr lang="en-US" sz="2400" dirty="0"/>
              <a:t>	</a:t>
            </a:r>
            <a:r>
              <a:rPr lang="ru-RU" sz="2400" dirty="0" smtClean="0"/>
              <a:t>сказать</a:t>
            </a:r>
            <a:r>
              <a:rPr lang="en-US" sz="2400" dirty="0" smtClean="0"/>
              <a:t>.</a:t>
            </a:r>
            <a:r>
              <a:rPr lang="en-US" sz="2400" dirty="0" err="1" smtClean="0"/>
              <a:t>Pfv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‘</a:t>
            </a:r>
            <a:r>
              <a:rPr lang="ru-RU" sz="2400" dirty="0" smtClean="0"/>
              <a:t>Сейду сказал мне прийти</a:t>
            </a:r>
            <a:r>
              <a:rPr lang="en-US" sz="2400" dirty="0" smtClean="0"/>
              <a:t>.’</a:t>
            </a:r>
            <a:endParaRPr lang="ru-RU" sz="2400" dirty="0" smtClean="0"/>
          </a:p>
          <a:p>
            <a:pPr marL="0" lvl="0" indent="0">
              <a:buNone/>
            </a:pPr>
            <a:r>
              <a:rPr lang="en-US" sz="2400" b="1" i="1" dirty="0" smtClean="0"/>
              <a:t>[</a:t>
            </a:r>
            <a:r>
              <a:rPr lang="ru-RU" sz="2400" b="1" i="1" dirty="0" smtClean="0"/>
              <a:t>рефлексивное маркирование восстанавливается</a:t>
            </a:r>
            <a:r>
              <a:rPr lang="en-US" sz="2400" b="1" i="1" dirty="0" smtClean="0"/>
              <a:t>]</a:t>
            </a:r>
            <a:endParaRPr lang="ru-RU" sz="2400" b="1" i="1" dirty="0"/>
          </a:p>
          <a:p>
            <a:pPr lvl="0"/>
            <a:r>
              <a:rPr lang="en-US" sz="2400" dirty="0" smtClean="0"/>
              <a:t>Sè:dú</a:t>
            </a:r>
            <a:r>
              <a:rPr lang="en-US" sz="2400" dirty="0"/>
              <a:t>	m-á:	</a:t>
            </a:r>
            <a:r>
              <a:rPr lang="ru-RU" sz="2400" dirty="0" smtClean="0"/>
              <a:t> 	</a:t>
            </a:r>
            <a:r>
              <a:rPr lang="en-US" sz="2400" dirty="0" smtClean="0"/>
              <a:t>[[</a:t>
            </a:r>
            <a:r>
              <a:rPr lang="en-US" sz="2400" b="1" dirty="0"/>
              <a:t>hà	</a:t>
            </a:r>
            <a:r>
              <a:rPr lang="en-US" sz="2400" i="1" dirty="0"/>
              <a:t>(*ŋ̀)		</a:t>
            </a:r>
            <a:r>
              <a:rPr lang="en-US" sz="2400" baseline="30000" dirty="0"/>
              <a:t>↑</a:t>
            </a:r>
            <a:r>
              <a:rPr lang="en-US" sz="2400" dirty="0" err="1" smtClean="0"/>
              <a:t>númε</a:t>
            </a:r>
            <a:r>
              <a:rPr lang="en-US" sz="2400" dirty="0" smtClean="0"/>
              <a:t>̀-</a:t>
            </a:r>
            <a:r>
              <a:rPr lang="en-US" sz="2400" dirty="0" err="1" smtClean="0"/>
              <a:t>i</a:t>
            </a:r>
            <a:r>
              <a:rPr lang="en-US" sz="2400" dirty="0" smtClean="0"/>
              <a:t>́ⁿ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 smtClean="0"/>
              <a:t>С</a:t>
            </a:r>
            <a:r>
              <a:rPr lang="en-US" sz="2400" dirty="0" smtClean="0"/>
              <a:t>.</a:t>
            </a:r>
            <a:r>
              <a:rPr lang="en-US" sz="2400" dirty="0"/>
              <a:t>	 	1Sg-Loc 	</a:t>
            </a:r>
            <a:r>
              <a:rPr lang="en-US" sz="2400" dirty="0" err="1"/>
              <a:t>Refl</a:t>
            </a:r>
            <a:r>
              <a:rPr lang="en-US" sz="2400" dirty="0"/>
              <a:t>	1Sg.Poss	</a:t>
            </a:r>
            <a:r>
              <a:rPr lang="ru-RU" sz="2400" dirty="0" smtClean="0"/>
              <a:t>рука-</a:t>
            </a:r>
            <a:r>
              <a:rPr lang="en-US" sz="2400" dirty="0" smtClean="0"/>
              <a:t>Dim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b="1" dirty="0" err="1" smtClean="0"/>
              <a:t>cólo</a:t>
            </a:r>
            <a:r>
              <a:rPr lang="en-US" sz="2400" b="1" dirty="0" smtClean="0"/>
              <a:t>́</a:t>
            </a:r>
            <a:r>
              <a:rPr lang="en-US" sz="2400" dirty="0" smtClean="0"/>
              <a:t>]	</a:t>
            </a:r>
            <a:r>
              <a:rPr lang="ru-RU" sz="2400" dirty="0" smtClean="0"/>
              <a:t>	</a:t>
            </a:r>
            <a:r>
              <a:rPr lang="en-US" sz="2400" dirty="0" err="1" smtClean="0"/>
              <a:t>hùli</a:t>
            </a:r>
            <a:r>
              <a:rPr lang="en-US" sz="2400" dirty="0" smtClean="0"/>
              <a:t>́</a:t>
            </a:r>
            <a:r>
              <a:rPr lang="en-US" sz="2400" dirty="0"/>
              <a:t>]	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резать</a:t>
            </a:r>
            <a:r>
              <a:rPr lang="en-US" sz="2400" dirty="0" smtClean="0"/>
              <a:t>.</a:t>
            </a:r>
            <a:r>
              <a:rPr lang="en-US" sz="2400" dirty="0" err="1" smtClean="0"/>
              <a:t>Imper</a:t>
            </a:r>
            <a:r>
              <a:rPr lang="en-US" sz="2400" dirty="0"/>
              <a:t>	</a:t>
            </a:r>
            <a:r>
              <a:rPr lang="ru-RU" sz="2400" dirty="0" smtClean="0"/>
              <a:t>сказать</a:t>
            </a:r>
            <a:r>
              <a:rPr lang="en-US" sz="2400" dirty="0" smtClean="0"/>
              <a:t>.</a:t>
            </a:r>
            <a:r>
              <a:rPr lang="en-US" sz="2400" dirty="0" err="1" smtClean="0"/>
              <a:t>Pfv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‘</a:t>
            </a:r>
            <a:r>
              <a:rPr lang="ru-RU" sz="2400" dirty="0" smtClean="0"/>
              <a:t>Сейду сказал мне отрезать мой</a:t>
            </a:r>
            <a:r>
              <a:rPr lang="ru-RU" sz="2400" dirty="0"/>
              <a:t> </a:t>
            </a:r>
            <a:r>
              <a:rPr lang="en-US" sz="2400" dirty="0" smtClean="0"/>
              <a:t>[*</a:t>
            </a:r>
            <a:r>
              <a:rPr lang="ru-RU" sz="2400" dirty="0" smtClean="0"/>
              <a:t>его</a:t>
            </a:r>
            <a:r>
              <a:rPr lang="en-US" sz="2400" dirty="0" smtClean="0"/>
              <a:t>] </a:t>
            </a:r>
            <a:r>
              <a:rPr lang="ru-RU" sz="2400" dirty="0" smtClean="0"/>
              <a:t>палец</a:t>
            </a:r>
            <a:r>
              <a:rPr lang="en-US" sz="2400" dirty="0" smtClean="0"/>
              <a:t>.’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5462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Адресат </a:t>
            </a:r>
            <a:r>
              <a:rPr lang="en-US" dirty="0" smtClean="0">
                <a:solidFill>
                  <a:srgbClr val="FF0000"/>
                </a:solidFill>
              </a:rPr>
              <a:t>vs. </a:t>
            </a:r>
            <a:r>
              <a:rPr lang="ru-RU" dirty="0" smtClean="0">
                <a:solidFill>
                  <a:srgbClr val="FF0000"/>
                </a:solidFill>
              </a:rPr>
              <a:t>особая форма субъекта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3"/>
            <a:ext cx="7139136" cy="4248473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Диахронически</a:t>
            </a:r>
            <a:r>
              <a:rPr lang="ru-RU" sz="2800" dirty="0" smtClean="0"/>
              <a:t> – видимо, все-таки адресат</a:t>
            </a:r>
          </a:p>
          <a:p>
            <a:r>
              <a:rPr lang="ru-RU" sz="2800" dirty="0" smtClean="0"/>
              <a:t>Линейная позиция</a:t>
            </a:r>
          </a:p>
          <a:p>
            <a:r>
              <a:rPr lang="ru-RU" sz="2800" dirty="0" err="1" smtClean="0"/>
              <a:t>Рефлексив</a:t>
            </a:r>
            <a:r>
              <a:rPr lang="ru-RU" sz="2800" dirty="0" smtClean="0"/>
              <a:t> должен контролироваться по меньшей мере следом</a:t>
            </a:r>
            <a:r>
              <a:rPr lang="en-US" sz="2800" dirty="0" smtClean="0"/>
              <a:t>/</a:t>
            </a:r>
            <a:r>
              <a:rPr lang="ru-RU" sz="2800" dirty="0" err="1" smtClean="0"/>
              <a:t>неозвученной</a:t>
            </a:r>
            <a:r>
              <a:rPr lang="ru-RU" sz="2800" dirty="0" smtClean="0"/>
              <a:t> копией составляющей субъекта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257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Синтаксический аргумент:</a:t>
            </a:r>
          </a:p>
          <a:p>
            <a:r>
              <a:rPr lang="ru-RU" sz="2400" dirty="0"/>
              <a:t>[</a:t>
            </a:r>
            <a:r>
              <a:rPr lang="en-US" sz="2400" dirty="0"/>
              <a:t>wo</a:t>
            </a:r>
            <a:r>
              <a:rPr lang="ru-RU" sz="2400" dirty="0"/>
              <a:t>̀	</a:t>
            </a:r>
            <a:r>
              <a:rPr lang="ru-RU" sz="2400" dirty="0" smtClean="0"/>
              <a:t>	</a:t>
            </a:r>
            <a:r>
              <a:rPr lang="en-US" sz="2400" dirty="0" err="1" smtClean="0"/>
              <a:t>na</a:t>
            </a:r>
            <a:r>
              <a:rPr lang="ru-RU" sz="2400" dirty="0"/>
              <a:t>́:]	</a:t>
            </a:r>
            <a:r>
              <a:rPr lang="en-US" sz="2400" dirty="0" err="1"/>
              <a:t>ka</a:t>
            </a:r>
            <a:r>
              <a:rPr lang="ru-RU" sz="2400" dirty="0"/>
              <a:t>̀	</a:t>
            </a:r>
            <a:r>
              <a:rPr lang="en-US" sz="2400" dirty="0"/>
              <a:t>[</a:t>
            </a:r>
            <a:r>
              <a:rPr lang="ru-RU" sz="2400" dirty="0" smtClean="0"/>
              <a:t>[</a:t>
            </a:r>
            <a:r>
              <a:rPr lang="en-US" sz="2400" b="1" dirty="0"/>
              <a:t>cu</a:t>
            </a:r>
            <a:r>
              <a:rPr lang="ru-RU" sz="2400" b="1" dirty="0"/>
              <a:t>̀</a:t>
            </a:r>
            <a:r>
              <a:rPr lang="en-US" sz="2400" b="1" dirty="0"/>
              <a:t>g</a:t>
            </a:r>
            <a:r>
              <a:rPr lang="ru-RU" sz="2400" b="1" dirty="0"/>
              <a:t>ɔ́	</a:t>
            </a:r>
            <a:r>
              <a:rPr lang="en-US" sz="2400" b="1" dirty="0" err="1"/>
              <a:t>mε</a:t>
            </a:r>
            <a:r>
              <a:rPr lang="ru-RU" sz="2400" dirty="0"/>
              <a:t>́]	</a:t>
            </a:r>
            <a:r>
              <a:rPr lang="en-US" sz="2400" dirty="0"/>
              <a:t>w</a:t>
            </a:r>
            <a:r>
              <a:rPr lang="ru-RU" sz="2400" dirty="0"/>
              <a:t>-</a:t>
            </a:r>
            <a:r>
              <a:rPr lang="en-US" sz="2400" dirty="0"/>
              <a:t>a</a:t>
            </a:r>
            <a:r>
              <a:rPr lang="ru-RU" sz="2400" dirty="0"/>
              <a:t>́:	</a:t>
            </a:r>
            <a:br>
              <a:rPr lang="ru-RU" sz="2400" dirty="0"/>
            </a:br>
            <a:r>
              <a:rPr lang="ru-RU" sz="2400" dirty="0" smtClean="0"/>
              <a:t>3</a:t>
            </a:r>
            <a:r>
              <a:rPr lang="en-US" sz="2400" dirty="0" err="1"/>
              <a:t>Sg</a:t>
            </a:r>
            <a:r>
              <a:rPr lang="ru-RU" sz="2400" dirty="0"/>
              <a:t>.</a:t>
            </a:r>
            <a:r>
              <a:rPr lang="en-US" sz="2400" dirty="0" err="1"/>
              <a:t>Poss</a:t>
            </a:r>
            <a:r>
              <a:rPr lang="ru-RU" sz="2400" dirty="0"/>
              <a:t>	</a:t>
            </a:r>
            <a:r>
              <a:rPr lang="ru-RU" sz="2400" dirty="0" smtClean="0"/>
              <a:t>мать</a:t>
            </a:r>
            <a:r>
              <a:rPr lang="ru-RU" sz="2400" dirty="0"/>
              <a:t>	</a:t>
            </a:r>
            <a:r>
              <a:rPr lang="en-US" sz="2400" dirty="0" err="1"/>
              <a:t>Quot</a:t>
            </a:r>
            <a:r>
              <a:rPr lang="ru-RU" sz="2400" dirty="0"/>
              <a:t>.</a:t>
            </a:r>
            <a:r>
              <a:rPr lang="en-US" sz="2400" dirty="0"/>
              <a:t>L</a:t>
            </a:r>
            <a:r>
              <a:rPr lang="ru-RU" sz="2400" dirty="0"/>
              <a:t>	</a:t>
            </a:r>
            <a:r>
              <a:rPr lang="en-US" sz="2400" dirty="0"/>
              <a:t>Dem</a:t>
            </a:r>
            <a:r>
              <a:rPr lang="ru-RU" sz="2400" dirty="0"/>
              <a:t> 	</a:t>
            </a:r>
            <a:r>
              <a:rPr lang="ru-RU" sz="2400" dirty="0" smtClean="0"/>
              <a:t>если</a:t>
            </a:r>
            <a:r>
              <a:rPr lang="ru-RU" sz="2400" dirty="0"/>
              <a:t>	3</a:t>
            </a:r>
            <a:r>
              <a:rPr lang="en-US" sz="2400" dirty="0" err="1"/>
              <a:t>Sg</a:t>
            </a:r>
            <a:r>
              <a:rPr lang="ru-RU" sz="2400" dirty="0" smtClean="0"/>
              <a:t>-</a:t>
            </a:r>
            <a:r>
              <a:rPr lang="en-US" sz="2400" dirty="0" err="1" smtClean="0"/>
              <a:t>Loc</a:t>
            </a:r>
            <a:r>
              <a:rPr lang="ru-RU" sz="2400" dirty="0"/>
              <a:t>	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err="1" smtClean="0"/>
              <a:t>ji</a:t>
            </a:r>
            <a:r>
              <a:rPr lang="ru-RU" sz="2400" dirty="0"/>
              <a:t>̀:	</a:t>
            </a:r>
            <a:r>
              <a:rPr lang="ru-RU" sz="2400" dirty="0" smtClean="0"/>
              <a:t>	</a:t>
            </a:r>
            <a:r>
              <a:rPr lang="en-US" sz="2400" dirty="0" smtClean="0"/>
              <a:t>k</a:t>
            </a:r>
            <a:r>
              <a:rPr lang="ru-RU" sz="2400" dirty="0"/>
              <a:t>ɔ́</a:t>
            </a:r>
            <a:r>
              <a:rPr lang="en-US" sz="2400" dirty="0"/>
              <a:t>li</a:t>
            </a:r>
            <a:r>
              <a:rPr lang="ru-RU" sz="2400" dirty="0"/>
              <a:t>̀	</a:t>
            </a:r>
            <a:r>
              <a:rPr lang="ru-RU" sz="2400" dirty="0" smtClean="0"/>
              <a:t>	[</a:t>
            </a:r>
            <a:r>
              <a:rPr lang="en-US" sz="2400" dirty="0"/>
              <a:t>ha</a:t>
            </a:r>
            <a:r>
              <a:rPr lang="ru-RU" sz="2400" dirty="0"/>
              <a:t>̀	</a:t>
            </a:r>
            <a:r>
              <a:rPr lang="en-US" sz="2400" dirty="0"/>
              <a:t>t</a:t>
            </a:r>
            <a:r>
              <a:rPr lang="ru-RU" sz="2400" dirty="0"/>
              <a:t>ɔ́</a:t>
            </a:r>
            <a:r>
              <a:rPr lang="en-US" sz="2400" dirty="0" err="1"/>
              <a:t>gu</a:t>
            </a:r>
            <a:r>
              <a:rPr lang="ru-RU" sz="2400" dirty="0"/>
              <a:t>́]	</a:t>
            </a:r>
            <a:r>
              <a:rPr lang="en-US" sz="2400" dirty="0" err="1" smtClean="0"/>
              <a:t>lu</a:t>
            </a:r>
            <a:r>
              <a:rPr lang="ru-RU" sz="2400" dirty="0"/>
              <a:t>̀</a:t>
            </a:r>
            <a:r>
              <a:rPr lang="en-US" sz="2400" dirty="0" err="1"/>
              <a:t>ga</a:t>
            </a:r>
            <a:r>
              <a:rPr lang="ru-RU" sz="2400" dirty="0" smtClean="0"/>
              <a:t>́</a:t>
            </a:r>
            <a:r>
              <a:rPr lang="en-US" sz="2400" dirty="0" smtClean="0"/>
              <a:t>]</a:t>
            </a:r>
            <a:r>
              <a:rPr lang="ru-RU" sz="2400" dirty="0"/>
              <a:t>	</a:t>
            </a:r>
            <a:br>
              <a:rPr lang="ru-RU" sz="2400" dirty="0"/>
            </a:br>
            <a:r>
              <a:rPr lang="ru-RU" sz="2400" dirty="0" smtClean="0"/>
              <a:t>вода.</a:t>
            </a:r>
            <a:r>
              <a:rPr lang="en-US" sz="2400" dirty="0"/>
              <a:t>L</a:t>
            </a:r>
            <a:r>
              <a:rPr lang="ru-RU" sz="2400" dirty="0"/>
              <a:t>	</a:t>
            </a:r>
            <a:r>
              <a:rPr lang="ru-RU" sz="2400" dirty="0" smtClean="0"/>
              <a:t>черпать.</a:t>
            </a:r>
            <a:r>
              <a:rPr lang="en-US" sz="2400" dirty="0" err="1"/>
              <a:t>Pfv</a:t>
            </a:r>
            <a:r>
              <a:rPr lang="ru-RU" sz="2400" dirty="0"/>
              <a:t>.↑	</a:t>
            </a:r>
            <a:r>
              <a:rPr lang="en-US" sz="2400" dirty="0" err="1" smtClean="0"/>
              <a:t>Refl</a:t>
            </a:r>
            <a:r>
              <a:rPr lang="ru-RU" sz="2400" dirty="0"/>
              <a:t>	</a:t>
            </a:r>
            <a:r>
              <a:rPr lang="ru-RU" sz="2400" dirty="0" smtClean="0"/>
              <a:t>рот </a:t>
            </a:r>
            <a:r>
              <a:rPr lang="ru-RU" sz="2400" dirty="0"/>
              <a:t>	</a:t>
            </a:r>
            <a:r>
              <a:rPr lang="ru-RU" sz="2400" dirty="0" smtClean="0"/>
              <a:t>полоскать.</a:t>
            </a:r>
            <a:r>
              <a:rPr lang="en-US" sz="2400" dirty="0" err="1" smtClean="0"/>
              <a:t>Imper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Их </a:t>
            </a:r>
            <a:r>
              <a:rPr lang="ru-RU" sz="2400" dirty="0"/>
              <a:t>мать сказала: «Если так, зачерпни воды и ополосни рот».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062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400" dirty="0" smtClean="0"/>
              <a:t>Адресат – не всегда соответствует лицу, к которому обращаются:</a:t>
            </a:r>
          </a:p>
          <a:p>
            <a:r>
              <a:rPr lang="ru-RU" sz="2400" dirty="0" smtClean="0"/>
              <a:t>[</a:t>
            </a:r>
            <a:r>
              <a:rPr lang="ru-RU" sz="2400" dirty="0"/>
              <a:t>ɲ</a:t>
            </a:r>
            <a:r>
              <a:rPr lang="en-US" sz="2400" dirty="0"/>
              <a:t>ε</a:t>
            </a:r>
            <a:r>
              <a:rPr lang="ru-RU" sz="2400" dirty="0"/>
              <a:t>̀Ɂⁿ</a:t>
            </a:r>
            <a:r>
              <a:rPr lang="en-US" sz="2400" dirty="0"/>
              <a:t>ε</a:t>
            </a:r>
            <a:r>
              <a:rPr lang="ru-RU" sz="2400" dirty="0"/>
              <a:t>̀	</a:t>
            </a:r>
            <a:r>
              <a:rPr lang="en-US" sz="2400" dirty="0" err="1" smtClean="0"/>
              <a:t>hε</a:t>
            </a:r>
            <a:r>
              <a:rPr lang="ru-RU" sz="2400" dirty="0"/>
              <a:t>́ⁿ	</a:t>
            </a:r>
            <a:r>
              <a:rPr lang="en-US" sz="2400" dirty="0" err="1"/>
              <a:t>ju</a:t>
            </a:r>
            <a:r>
              <a:rPr lang="ru-RU" sz="2400" dirty="0"/>
              <a:t>̀</a:t>
            </a:r>
            <a:r>
              <a:rPr lang="en-US" sz="2400" dirty="0" err="1"/>
              <a:t>gε</a:t>
            </a:r>
            <a:r>
              <a:rPr lang="ru-RU" sz="2400" dirty="0"/>
              <a:t>́		</a:t>
            </a:r>
            <a:r>
              <a:rPr lang="en-US" sz="2400" dirty="0" err="1"/>
              <a:t>mε</a:t>
            </a:r>
            <a:r>
              <a:rPr lang="ru-RU" sz="2400" dirty="0"/>
              <a:t>̀	</a:t>
            </a:r>
            <a:r>
              <a:rPr lang="en-US" sz="2400" dirty="0"/>
              <a:t>ta</a:t>
            </a:r>
            <a:r>
              <a:rPr lang="ru-RU" sz="2400" dirty="0"/>
              <a:t>́</a:t>
            </a:r>
            <a:r>
              <a:rPr lang="en-US" sz="2400" dirty="0"/>
              <a:t>w</a:t>
            </a:r>
            <a:r>
              <a:rPr lang="ru-RU" sz="2400" dirty="0"/>
              <a:t>ⁿ]		</a:t>
            </a:r>
            <a:br>
              <a:rPr lang="ru-RU" sz="2400" dirty="0"/>
            </a:br>
            <a:r>
              <a:rPr lang="ru-RU" sz="2400" dirty="0"/>
              <a:t>человек 		узнать.</a:t>
            </a:r>
            <a:r>
              <a:rPr lang="en-US" sz="2400" dirty="0" err="1"/>
              <a:t>Pfv</a:t>
            </a:r>
            <a:r>
              <a:rPr lang="en-US" sz="2400" dirty="0"/>
              <a:t>	</a:t>
            </a:r>
            <a:r>
              <a:rPr lang="ru-RU" sz="2400" dirty="0"/>
              <a:t>если.</a:t>
            </a:r>
            <a:r>
              <a:rPr lang="en-US" sz="2400" dirty="0"/>
              <a:t>L</a:t>
            </a:r>
            <a:r>
              <a:rPr lang="ru-RU" sz="2400" dirty="0"/>
              <a:t>	</a:t>
            </a:r>
            <a:r>
              <a:rPr lang="en-US" sz="2400" dirty="0" err="1"/>
              <a:t>ExpPrf</a:t>
            </a:r>
            <a:r>
              <a:rPr lang="ru-RU" sz="2400" dirty="0"/>
              <a:t>.</a:t>
            </a:r>
            <a:r>
              <a:rPr lang="en-US" sz="2400" dirty="0" err="1"/>
              <a:t>Neg</a:t>
            </a:r>
            <a:r>
              <a:rPr lang="ru-RU" sz="2400" dirty="0"/>
              <a:t>	</a:t>
            </a:r>
            <a:br>
              <a:rPr lang="ru-RU" sz="2400" dirty="0"/>
            </a:br>
            <a:r>
              <a:rPr lang="en-US" sz="2400" dirty="0" err="1"/>
              <a:t>ka</a:t>
            </a:r>
            <a:r>
              <a:rPr lang="ru-RU" sz="2400" dirty="0"/>
              <a:t>́	</a:t>
            </a:r>
            <a:r>
              <a:rPr lang="ru-RU" sz="2400" dirty="0" smtClean="0"/>
              <a:t>	[</a:t>
            </a:r>
            <a:r>
              <a:rPr lang="en-US" sz="2400" b="1" dirty="0" err="1"/>
              <a:t>ko</a:t>
            </a:r>
            <a:r>
              <a:rPr lang="ru-RU" sz="2400" b="1" dirty="0"/>
              <a:t>̀	</a:t>
            </a:r>
            <a:r>
              <a:rPr lang="en-US" sz="2400" b="1" dirty="0" err="1"/>
              <a:t>ba</a:t>
            </a:r>
            <a:r>
              <a:rPr lang="ru-RU" sz="2400" b="1" dirty="0"/>
              <a:t>̀Ɂⁿ</a:t>
            </a:r>
            <a:r>
              <a:rPr lang="en-US" sz="2400" b="1" dirty="0"/>
              <a:t>a</a:t>
            </a:r>
            <a:r>
              <a:rPr lang="ru-RU" sz="2400" b="1" dirty="0"/>
              <a:t>̀		</a:t>
            </a:r>
            <a:r>
              <a:rPr lang="en-US" sz="2400" b="1" dirty="0" err="1"/>
              <a:t>wa</a:t>
            </a:r>
            <a:r>
              <a:rPr lang="ru-RU" sz="2400" dirty="0"/>
              <a:t>́]	</a:t>
            </a:r>
            <a:r>
              <a:rPr lang="en-US" sz="2400" dirty="0"/>
              <a:t>la</a:t>
            </a:r>
            <a:r>
              <a:rPr lang="ru-RU" sz="2400" dirty="0"/>
              <a:t>̀-</a:t>
            </a:r>
            <a:r>
              <a:rPr lang="en-US" sz="2400" dirty="0"/>
              <a:t>li</a:t>
            </a:r>
            <a:r>
              <a:rPr lang="ru-RU" sz="2400" dirty="0"/>
              <a:t>́		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err="1" smtClean="0"/>
              <a:t>Quot</a:t>
            </a:r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dirty="0" smtClean="0"/>
              <a:t>Dem</a:t>
            </a:r>
            <a:r>
              <a:rPr lang="ru-RU" sz="2400" dirty="0"/>
              <a:t>	владелец.</a:t>
            </a:r>
            <a:r>
              <a:rPr lang="en-US" sz="2400" dirty="0"/>
              <a:t>L</a:t>
            </a:r>
            <a:r>
              <a:rPr lang="ru-RU" sz="2400" dirty="0"/>
              <a:t>	</a:t>
            </a:r>
            <a:r>
              <a:rPr lang="en-US" sz="2400" dirty="0" err="1"/>
              <a:t>Loc</a:t>
            </a:r>
            <a:r>
              <a:rPr lang="ru-RU" sz="2400" dirty="0"/>
              <a:t>	</a:t>
            </a:r>
            <a:r>
              <a:rPr lang="en-US" sz="2400" dirty="0"/>
              <a:t>Logo</a:t>
            </a:r>
            <a:r>
              <a:rPr lang="ru-RU" sz="2400" dirty="0"/>
              <a:t>-</a:t>
            </a:r>
            <a:r>
              <a:rPr lang="en-US" sz="2400" dirty="0" err="1" smtClean="0"/>
              <a:t>Acc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b="1" dirty="0" smtClean="0"/>
              <a:t>da</a:t>
            </a:r>
            <a:r>
              <a:rPr lang="ru-RU" sz="2400" b="1" dirty="0"/>
              <a:t>̀</a:t>
            </a:r>
            <a:r>
              <a:rPr lang="en-US" sz="2400" b="1" dirty="0"/>
              <a:t>la</a:t>
            </a:r>
            <a:r>
              <a:rPr lang="ru-RU" sz="2400" b="1" dirty="0"/>
              <a:t>́</a:t>
            </a:r>
            <a:br>
              <a:rPr lang="ru-RU" sz="2400" b="1" dirty="0"/>
            </a:br>
            <a:r>
              <a:rPr lang="ru-RU" sz="2400" dirty="0" smtClean="0"/>
              <a:t>убить.</a:t>
            </a:r>
            <a:r>
              <a:rPr lang="en-US" sz="2400" dirty="0" err="1"/>
              <a:t>Imper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«Человек, который узнает </a:t>
            </a:r>
            <a:r>
              <a:rPr lang="en-US" sz="2400" dirty="0" smtClean="0"/>
              <a:t>[</a:t>
            </a:r>
            <a:r>
              <a:rPr lang="ru-RU" sz="2400" dirty="0" smtClean="0"/>
              <a:t>это</a:t>
            </a:r>
            <a:r>
              <a:rPr lang="en-US" sz="2400" dirty="0" smtClean="0"/>
              <a:t>]</a:t>
            </a:r>
            <a:r>
              <a:rPr lang="ru-RU" sz="2400" dirty="0" smtClean="0"/>
              <a:t>, пусть убьет меня!»</a:t>
            </a:r>
          </a:p>
          <a:p>
            <a:pPr marL="0" indent="0">
              <a:buNone/>
            </a:pPr>
            <a:r>
              <a:rPr lang="ru-RU" sz="2400" dirty="0" smtClean="0"/>
              <a:t>То, что явно не является адресатом, маркируется локативом:</a:t>
            </a:r>
          </a:p>
          <a:p>
            <a:r>
              <a:rPr lang="en-US" sz="2400" dirty="0" err="1"/>
              <a:t>fu</a:t>
            </a:r>
            <a:r>
              <a:rPr lang="ru-RU" sz="2400" dirty="0"/>
              <a:t>̀</a:t>
            </a:r>
            <a:r>
              <a:rPr lang="en-US" sz="2400" dirty="0"/>
              <a:t>l</a:t>
            </a:r>
            <a:r>
              <a:rPr lang="ru-RU" sz="2400" dirty="0"/>
              <a:t>-</a:t>
            </a:r>
            <a:r>
              <a:rPr lang="en-US" sz="2400" dirty="0"/>
              <a:t>ε</a:t>
            </a:r>
            <a:r>
              <a:rPr lang="ru-RU" sz="2400" dirty="0"/>
              <a:t>́=:		</a:t>
            </a:r>
            <a:r>
              <a:rPr lang="en-US" sz="2400" dirty="0"/>
              <a:t>la</a:t>
            </a:r>
            <a:r>
              <a:rPr lang="ru-RU" sz="2400" dirty="0"/>
              <a:t>́	</a:t>
            </a:r>
            <a:r>
              <a:rPr lang="en-US" sz="2400" dirty="0" err="1"/>
              <a:t>sa</a:t>
            </a:r>
            <a:r>
              <a:rPr lang="ru-RU" sz="2400" dirty="0"/>
              <a:t>̀Ɂ</a:t>
            </a:r>
            <a:r>
              <a:rPr lang="en-US" sz="2400" dirty="0"/>
              <a:t>a</a:t>
            </a:r>
            <a:r>
              <a:rPr lang="ru-RU" sz="2400" dirty="0"/>
              <a:t>̀-</a:t>
            </a:r>
            <a:r>
              <a:rPr lang="en-US" sz="2400" dirty="0"/>
              <a:t>ta</a:t>
            </a:r>
            <a:r>
              <a:rPr lang="ru-RU" sz="2400" dirty="0"/>
              <a:t>̀</a:t>
            </a:r>
            <a:r>
              <a:rPr lang="en-US" sz="2400" dirty="0" err="1"/>
              <a:t>ra</a:t>
            </a:r>
            <a:r>
              <a:rPr lang="ru-RU" sz="2400" dirty="0"/>
              <a:t>́		</a:t>
            </a:r>
            <a:r>
              <a:rPr lang="en-US" sz="2400" dirty="0"/>
              <a:t>ta</a:t>
            </a:r>
            <a:r>
              <a:rPr lang="ru-RU" sz="2400" dirty="0"/>
              <a:t>̀:</a:t>
            </a:r>
            <a:r>
              <a:rPr lang="en-US" sz="2400" dirty="0" err="1"/>
              <a:t>ndε</a:t>
            </a:r>
            <a:r>
              <a:rPr lang="ru-RU" sz="2400" dirty="0"/>
              <a:t>̀	</a:t>
            </a:r>
            <a:r>
              <a:rPr lang="en-US" sz="2400" dirty="0" err="1"/>
              <a:t>sa</a:t>
            </a:r>
            <a:r>
              <a:rPr lang="ru-RU" sz="2400" dirty="0"/>
              <a:t>́</a:t>
            </a:r>
            <a:br>
              <a:rPr lang="ru-RU" sz="2400" dirty="0"/>
            </a:br>
            <a:r>
              <a:rPr lang="ru-RU" sz="2400" dirty="0"/>
              <a:t>сказать.</a:t>
            </a:r>
            <a:r>
              <a:rPr lang="en-US" sz="2400" dirty="0" err="1"/>
              <a:t>Pfv</a:t>
            </a:r>
            <a:r>
              <a:rPr lang="ru-RU" sz="2400" dirty="0"/>
              <a:t>-</a:t>
            </a:r>
            <a:r>
              <a:rPr lang="en-US" sz="2400" dirty="0" err="1"/>
              <a:t>Ch</a:t>
            </a:r>
            <a:r>
              <a:rPr lang="ru-RU" sz="2400" dirty="0"/>
              <a:t>	</a:t>
            </a:r>
            <a:r>
              <a:rPr lang="en-US" sz="2400" dirty="0"/>
              <a:t>Logo</a:t>
            </a:r>
            <a:r>
              <a:rPr lang="ru-RU" sz="2400" dirty="0"/>
              <a:t>.</a:t>
            </a:r>
            <a:r>
              <a:rPr lang="en-US" sz="2400" dirty="0"/>
              <a:t>H</a:t>
            </a:r>
            <a:r>
              <a:rPr lang="ru-RU" sz="2400" dirty="0"/>
              <a:t>	</a:t>
            </a:r>
            <a:r>
              <a:rPr lang="ru-RU" sz="2400" dirty="0" err="1"/>
              <a:t>молодой.человек</a:t>
            </a:r>
            <a:r>
              <a:rPr lang="ru-RU" sz="2400" dirty="0"/>
              <a:t>	три	иметь</a:t>
            </a:r>
            <a:br>
              <a:rPr lang="ru-RU" sz="2400" dirty="0"/>
            </a:br>
            <a:r>
              <a:rPr lang="en-US" sz="2400" dirty="0" err="1"/>
              <a:t>ka</a:t>
            </a:r>
            <a:r>
              <a:rPr lang="ru-RU" sz="2400" dirty="0"/>
              <a:t>̀	</a:t>
            </a:r>
            <a:r>
              <a:rPr lang="ru-RU" sz="2400" dirty="0" smtClean="0"/>
              <a:t> 	</a:t>
            </a:r>
            <a:r>
              <a:rPr lang="en-US" sz="2400" b="1" dirty="0" smtClean="0"/>
              <a:t>b</a:t>
            </a:r>
            <a:r>
              <a:rPr lang="ru-RU" sz="2400" b="1" dirty="0"/>
              <a:t>-</a:t>
            </a:r>
            <a:r>
              <a:rPr lang="en-US" sz="2400" b="1" dirty="0" err="1"/>
              <a:t>wa</a:t>
            </a:r>
            <a:r>
              <a:rPr lang="ru-RU" sz="2400" b="1" dirty="0"/>
              <a:t>̀</a:t>
            </a:r>
            <a:r>
              <a:rPr lang="ru-RU" sz="2400" dirty="0"/>
              <a:t>		</a:t>
            </a:r>
            <a:r>
              <a:rPr lang="en-US" sz="2400" dirty="0" err="1"/>
              <a:t>ba</a:t>
            </a:r>
            <a:r>
              <a:rPr lang="ru-RU" sz="2400" dirty="0"/>
              <a:t>́</a:t>
            </a:r>
            <a:r>
              <a:rPr lang="en-US" sz="2400" dirty="0"/>
              <a:t>la</a:t>
            </a:r>
            <a:r>
              <a:rPr lang="ru-RU" sz="2400" dirty="0"/>
              <a:t>́		</a:t>
            </a:r>
            <a:r>
              <a:rPr lang="en-US" sz="2400" dirty="0" err="1"/>
              <a:t>yi</a:t>
            </a:r>
            <a:r>
              <a:rPr lang="ru-RU" sz="2400" dirty="0"/>
              <a:t>́-</a:t>
            </a:r>
            <a:r>
              <a:rPr lang="en-US" sz="2400" dirty="0" err="1"/>
              <a:t>yε</a:t>
            </a:r>
            <a:r>
              <a:rPr lang="ru-RU" sz="2400" dirty="0"/>
              <a:t>̀:	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err="1" smtClean="0"/>
              <a:t>Quot</a:t>
            </a:r>
            <a:r>
              <a:rPr lang="ru-RU" sz="2400" dirty="0"/>
              <a:t>.</a:t>
            </a:r>
            <a:r>
              <a:rPr lang="en-US" sz="2400" dirty="0"/>
              <a:t>L</a:t>
            </a:r>
            <a:r>
              <a:rPr lang="ru-RU" sz="2400" dirty="0"/>
              <a:t>	3</a:t>
            </a:r>
            <a:r>
              <a:rPr lang="en-US" sz="2400" dirty="0"/>
              <a:t>Pl</a:t>
            </a:r>
            <a:r>
              <a:rPr lang="ru-RU" sz="2400" dirty="0"/>
              <a:t>-</a:t>
            </a:r>
            <a:r>
              <a:rPr lang="en-US" sz="2400" dirty="0" err="1"/>
              <a:t>Loc</a:t>
            </a:r>
            <a:r>
              <a:rPr lang="ru-RU" sz="2400" dirty="0"/>
              <a:t>.</a:t>
            </a:r>
            <a:r>
              <a:rPr lang="en-US" sz="2400" dirty="0"/>
              <a:t>L</a:t>
            </a:r>
            <a:r>
              <a:rPr lang="ru-RU" sz="2400" dirty="0"/>
              <a:t>	саванна.</a:t>
            </a:r>
            <a:r>
              <a:rPr lang="en-US" sz="2400" dirty="0"/>
              <a:t>H</a:t>
            </a:r>
            <a:r>
              <a:rPr lang="ru-RU" sz="2400" dirty="0"/>
              <a:t>	уйти-</a:t>
            </a:r>
            <a:r>
              <a:rPr lang="en-US" sz="2400" dirty="0" err="1"/>
              <a:t>Pfv</a:t>
            </a:r>
            <a:r>
              <a:rPr lang="ru-RU" sz="2400" dirty="0"/>
              <a:t>.3</a:t>
            </a:r>
            <a:r>
              <a:rPr lang="en-US" sz="2400" dirty="0"/>
              <a:t>Pl</a:t>
            </a:r>
            <a:r>
              <a:rPr lang="ru-RU" sz="2400" dirty="0"/>
              <a:t>	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err="1" smtClean="0"/>
              <a:t>ka</a:t>
            </a:r>
            <a:r>
              <a:rPr lang="ru-RU" sz="2400" dirty="0" smtClean="0"/>
              <a:t>́		</a:t>
            </a:r>
            <a:r>
              <a:rPr lang="en-US" sz="2400" dirty="0" err="1" smtClean="0"/>
              <a:t>bo</a:t>
            </a:r>
            <a:r>
              <a:rPr lang="ru-RU" sz="2400" dirty="0" smtClean="0"/>
              <a:t> ́	</a:t>
            </a:r>
            <a:r>
              <a:rPr lang="en-US" sz="2400" dirty="0" smtClean="0"/>
              <a:t>ta</a:t>
            </a:r>
            <a:r>
              <a:rPr lang="ru-RU" sz="2400" dirty="0"/>
              <a:t>̀:</a:t>
            </a:r>
            <a:r>
              <a:rPr lang="en-US" sz="2400" dirty="0" err="1"/>
              <a:t>ndε</a:t>
            </a:r>
            <a:r>
              <a:rPr lang="ru-RU" sz="2400" dirty="0"/>
              <a:t>̀	</a:t>
            </a:r>
            <a:r>
              <a:rPr lang="en-US" sz="2400" dirty="0" err="1"/>
              <a:t>fu</a:t>
            </a:r>
            <a:r>
              <a:rPr lang="ru-RU" sz="2400" dirty="0"/>
              <a:t>́:	</a:t>
            </a:r>
            <a:r>
              <a:rPr lang="en-US" sz="2400" dirty="0" err="1"/>
              <a:t>su</a:t>
            </a:r>
            <a:r>
              <a:rPr lang="ru-RU" sz="2400" dirty="0"/>
              <a:t>̀</a:t>
            </a:r>
            <a:r>
              <a:rPr lang="en-US" sz="2400" dirty="0"/>
              <a:t>s</a:t>
            </a:r>
            <a:r>
              <a:rPr lang="ru-RU" sz="2400" dirty="0" smtClean="0"/>
              <a:t>ɔ̀ⁿ-</a:t>
            </a:r>
            <a:r>
              <a:rPr lang="en-US" sz="2400" dirty="0"/>
              <a:t>we</a:t>
            </a:r>
            <a:r>
              <a:rPr lang="ru-RU" sz="2400" dirty="0"/>
              <a:t>̂=:</a:t>
            </a:r>
            <a:br>
              <a:rPr lang="ru-RU" sz="2400" dirty="0"/>
            </a:br>
            <a:r>
              <a:rPr lang="en-US" sz="2400" dirty="0" err="1" smtClean="0"/>
              <a:t>Quot</a:t>
            </a:r>
            <a:r>
              <a:rPr lang="ru-RU" sz="2400" dirty="0" smtClean="0"/>
              <a:t>		3</a:t>
            </a:r>
            <a:r>
              <a:rPr lang="en-US" sz="2400" dirty="0"/>
              <a:t>Pl</a:t>
            </a:r>
            <a:r>
              <a:rPr lang="ru-RU" sz="2400" dirty="0"/>
              <a:t>	</a:t>
            </a:r>
            <a:r>
              <a:rPr lang="ru-RU" sz="2400" dirty="0" smtClean="0"/>
              <a:t>три</a:t>
            </a:r>
            <a:r>
              <a:rPr lang="ru-RU" sz="2400" dirty="0"/>
              <a:t>	</a:t>
            </a:r>
            <a:r>
              <a:rPr lang="ru-RU" sz="2400" dirty="0" smtClean="0"/>
              <a:t>все</a:t>
            </a:r>
            <a:r>
              <a:rPr lang="ru-RU" sz="2400" dirty="0"/>
              <a:t>	</a:t>
            </a:r>
            <a:r>
              <a:rPr lang="ru-RU" sz="2400" dirty="0" smtClean="0"/>
              <a:t>охотник-</a:t>
            </a:r>
            <a:r>
              <a:rPr lang="en-US" sz="2400" dirty="0"/>
              <a:t>Pl</a:t>
            </a:r>
            <a:r>
              <a:rPr lang="ru-RU" sz="2400" dirty="0"/>
              <a:t>=</a:t>
            </a:r>
            <a:r>
              <a:rPr lang="en-US" sz="2400" dirty="0"/>
              <a:t>ID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Она </a:t>
            </a:r>
            <a:r>
              <a:rPr lang="ru-RU" sz="2400" dirty="0"/>
              <a:t>сказала: «У меня трое сыновей, они ушли в саванну, они все трое </a:t>
            </a:r>
            <a:r>
              <a:rPr lang="ru-RU" sz="2400" dirty="0" smtClean="0"/>
              <a:t>охотники».</a:t>
            </a:r>
          </a:p>
          <a:p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=</a:t>
            </a:r>
            <a:r>
              <a:rPr lang="en-US" sz="2400" dirty="0" smtClean="0"/>
              <a:t>&gt; </a:t>
            </a:r>
            <a:r>
              <a:rPr lang="ru-RU" sz="2400" dirty="0" smtClean="0"/>
              <a:t>В </a:t>
            </a:r>
            <a:r>
              <a:rPr lang="ru-RU" sz="2400" dirty="0" err="1" smtClean="0"/>
              <a:t>квотативном</a:t>
            </a:r>
            <a:r>
              <a:rPr lang="ru-RU" sz="2400" dirty="0" smtClean="0"/>
              <a:t> императиве не адресат, а полноценное подлежащее, маркированное особым образом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56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Материал для исследования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Глагольные </a:t>
            </a:r>
            <a:r>
              <a:rPr lang="ru-RU" sz="2800" dirty="0" err="1" smtClean="0"/>
              <a:t>рефлексивы</a:t>
            </a:r>
            <a:r>
              <a:rPr lang="ru-RU" sz="2800" dirty="0" smtClean="0"/>
              <a:t> (маркирование в глагольной словоформе)</a:t>
            </a:r>
          </a:p>
          <a:p>
            <a:r>
              <a:rPr lang="ru-RU" sz="2800" dirty="0" smtClean="0"/>
              <a:t>Рефлексивные местоимения (анафорическое связывание)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3373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Глагольные </a:t>
            </a:r>
            <a:r>
              <a:rPr lang="ru-RU" sz="4000" dirty="0" err="1" smtClean="0">
                <a:solidFill>
                  <a:srgbClr val="FF0000"/>
                </a:solidFill>
              </a:rPr>
              <a:t>рефлексивы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Два </a:t>
            </a:r>
            <a:r>
              <a:rPr lang="ru-RU" sz="2800" dirty="0" err="1" smtClean="0"/>
              <a:t>рефлексива</a:t>
            </a:r>
            <a:endParaRPr lang="ru-RU" sz="2800" dirty="0" smtClean="0"/>
          </a:p>
          <a:p>
            <a:r>
              <a:rPr lang="ru-RU" sz="2800" i="1" dirty="0"/>
              <a:t>с</a:t>
            </a:r>
            <a:r>
              <a:rPr lang="ru-RU" sz="2800" i="1" dirty="0" smtClean="0"/>
              <a:t>ебя-</a:t>
            </a:r>
            <a:r>
              <a:rPr lang="ru-RU" sz="2800" dirty="0" smtClean="0"/>
              <a:t> и </a:t>
            </a:r>
            <a:r>
              <a:rPr lang="ru-RU" sz="2800" i="1" dirty="0" err="1" smtClean="0"/>
              <a:t>ся-</a:t>
            </a:r>
            <a:r>
              <a:rPr lang="ru-RU" sz="2800" dirty="0" err="1" smtClean="0"/>
              <a:t>рефлексивы</a:t>
            </a:r>
            <a:endParaRPr lang="ru-RU" sz="2800" dirty="0" smtClean="0"/>
          </a:p>
          <a:p>
            <a:r>
              <a:rPr lang="ru-RU" sz="2800" dirty="0"/>
              <a:t>о</a:t>
            </a:r>
            <a:r>
              <a:rPr lang="ru-RU" sz="2800" dirty="0" smtClean="0"/>
              <a:t>тобраны глаголы, которые имеют</a:t>
            </a:r>
            <a:r>
              <a:rPr lang="ru-RU" sz="2800" dirty="0"/>
              <a:t> </a:t>
            </a:r>
            <a:r>
              <a:rPr lang="ru-RU" sz="2800" dirty="0" smtClean="0"/>
              <a:t>чисто рефлексивное значение (не актантная деривация, не </a:t>
            </a:r>
            <a:r>
              <a:rPr lang="ru-RU" sz="2800" dirty="0" err="1" smtClean="0"/>
              <a:t>медийный</a:t>
            </a:r>
            <a:r>
              <a:rPr lang="ru-RU" sz="2800" dirty="0" smtClean="0"/>
              <a:t> залог)</a:t>
            </a:r>
            <a:endParaRPr lang="en-US" sz="2800" dirty="0" smtClean="0"/>
          </a:p>
          <a:p>
            <a:pPr marL="0" indent="0">
              <a:buNone/>
            </a:pPr>
            <a:r>
              <a:rPr lang="ru-RU" sz="2800" dirty="0" smtClean="0"/>
              <a:t>	</a:t>
            </a:r>
            <a:r>
              <a:rPr lang="ru-RU" sz="2400" i="1" dirty="0" smtClean="0"/>
              <a:t>побриться</a:t>
            </a:r>
          </a:p>
          <a:p>
            <a:pPr marL="914400" lvl="2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ричесаться</a:t>
            </a:r>
          </a:p>
          <a:p>
            <a:pPr marL="914400" lvl="2" indent="0">
              <a:buNone/>
            </a:pPr>
            <a:r>
              <a:rPr lang="ru-RU" i="1" dirty="0"/>
              <a:t>к</a:t>
            </a:r>
            <a:r>
              <a:rPr lang="ru-RU" i="1" dirty="0" smtClean="0"/>
              <a:t>реститься</a:t>
            </a:r>
          </a:p>
          <a:p>
            <a:pPr marL="914400" lvl="2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орезаться</a:t>
            </a:r>
          </a:p>
          <a:p>
            <a:pPr marL="914400" lvl="2" indent="0">
              <a:buNone/>
            </a:pPr>
            <a:r>
              <a:rPr lang="ru-RU" dirty="0" smtClean="0"/>
              <a:t>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07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916</Words>
  <Application>Microsoft Office PowerPoint</Application>
  <PresentationFormat>Экран (4:3)</PresentationFormat>
  <Paragraphs>189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Есть ли подлежащее у императива? (Некоторые факты к типологии императива)</vt:lpstr>
      <vt:lpstr>Презентация PowerPoint</vt:lpstr>
      <vt:lpstr>Презентация PowerPoint</vt:lpstr>
      <vt:lpstr>Презентация PowerPoint</vt:lpstr>
      <vt:lpstr>Адресат vs. особая форма субъекта</vt:lpstr>
      <vt:lpstr>Презентация PowerPoint</vt:lpstr>
      <vt:lpstr>Презентация PowerPoint</vt:lpstr>
      <vt:lpstr>Материал для исследования</vt:lpstr>
      <vt:lpstr>Глагольные рефлексивы</vt:lpstr>
      <vt:lpstr>Презентация PowerPoint</vt:lpstr>
      <vt:lpstr>Свойства русских рефлексивов</vt:lpstr>
      <vt:lpstr>Рефлексивные местоимения</vt:lpstr>
      <vt:lpstr>Презентация PowerPoint</vt:lpstr>
      <vt:lpstr>Гортативы в томо-кан</vt:lpstr>
      <vt:lpstr>Таблица свойств единиц императивной парадигмы </vt:lpstr>
      <vt:lpstr>Гипотеза 1</vt:lpstr>
      <vt:lpstr>Презентация PowerPoint</vt:lpstr>
      <vt:lpstr>Гипотеза 2</vt:lpstr>
      <vt:lpstr>Презентация PowerPoint</vt:lpstr>
      <vt:lpstr>Презентация PowerPoint</vt:lpstr>
      <vt:lpstr>Презентация PowerPoint</vt:lpstr>
      <vt:lpstr>Презентация PowerPoint</vt:lpstr>
      <vt:lpstr>Направление исследований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Vadim</dc:creator>
  <cp:lastModifiedBy>Vadim</cp:lastModifiedBy>
  <cp:revision>38</cp:revision>
  <dcterms:created xsi:type="dcterms:W3CDTF">2014-11-25T21:20:42Z</dcterms:created>
  <dcterms:modified xsi:type="dcterms:W3CDTF">2014-12-01T19:59:39Z</dcterms:modified>
</cp:coreProperties>
</file>