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7" r:id="rId6"/>
    <p:sldId id="261" r:id="rId7"/>
    <p:sldId id="268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3" r:id="rId20"/>
    <p:sldId id="262" r:id="rId21"/>
    <p:sldId id="269" r:id="rId22"/>
    <p:sldId id="264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FDDA-7E83-495D-BC07-5EF7D7C55BD0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C991-FC16-4349-91FB-B33077DDD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1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C991-FC16-4349-91FB-B33077DDDE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1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C991-FC16-4349-91FB-B33077DDDE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1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C991-FC16-4349-91FB-B33077DDDE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1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C991-FC16-4349-91FB-B33077DDDE6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0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71FD-6DBE-4D68-9FE6-BD0BF346C241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8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7566-10AE-4AC1-A566-B68A2C36228C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7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2905-94DE-4479-92B5-473AD1E7DFA8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0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CB2A-EC89-4CE4-BD51-1A99A7724A26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5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97FF-954E-4468-A72E-098B4029F8DD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3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164E-2DCF-4A15-B433-3A3056763AD5}" type="datetime1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8AE0-427A-4C8C-B706-4B20BC371C79}" type="datetime1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8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0E66-5029-4B3A-9826-5BD04049EC36}" type="datetime1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8F65-6954-4484-A4FF-8D779CBFDE16}" type="datetime1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6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9422-BF0A-44C1-BC7D-1748271AF5A3}" type="datetime1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2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9A3-ED03-4AB2-9770-BC7948B95758}" type="datetime1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0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1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F0C1-F063-4CC7-8713-8871AD4557AC}" type="datetime1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BD3F-2852-43D7-9F94-F7024A0E6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Ненецкие фокусные маркеры: два вида неожиданности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Алексей Козлов, МГУ имени М. В. Ломоносова</a:t>
            </a:r>
          </a:p>
          <a:p>
            <a:r>
              <a:rPr lang="ru-RU" dirty="0" smtClean="0"/>
              <a:t>Иван Стенин, Институт языкознания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2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dirty="0" smtClean="0">
                <a:solidFill>
                  <a:schemeClr val="accent5">
                    <a:lumMod val="75000"/>
                  </a:schemeClr>
                </a:solidFill>
              </a:rPr>
              <a:t>-x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ərtə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как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даже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00" y="1589088"/>
            <a:ext cx="11290300" cy="4913312"/>
          </a:xfrm>
        </p:spPr>
        <p:txBody>
          <a:bodyPr>
            <a:normAutofit/>
          </a:bodyPr>
          <a:lstStyle/>
          <a:p>
            <a:pPr marL="0" indent="0" defTabSz="360000">
              <a:spcAft>
                <a:spcPts val="1200"/>
              </a:spcAft>
              <a:buNone/>
            </a:pPr>
            <a:r>
              <a:rPr lang="en-US" dirty="0" smtClean="0"/>
              <a:t>(8)</a:t>
            </a:r>
            <a:r>
              <a:rPr lang="en-US" dirty="0"/>
              <a:t>	</a:t>
            </a:r>
            <a:r>
              <a:rPr lang="en-US" dirty="0" err="1"/>
              <a:t>pidər</a:t>
            </a:r>
            <a:r>
              <a:rPr lang="en-US" dirty="0"/>
              <a:t>°</a:t>
            </a: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en-US" dirty="0" err="1" smtClean="0"/>
              <a:t>púdana-</a:t>
            </a:r>
            <a:r>
              <a:rPr lang="en-US" b="1" dirty="0" err="1" smtClean="0"/>
              <a:t>xərt</a:t>
            </a:r>
            <a:r>
              <a:rPr lang="en-US" b="1" dirty="0"/>
              <a:t>°</a:t>
            </a:r>
            <a:r>
              <a:rPr lang="en-US" dirty="0"/>
              <a:t> 	</a:t>
            </a:r>
            <a:r>
              <a:rPr lang="en-US" dirty="0" smtClean="0"/>
              <a:t>	</a:t>
            </a:r>
            <a:r>
              <a:rPr lang="en-US" dirty="0" err="1" smtClean="0"/>
              <a:t>urokə-n°h</a:t>
            </a:r>
            <a:r>
              <a:rPr lang="en-US" dirty="0" smtClean="0"/>
              <a:t> 	</a:t>
            </a:r>
            <a:r>
              <a:rPr lang="en-US" dirty="0"/>
              <a:t>	</a:t>
            </a:r>
            <a:r>
              <a:rPr lang="en-US" dirty="0" err="1" smtClean="0"/>
              <a:t>tú</a:t>
            </a:r>
            <a:r>
              <a:rPr lang="en-US" dirty="0" smtClean="0"/>
              <a:t>-</a:t>
            </a:r>
            <a:r>
              <a:rPr lang="en-US" dirty="0" err="1" smtClean="0"/>
              <a:t>tə</a:t>
            </a:r>
            <a:r>
              <a:rPr lang="en-US" dirty="0" err="1"/>
              <a:t>ə</a:t>
            </a:r>
            <a:r>
              <a:rPr lang="en-US" dirty="0" smtClean="0"/>
              <a:t>-n°?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ты</a:t>
            </a:r>
            <a:r>
              <a:rPr lang="ru-RU" sz="2400" dirty="0"/>
              <a:t>		</a:t>
            </a:r>
            <a:r>
              <a:rPr lang="en-US" sz="2400" dirty="0" smtClean="0"/>
              <a:t>		</a:t>
            </a:r>
            <a:r>
              <a:rPr lang="ru-RU" sz="2400" dirty="0" smtClean="0"/>
              <a:t>последний-</a:t>
            </a:r>
            <a:r>
              <a:rPr lang="fr-CA" sz="2400" b="1" cap="small" dirty="0"/>
              <a:t>add</a:t>
            </a:r>
            <a:r>
              <a:rPr lang="fr-CA" sz="2400" dirty="0"/>
              <a:t>	</a:t>
            </a:r>
            <a:r>
              <a:rPr lang="fr-CA" sz="2400" dirty="0" smtClean="0"/>
              <a:t>	</a:t>
            </a:r>
            <a:r>
              <a:rPr lang="ru-RU" sz="2400" dirty="0" smtClean="0"/>
              <a:t>урок-</a:t>
            </a:r>
            <a:r>
              <a:rPr lang="fr-CA" sz="2400" cap="small" dirty="0"/>
              <a:t>dat</a:t>
            </a:r>
            <a:r>
              <a:rPr lang="fr-CA" sz="2400" dirty="0"/>
              <a:t>	</a:t>
            </a:r>
            <a:r>
              <a:rPr lang="fr-CA" sz="2400" dirty="0" smtClean="0"/>
              <a:t>		</a:t>
            </a:r>
            <a:r>
              <a:rPr lang="ru-RU" sz="2400" dirty="0" smtClean="0"/>
              <a:t>прийти-</a:t>
            </a:r>
            <a:r>
              <a:rPr lang="fr-CA" sz="2400" cap="small" dirty="0"/>
              <a:t>fut-2sg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	‘</a:t>
            </a:r>
            <a:r>
              <a:rPr lang="ru-RU" dirty="0"/>
              <a:t>Ты даже на последний урок придёшь?</a:t>
            </a:r>
            <a:r>
              <a:rPr lang="en-US" dirty="0"/>
              <a:t>’</a:t>
            </a:r>
            <a:endParaRPr lang="ru-RU" dirty="0"/>
          </a:p>
          <a:p>
            <a:pPr marL="0" indent="0" defTabSz="360000">
              <a:spcAft>
                <a:spcPts val="1200"/>
              </a:spcAft>
              <a:buNone/>
            </a:pPr>
            <a:r>
              <a:rPr lang="ru-RU" dirty="0" smtClean="0"/>
              <a:t>(</a:t>
            </a:r>
            <a:r>
              <a:rPr lang="en-US" dirty="0" smtClean="0"/>
              <a:t>9</a:t>
            </a:r>
            <a:r>
              <a:rPr lang="ru-RU" dirty="0" smtClean="0"/>
              <a:t>)</a:t>
            </a:r>
            <a:r>
              <a:rPr lang="ru-RU" dirty="0"/>
              <a:t>	</a:t>
            </a:r>
            <a:r>
              <a:rPr lang="en-US" dirty="0" err="1" smtClean="0"/>
              <a:t>pos</a:t>
            </a:r>
            <a:r>
              <a:rPr lang="ru-RU" dirty="0"/>
              <a:t>'</a:t>
            </a:r>
            <a:r>
              <a:rPr lang="en-US" dirty="0" err="1" smtClean="0"/>
              <a:t>olok</a:t>
            </a:r>
            <a:r>
              <a:rPr lang="ru-RU" dirty="0"/>
              <a:t>-</a:t>
            </a:r>
            <a:r>
              <a:rPr lang="en-US" dirty="0" err="1" smtClean="0"/>
              <a:t>xəna</a:t>
            </a:r>
            <a:r>
              <a:rPr lang="en-US" dirty="0" smtClean="0"/>
              <a:t> 	</a:t>
            </a:r>
            <a:r>
              <a:rPr lang="en-US" dirty="0"/>
              <a:t>	</a:t>
            </a:r>
            <a:r>
              <a:rPr lang="en-US" dirty="0" err="1" smtClean="0"/>
              <a:t>xarəd</a:t>
            </a:r>
            <a:r>
              <a:rPr lang="en-US" dirty="0" smtClean="0"/>
              <a:t>°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mal°h</a:t>
            </a:r>
            <a:r>
              <a:rPr lang="en-US" dirty="0" smtClean="0"/>
              <a:t> 		</a:t>
            </a:r>
            <a:r>
              <a:rPr lang="en-US" dirty="0" err="1" smtClean="0"/>
              <a:t>ŋol</a:t>
            </a:r>
            <a:r>
              <a:rPr lang="ru-RU" dirty="0"/>
              <a:t>'</a:t>
            </a:r>
            <a:r>
              <a:rPr lang="en-US" dirty="0" smtClean="0"/>
              <a:t>ep</a:t>
            </a:r>
            <a:r>
              <a:rPr lang="ru-RU" dirty="0"/>
              <a:t>'</a:t>
            </a:r>
            <a:r>
              <a:rPr lang="en-US" dirty="0" err="1" smtClean="0"/>
              <a:t>ade</a:t>
            </a:r>
            <a:r>
              <a:rPr lang="en-US" dirty="0" smtClean="0"/>
              <a:t>-y</a:t>
            </a:r>
            <a:r>
              <a:rPr lang="en-US" dirty="0" smtClean="0"/>
              <a:t>°-</a:t>
            </a:r>
            <a:r>
              <a:rPr lang="en-US" dirty="0" err="1" smtClean="0"/>
              <a:t>doh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r>
              <a:rPr lang="en-US" dirty="0" smtClean="0"/>
              <a:t>	</a:t>
            </a:r>
            <a:r>
              <a:rPr lang="ru-RU" sz="2400" dirty="0" smtClean="0"/>
              <a:t>посёлок-</a:t>
            </a:r>
            <a:r>
              <a:rPr lang="fr-CA" sz="2400" cap="small" dirty="0"/>
              <a:t>loc</a:t>
            </a:r>
            <a:r>
              <a:rPr lang="fr-CA" sz="2400" dirty="0"/>
              <a:t> 	</a:t>
            </a:r>
            <a:r>
              <a:rPr lang="fr-CA" sz="2400" dirty="0" smtClean="0"/>
              <a:t>		</a:t>
            </a:r>
            <a:r>
              <a:rPr lang="ru-RU" sz="2400" dirty="0" smtClean="0"/>
              <a:t>дом</a:t>
            </a:r>
            <a:r>
              <a:rPr lang="fr-CA" sz="2400" dirty="0"/>
              <a:t>.</a:t>
            </a:r>
            <a:r>
              <a:rPr lang="fr-CA" sz="2400" cap="small" dirty="0"/>
              <a:t>acc.pl</a:t>
            </a:r>
            <a:r>
              <a:rPr lang="fr-CA" sz="2400" dirty="0"/>
              <a:t>	</a:t>
            </a:r>
            <a:r>
              <a:rPr lang="fr-CA" sz="2400" dirty="0" smtClean="0"/>
              <a:t>	</a:t>
            </a:r>
            <a:r>
              <a:rPr lang="ru-RU" sz="2400" dirty="0" smtClean="0"/>
              <a:t>весь</a:t>
            </a:r>
            <a:r>
              <a:rPr lang="fr-CA" sz="2400" dirty="0"/>
              <a:t>	</a:t>
            </a:r>
            <a:r>
              <a:rPr lang="fr-CA" sz="2400" dirty="0" smtClean="0"/>
              <a:t>		</a:t>
            </a:r>
            <a:r>
              <a:rPr lang="ru-RU" sz="2400" dirty="0" smtClean="0"/>
              <a:t>покрасить-</a:t>
            </a:r>
            <a:r>
              <a:rPr lang="fr-CA" sz="2400" cap="small" dirty="0"/>
              <a:t>sfs-obj.nsg.3pl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	</a:t>
            </a:r>
            <a:r>
              <a:rPr lang="en-US" dirty="0" smtClean="0"/>
              <a:t>	</a:t>
            </a:r>
            <a:r>
              <a:rPr lang="en-US" dirty="0" smtClean="0"/>
              <a:t>n</a:t>
            </a:r>
            <a:r>
              <a:rPr lang="ru-RU" dirty="0"/>
              <a:t>'</a:t>
            </a:r>
            <a:r>
              <a:rPr lang="en-US" dirty="0" smtClean="0"/>
              <a:t>an</a:t>
            </a:r>
            <a:r>
              <a:rPr lang="ru-RU" dirty="0"/>
              <a:t>'</a:t>
            </a:r>
            <a:r>
              <a:rPr lang="en-US" dirty="0" smtClean="0"/>
              <a:t>° </a:t>
            </a:r>
            <a:r>
              <a:rPr lang="en-US" dirty="0" smtClean="0"/>
              <a:t>	</a:t>
            </a:r>
            <a:r>
              <a:rPr lang="ru-RU" dirty="0"/>
              <a:t>	</a:t>
            </a:r>
            <a:r>
              <a:rPr lang="en-US" dirty="0" err="1" smtClean="0"/>
              <a:t>labk</a:t>
            </a:r>
            <a:r>
              <a:rPr lang="fr-CA" dirty="0"/>
              <a:t>a-</a:t>
            </a:r>
            <a:r>
              <a:rPr lang="en-US" b="1" dirty="0" err="1"/>
              <a:t>xərt</a:t>
            </a:r>
            <a:r>
              <a:rPr lang="en-US" b="1" dirty="0"/>
              <a:t>°</a:t>
            </a:r>
            <a:r>
              <a:rPr lang="en-US" dirty="0"/>
              <a:t>-m 	</a:t>
            </a:r>
            <a:r>
              <a:rPr lang="en-US" dirty="0" smtClean="0"/>
              <a:t>	</a:t>
            </a:r>
            <a:r>
              <a:rPr lang="en-US" dirty="0" err="1" smtClean="0"/>
              <a:t>ŋol</a:t>
            </a:r>
            <a:r>
              <a:rPr lang="ru-RU" dirty="0"/>
              <a:t>'</a:t>
            </a:r>
            <a:r>
              <a:rPr lang="en-US" dirty="0" smtClean="0"/>
              <a:t>ep</a:t>
            </a:r>
            <a:r>
              <a:rPr lang="ru-RU" dirty="0"/>
              <a:t>'</a:t>
            </a:r>
            <a:r>
              <a:rPr lang="en-US" dirty="0" err="1" smtClean="0"/>
              <a:t>ada</a:t>
            </a:r>
            <a:r>
              <a:rPr lang="en-US" dirty="0" smtClean="0"/>
              <a:t>-q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	</a:t>
            </a:r>
            <a:r>
              <a:rPr lang="en-US" dirty="0" smtClean="0"/>
              <a:t>	</a:t>
            </a:r>
            <a:r>
              <a:rPr lang="ru-RU" sz="2400" dirty="0" smtClean="0"/>
              <a:t>хлеб</a:t>
            </a:r>
            <a:r>
              <a:rPr lang="ru-RU" sz="2400" dirty="0"/>
              <a:t>	</a:t>
            </a:r>
            <a:r>
              <a:rPr lang="en-US" sz="2400" dirty="0" smtClean="0"/>
              <a:t>		</a:t>
            </a:r>
            <a:r>
              <a:rPr lang="ru-RU" sz="2400" dirty="0" smtClean="0"/>
              <a:t>магазин-</a:t>
            </a:r>
            <a:r>
              <a:rPr lang="fr-CA" sz="2400" b="1" cap="small" dirty="0"/>
              <a:t>add</a:t>
            </a:r>
            <a:r>
              <a:rPr lang="fr-CA" sz="2400" cap="small" dirty="0"/>
              <a:t>-acc</a:t>
            </a:r>
            <a:r>
              <a:rPr lang="fr-CA" sz="2400" dirty="0"/>
              <a:t>	</a:t>
            </a:r>
            <a:r>
              <a:rPr lang="fr-CA" sz="2400" dirty="0" smtClean="0"/>
              <a:t>	</a:t>
            </a:r>
            <a:r>
              <a:rPr lang="ru-RU" sz="2400" dirty="0" smtClean="0"/>
              <a:t>покрасить-</a:t>
            </a:r>
            <a:r>
              <a:rPr lang="fr-CA" sz="2400" cap="small" dirty="0" smtClean="0"/>
              <a:t>3pl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	‘</a:t>
            </a:r>
            <a:r>
              <a:rPr lang="ru-RU" dirty="0"/>
              <a:t>В посёлке все дома покрасили. Даже хлебный магазин покрасили!</a:t>
            </a:r>
            <a:r>
              <a:rPr lang="en-US" dirty="0"/>
              <a:t>’</a:t>
            </a:r>
            <a:endParaRPr lang="ru-RU" dirty="0"/>
          </a:p>
          <a:p>
            <a:pPr marL="0" indent="0" defTabSz="360000">
              <a:buNone/>
            </a:pPr>
            <a:r>
              <a:rPr lang="ru-RU" dirty="0" smtClean="0"/>
              <a:t>(</a:t>
            </a:r>
            <a:r>
              <a:rPr lang="en-US" dirty="0" smtClean="0"/>
              <a:t>10</a:t>
            </a:r>
            <a:r>
              <a:rPr lang="ru-RU" dirty="0" smtClean="0"/>
              <a:t>)</a:t>
            </a:r>
            <a:r>
              <a:rPr lang="ru-RU" dirty="0"/>
              <a:t>	</a:t>
            </a:r>
            <a:r>
              <a:rPr lang="en-US" dirty="0" err="1" smtClean="0"/>
              <a:t>mən</a:t>
            </a:r>
            <a:r>
              <a:rPr lang="ru-RU" dirty="0"/>
              <a:t>'</a:t>
            </a:r>
            <a:r>
              <a:rPr lang="en-US" dirty="0" smtClean="0"/>
              <a:t>°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pareŋoda</a:t>
            </a:r>
            <a:r>
              <a:rPr lang="en-US" b="1" dirty="0" err="1" smtClean="0"/>
              <a:t>-xərtə-</a:t>
            </a:r>
            <a:r>
              <a:rPr lang="en-US" dirty="0" err="1" smtClean="0"/>
              <a:t>n°h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t</a:t>
            </a:r>
            <a:r>
              <a:rPr lang="ru-RU" dirty="0"/>
              <a:t>'</a:t>
            </a:r>
            <a:r>
              <a:rPr lang="en-US" dirty="0" err="1" smtClean="0"/>
              <a:t>íd°q</a:t>
            </a:r>
            <a:r>
              <a:rPr lang="en-US" dirty="0" smtClean="0"/>
              <a:t> </a:t>
            </a:r>
            <a:r>
              <a:rPr lang="ru-RU" dirty="0"/>
              <a:t>		</a:t>
            </a:r>
            <a:r>
              <a:rPr lang="en-US" dirty="0" err="1" smtClean="0"/>
              <a:t>ləx°nə</a:t>
            </a:r>
            <a:r>
              <a:rPr lang="en-US" dirty="0" err="1"/>
              <a:t>ə</a:t>
            </a:r>
            <a:r>
              <a:rPr lang="en-US" dirty="0" err="1" smtClean="0"/>
              <a:t>-d°m</a:t>
            </a:r>
            <a:r>
              <a:rPr lang="en-US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я</a:t>
            </a:r>
            <a:r>
              <a:rPr lang="ru-RU" sz="2400" dirty="0"/>
              <a:t>		</a:t>
            </a:r>
            <a:r>
              <a:rPr lang="en-US" sz="2400" dirty="0" smtClean="0"/>
              <a:t>		</a:t>
            </a:r>
            <a:r>
              <a:rPr lang="ru-RU" sz="2400" dirty="0" smtClean="0"/>
              <a:t>царь</a:t>
            </a:r>
            <a:r>
              <a:rPr lang="ru-RU" sz="2400" b="1" dirty="0" smtClean="0"/>
              <a:t>-</a:t>
            </a:r>
            <a:r>
              <a:rPr lang="fr-CA" sz="2400" b="1" cap="small" dirty="0"/>
              <a:t>add-</a:t>
            </a:r>
            <a:r>
              <a:rPr lang="fr-CA" sz="2400" cap="small" dirty="0"/>
              <a:t>dat</a:t>
            </a:r>
            <a:r>
              <a:rPr lang="fr-CA" sz="2400" dirty="0"/>
              <a:t>		</a:t>
            </a:r>
            <a:r>
              <a:rPr lang="fr-CA" sz="2400" dirty="0" smtClean="0"/>
              <a:t>			</a:t>
            </a:r>
            <a:r>
              <a:rPr lang="ru-RU" sz="2400" dirty="0" smtClean="0"/>
              <a:t>верно</a:t>
            </a:r>
            <a:r>
              <a:rPr lang="ru-RU" sz="2400" dirty="0"/>
              <a:t>		говорить-1</a:t>
            </a:r>
            <a:r>
              <a:rPr lang="fr-CA" sz="2400" cap="small" dirty="0"/>
              <a:t>sg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	‘</a:t>
            </a:r>
            <a:r>
              <a:rPr lang="ru-RU" dirty="0"/>
              <a:t>Я даже царю правду говорю.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dirty="0" smtClean="0">
                <a:solidFill>
                  <a:schemeClr val="accent5">
                    <a:lumMod val="75000"/>
                  </a:schemeClr>
                </a:solidFill>
              </a:rPr>
              <a:t>-x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ərtə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как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хотя бы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834"/>
          </a:xfrm>
        </p:spPr>
        <p:txBody>
          <a:bodyPr>
            <a:normAutofit/>
          </a:bodyPr>
          <a:lstStyle/>
          <a:p>
            <a:pPr marL="0" indent="0" defTabSz="360000">
              <a:spcAft>
                <a:spcPts val="1200"/>
              </a:spcAft>
              <a:buNone/>
            </a:pPr>
            <a:r>
              <a:rPr lang="ru-RU" dirty="0" smtClean="0"/>
              <a:t>(</a:t>
            </a:r>
            <a:r>
              <a:rPr lang="en-US" dirty="0" smtClean="0"/>
              <a:t>11</a:t>
            </a:r>
            <a:r>
              <a:rPr lang="ru-RU" dirty="0" smtClean="0"/>
              <a:t>)</a:t>
            </a:r>
            <a:r>
              <a:rPr lang="ru-RU" dirty="0"/>
              <a:t>	</a:t>
            </a:r>
            <a:r>
              <a:rPr lang="fr-CA" dirty="0" smtClean="0"/>
              <a:t>t</a:t>
            </a:r>
            <a:r>
              <a:rPr lang="ru-RU" dirty="0"/>
              <a:t>'</a:t>
            </a:r>
            <a:r>
              <a:rPr lang="en-US" dirty="0" err="1" smtClean="0"/>
              <a:t>eda</a:t>
            </a:r>
            <a:r>
              <a:rPr lang="ru-RU" dirty="0"/>
              <a:t>-</a:t>
            </a:r>
            <a:r>
              <a:rPr lang="en-US" b="1" dirty="0"/>
              <a:t>x</a:t>
            </a:r>
            <a:r>
              <a:rPr lang="ru-RU" b="1" dirty="0"/>
              <a:t>ə</a:t>
            </a:r>
            <a:r>
              <a:rPr lang="en-US" b="1" dirty="0" err="1" smtClean="0"/>
              <a:t>rt</a:t>
            </a:r>
            <a:r>
              <a:rPr lang="en-US" b="1" dirty="0" smtClean="0"/>
              <a:t>°</a:t>
            </a:r>
            <a:r>
              <a:rPr lang="ru-RU" dirty="0" smtClean="0"/>
              <a:t>-</a:t>
            </a:r>
            <a:r>
              <a:rPr lang="fr-CA" dirty="0" smtClean="0"/>
              <a:t>h		</a:t>
            </a:r>
            <a:r>
              <a:rPr lang="ru-RU" dirty="0" smtClean="0"/>
              <a:t> </a:t>
            </a:r>
            <a:r>
              <a:rPr lang="fr-CA" dirty="0"/>
              <a:t>	</a:t>
            </a:r>
            <a:r>
              <a:rPr lang="en-US" dirty="0" smtClean="0"/>
              <a:t>s</a:t>
            </a:r>
            <a:r>
              <a:rPr lang="ru-RU" dirty="0"/>
              <a:t>'</a:t>
            </a:r>
            <a:r>
              <a:rPr lang="en-US" dirty="0" err="1" smtClean="0"/>
              <a:t>erta</a:t>
            </a:r>
            <a:r>
              <a:rPr lang="en-US" dirty="0" smtClean="0"/>
              <a:t>-</a:t>
            </a:r>
            <a:r>
              <a:rPr lang="fr-CA" dirty="0"/>
              <a:t>d</a:t>
            </a:r>
            <a:r>
              <a:rPr lang="en-US" dirty="0"/>
              <a:t>°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сейчас-</a:t>
            </a:r>
            <a:r>
              <a:rPr lang="fr-CA" sz="2400" b="1" cap="small" dirty="0"/>
              <a:t>add</a:t>
            </a:r>
            <a:r>
              <a:rPr lang="fr-CA" sz="2400" cap="small" dirty="0"/>
              <a:t>-gen</a:t>
            </a:r>
            <a:r>
              <a:rPr lang="fr-CA" sz="2400" dirty="0"/>
              <a:t>	</a:t>
            </a:r>
            <a:r>
              <a:rPr lang="fr-CA" sz="2400" dirty="0" smtClean="0"/>
              <a:t>		</a:t>
            </a:r>
            <a:r>
              <a:rPr lang="ru-RU" sz="2400" dirty="0" smtClean="0"/>
              <a:t>делать-</a:t>
            </a:r>
            <a:r>
              <a:rPr lang="fr-CA" sz="2400" cap="small" dirty="0"/>
              <a:t>obg.sg.imp</a:t>
            </a:r>
            <a:r>
              <a:rPr lang="ru-RU" dirty="0"/>
              <a:t/>
            </a:r>
            <a:br>
              <a:rPr lang="ru-RU" dirty="0"/>
            </a:br>
            <a:r>
              <a:rPr lang="fr-CA" dirty="0"/>
              <a:t>	</a:t>
            </a:r>
            <a:r>
              <a:rPr lang="fr-CA" dirty="0" smtClean="0"/>
              <a:t>	</a:t>
            </a:r>
            <a:r>
              <a:rPr lang="en-US" dirty="0" smtClean="0"/>
              <a:t>‘</a:t>
            </a:r>
            <a:r>
              <a:rPr lang="en-US" dirty="0"/>
              <a:t>C</a:t>
            </a:r>
            <a:r>
              <a:rPr lang="ru-RU" dirty="0"/>
              <a:t>делай это</a:t>
            </a:r>
            <a:r>
              <a:rPr lang="en-US" dirty="0"/>
              <a:t> </a:t>
            </a:r>
            <a:r>
              <a:rPr lang="ru-RU" dirty="0"/>
              <a:t>хотя бы сейчас.</a:t>
            </a:r>
            <a:r>
              <a:rPr lang="en-US" dirty="0"/>
              <a:t>’</a:t>
            </a:r>
            <a:endParaRPr lang="ru-RU" dirty="0"/>
          </a:p>
          <a:p>
            <a:pPr marL="0" indent="0" defTabSz="360000">
              <a:spcAft>
                <a:spcPts val="1200"/>
              </a:spcAft>
              <a:buNone/>
            </a:pPr>
            <a:r>
              <a:rPr lang="ru-RU" dirty="0" smtClean="0"/>
              <a:t>(</a:t>
            </a:r>
            <a:r>
              <a:rPr lang="en-US" dirty="0" smtClean="0"/>
              <a:t>12</a:t>
            </a:r>
            <a:r>
              <a:rPr lang="ru-RU" dirty="0" smtClean="0"/>
              <a:t>)</a:t>
            </a:r>
            <a:r>
              <a:rPr lang="ru-RU" dirty="0"/>
              <a:t>	</a:t>
            </a:r>
            <a:r>
              <a:rPr lang="en-US" dirty="0"/>
              <a:t>m</a:t>
            </a:r>
            <a:r>
              <a:rPr lang="ru-RU" dirty="0"/>
              <a:t>ə</a:t>
            </a:r>
            <a:r>
              <a:rPr lang="en-US" dirty="0" smtClean="0"/>
              <a:t>n</a:t>
            </a:r>
            <a:r>
              <a:rPr lang="ru-RU" dirty="0"/>
              <a:t>'</a:t>
            </a:r>
            <a:r>
              <a:rPr lang="en-US" dirty="0" smtClean="0"/>
              <a:t>°</a:t>
            </a:r>
            <a:r>
              <a:rPr lang="ru-RU" dirty="0" smtClean="0"/>
              <a:t> </a:t>
            </a:r>
            <a:r>
              <a:rPr lang="en-US" dirty="0" smtClean="0"/>
              <a:t>	</a:t>
            </a:r>
            <a:r>
              <a:rPr lang="ru-RU" dirty="0" smtClean="0"/>
              <a:t>ŋ</a:t>
            </a:r>
            <a:r>
              <a:rPr lang="en-US" dirty="0" err="1"/>
              <a:t>ob</a:t>
            </a:r>
            <a:r>
              <a:rPr lang="en-US" dirty="0"/>
              <a:t> 	</a:t>
            </a:r>
            <a:r>
              <a:rPr lang="en-US" dirty="0" smtClean="0"/>
              <a:t>	</a:t>
            </a:r>
            <a:r>
              <a:rPr lang="en-US" dirty="0" err="1" smtClean="0"/>
              <a:t>xid</a:t>
            </a:r>
            <a:r>
              <a:rPr lang="ru-RU" dirty="0"/>
              <a:t>'</a:t>
            </a:r>
            <a:r>
              <a:rPr lang="en-US" dirty="0" smtClean="0"/>
              <a:t>a </a:t>
            </a:r>
            <a:r>
              <a:rPr lang="en-US" dirty="0"/>
              <a:t>		</a:t>
            </a:r>
            <a:r>
              <a:rPr lang="en-US" dirty="0" smtClean="0"/>
              <a:t>p</a:t>
            </a:r>
            <a:r>
              <a:rPr lang="ru-RU" dirty="0"/>
              <a:t>'</a:t>
            </a:r>
            <a:r>
              <a:rPr lang="en-US" dirty="0" smtClean="0"/>
              <a:t>el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en-US" b="1" dirty="0" smtClean="0"/>
              <a:t>-</a:t>
            </a:r>
            <a:r>
              <a:rPr lang="en-US" b="1" dirty="0" err="1" smtClean="0"/>
              <a:t>xərt</a:t>
            </a:r>
            <a:r>
              <a:rPr lang="en-US" b="1" dirty="0" smtClean="0"/>
              <a:t>°-</a:t>
            </a:r>
            <a:r>
              <a:rPr lang="en-US" dirty="0" smtClean="0"/>
              <a:t>m</a:t>
            </a:r>
            <a:r>
              <a:rPr lang="ru-RU" dirty="0" smtClean="0"/>
              <a:t> 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ŋəma-d°m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я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ru-RU" sz="2400" dirty="0" smtClean="0"/>
              <a:t>один</a:t>
            </a:r>
            <a:r>
              <a:rPr lang="ru-RU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чашка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половина-</a:t>
            </a:r>
            <a:r>
              <a:rPr lang="fr-CA" sz="2400" b="1" cap="small" dirty="0"/>
              <a:t>add-</a:t>
            </a:r>
            <a:r>
              <a:rPr lang="fr-CA" sz="2400" cap="small" dirty="0"/>
              <a:t>acc</a:t>
            </a:r>
            <a:r>
              <a:rPr lang="fr-CA" sz="2400" dirty="0"/>
              <a:t>	</a:t>
            </a:r>
            <a:r>
              <a:rPr lang="fr-CA" sz="2400" dirty="0" smtClean="0"/>
              <a:t>	</a:t>
            </a:r>
            <a:r>
              <a:rPr lang="ru-RU" sz="2400" dirty="0" smtClean="0"/>
              <a:t>съесть-1</a:t>
            </a:r>
            <a:r>
              <a:rPr lang="fr-CA" sz="2400" cap="small" dirty="0"/>
              <a:t>sg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r>
              <a:rPr lang="en-US" dirty="0" smtClean="0"/>
              <a:t>	‘</a:t>
            </a:r>
            <a:r>
              <a:rPr lang="ru-RU" dirty="0"/>
              <a:t>Я хотя бы половину чашки выпил </a:t>
            </a:r>
            <a:r>
              <a:rPr lang="en-US" dirty="0"/>
              <a:t>{</a:t>
            </a:r>
            <a:r>
              <a:rPr lang="ru-RU" dirty="0"/>
              <a:t>но не больше</a:t>
            </a:r>
            <a:r>
              <a:rPr lang="en-US" dirty="0" smtClean="0"/>
              <a:t>}</a:t>
            </a:r>
            <a:r>
              <a:rPr lang="ru-RU" dirty="0"/>
              <a:t>.</a:t>
            </a:r>
            <a:r>
              <a:rPr lang="en-US" dirty="0" smtClean="0"/>
              <a:t>’</a:t>
            </a:r>
            <a:endParaRPr lang="en-US" dirty="0"/>
          </a:p>
          <a:p>
            <a:pPr marL="0" indent="0" defTabSz="360000">
              <a:buNone/>
            </a:pPr>
            <a:r>
              <a:rPr lang="ru-RU" dirty="0" smtClean="0"/>
              <a:t>(</a:t>
            </a:r>
            <a:r>
              <a:rPr lang="en-US" dirty="0" smtClean="0"/>
              <a:t>13</a:t>
            </a:r>
            <a:r>
              <a:rPr lang="ru-RU" dirty="0" smtClean="0"/>
              <a:t>)</a:t>
            </a:r>
            <a:r>
              <a:rPr lang="ru-RU" dirty="0"/>
              <a:t>	</a:t>
            </a:r>
            <a:r>
              <a:rPr lang="fr-CA" dirty="0" smtClean="0"/>
              <a:t>w</a:t>
            </a:r>
            <a:r>
              <a:rPr lang="ru-RU" dirty="0"/>
              <a:t>'</a:t>
            </a:r>
            <a:r>
              <a:rPr lang="fr-CA" dirty="0" smtClean="0"/>
              <a:t>era</a:t>
            </a:r>
            <a:r>
              <a:rPr lang="ru-RU" dirty="0" smtClean="0"/>
              <a:t> </a:t>
            </a:r>
            <a:r>
              <a:rPr lang="ru-RU" dirty="0"/>
              <a:t>	</a:t>
            </a:r>
            <a:r>
              <a:rPr lang="en-US" dirty="0" smtClean="0"/>
              <a:t>	</a:t>
            </a:r>
            <a:r>
              <a:rPr lang="ru-RU" dirty="0" smtClean="0"/>
              <a:t>ŋ</a:t>
            </a:r>
            <a:r>
              <a:rPr lang="fr-CA" dirty="0"/>
              <a:t>oba</a:t>
            </a:r>
            <a:r>
              <a:rPr lang="fr-CA" b="1" dirty="0"/>
              <a:t>-x</a:t>
            </a:r>
            <a:r>
              <a:rPr lang="en-US" b="1" dirty="0"/>
              <a:t>ə</a:t>
            </a:r>
            <a:r>
              <a:rPr lang="fr-CA" b="1" dirty="0" smtClean="0"/>
              <a:t>rt°-</a:t>
            </a:r>
            <a:r>
              <a:rPr lang="fr-CA" dirty="0" smtClean="0"/>
              <a:t>m </a:t>
            </a:r>
            <a:r>
              <a:rPr lang="fr-CA" dirty="0"/>
              <a:t>	</a:t>
            </a:r>
            <a:r>
              <a:rPr lang="fr-CA" dirty="0" smtClean="0"/>
              <a:t>		sædə°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В</a:t>
            </a:r>
            <a:r>
              <a:rPr lang="ru-RU" sz="2400" dirty="0"/>
              <a:t>. 	</a:t>
            </a:r>
            <a:r>
              <a:rPr lang="en-US" sz="2400" dirty="0" smtClean="0"/>
              <a:t>			</a:t>
            </a:r>
            <a:r>
              <a:rPr lang="ru-RU" sz="2400" dirty="0" smtClean="0"/>
              <a:t>рукавица-</a:t>
            </a:r>
            <a:r>
              <a:rPr lang="fr-CA" sz="2400" b="1" cap="small" dirty="0"/>
              <a:t>add-</a:t>
            </a:r>
            <a:r>
              <a:rPr lang="fr-CA" sz="2400" cap="small" dirty="0"/>
              <a:t>acc</a:t>
            </a:r>
            <a:r>
              <a:rPr lang="fr-CA" sz="2400" dirty="0"/>
              <a:t>	</a:t>
            </a:r>
            <a:r>
              <a:rPr lang="fr-CA" sz="2400" dirty="0" smtClean="0"/>
              <a:t>	</a:t>
            </a:r>
            <a:r>
              <a:rPr lang="ru-RU" sz="2400" dirty="0" smtClean="0"/>
              <a:t>сшить</a:t>
            </a:r>
            <a:r>
              <a:rPr lang="fr-CA" sz="2400" cap="small" dirty="0"/>
              <a:t>.3sg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>	</a:t>
            </a:r>
            <a:r>
              <a:rPr lang="en-US" dirty="0" smtClean="0"/>
              <a:t>	‘</a:t>
            </a:r>
            <a:r>
              <a:rPr lang="ru-RU" dirty="0"/>
              <a:t>Вера сшила хотя бы рукавицу </a:t>
            </a:r>
            <a:r>
              <a:rPr lang="en-US" dirty="0"/>
              <a:t>{</a:t>
            </a:r>
            <a:r>
              <a:rPr lang="ru-RU" dirty="0"/>
              <a:t>, а я — ничего</a:t>
            </a:r>
            <a:r>
              <a:rPr lang="en-US" dirty="0"/>
              <a:t>}.’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dirty="0" smtClean="0">
                <a:solidFill>
                  <a:schemeClr val="accent5">
                    <a:lumMod val="75000"/>
                  </a:schemeClr>
                </a:solidFill>
              </a:rPr>
              <a:t>-x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ərtə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как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хотя бы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en-US" sz="5200" b="1" cap="small" dirty="0" smtClean="0">
                <a:solidFill>
                  <a:schemeClr val="accent5">
                    <a:lumMod val="75000"/>
                  </a:schemeClr>
                </a:solidFill>
              </a:rPr>
              <a:t>∀</a:t>
            </a:r>
            <a:endParaRPr lang="ru-RU" sz="5200" b="1" cap="sm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1586753"/>
            <a:ext cx="10896600" cy="5150223"/>
          </a:xfrm>
        </p:spPr>
        <p:txBody>
          <a:bodyPr>
            <a:normAutofit/>
          </a:bodyPr>
          <a:lstStyle/>
          <a:p>
            <a:pPr defTabSz="360000"/>
            <a:r>
              <a:rPr lang="ru-RU" dirty="0"/>
              <a:t>В предложениях с квантором всеобщности интерпретация отличается от русского</a:t>
            </a:r>
          </a:p>
          <a:p>
            <a:pPr marL="0" indent="0" defTabSz="360000">
              <a:spcAft>
                <a:spcPts val="1200"/>
              </a:spcAft>
              <a:buNone/>
            </a:pPr>
            <a:r>
              <a:rPr lang="en-US" dirty="0" smtClean="0"/>
              <a:t>(14)	</a:t>
            </a:r>
            <a:r>
              <a:rPr lang="en-US" dirty="0" err="1" smtClean="0"/>
              <a:t>xusuwey</a:t>
            </a:r>
            <a:r>
              <a:rPr lang="en-US" dirty="0" smtClean="0"/>
              <a:t>° </a:t>
            </a:r>
            <a:r>
              <a:rPr lang="en-US" dirty="0" err="1" smtClean="0"/>
              <a:t>yal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ru-RU" dirty="0"/>
              <a:t>-</a:t>
            </a:r>
            <a:r>
              <a:rPr lang="fr-CA" dirty="0"/>
              <a:t>h</a:t>
            </a:r>
            <a:r>
              <a:rPr lang="en-US" dirty="0"/>
              <a:t> 	</a:t>
            </a:r>
            <a:r>
              <a:rPr lang="en-US" dirty="0" smtClean="0"/>
              <a:t>	</a:t>
            </a:r>
            <a:r>
              <a:rPr lang="en-US" dirty="0" err="1" smtClean="0"/>
              <a:t>ŋob</a:t>
            </a:r>
            <a:r>
              <a:rPr lang="en-US" dirty="0" smtClean="0"/>
              <a:t> 	</a:t>
            </a:r>
            <a:r>
              <a:rPr lang="en-US" dirty="0" err="1" smtClean="0"/>
              <a:t>xid</a:t>
            </a:r>
            <a:r>
              <a:rPr lang="ru-RU" dirty="0"/>
              <a:t>'</a:t>
            </a:r>
            <a:r>
              <a:rPr lang="en-US" dirty="0" smtClean="0"/>
              <a:t>a-</a:t>
            </a:r>
            <a:r>
              <a:rPr lang="en-US" b="1" dirty="0" err="1" smtClean="0"/>
              <a:t>xərt</a:t>
            </a:r>
            <a:r>
              <a:rPr lang="en-US" b="1" dirty="0"/>
              <a:t>° </a:t>
            </a:r>
            <a:r>
              <a:rPr lang="en-US" dirty="0"/>
              <a:t>	</a:t>
            </a:r>
            <a:r>
              <a:rPr lang="en-US" dirty="0" err="1"/>
              <a:t>moloka</a:t>
            </a:r>
            <a:r>
              <a:rPr lang="en-US" dirty="0"/>
              <a:t>-m 	</a:t>
            </a:r>
            <a:r>
              <a:rPr lang="en-US" dirty="0" err="1" smtClean="0"/>
              <a:t>ŋer</a:t>
            </a:r>
            <a:r>
              <a:rPr lang="en-US" dirty="0" smtClean="0"/>
              <a:t>-p</a:t>
            </a:r>
            <a:r>
              <a:rPr lang="ru-RU" dirty="0"/>
              <a:t>'</a:t>
            </a:r>
            <a:r>
              <a:rPr lang="en-US" dirty="0" err="1" smtClean="0"/>
              <a:t>i</a:t>
            </a:r>
            <a:r>
              <a:rPr lang="en-US" dirty="0" smtClean="0"/>
              <a:t>-</a:t>
            </a:r>
            <a:r>
              <a:rPr lang="en-US" dirty="0" err="1" smtClean="0"/>
              <a:t>dəm</a:t>
            </a:r>
            <a:r>
              <a:rPr lang="en-US" dirty="0" smtClean="0"/>
              <a:t>-c</a:t>
            </a:r>
            <a:r>
              <a:rPr lang="ru-RU" dirty="0"/>
              <a:t>'</a:t>
            </a:r>
            <a:r>
              <a:rPr lang="en-US" dirty="0" smtClean="0"/>
              <a:t>°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</a:t>
            </a:r>
            <a:r>
              <a:rPr lang="ru-RU" dirty="0" smtClean="0"/>
              <a:t>	</a:t>
            </a:r>
            <a:r>
              <a:rPr lang="ru-RU" sz="2400" dirty="0" smtClean="0"/>
              <a:t>каждый 	день-</a:t>
            </a:r>
            <a:r>
              <a:rPr lang="en-US" sz="2400" cap="small" dirty="0" smtClean="0"/>
              <a:t>gen</a:t>
            </a:r>
            <a:r>
              <a:rPr lang="fr-CA" sz="2400" dirty="0" smtClean="0"/>
              <a:t> </a:t>
            </a:r>
            <a:r>
              <a:rPr lang="fr-CA" sz="2400" dirty="0"/>
              <a:t>	</a:t>
            </a:r>
            <a:r>
              <a:rPr lang="ru-RU" sz="2400" dirty="0"/>
              <a:t>один чашка-</a:t>
            </a:r>
            <a:r>
              <a:rPr lang="fr-CA" sz="2400" b="1" cap="small" dirty="0"/>
              <a:t>add</a:t>
            </a:r>
            <a:r>
              <a:rPr lang="fr-CA" sz="2400" dirty="0"/>
              <a:t> 	</a:t>
            </a:r>
            <a:r>
              <a:rPr lang="fr-CA" sz="2400" dirty="0" smtClean="0"/>
              <a:t>	</a:t>
            </a:r>
            <a:r>
              <a:rPr lang="ru-RU" sz="2400" dirty="0" smtClean="0"/>
              <a:t>молоко-</a:t>
            </a:r>
            <a:r>
              <a:rPr lang="fr-CA" sz="2400" cap="small" dirty="0"/>
              <a:t>acc</a:t>
            </a:r>
            <a:r>
              <a:rPr lang="fr-CA" sz="2400" dirty="0"/>
              <a:t> </a:t>
            </a:r>
            <a:r>
              <a:rPr lang="fr-CA" sz="2400" dirty="0" smtClean="0"/>
              <a:t>	</a:t>
            </a:r>
            <a:r>
              <a:rPr lang="ru-RU" sz="2400" dirty="0" smtClean="0"/>
              <a:t>выпить-</a:t>
            </a:r>
            <a:r>
              <a:rPr lang="fr-CA" sz="2400" cap="small" dirty="0"/>
              <a:t>dur-1sg-pst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dirty="0" smtClean="0"/>
              <a:t>		‘</a:t>
            </a:r>
            <a:r>
              <a:rPr lang="ru-RU" dirty="0"/>
              <a:t>Каждый день он выпивает хотя бы по стакану молока.</a:t>
            </a:r>
            <a:r>
              <a:rPr lang="en-US" dirty="0"/>
              <a:t>’</a:t>
            </a:r>
            <a:br>
              <a:rPr lang="en-US" dirty="0"/>
            </a:br>
            <a:r>
              <a:rPr lang="en-US" dirty="0" smtClean="0"/>
              <a:t>{</a:t>
            </a:r>
            <a:r>
              <a:rPr lang="ru-RU" dirty="0"/>
              <a:t>Неверно, что больше; «либо по недостатку молока, либо по </a:t>
            </a:r>
            <a:r>
              <a:rPr lang="ru-RU" dirty="0" smtClean="0"/>
              <a:t>немощи</a:t>
            </a:r>
            <a:r>
              <a:rPr lang="ru-RU" dirty="0"/>
              <a:t>».</a:t>
            </a:r>
            <a:r>
              <a:rPr lang="en-US" dirty="0"/>
              <a:t>}</a:t>
            </a:r>
          </a:p>
          <a:p>
            <a:pPr marL="0" indent="0" defTabSz="360000">
              <a:buNone/>
            </a:pPr>
            <a:r>
              <a:rPr lang="fr-CA" dirty="0" smtClean="0"/>
              <a:t>(15)</a:t>
            </a:r>
            <a:r>
              <a:rPr lang="fr-CA" dirty="0"/>
              <a:t>	</a:t>
            </a:r>
            <a:r>
              <a:rPr lang="fr-CA" dirty="0" smtClean="0"/>
              <a:t>xusuwey°		klas</a:t>
            </a:r>
            <a:r>
              <a:rPr lang="en-US" dirty="0"/>
              <a:t>°</a:t>
            </a:r>
            <a:r>
              <a:rPr lang="en-US" dirty="0" smtClean="0"/>
              <a:t>-x</a:t>
            </a:r>
            <a:r>
              <a:rPr lang="ru-RU" dirty="0"/>
              <a:t>ə</a:t>
            </a:r>
            <a:r>
              <a:rPr lang="en-US" dirty="0" smtClean="0"/>
              <a:t>d°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ru-RU" dirty="0" smtClean="0"/>
              <a:t>ŋ</a:t>
            </a:r>
            <a:r>
              <a:rPr lang="en-US" dirty="0" err="1" smtClean="0"/>
              <a:t>opoy</a:t>
            </a:r>
            <a:r>
              <a:rPr lang="en-US" dirty="0" smtClean="0"/>
              <a:t>°		</a:t>
            </a:r>
            <a:r>
              <a:rPr lang="ru-RU" dirty="0" smtClean="0"/>
              <a:t>ŋ</a:t>
            </a:r>
            <a:r>
              <a:rPr lang="en-US" dirty="0" err="1" smtClean="0"/>
              <a:t>əc</a:t>
            </a:r>
            <a:r>
              <a:rPr lang="ru-RU" dirty="0"/>
              <a:t>'</a:t>
            </a:r>
            <a:r>
              <a:rPr lang="en-US" dirty="0" err="1" smtClean="0"/>
              <a:t>eki</a:t>
            </a:r>
            <a:r>
              <a:rPr lang="en-US" dirty="0" smtClean="0"/>
              <a:t>°-</a:t>
            </a:r>
            <a:r>
              <a:rPr lang="en-US" b="1" dirty="0" err="1" smtClean="0"/>
              <a:t>xərt</a:t>
            </a:r>
            <a:r>
              <a:rPr lang="en-US" b="1" dirty="0"/>
              <a:t>° </a:t>
            </a:r>
            <a:r>
              <a:rPr lang="en-US" dirty="0"/>
              <a:t>		to°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	</a:t>
            </a:r>
            <a:r>
              <a:rPr lang="ru-RU" sz="2400" dirty="0" smtClean="0"/>
              <a:t>каждый </a:t>
            </a:r>
            <a:r>
              <a:rPr lang="en-US" sz="2400" dirty="0" smtClean="0"/>
              <a:t>		</a:t>
            </a:r>
            <a:r>
              <a:rPr lang="ru-RU" sz="2400" dirty="0" smtClean="0"/>
              <a:t>класс-</a:t>
            </a:r>
            <a:r>
              <a:rPr lang="fr-CA" sz="2400" cap="small" dirty="0"/>
              <a:t>abl</a:t>
            </a:r>
            <a:r>
              <a:rPr lang="fr-CA" sz="2400" dirty="0"/>
              <a:t>	</a:t>
            </a:r>
            <a:r>
              <a:rPr lang="fr-CA" sz="2400" dirty="0" smtClean="0"/>
              <a:t>	</a:t>
            </a:r>
            <a:r>
              <a:rPr lang="ru-RU" sz="2400" dirty="0" smtClean="0"/>
              <a:t>один</a:t>
            </a:r>
            <a:r>
              <a:rPr lang="ru-RU" sz="2400" dirty="0"/>
              <a:t>	</a:t>
            </a:r>
            <a:r>
              <a:rPr lang="en-US" sz="2400" dirty="0" smtClean="0"/>
              <a:t>		</a:t>
            </a:r>
            <a:r>
              <a:rPr lang="ru-RU" sz="2400" dirty="0" smtClean="0"/>
              <a:t>ученик-</a:t>
            </a:r>
            <a:r>
              <a:rPr lang="fr-CA" sz="2400" b="1" cap="small" dirty="0"/>
              <a:t>add</a:t>
            </a:r>
            <a:r>
              <a:rPr lang="fr-CA" sz="2400" dirty="0"/>
              <a:t>		</a:t>
            </a:r>
            <a:r>
              <a:rPr lang="fr-CA" sz="2400" dirty="0" smtClean="0"/>
              <a:t>	</a:t>
            </a:r>
            <a:r>
              <a:rPr lang="ru-RU" sz="2400" dirty="0" smtClean="0"/>
              <a:t>прийти.3</a:t>
            </a:r>
            <a:r>
              <a:rPr lang="fr-CA" sz="2400" cap="small" dirty="0"/>
              <a:t>sg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		</a:t>
            </a:r>
            <a:r>
              <a:rPr lang="en-US" dirty="0" smtClean="0"/>
              <a:t>‘</a:t>
            </a:r>
            <a:r>
              <a:rPr lang="ru-RU" dirty="0"/>
              <a:t>Из каждого класса хотя бы по одному ученику пришло.</a:t>
            </a:r>
            <a:r>
              <a:rPr lang="en-US" dirty="0"/>
              <a:t>’</a:t>
            </a:r>
            <a:br>
              <a:rPr lang="en-US" dirty="0"/>
            </a:br>
            <a:r>
              <a:rPr lang="en-US" dirty="0"/>
              <a:t>{</a:t>
            </a:r>
            <a:r>
              <a:rPr lang="ru-RU" dirty="0"/>
              <a:t>«И то хорошо</a:t>
            </a: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</a:rPr>
              <a:t>—</a:t>
            </a:r>
            <a:r>
              <a:rPr lang="en-US" dirty="0"/>
              <a:t> </a:t>
            </a:r>
            <a:r>
              <a:rPr lang="ru-RU" dirty="0"/>
              <a:t>никто не хотел приходить»; нет класса, из которого пришло бы два или больше.</a:t>
            </a:r>
            <a:r>
              <a:rPr lang="en-US" dirty="0"/>
              <a:t>}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Полисемия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358900"/>
            <a:ext cx="11379200" cy="5362575"/>
          </a:xfrm>
        </p:spPr>
        <p:txBody>
          <a:bodyPr>
            <a:normAutofit/>
          </a:bodyPr>
          <a:lstStyle/>
          <a:p>
            <a:pPr defTabSz="360000"/>
            <a:r>
              <a:rPr lang="ru-RU" dirty="0"/>
              <a:t>Скорее полисемия, чем что-либо ещё:</a:t>
            </a:r>
          </a:p>
          <a:p>
            <a:pPr marL="0" indent="0" defTabSz="360000">
              <a:spcAft>
                <a:spcPts val="1200"/>
              </a:spcAft>
              <a:buNone/>
            </a:pPr>
            <a:r>
              <a:rPr lang="en-US" dirty="0" smtClean="0"/>
              <a:t>(16)	</a:t>
            </a:r>
            <a:r>
              <a:rPr lang="en-US" dirty="0" err="1" smtClean="0"/>
              <a:t>mən</a:t>
            </a:r>
            <a:r>
              <a:rPr lang="en-US" dirty="0"/>
              <a:t>'°	</a:t>
            </a:r>
            <a:r>
              <a:rPr lang="en-US" dirty="0" smtClean="0"/>
              <a:t>	</a:t>
            </a:r>
            <a:r>
              <a:rPr lang="en-US" dirty="0" err="1" smtClean="0"/>
              <a:t>n'an</a:t>
            </a:r>
            <a:r>
              <a:rPr lang="en-US" dirty="0"/>
              <a:t>'°-</a:t>
            </a:r>
            <a:r>
              <a:rPr lang="en-US" b="1" dirty="0" err="1"/>
              <a:t>xərt</a:t>
            </a:r>
            <a:r>
              <a:rPr lang="en-US" b="1" dirty="0"/>
              <a:t>°-</a:t>
            </a:r>
            <a:r>
              <a:rPr lang="en-US" dirty="0"/>
              <a:t>m	</a:t>
            </a:r>
            <a:r>
              <a:rPr lang="en-US" dirty="0" smtClean="0"/>
              <a:t>	</a:t>
            </a:r>
            <a:r>
              <a:rPr lang="en-US" dirty="0" err="1" smtClean="0"/>
              <a:t>temta-wa-n°h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xərwaə-d°m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 smtClean="0"/>
              <a:t>		</a:t>
            </a:r>
            <a:r>
              <a:rPr lang="ru-RU" sz="2400" dirty="0" smtClean="0"/>
              <a:t>я</a:t>
            </a:r>
            <a:r>
              <a:rPr lang="ru-RU" sz="2400" dirty="0"/>
              <a:t>	</a:t>
            </a:r>
            <a:r>
              <a:rPr lang="en-US" sz="2400" dirty="0" smtClean="0"/>
              <a:t>			</a:t>
            </a:r>
            <a:r>
              <a:rPr lang="ru-RU" sz="2400" dirty="0" smtClean="0"/>
              <a:t>хлеб-</a:t>
            </a:r>
            <a:r>
              <a:rPr lang="en-US" sz="2400" b="1" cap="small" dirty="0" smtClean="0"/>
              <a:t>add</a:t>
            </a:r>
            <a:r>
              <a:rPr lang="en-US" sz="2400" cap="small" dirty="0" smtClean="0"/>
              <a:t>-</a:t>
            </a:r>
            <a:r>
              <a:rPr lang="en-US" sz="2400" cap="small" dirty="0" err="1" smtClean="0"/>
              <a:t>acc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ru-RU" sz="2400" dirty="0" smtClean="0"/>
              <a:t>купить-</a:t>
            </a:r>
            <a:r>
              <a:rPr lang="en-US" sz="2400" cap="small" dirty="0" err="1" smtClean="0"/>
              <a:t>nmlz.ipfv-dat</a:t>
            </a:r>
            <a:r>
              <a:rPr lang="en-US" sz="2400" dirty="0"/>
              <a:t>	</a:t>
            </a:r>
            <a:r>
              <a:rPr lang="ru-RU" sz="2400" dirty="0" smtClean="0"/>
              <a:t>хотеть</a:t>
            </a:r>
            <a:r>
              <a:rPr lang="en-US" sz="2400" dirty="0" smtClean="0"/>
              <a:t>-1</a:t>
            </a:r>
            <a:r>
              <a:rPr lang="en-US" sz="2400" cap="small" dirty="0" smtClean="0"/>
              <a:t>sg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‘</a:t>
            </a:r>
            <a:r>
              <a:rPr lang="ru-RU" dirty="0"/>
              <a:t>Я хотя бы хлеба хочу купить.’</a:t>
            </a:r>
          </a:p>
          <a:p>
            <a:pPr marL="0" indent="0" defTabSz="360000">
              <a:spcAft>
                <a:spcPts val="1200"/>
              </a:spcAft>
              <a:buNone/>
            </a:pPr>
            <a:r>
              <a:rPr lang="en-US" dirty="0" smtClean="0"/>
              <a:t>(17)	</a:t>
            </a:r>
            <a:r>
              <a:rPr lang="en-US" dirty="0" err="1" smtClean="0"/>
              <a:t>mən</a:t>
            </a:r>
            <a:r>
              <a:rPr lang="en-US" dirty="0"/>
              <a:t>'°	</a:t>
            </a:r>
            <a:r>
              <a:rPr lang="en-US" dirty="0" smtClean="0"/>
              <a:t>	</a:t>
            </a:r>
            <a:r>
              <a:rPr lang="en-US" dirty="0" err="1" smtClean="0"/>
              <a:t>mašina-</a:t>
            </a:r>
            <a:r>
              <a:rPr lang="en-US" b="1" dirty="0" err="1" smtClean="0"/>
              <a:t>xərt</a:t>
            </a:r>
            <a:r>
              <a:rPr lang="en-US" b="1" dirty="0" smtClean="0"/>
              <a:t>°</a:t>
            </a:r>
            <a:r>
              <a:rPr lang="en-US" dirty="0" smtClean="0"/>
              <a:t>-m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temta-wa-n°h</a:t>
            </a: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xərwaə-d°m</a:t>
            </a:r>
            <a:r>
              <a:rPr lang="ru-RU" dirty="0"/>
              <a:t/>
            </a:r>
            <a:br>
              <a:rPr lang="ru-RU" dirty="0"/>
            </a:br>
            <a:r>
              <a:rPr lang="en-US" sz="2400" dirty="0" smtClean="0"/>
              <a:t>		</a:t>
            </a:r>
            <a:r>
              <a:rPr lang="ru-RU" sz="2400" dirty="0" smtClean="0"/>
              <a:t>я</a:t>
            </a:r>
            <a:r>
              <a:rPr lang="ru-RU" sz="2400" dirty="0"/>
              <a:t>	</a:t>
            </a:r>
            <a:r>
              <a:rPr lang="en-US" sz="2400" dirty="0" smtClean="0"/>
              <a:t>			</a:t>
            </a:r>
            <a:r>
              <a:rPr lang="ru-RU" sz="2400" dirty="0" smtClean="0"/>
              <a:t>машина-</a:t>
            </a:r>
            <a:r>
              <a:rPr lang="en-US" sz="2400" b="1" cap="small" dirty="0" smtClean="0"/>
              <a:t>add</a:t>
            </a:r>
            <a:r>
              <a:rPr lang="en-US" sz="2400" cap="small" dirty="0" smtClean="0"/>
              <a:t>-</a:t>
            </a:r>
            <a:r>
              <a:rPr lang="en-US" sz="2400" cap="small" dirty="0" err="1" smtClean="0"/>
              <a:t>acc</a:t>
            </a:r>
            <a:r>
              <a:rPr lang="en-US" sz="2400" cap="small" dirty="0"/>
              <a:t>	</a:t>
            </a:r>
            <a:r>
              <a:rPr lang="en-US" sz="2400" dirty="0" smtClean="0"/>
              <a:t>		</a:t>
            </a:r>
            <a:r>
              <a:rPr lang="ru-RU" sz="2400" dirty="0" smtClean="0"/>
              <a:t>купить-</a:t>
            </a:r>
            <a:r>
              <a:rPr lang="en-US" sz="2400" cap="small" dirty="0" err="1" smtClean="0"/>
              <a:t>nmlz.ipfv-dat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хотеть</a:t>
            </a:r>
            <a:r>
              <a:rPr lang="en-US" sz="2400" cap="small" dirty="0" smtClean="0"/>
              <a:t>-1sg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‘</a:t>
            </a:r>
            <a:r>
              <a:rPr lang="ru-RU" dirty="0"/>
              <a:t>Я даже машину хочу купить.’</a:t>
            </a:r>
          </a:p>
          <a:p>
            <a:pPr marL="0" indent="0" defTabSz="360000">
              <a:buNone/>
            </a:pPr>
            <a:r>
              <a:rPr lang="en-US" dirty="0" smtClean="0"/>
              <a:t>(18)	</a:t>
            </a:r>
            <a:r>
              <a:rPr lang="en-US" dirty="0" err="1" smtClean="0"/>
              <a:t>mən</a:t>
            </a:r>
            <a:r>
              <a:rPr lang="ru-RU" dirty="0"/>
              <a:t>'</a:t>
            </a:r>
            <a:r>
              <a:rPr lang="en-US" dirty="0" smtClean="0"/>
              <a:t>° </a:t>
            </a:r>
            <a:r>
              <a:rPr lang="en-US" dirty="0"/>
              <a:t>	</a:t>
            </a:r>
            <a:r>
              <a:rPr lang="en-US" dirty="0" smtClean="0"/>
              <a:t>t</a:t>
            </a:r>
            <a:r>
              <a:rPr lang="ru-RU" dirty="0"/>
              <a:t>'</a:t>
            </a:r>
            <a:r>
              <a:rPr lang="en-US" dirty="0" smtClean="0"/>
              <a:t>um</a:t>
            </a:r>
            <a:r>
              <a:rPr lang="ru-RU" dirty="0"/>
              <a:t>'</a:t>
            </a:r>
            <a:r>
              <a:rPr lang="en-US" dirty="0" err="1" smtClean="0"/>
              <a:t>en</a:t>
            </a:r>
            <a:r>
              <a:rPr lang="ru-RU" dirty="0"/>
              <a:t>'</a:t>
            </a:r>
            <a:r>
              <a:rPr lang="en-US" dirty="0" smtClean="0"/>
              <a:t>°</a:t>
            </a:r>
            <a:r>
              <a:rPr lang="ru-RU" b="1" dirty="0" smtClean="0"/>
              <a:t>-</a:t>
            </a:r>
            <a:r>
              <a:rPr lang="en-US" b="1" dirty="0" err="1" smtClean="0"/>
              <a:t>xərt</a:t>
            </a:r>
            <a:r>
              <a:rPr lang="en-US" b="1" dirty="0" smtClean="0"/>
              <a:t>°-</a:t>
            </a:r>
            <a:r>
              <a:rPr lang="en-US" dirty="0" err="1" smtClean="0"/>
              <a:t>xəna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me-</a:t>
            </a:r>
            <a:r>
              <a:rPr lang="en-US" dirty="0" err="1" smtClean="0"/>
              <a:t>na</a:t>
            </a:r>
            <a:r>
              <a:rPr lang="en-US" dirty="0" smtClean="0"/>
              <a:t>-</a:t>
            </a:r>
            <a:r>
              <a:rPr lang="en-US" dirty="0" err="1" smtClean="0"/>
              <a:t>ŋe</a:t>
            </a:r>
            <a:r>
              <a:rPr lang="en-US" dirty="0" smtClean="0"/>
              <a:t>° </a:t>
            </a:r>
            <a:r>
              <a:rPr lang="en-US" dirty="0"/>
              <a:t>		</a:t>
            </a:r>
            <a:r>
              <a:rPr lang="en-US" dirty="0" smtClean="0"/>
              <a:t>	p</a:t>
            </a:r>
            <a:r>
              <a:rPr lang="fr-CA" dirty="0"/>
              <a:t>æ</a:t>
            </a:r>
            <a:r>
              <a:rPr lang="en-US" dirty="0" err="1" smtClean="0"/>
              <a:t>rŋa</a:t>
            </a:r>
            <a:r>
              <a:rPr lang="en-US" dirty="0" smtClean="0"/>
              <a:t>-</a:t>
            </a:r>
            <a:r>
              <a:rPr lang="en-US" dirty="0" err="1" smtClean="0"/>
              <a:t>wə</a:t>
            </a:r>
            <a:r>
              <a:rPr lang="en-US" dirty="0" smtClean="0"/>
              <a:t>-s</a:t>
            </a:r>
            <a:r>
              <a:rPr lang="ru-RU" dirty="0"/>
              <a:t>'</a:t>
            </a:r>
            <a:r>
              <a:rPr lang="en-US" dirty="0" smtClean="0"/>
              <a:t>°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	</a:t>
            </a:r>
            <a:r>
              <a:rPr lang="ru-RU" sz="2400" dirty="0" smtClean="0"/>
              <a:t>я </a:t>
            </a:r>
            <a:r>
              <a:rPr lang="fr-CA" sz="2400" dirty="0"/>
              <a:t>		</a:t>
            </a:r>
            <a:r>
              <a:rPr lang="fr-CA" sz="2400" dirty="0" smtClean="0"/>
              <a:t>	</a:t>
            </a:r>
            <a:r>
              <a:rPr lang="ru-RU" sz="2400" dirty="0" smtClean="0"/>
              <a:t>Т</a:t>
            </a:r>
            <a:r>
              <a:rPr lang="ru-RU" sz="2400" dirty="0"/>
              <a:t>.-</a:t>
            </a:r>
            <a:r>
              <a:rPr lang="fr-CA" sz="2400" b="1" cap="small" dirty="0"/>
              <a:t>add</a:t>
            </a:r>
            <a:r>
              <a:rPr lang="fr-CA" sz="2400" cap="small" dirty="0"/>
              <a:t>-loc</a:t>
            </a:r>
            <a:r>
              <a:rPr lang="fr-CA" sz="2400" dirty="0"/>
              <a:t>			</a:t>
            </a:r>
            <a:r>
              <a:rPr lang="fr-CA" sz="2400" dirty="0" smtClean="0"/>
              <a:t>			</a:t>
            </a:r>
            <a:r>
              <a:rPr lang="ru-RU" sz="2400" dirty="0" smtClean="0"/>
              <a:t>быть-</a:t>
            </a:r>
            <a:r>
              <a:rPr lang="fr-CA" sz="2400" cap="small" dirty="0"/>
              <a:t>pt.ipfv-ess</a:t>
            </a:r>
            <a:r>
              <a:rPr lang="fr-CA" sz="2400" dirty="0"/>
              <a:t>	</a:t>
            </a:r>
            <a:r>
              <a:rPr lang="fr-CA" sz="2400" dirty="0" smtClean="0"/>
              <a:t>	</a:t>
            </a:r>
            <a:r>
              <a:rPr lang="ru-RU" sz="2400" dirty="0" smtClean="0"/>
              <a:t>делать-</a:t>
            </a:r>
            <a:r>
              <a:rPr lang="fr-CA" sz="2400" cap="small" dirty="0" smtClean="0"/>
              <a:t>obj.1sg</a:t>
            </a:r>
            <a:r>
              <a:rPr lang="ru-RU" sz="2400" cap="small" dirty="0" smtClean="0"/>
              <a:t>-</a:t>
            </a:r>
            <a:r>
              <a:rPr lang="en-US" sz="2400" cap="small" dirty="0" err="1" smtClean="0"/>
              <a:t>pst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en-US" dirty="0"/>
              <a:t>‘</a:t>
            </a:r>
            <a:r>
              <a:rPr lang="ru-RU" dirty="0"/>
              <a:t>Я думала, что он хотя бы в Тюмени был </a:t>
            </a:r>
            <a:r>
              <a:rPr lang="en-US" dirty="0" smtClean="0"/>
              <a:t>{— </a:t>
            </a:r>
            <a:r>
              <a:rPr lang="ru-RU" dirty="0" smtClean="0"/>
              <a:t>а </a:t>
            </a:r>
            <a:r>
              <a:rPr lang="ru-RU" dirty="0"/>
              <a:t>он всю жизнь в посёлке сидел</a:t>
            </a:r>
            <a:r>
              <a:rPr lang="en-US" dirty="0"/>
              <a:t>}.’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</a:t>
            </a:r>
            <a:r>
              <a:rPr lang="en-US" dirty="0"/>
              <a:t>‘</a:t>
            </a:r>
            <a:r>
              <a:rPr lang="ru-RU" dirty="0"/>
              <a:t>Я думала, что он даже в Тюмени был </a:t>
            </a:r>
            <a:r>
              <a:rPr lang="en-US" dirty="0"/>
              <a:t>{—</a:t>
            </a:r>
            <a:r>
              <a:rPr lang="ru-RU" dirty="0"/>
              <a:t> столько он повидал городов</a:t>
            </a:r>
            <a:r>
              <a:rPr lang="en-US" dirty="0" smtClean="0"/>
              <a:t>}.’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 что вообще такое «даже» и «хотя бы»?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5014259"/>
          </a:xfrm>
        </p:spPr>
        <p:txBody>
          <a:bodyPr>
            <a:normAutofit lnSpcReduction="10000"/>
          </a:bodyPr>
          <a:lstStyle/>
          <a:p>
            <a:pPr defTabSz="360000"/>
            <a:r>
              <a:rPr lang="ru-RU" dirty="0"/>
              <a:t>Э</a:t>
            </a:r>
            <a:r>
              <a:rPr lang="ru-RU" dirty="0" smtClean="0"/>
              <a:t>то фокусные частицы</a:t>
            </a:r>
          </a:p>
          <a:p>
            <a:pPr defTabSz="360000"/>
            <a:r>
              <a:rPr lang="fr-CA" dirty="0" smtClean="0"/>
              <a:t>Rooth 1985</a:t>
            </a:r>
            <a:endParaRPr lang="ru-RU" dirty="0"/>
          </a:p>
          <a:p>
            <a:pPr lvl="1" defTabSz="360000"/>
            <a:r>
              <a:rPr lang="ru-RU" sz="2800" dirty="0" smtClean="0"/>
              <a:t>Топик — пропозиция с одной переменной, значение которой не определено</a:t>
            </a:r>
          </a:p>
          <a:p>
            <a:pPr lvl="1" defTabSz="360000"/>
            <a:r>
              <a:rPr lang="ru-RU" sz="2800" dirty="0" smtClean="0"/>
              <a:t>Фокус определяет значение оставшейся переменной, выбирая её из множества альтернатив</a:t>
            </a:r>
          </a:p>
          <a:p>
            <a:pPr marL="0" indent="0" defTabSz="360000">
              <a:buNone/>
            </a:pPr>
            <a:r>
              <a:rPr lang="ru-RU" dirty="0" smtClean="0"/>
              <a:t>(</a:t>
            </a:r>
            <a:r>
              <a:rPr lang="en-US" dirty="0" smtClean="0"/>
              <a:t>19</a:t>
            </a:r>
            <a:r>
              <a:rPr lang="ru-RU" dirty="0" smtClean="0"/>
              <a:t>)</a:t>
            </a:r>
            <a:r>
              <a:rPr lang="ru-RU" i="1" dirty="0"/>
              <a:t>	</a:t>
            </a:r>
            <a:r>
              <a:rPr lang="ru-RU" i="1" dirty="0" smtClean="0"/>
              <a:t>Только год меня любила </a:t>
            </a:r>
            <a:r>
              <a:rPr lang="ru-RU" i="1" dirty="0" err="1" smtClean="0"/>
              <a:t>Мариула</a:t>
            </a:r>
            <a:endParaRPr lang="ru-RU" i="1" dirty="0" smtClean="0"/>
          </a:p>
          <a:p>
            <a:pPr lvl="1" defTabSz="360000"/>
            <a:r>
              <a:rPr lang="ru-RU" sz="2600" dirty="0" smtClean="0"/>
              <a:t>Топик: </a:t>
            </a:r>
            <a:r>
              <a:rPr lang="en-US" sz="2600" dirty="0"/>
              <a:t>l</a:t>
            </a:r>
            <a:r>
              <a:rPr lang="fr-CA" sz="2600" dirty="0" smtClean="0"/>
              <a:t>ove</a:t>
            </a:r>
            <a:r>
              <a:rPr lang="ru-RU" sz="2600" dirty="0" smtClean="0"/>
              <a:t>(е) </a:t>
            </a:r>
            <a:r>
              <a:rPr lang="fr-CA" sz="2600" dirty="0" smtClean="0"/>
              <a:t>&amp; </a:t>
            </a:r>
            <a:r>
              <a:rPr lang="en-US" sz="2600" dirty="0"/>
              <a:t>E</a:t>
            </a:r>
            <a:r>
              <a:rPr lang="fr-CA" sz="2600" dirty="0" smtClean="0"/>
              <a:t>xperiencer(e, </a:t>
            </a:r>
            <a:r>
              <a:rPr lang="ru-RU" sz="2600" cap="small" dirty="0" err="1" smtClean="0"/>
              <a:t>Мариула</a:t>
            </a:r>
            <a:r>
              <a:rPr lang="ru-RU" sz="2600" dirty="0" smtClean="0"/>
              <a:t>) </a:t>
            </a:r>
            <a:r>
              <a:rPr lang="fr-CA" sz="2600" dirty="0" smtClean="0"/>
              <a:t>&amp; Stimulus(e, </a:t>
            </a:r>
            <a:r>
              <a:rPr lang="ru-RU" sz="2600" cap="small" dirty="0" smtClean="0"/>
              <a:t>я</a:t>
            </a:r>
            <a:r>
              <a:rPr lang="ru-RU" sz="2600" dirty="0" smtClean="0"/>
              <a:t>) </a:t>
            </a:r>
            <a:r>
              <a:rPr lang="en-US" sz="2600" dirty="0" smtClean="0"/>
              <a:t>&amp; </a:t>
            </a:r>
            <a:r>
              <a:rPr lang="fr-CA" sz="2600" dirty="0"/>
              <a:t>t</a:t>
            </a:r>
            <a:r>
              <a:rPr lang="fr-CA" sz="2600" dirty="0" smtClean="0"/>
              <a:t>ime(e, </a:t>
            </a:r>
            <a:r>
              <a:rPr lang="fr-C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fr-CA" sz="2600" dirty="0" smtClean="0"/>
              <a:t>)</a:t>
            </a:r>
          </a:p>
          <a:p>
            <a:pPr lvl="1" defTabSz="360000"/>
            <a:r>
              <a:rPr lang="fr-CA" sz="2600" dirty="0" smtClean="0"/>
              <a:t>X </a:t>
            </a:r>
            <a:r>
              <a:rPr lang="en-US" sz="2600" dirty="0" smtClean="0"/>
              <a:t>{</a:t>
            </a:r>
            <a:r>
              <a:rPr lang="ru-RU" sz="2600" dirty="0" smtClean="0"/>
              <a:t>год, два года, десять лет, всю жизнь</a:t>
            </a:r>
            <a:r>
              <a:rPr lang="en-US" sz="2600" dirty="0" smtClean="0"/>
              <a:t>}</a:t>
            </a:r>
            <a:endParaRPr lang="ru-RU" sz="2600" dirty="0" smtClean="0"/>
          </a:p>
          <a:p>
            <a:pPr lvl="1" defTabSz="360000"/>
            <a:r>
              <a:rPr lang="ru-RU" sz="2600" dirty="0" smtClean="0"/>
              <a:t>Фокус: </a:t>
            </a:r>
            <a:r>
              <a:rPr lang="fr-C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 defTabSz="360000"/>
            <a:r>
              <a:rPr lang="ru-RU" dirty="0" smtClean="0"/>
              <a:t>Фокусные частицы говорят про множество альтернатив ещё что-нибудь содержательное</a:t>
            </a:r>
          </a:p>
          <a:p>
            <a:pPr lvl="1" defTabSz="3600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638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Что такое «даже»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62088"/>
            <a:ext cx="10659035" cy="5073183"/>
          </a:xfrm>
        </p:spPr>
        <p:txBody>
          <a:bodyPr/>
          <a:lstStyle/>
          <a:p>
            <a:r>
              <a:rPr lang="ru-RU" dirty="0" smtClean="0"/>
              <a:t>Значение лексем типа </a:t>
            </a:r>
            <a:r>
              <a:rPr lang="ru-RU" i="1" dirty="0" smtClean="0"/>
              <a:t>даже </a:t>
            </a:r>
            <a:r>
              <a:rPr lang="ru-RU" dirty="0" smtClean="0"/>
              <a:t>согласно </a:t>
            </a:r>
            <a:r>
              <a:rPr lang="fr-CA" dirty="0" smtClean="0"/>
              <a:t>Horn 1969, Koenig 1991</a:t>
            </a:r>
            <a:r>
              <a:rPr lang="ru-RU" dirty="0" smtClean="0"/>
              <a:t> </a:t>
            </a:r>
            <a:r>
              <a:rPr lang="fr-CA" dirty="0" smtClean="0"/>
              <a:t>etc.: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(20)	</a:t>
            </a:r>
            <a:r>
              <a:rPr lang="ru-RU" i="1" dirty="0" smtClean="0"/>
              <a:t>Даже Вася пришёл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Вася пришёл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/>
              <a:t>	</a:t>
            </a:r>
            <a:r>
              <a:rPr lang="en-US" i="1" dirty="0"/>
              <a:t>(</a:t>
            </a:r>
            <a:r>
              <a:rPr lang="ru-RU" i="1" dirty="0" err="1" smtClean="0"/>
              <a:t>ассерция</a:t>
            </a:r>
            <a:r>
              <a:rPr lang="en-US" i="1" dirty="0" smtClean="0"/>
              <a:t>)</a:t>
            </a:r>
            <a:endParaRPr lang="ru-RU" i="1" dirty="0"/>
          </a:p>
          <a:p>
            <a:pPr marL="971550" lvl="1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ru-RU" sz="2800" dirty="0" smtClean="0"/>
              <a:t>Вася</a:t>
            </a:r>
            <a:r>
              <a:rPr lang="fr-CA" sz="2800" dirty="0" smtClean="0"/>
              <a:t> ―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неожиданный </a:t>
            </a:r>
            <a:r>
              <a:rPr lang="fr-CA" sz="2800" dirty="0" smtClean="0"/>
              <a:t>(= the most unlikely) </a:t>
            </a:r>
            <a:r>
              <a:rPr lang="ru-RU" sz="2800" dirty="0" smtClean="0"/>
              <a:t>человек из тех, которые могли бы прийти (из множества альтернатив)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(</a:t>
            </a:r>
            <a:r>
              <a:rPr lang="ru-RU" sz="2800" i="1" dirty="0" smtClean="0"/>
              <a:t>скалярная </a:t>
            </a:r>
            <a:r>
              <a:rPr lang="ru-RU" sz="2800" i="1" dirty="0" err="1" smtClean="0"/>
              <a:t>пресуппозиция</a:t>
            </a:r>
            <a:r>
              <a:rPr lang="en-US" sz="2800" i="1" dirty="0" smtClean="0"/>
              <a:t>)</a:t>
            </a:r>
            <a:endParaRPr lang="ru-RU" sz="2800" i="1" dirty="0" smtClean="0"/>
          </a:p>
          <a:p>
            <a:pPr marL="971550" lvl="1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ru-RU" sz="2800" dirty="0" smtClean="0"/>
              <a:t>Верно, что все менее неожиданные люди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 пришли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/>
              <a:t>(</a:t>
            </a:r>
            <a:r>
              <a:rPr lang="ru-RU" sz="2800" i="1" dirty="0" smtClean="0"/>
              <a:t>аддитивная </a:t>
            </a:r>
            <a:r>
              <a:rPr lang="ru-RU" sz="2800" i="1" dirty="0" err="1" smtClean="0"/>
              <a:t>пресуппозиция</a:t>
            </a:r>
            <a:r>
              <a:rPr lang="en-US" sz="2800" i="1" dirty="0" smtClean="0"/>
              <a:t>)</a:t>
            </a:r>
            <a:endParaRPr lang="ru-RU" sz="2800" i="1" dirty="0" smtClean="0"/>
          </a:p>
          <a:p>
            <a:pPr marL="457200" lvl="1" indent="0">
              <a:buNone/>
            </a:pPr>
            <a:endParaRPr lang="ru-RU" dirty="0" smtClean="0"/>
          </a:p>
          <a:p>
            <a:pPr marL="971550" lvl="1" indent="-514350">
              <a:buFont typeface="+mj-lt"/>
              <a:buAutoNum type="arabicPeriod" startAt="2"/>
            </a:pPr>
            <a:endParaRPr lang="fr-C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Что такое «хотя бы»?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574800"/>
            <a:ext cx="11277600" cy="5003800"/>
          </a:xfrm>
        </p:spPr>
        <p:txBody>
          <a:bodyPr>
            <a:noAutofit/>
          </a:bodyPr>
          <a:lstStyle/>
          <a:p>
            <a:r>
              <a:rPr lang="ru-RU" dirty="0" smtClean="0"/>
              <a:t>Немного вопреки</a:t>
            </a:r>
            <a:r>
              <a:rPr lang="fr-CA" dirty="0" smtClean="0"/>
              <a:t> </a:t>
            </a:r>
            <a:r>
              <a:rPr lang="ru-RU" dirty="0" smtClean="0"/>
              <a:t>Герасимов 2011</a:t>
            </a:r>
            <a:r>
              <a:rPr lang="fr-CA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(21)	</a:t>
            </a:r>
            <a:r>
              <a:rPr lang="ru-RU" i="1" dirty="0" smtClean="0"/>
              <a:t>Хотя бы Вася пришёл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Вася пришёл 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i="1" dirty="0" smtClean="0"/>
              <a:t>(</a:t>
            </a:r>
            <a:r>
              <a:rPr lang="ru-RU" i="1" dirty="0" err="1" smtClean="0"/>
              <a:t>ассерция</a:t>
            </a:r>
            <a:r>
              <a:rPr lang="ru-RU" i="1" dirty="0" smtClean="0"/>
              <a:t>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ru-RU" sz="2800" dirty="0" smtClean="0"/>
              <a:t>Вася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наименее неожиданный </a:t>
            </a:r>
            <a:r>
              <a:rPr lang="ru-RU" sz="2800" dirty="0" smtClean="0"/>
              <a:t>человек из тех, которые могли бы прийти</a:t>
            </a:r>
            <a:br>
              <a:rPr lang="ru-RU" sz="2800" dirty="0" smtClean="0"/>
            </a:br>
            <a:r>
              <a:rPr lang="ru-RU" sz="2800" i="1" dirty="0" smtClean="0"/>
              <a:t>(</a:t>
            </a:r>
            <a:r>
              <a:rPr lang="ru-RU" sz="2800" i="1" dirty="0" err="1" smtClean="0"/>
              <a:t>контр-скалярная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пресуппозиция</a:t>
            </a:r>
            <a:r>
              <a:rPr lang="ru-RU" sz="2800" i="1" dirty="0" smtClean="0"/>
              <a:t>)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ru-RU" sz="2800" dirty="0" smtClean="0"/>
              <a:t>Для всех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неожиданных </a:t>
            </a:r>
            <a:r>
              <a:rPr lang="ru-RU" sz="2800" dirty="0" smtClean="0"/>
              <a:t>людей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неверно</a:t>
            </a:r>
            <a:r>
              <a:rPr lang="ru-RU" sz="2800" dirty="0" smtClean="0"/>
              <a:t>, что они пришли</a:t>
            </a:r>
            <a:br>
              <a:rPr lang="ru-RU" sz="2800" dirty="0" smtClean="0"/>
            </a:br>
            <a:r>
              <a:rPr lang="ru-RU" sz="2800" i="1" dirty="0" smtClean="0"/>
              <a:t>(</a:t>
            </a:r>
            <a:r>
              <a:rPr lang="ru-RU" sz="2800" i="1" dirty="0" err="1" smtClean="0"/>
              <a:t>контр-аддитивная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пресуппозиция</a:t>
            </a:r>
            <a:r>
              <a:rPr lang="ru-RU" sz="2800" i="1" dirty="0" smtClean="0"/>
              <a:t>)</a:t>
            </a:r>
            <a:endParaRPr lang="fr-CA" sz="28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У «хотя бы</a:t>
            </a:r>
            <a:r>
              <a:rPr lang="ru-RU" dirty="0"/>
              <a:t>» (2) и (3) </a:t>
            </a:r>
            <a:r>
              <a:rPr lang="ru-RU" i="1" dirty="0" smtClean="0"/>
              <a:t>противоположны</a:t>
            </a:r>
            <a:r>
              <a:rPr lang="ru-RU" dirty="0" smtClean="0"/>
              <a:t> (2) и (3) у «даже»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⟹ </a:t>
            </a:r>
            <a:r>
              <a:rPr lang="ru-RU" dirty="0" err="1" smtClean="0"/>
              <a:t>Энантиосемия</a:t>
            </a:r>
            <a:r>
              <a:rPr lang="ru-RU" dirty="0" smtClean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xərtə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 отрицании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588" y="1690688"/>
            <a:ext cx="10614212" cy="4862512"/>
          </a:xfrm>
        </p:spPr>
        <p:txBody>
          <a:bodyPr>
            <a:normAutofit/>
          </a:bodyPr>
          <a:lstStyle/>
          <a:p>
            <a:pPr defTabSz="360000"/>
            <a:r>
              <a:rPr lang="ru-RU" dirty="0" smtClean="0"/>
              <a:t>При отрицании — одна интерпретация</a:t>
            </a:r>
            <a:endParaRPr lang="en-US" dirty="0" smtClean="0"/>
          </a:p>
          <a:p>
            <a:pPr marL="0" indent="0" defTabSz="360000">
              <a:buNone/>
            </a:pPr>
            <a:r>
              <a:rPr lang="en-US" dirty="0" smtClean="0"/>
              <a:t>(22)	</a:t>
            </a:r>
            <a:r>
              <a:rPr lang="en-US" dirty="0"/>
              <a:t>m</a:t>
            </a:r>
            <a:r>
              <a:rPr lang="ru-RU" dirty="0"/>
              <a:t>ə</a:t>
            </a:r>
            <a:r>
              <a:rPr lang="en-US" dirty="0"/>
              <a:t>n</a:t>
            </a:r>
            <a:r>
              <a:rPr lang="ru-RU" dirty="0"/>
              <a:t>'°	</a:t>
            </a:r>
            <a:r>
              <a:rPr lang="en-US" dirty="0"/>
              <a:t>m</a:t>
            </a:r>
            <a:r>
              <a:rPr lang="ru-RU" dirty="0"/>
              <a:t>'</a:t>
            </a:r>
            <a:r>
              <a:rPr lang="en-US" dirty="0" err="1" smtClean="0"/>
              <a:t>esoy</a:t>
            </a:r>
            <a:r>
              <a:rPr lang="ru-RU" dirty="0"/>
              <a:t>ə</a:t>
            </a:r>
            <a:r>
              <a:rPr lang="en-US" dirty="0" err="1"/>
              <a:t>xa</a:t>
            </a:r>
            <a:r>
              <a:rPr lang="ru-RU" dirty="0"/>
              <a:t>-</a:t>
            </a:r>
            <a:r>
              <a:rPr lang="en-US" b="1" dirty="0"/>
              <a:t>x</a:t>
            </a:r>
            <a:r>
              <a:rPr lang="ru-RU" b="1" dirty="0"/>
              <a:t>ə</a:t>
            </a:r>
            <a:r>
              <a:rPr lang="en-US" b="1" dirty="0" err="1"/>
              <a:t>rt</a:t>
            </a:r>
            <a:r>
              <a:rPr lang="ru-RU" b="1" dirty="0"/>
              <a:t>ə-</a:t>
            </a:r>
            <a:r>
              <a:rPr lang="en-US" dirty="0"/>
              <a:t>n</a:t>
            </a:r>
            <a:r>
              <a:rPr lang="ru-RU" dirty="0"/>
              <a:t>°</a:t>
            </a:r>
            <a:r>
              <a:rPr lang="en-US" dirty="0"/>
              <a:t>h</a:t>
            </a:r>
            <a:r>
              <a:rPr lang="ru-RU" dirty="0"/>
              <a:t>	</a:t>
            </a:r>
            <a:r>
              <a:rPr lang="en-US" dirty="0" smtClean="0"/>
              <a:t>	n</a:t>
            </a:r>
            <a:r>
              <a:rPr lang="ru-RU" dirty="0"/>
              <a:t>'í-</a:t>
            </a:r>
            <a:r>
              <a:rPr lang="en-US" dirty="0"/>
              <a:t>w</a:t>
            </a:r>
            <a:r>
              <a:rPr lang="ru-RU" dirty="0"/>
              <a:t>ə</a:t>
            </a:r>
            <a:r>
              <a:rPr lang="en-US" dirty="0"/>
              <a:t>c</a:t>
            </a:r>
            <a:r>
              <a:rPr lang="ru-RU" dirty="0"/>
              <a:t>'°		</a:t>
            </a:r>
            <a:r>
              <a:rPr lang="en-US" dirty="0" smtClean="0"/>
              <a:t>		t</a:t>
            </a:r>
            <a:r>
              <a:rPr lang="ru-RU" dirty="0"/>
              <a:t>æ</a:t>
            </a:r>
            <a:r>
              <a:rPr lang="en-US" dirty="0"/>
              <a:t>w</a:t>
            </a:r>
            <a:r>
              <a:rPr lang="ru-RU" dirty="0"/>
              <a:t>°-</a:t>
            </a:r>
            <a:r>
              <a:rPr lang="en-US" dirty="0"/>
              <a:t>q</a:t>
            </a:r>
            <a:br>
              <a:rPr lang="en-US" dirty="0"/>
            </a:br>
            <a:r>
              <a:rPr lang="en-US" dirty="0" smtClean="0"/>
              <a:t>		</a:t>
            </a:r>
            <a:r>
              <a:rPr lang="ru-RU" sz="2400" dirty="0" smtClean="0"/>
              <a:t>я</a:t>
            </a:r>
            <a:r>
              <a:rPr lang="ru-RU" sz="2400" cap="all" dirty="0"/>
              <a:t>	</a:t>
            </a:r>
            <a:r>
              <a:rPr lang="en-US" sz="2400" cap="all" dirty="0"/>
              <a:t>	</a:t>
            </a:r>
            <a:r>
              <a:rPr lang="en-US" sz="2400" cap="all" dirty="0" smtClean="0"/>
              <a:t>	</a:t>
            </a:r>
            <a:r>
              <a:rPr lang="ru-RU" sz="2400" dirty="0" err="1" smtClean="0"/>
              <a:t>Мес</a:t>
            </a:r>
            <a:r>
              <a:rPr lang="en-US" sz="2400" dirty="0"/>
              <a:t>c</a:t>
            </a:r>
            <a:r>
              <a:rPr lang="ru-RU" sz="2400" dirty="0" err="1"/>
              <a:t>ояха</a:t>
            </a:r>
            <a:r>
              <a:rPr lang="ru-RU" sz="2400" dirty="0"/>
              <a:t>-</a:t>
            </a:r>
            <a:r>
              <a:rPr lang="en-US" sz="2400" b="1" cap="small" dirty="0"/>
              <a:t>add</a:t>
            </a:r>
            <a:r>
              <a:rPr lang="ru-RU" sz="2400" b="1" cap="small" dirty="0"/>
              <a:t>-</a:t>
            </a:r>
            <a:r>
              <a:rPr lang="en-US" sz="2400" cap="small" dirty="0" err="1"/>
              <a:t>dat</a:t>
            </a:r>
            <a:r>
              <a:rPr lang="ru-RU" sz="2400" cap="small" dirty="0"/>
              <a:t>		</a:t>
            </a:r>
            <a:r>
              <a:rPr lang="en-US" sz="2400" cap="small" dirty="0" smtClean="0"/>
              <a:t>		</a:t>
            </a:r>
            <a:r>
              <a:rPr lang="en-US" sz="2400" cap="small" dirty="0" err="1" smtClean="0"/>
              <a:t>neg</a:t>
            </a:r>
            <a:r>
              <a:rPr lang="ru-RU" sz="2400" cap="small" dirty="0"/>
              <a:t>-</a:t>
            </a:r>
            <a:r>
              <a:rPr lang="en-US" sz="2400" cap="small" dirty="0" err="1"/>
              <a:t>refl</a:t>
            </a:r>
            <a:r>
              <a:rPr lang="ru-RU" sz="2400" cap="small" dirty="0"/>
              <a:t>.1</a:t>
            </a:r>
            <a:r>
              <a:rPr lang="en-US" sz="2400" cap="small" dirty="0" err="1"/>
              <a:t>sg</a:t>
            </a:r>
            <a:r>
              <a:rPr lang="ru-RU" sz="2400" cap="small" dirty="0"/>
              <a:t>.</a:t>
            </a:r>
            <a:r>
              <a:rPr lang="en-US" sz="2400" cap="small" dirty="0" err="1"/>
              <a:t>pst</a:t>
            </a:r>
            <a:r>
              <a:rPr lang="ru-RU" sz="2400" cap="all" dirty="0"/>
              <a:t>	</a:t>
            </a:r>
            <a:r>
              <a:rPr lang="en-US" sz="2400" cap="all" dirty="0" smtClean="0"/>
              <a:t>	</a:t>
            </a:r>
            <a:r>
              <a:rPr lang="ru-RU" sz="2400" dirty="0" smtClean="0"/>
              <a:t>достичь-</a:t>
            </a:r>
            <a:r>
              <a:rPr lang="en-US" sz="2400" cap="small" dirty="0" err="1"/>
              <a:t>cn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ru-RU" dirty="0" smtClean="0"/>
              <a:t>‘</a:t>
            </a:r>
            <a:r>
              <a:rPr lang="ru-RU" dirty="0"/>
              <a:t>Я даже до </a:t>
            </a:r>
            <a:r>
              <a:rPr lang="ru-RU" dirty="0" err="1"/>
              <a:t>Мес</a:t>
            </a:r>
            <a:r>
              <a:rPr lang="en-US" dirty="0"/>
              <a:t>c</a:t>
            </a:r>
            <a:r>
              <a:rPr lang="ru-RU" dirty="0" err="1"/>
              <a:t>ояхи</a:t>
            </a:r>
            <a:r>
              <a:rPr lang="ru-RU" dirty="0"/>
              <a:t> не доехал</a:t>
            </a:r>
            <a:r>
              <a:rPr lang="ru-RU" dirty="0" smtClean="0"/>
              <a:t>.’</a:t>
            </a:r>
          </a:p>
          <a:p>
            <a:pPr defTabSz="360000">
              <a:lnSpc>
                <a:spcPct val="100000"/>
              </a:lnSpc>
            </a:pPr>
            <a:r>
              <a:rPr lang="ru-RU" dirty="0" smtClean="0"/>
              <a:t>Предложение можно анализировать двояко</a:t>
            </a:r>
          </a:p>
          <a:p>
            <a:pPr lvl="1" defTabSz="360000">
              <a:lnSpc>
                <a:spcPct val="100000"/>
              </a:lnSpc>
            </a:pPr>
            <a:r>
              <a:rPr lang="en-US" sz="2800" dirty="0" smtClean="0"/>
              <a:t>‘</a:t>
            </a:r>
            <a:r>
              <a:rPr lang="ru-RU" sz="2800" dirty="0" smtClean="0"/>
              <a:t>даже</a:t>
            </a:r>
            <a:r>
              <a:rPr lang="en-US" sz="2800" dirty="0" smtClean="0"/>
              <a:t>’ </a:t>
            </a:r>
            <a:r>
              <a:rPr lang="en-US" sz="2800" dirty="0"/>
              <a:t>&gt;</a:t>
            </a:r>
            <a:r>
              <a:rPr lang="ru-RU" sz="2800" dirty="0" smtClean="0"/>
              <a:t> </a:t>
            </a:r>
            <a:r>
              <a:rPr lang="fr-CA" sz="2800" dirty="0" smtClean="0"/>
              <a:t>NEG:</a:t>
            </a:r>
            <a:br>
              <a:rPr lang="fr-CA" sz="2800" dirty="0" smtClean="0"/>
            </a:br>
            <a:r>
              <a:rPr lang="en-US" sz="2800" dirty="0" smtClean="0"/>
              <a:t>‘</a:t>
            </a:r>
            <a:r>
              <a:rPr lang="ru-RU" sz="2800" dirty="0" smtClean="0"/>
              <a:t>Даже для </a:t>
            </a:r>
            <a:r>
              <a:rPr lang="ru-RU" sz="2800" dirty="0" err="1" smtClean="0"/>
              <a:t>Мес</a:t>
            </a:r>
            <a:r>
              <a:rPr lang="en-US" sz="2800" dirty="0" smtClean="0"/>
              <a:t>c</a:t>
            </a:r>
            <a:r>
              <a:rPr lang="ru-RU" sz="2800" dirty="0" err="1" smtClean="0"/>
              <a:t>ояхи</a:t>
            </a:r>
            <a:r>
              <a:rPr lang="ru-RU" sz="2800" dirty="0" smtClean="0"/>
              <a:t> неверно, что мы до неё доехали.</a:t>
            </a:r>
            <a:r>
              <a:rPr lang="en-US" sz="2800" dirty="0" smtClean="0"/>
              <a:t>’</a:t>
            </a:r>
          </a:p>
          <a:p>
            <a:pPr lvl="1" defTabSz="360000">
              <a:lnSpc>
                <a:spcPct val="100000"/>
              </a:lnSpc>
            </a:pPr>
            <a:r>
              <a:rPr lang="fr-CA" sz="2800" dirty="0" smtClean="0"/>
              <a:t>NEG &gt; </a:t>
            </a:r>
            <a:r>
              <a:rPr lang="en-US" sz="2800" dirty="0" smtClean="0"/>
              <a:t>‘</a:t>
            </a:r>
            <a:r>
              <a:rPr lang="ru-RU" sz="2800" dirty="0" smtClean="0"/>
              <a:t>хотя бы</a:t>
            </a:r>
            <a:r>
              <a:rPr lang="en-US" sz="2800" dirty="0" smtClean="0"/>
              <a:t>’</a:t>
            </a:r>
            <a:r>
              <a:rPr lang="fr-CA" sz="2800" dirty="0" smtClean="0"/>
              <a:t>:</a:t>
            </a:r>
            <a:br>
              <a:rPr lang="fr-CA" sz="2800" dirty="0" smtClean="0"/>
            </a:br>
            <a:r>
              <a:rPr lang="en-US" sz="2800" dirty="0" smtClean="0"/>
              <a:t>‘</a:t>
            </a:r>
            <a:r>
              <a:rPr lang="ru-RU" sz="2800" dirty="0" smtClean="0"/>
              <a:t>Неверно, что мы доехали хотя бы до </a:t>
            </a:r>
            <a:r>
              <a:rPr lang="ru-RU" sz="2800" dirty="0" err="1" smtClean="0"/>
              <a:t>Мес</a:t>
            </a:r>
            <a:r>
              <a:rPr lang="en-US" sz="2800" dirty="0" smtClean="0"/>
              <a:t>c</a:t>
            </a:r>
            <a:r>
              <a:rPr lang="ru-RU" sz="2800" dirty="0" err="1" smtClean="0"/>
              <a:t>ояхи</a:t>
            </a:r>
            <a:r>
              <a:rPr lang="ru-RU" sz="2800" dirty="0" smtClean="0"/>
              <a:t>.</a:t>
            </a:r>
            <a:r>
              <a:rPr lang="en-US" sz="2800" dirty="0" smtClean="0"/>
              <a:t>’</a:t>
            </a:r>
            <a:endParaRPr lang="ru-RU" sz="2800" dirty="0" smtClean="0"/>
          </a:p>
          <a:p>
            <a:pPr marL="0" indent="0" defTabSz="360000">
              <a:buNone/>
            </a:pPr>
            <a:r>
              <a:rPr lang="ru-RU" i="1" dirty="0" smtClean="0"/>
              <a:t>Реплика в сторону. </a:t>
            </a:r>
            <a:r>
              <a:rPr lang="ru-RU" dirty="0" err="1" smtClean="0"/>
              <a:t>Энантиосемия</a:t>
            </a:r>
            <a:r>
              <a:rPr lang="ru-RU" dirty="0" smtClean="0"/>
              <a:t> вообще свойственна </a:t>
            </a:r>
            <a:r>
              <a:rPr lang="en-US" i="1" dirty="0" smtClean="0"/>
              <a:t>scope items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002060"/>
                </a:solidFill>
              </a:rPr>
              <a:t>-</a:t>
            </a:r>
            <a:r>
              <a:rPr lang="en-US" i="1" dirty="0" err="1" smtClean="0">
                <a:solidFill>
                  <a:srgbClr val="002060"/>
                </a:solidFill>
              </a:rPr>
              <a:t>c'eyə</a:t>
            </a:r>
            <a:r>
              <a:rPr lang="en-US" i="1" dirty="0" smtClean="0">
                <a:solidFill>
                  <a:srgbClr val="002060"/>
                </a:solidFill>
              </a:rPr>
              <a:t>-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c'eyə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сложно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перевести на русский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0200"/>
            <a:ext cx="11087100" cy="5029200"/>
          </a:xfrm>
        </p:spPr>
        <p:txBody>
          <a:bodyPr>
            <a:normAutofit/>
          </a:bodyPr>
          <a:lstStyle/>
          <a:p>
            <a:pPr marL="0" indent="0" defTabSz="360000">
              <a:spcBef>
                <a:spcPts val="600"/>
              </a:spcBef>
              <a:buNone/>
            </a:pPr>
            <a:r>
              <a:rPr lang="ru-RU" dirty="0" smtClean="0"/>
              <a:t>(</a:t>
            </a:r>
            <a:r>
              <a:rPr lang="en-US" dirty="0" smtClean="0"/>
              <a:t>23</a:t>
            </a:r>
            <a:r>
              <a:rPr lang="ru-RU" dirty="0" smtClean="0"/>
              <a:t>)</a:t>
            </a:r>
            <a:r>
              <a:rPr lang="ru-RU" dirty="0"/>
              <a:t>	</a:t>
            </a:r>
            <a:r>
              <a:rPr lang="ru-RU" dirty="0" err="1" smtClean="0"/>
              <a:t>wan'a</a:t>
            </a:r>
            <a:r>
              <a:rPr lang="ru-RU" dirty="0" smtClean="0"/>
              <a:t>‑h			</a:t>
            </a:r>
            <a:r>
              <a:rPr lang="ru-RU" dirty="0" err="1" smtClean="0"/>
              <a:t>yey</a:t>
            </a:r>
            <a:r>
              <a:rPr lang="ru-RU" dirty="0"/>
              <a:t>°‑</a:t>
            </a:r>
            <a:r>
              <a:rPr lang="ru-RU" dirty="0" err="1"/>
              <a:t>ŋe</a:t>
            </a:r>
            <a:r>
              <a:rPr lang="ru-RU" dirty="0"/>
              <a:t>°	</a:t>
            </a:r>
            <a:r>
              <a:rPr lang="ru-RU" dirty="0" smtClean="0"/>
              <a:t>	</a:t>
            </a:r>
            <a:r>
              <a:rPr lang="ru-RU" dirty="0" err="1" smtClean="0"/>
              <a:t>mən</a:t>
            </a:r>
            <a:r>
              <a:rPr lang="ru-RU" dirty="0"/>
              <a:t>'°‑</a:t>
            </a:r>
            <a:r>
              <a:rPr lang="ru-RU" b="1" dirty="0" err="1"/>
              <a:t>c'eyə</a:t>
            </a:r>
            <a:r>
              <a:rPr lang="ru-RU" b="1" dirty="0"/>
              <a:t>‑</a:t>
            </a:r>
            <a:r>
              <a:rPr lang="ru-RU" dirty="0"/>
              <a:t>n°	</a:t>
            </a:r>
            <a:r>
              <a:rPr lang="ru-RU" dirty="0" smtClean="0"/>
              <a:t>		</a:t>
            </a:r>
            <a:r>
              <a:rPr lang="ru-RU" dirty="0" err="1" smtClean="0"/>
              <a:t>s'iq‑m'ih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et-EE" sz="2400" dirty="0" smtClean="0"/>
              <a:t>В</a:t>
            </a:r>
            <a:r>
              <a:rPr lang="et-EE" sz="2400" dirty="0"/>
              <a:t>.‑</a:t>
            </a:r>
            <a:r>
              <a:rPr lang="et-EE" sz="2400" cap="small" dirty="0"/>
              <a:t>gen</a:t>
            </a:r>
            <a:r>
              <a:rPr lang="et-EE" sz="2400" dirty="0"/>
              <a:t>	</a:t>
            </a:r>
            <a:r>
              <a:rPr lang="ru-RU" sz="2400" dirty="0" smtClean="0"/>
              <a:t>			</a:t>
            </a:r>
            <a:r>
              <a:rPr lang="et-EE" sz="2400" dirty="0" smtClean="0"/>
              <a:t>доля‑</a:t>
            </a:r>
            <a:r>
              <a:rPr lang="et-EE" sz="2400" cap="small" dirty="0" smtClean="0"/>
              <a:t>ess</a:t>
            </a:r>
            <a:r>
              <a:rPr lang="et-EE" sz="2400" dirty="0"/>
              <a:t>	</a:t>
            </a:r>
            <a:r>
              <a:rPr lang="ru-RU" sz="2400" dirty="0" smtClean="0"/>
              <a:t>	</a:t>
            </a:r>
            <a:r>
              <a:rPr lang="en-US" sz="2400" dirty="0" smtClean="0"/>
              <a:t>	</a:t>
            </a:r>
            <a:r>
              <a:rPr lang="et-EE" sz="2400" dirty="0" smtClean="0"/>
              <a:t>я‑</a:t>
            </a:r>
            <a:r>
              <a:rPr lang="et-EE" sz="2400" b="1" cap="small" dirty="0" smtClean="0"/>
              <a:t>inexp</a:t>
            </a:r>
            <a:r>
              <a:rPr lang="et-EE" sz="2400" cap="small" dirty="0" smtClean="0"/>
              <a:t>‑poss.1sg</a:t>
            </a:r>
            <a:r>
              <a:rPr lang="et-EE" sz="2400" cap="small" dirty="0"/>
              <a:t>	</a:t>
            </a:r>
            <a:r>
              <a:rPr lang="ru-RU" sz="2400" cap="small" dirty="0" smtClean="0"/>
              <a:t>		</a:t>
            </a:r>
            <a:r>
              <a:rPr lang="et-EE" sz="2400" cap="small" dirty="0" smtClean="0"/>
              <a:t>pron.acc‑poss.1nsg</a:t>
            </a:r>
            <a:endParaRPr lang="ru-RU" sz="2400" dirty="0"/>
          </a:p>
          <a:p>
            <a:pPr marL="0" indent="0" defTabSz="360000">
              <a:spcBef>
                <a:spcPts val="600"/>
              </a:spcBef>
              <a:buNone/>
            </a:pPr>
            <a:r>
              <a:rPr lang="en-US" dirty="0" smtClean="0"/>
              <a:t>		</a:t>
            </a:r>
            <a:r>
              <a:rPr lang="et-EE" dirty="0" smtClean="0"/>
              <a:t>p'od°taə‑q</a:t>
            </a:r>
            <a:r>
              <a:rPr lang="ru-RU" dirty="0" smtClean="0"/>
              <a:t>		</a:t>
            </a:r>
            <a:r>
              <a:rPr lang="et-EE" dirty="0" smtClean="0"/>
              <a:t>/</a:t>
            </a:r>
            <a:r>
              <a:rPr lang="ru-RU" dirty="0" smtClean="0"/>
              <a:t>	</a:t>
            </a:r>
            <a:r>
              <a:rPr lang="et-EE" dirty="0"/>
              <a:t>	</a:t>
            </a:r>
            <a:r>
              <a:rPr lang="et-EE" dirty="0" smtClean="0"/>
              <a:t>səwuqŋa‑q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ru-RU" sz="2400" dirty="0" smtClean="0"/>
              <a:t>отругать</a:t>
            </a:r>
            <a:r>
              <a:rPr lang="ru-RU" sz="2400" cap="small" dirty="0" smtClean="0"/>
              <a:t>‑3</a:t>
            </a:r>
            <a:r>
              <a:rPr lang="en-US" sz="2400" cap="small" dirty="0" err="1" smtClean="0"/>
              <a:t>pl</a:t>
            </a:r>
            <a:r>
              <a:rPr lang="ru-RU" sz="2400" cap="small" dirty="0" smtClean="0"/>
              <a:t>	</a:t>
            </a:r>
            <a:r>
              <a:rPr lang="ru-RU" sz="2400" dirty="0" smtClean="0"/>
              <a:t>		</a:t>
            </a:r>
            <a:r>
              <a:rPr lang="en-US" sz="2400" dirty="0" smtClean="0"/>
              <a:t>	</a:t>
            </a:r>
            <a:r>
              <a:rPr lang="ru-RU" sz="2400" dirty="0" smtClean="0"/>
              <a:t>похвалить</a:t>
            </a:r>
            <a:r>
              <a:rPr lang="ru-RU" sz="2400" cap="small" dirty="0" smtClean="0"/>
              <a:t>‑3</a:t>
            </a:r>
            <a:r>
              <a:rPr lang="en-US" sz="2400" cap="small" dirty="0" err="1" smtClean="0"/>
              <a:t>pl</a:t>
            </a:r>
            <a:endParaRPr lang="ru-RU" sz="2400" dirty="0" smtClean="0"/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ru-RU" dirty="0" smtClean="0"/>
              <a:t>‘</a:t>
            </a:r>
            <a:r>
              <a:rPr lang="ru-RU" dirty="0"/>
              <a:t>Вместо Вани </a:t>
            </a:r>
            <a:r>
              <a:rPr lang="ru-RU" cap="small" dirty="0"/>
              <a:t>меня </a:t>
            </a:r>
            <a:r>
              <a:rPr lang="ru-RU" dirty="0"/>
              <a:t>отругали / похвалили</a:t>
            </a:r>
            <a:r>
              <a:rPr lang="ru-RU" dirty="0" smtClean="0"/>
              <a:t>.’</a:t>
            </a:r>
          </a:p>
          <a:p>
            <a:pPr marL="0" indent="0" defTabSz="360000">
              <a:spcBef>
                <a:spcPts val="600"/>
              </a:spcBef>
              <a:buNone/>
            </a:pPr>
            <a:endParaRPr lang="ru-RU" dirty="0"/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dirty="0" smtClean="0"/>
              <a:t>(</a:t>
            </a:r>
            <a:r>
              <a:rPr lang="en-US" dirty="0" smtClean="0"/>
              <a:t>24</a:t>
            </a:r>
            <a:r>
              <a:rPr lang="ru-RU" dirty="0" smtClean="0"/>
              <a:t>)	</a:t>
            </a:r>
            <a:r>
              <a:rPr lang="ru-RU" dirty="0" err="1" smtClean="0"/>
              <a:t>t'uku</a:t>
            </a:r>
            <a:r>
              <a:rPr lang="ru-RU" dirty="0"/>
              <a:t>°	</a:t>
            </a:r>
            <a:r>
              <a:rPr lang="ru-RU" dirty="0" smtClean="0"/>
              <a:t>	</a:t>
            </a:r>
            <a:r>
              <a:rPr lang="ru-RU" dirty="0" err="1" smtClean="0"/>
              <a:t>yal'a</a:t>
            </a:r>
            <a:r>
              <a:rPr lang="ru-RU" dirty="0" smtClean="0"/>
              <a:t>‑h</a:t>
            </a:r>
            <a:r>
              <a:rPr lang="ru-RU" dirty="0"/>
              <a:t>	</a:t>
            </a:r>
            <a:r>
              <a:rPr lang="ru-RU" dirty="0" smtClean="0"/>
              <a:t>			</a:t>
            </a:r>
            <a:r>
              <a:rPr lang="ru-RU" dirty="0" err="1" smtClean="0"/>
              <a:t>yo°r‑təə‑wac</a:t>
            </a:r>
            <a:r>
              <a:rPr lang="ru-RU" dirty="0" smtClean="0"/>
              <a:t>'°,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ru-RU" sz="2400" dirty="0" smtClean="0"/>
              <a:t>этот</a:t>
            </a:r>
            <a:r>
              <a:rPr lang="ru-RU" sz="2400" dirty="0"/>
              <a:t>	</a:t>
            </a:r>
            <a:r>
              <a:rPr lang="ru-RU" sz="2400" dirty="0" smtClean="0"/>
              <a:t>		день‑</a:t>
            </a:r>
            <a:r>
              <a:rPr lang="en-US" sz="2400" cap="small" dirty="0"/>
              <a:t>gen</a:t>
            </a:r>
            <a:r>
              <a:rPr lang="ru-RU" sz="2400" dirty="0"/>
              <a:t>	</a:t>
            </a:r>
            <a:r>
              <a:rPr lang="ru-RU" sz="2400" dirty="0" smtClean="0"/>
              <a:t>		рыбачить‑</a:t>
            </a:r>
            <a:r>
              <a:rPr lang="en-US" sz="2400" cap="small" dirty="0" err="1" smtClean="0"/>
              <a:t>fut</a:t>
            </a:r>
            <a:r>
              <a:rPr lang="ru-RU" sz="2400" cap="small" dirty="0" smtClean="0"/>
              <a:t>‑1</a:t>
            </a:r>
            <a:r>
              <a:rPr lang="en-US" sz="2400" cap="small" dirty="0" err="1"/>
              <a:t>pl</a:t>
            </a:r>
            <a:r>
              <a:rPr lang="ru-RU" sz="2400" cap="small" dirty="0"/>
              <a:t>.</a:t>
            </a:r>
            <a:r>
              <a:rPr lang="en-US" sz="2400" cap="small" dirty="0" err="1"/>
              <a:t>pst</a:t>
            </a:r>
            <a:endParaRPr lang="ru-RU" sz="2400" dirty="0"/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et-EE" dirty="0" smtClean="0"/>
              <a:t>xan'e‑</a:t>
            </a:r>
            <a:r>
              <a:rPr lang="et-EE" b="1" dirty="0" smtClean="0"/>
              <a:t>c'ey</a:t>
            </a:r>
            <a:r>
              <a:rPr lang="et-EE" b="1" dirty="0"/>
              <a:t>°‑</a:t>
            </a:r>
            <a:r>
              <a:rPr lang="et-EE" dirty="0"/>
              <a:t>wənc'°		</a:t>
            </a:r>
            <a:r>
              <a:rPr lang="en-US" dirty="0" smtClean="0"/>
              <a:t>	</a:t>
            </a:r>
            <a:r>
              <a:rPr lang="et-EE" dirty="0" smtClean="0"/>
              <a:t>xəya‑waq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ru-RU" sz="2400" dirty="0" smtClean="0"/>
              <a:t>охотиться‑</a:t>
            </a:r>
            <a:r>
              <a:rPr lang="en-US" sz="2400" b="1" cap="small" dirty="0" err="1"/>
              <a:t>inexp</a:t>
            </a:r>
            <a:r>
              <a:rPr lang="ru-RU" sz="2400" cap="small" dirty="0"/>
              <a:t>‑</a:t>
            </a:r>
            <a:r>
              <a:rPr lang="en-US" sz="2400" cap="small" dirty="0"/>
              <a:t>sup</a:t>
            </a:r>
            <a:r>
              <a:rPr lang="ru-RU" sz="2400" dirty="0"/>
              <a:t>	</a:t>
            </a:r>
            <a:r>
              <a:rPr lang="ru-RU" sz="2400" dirty="0" smtClean="0"/>
              <a:t>	</a:t>
            </a:r>
            <a:r>
              <a:rPr lang="en-US" sz="2400" dirty="0" smtClean="0"/>
              <a:t>		</a:t>
            </a:r>
            <a:r>
              <a:rPr lang="ru-RU" sz="2400" dirty="0" smtClean="0"/>
              <a:t>пойти‑1</a:t>
            </a:r>
            <a:r>
              <a:rPr lang="en-US" sz="2400" cap="small" dirty="0" err="1"/>
              <a:t>pl</a:t>
            </a:r>
            <a:endParaRPr lang="ru-RU" sz="2400" dirty="0"/>
          </a:p>
          <a:p>
            <a:pPr marL="0" indent="0" defTabSz="360000">
              <a:spcBef>
                <a:spcPts val="600"/>
              </a:spcBef>
              <a:buNone/>
            </a:pP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ru-RU" dirty="0" smtClean="0"/>
              <a:t>‘</a:t>
            </a:r>
            <a:r>
              <a:rPr lang="ru-RU" dirty="0"/>
              <a:t>Сегодня должны были рыбачить, </a:t>
            </a:r>
            <a:r>
              <a:rPr lang="ru-RU" dirty="0" smtClean="0"/>
              <a:t>а пошли </a:t>
            </a:r>
            <a:r>
              <a:rPr lang="ru-RU" cap="small" dirty="0" smtClean="0"/>
              <a:t>охотиться</a:t>
            </a:r>
            <a:r>
              <a:rPr lang="ru-RU" dirty="0" smtClean="0"/>
              <a:t>.’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Северносамодийские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интраклитики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3300" cy="5030787"/>
          </a:xfrm>
        </p:spPr>
        <p:txBody>
          <a:bodyPr>
            <a:normAutofit fontScale="92500" lnSpcReduction="10000"/>
          </a:bodyPr>
          <a:lstStyle/>
          <a:p>
            <a:pPr marL="0" indent="0" defTabSz="360000">
              <a:buNone/>
            </a:pPr>
            <a:r>
              <a:rPr lang="ru-RU" cap="small" dirty="0" err="1" smtClean="0"/>
              <a:t>Нганасанский</a:t>
            </a:r>
            <a:r>
              <a:rPr lang="ru-RU" dirty="0" smtClean="0"/>
              <a:t> 		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http://www.philol.msu.ru/~languedoc/corpus/ngan/ngan06-ED-VB.xhtml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360000">
              <a:buNone/>
            </a:pPr>
            <a:r>
              <a:rPr lang="ru-RU" sz="3000" dirty="0" smtClean="0"/>
              <a:t>(1)	</a:t>
            </a:r>
            <a:r>
              <a:rPr lang="fi-FI" sz="3000" dirty="0" err="1"/>
              <a:t>nəmbə</a:t>
            </a:r>
            <a:r>
              <a:rPr lang="fi-FI" sz="3000" dirty="0"/>
              <a:t>		</a:t>
            </a:r>
            <a:r>
              <a:rPr lang="ru-RU" sz="3000" dirty="0" smtClean="0"/>
              <a:t>	</a:t>
            </a:r>
            <a:r>
              <a:rPr lang="fi-FI" sz="3000" dirty="0" err="1" smtClean="0"/>
              <a:t>matəða</a:t>
            </a:r>
            <a:r>
              <a:rPr lang="fi-FI" sz="3000" dirty="0" smtClean="0"/>
              <a:t>-Ɂ</a:t>
            </a:r>
            <a:r>
              <a:rPr lang="fi-FI" sz="3000" dirty="0" err="1" smtClean="0"/>
              <a:t>ku</a:t>
            </a:r>
            <a:r>
              <a:rPr lang="fi-FI" sz="3000" b="1" dirty="0" smtClean="0"/>
              <a:t>-</a:t>
            </a:r>
            <a:r>
              <a:rPr lang="fi-FI" sz="3000" b="1" dirty="0" err="1" smtClean="0"/>
              <a:t>rai</a:t>
            </a:r>
            <a:r>
              <a:rPr lang="fi-FI" sz="3000" b="1" dirty="0" smtClean="0"/>
              <a:t>-</a:t>
            </a:r>
            <a:r>
              <a:rPr lang="fi-FI" sz="3000" dirty="0" smtClean="0"/>
              <a:t>t</a:t>
            </a:r>
            <a:r>
              <a:rPr lang="ru-RU" sz="3000" dirty="0"/>
              <a:t>'</a:t>
            </a:r>
            <a:r>
              <a:rPr lang="fi-FI" sz="3000" dirty="0" smtClean="0"/>
              <a:t>ü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ru-RU" sz="2400" dirty="0" smtClean="0"/>
              <a:t>		плохой.</a:t>
            </a:r>
            <a:r>
              <a:rPr lang="fi-FI" sz="2400" cap="small" dirty="0" err="1" smtClean="0"/>
              <a:t>acc</a:t>
            </a:r>
            <a:r>
              <a:rPr lang="ru-RU" sz="2400" dirty="0" smtClean="0"/>
              <a:t>		</a:t>
            </a:r>
            <a:r>
              <a:rPr lang="ru-RU" sz="2400" dirty="0" err="1" smtClean="0"/>
              <a:t>домашняя.одежда</a:t>
            </a:r>
            <a:r>
              <a:rPr lang="ru-RU" sz="2400" dirty="0" smtClean="0"/>
              <a:t>-</a:t>
            </a:r>
            <a:r>
              <a:rPr lang="fi-FI" sz="2400" cap="small" dirty="0" smtClean="0"/>
              <a:t>dim</a:t>
            </a:r>
            <a:r>
              <a:rPr lang="fi-FI" sz="2400" b="1" cap="small" dirty="0" smtClean="0"/>
              <a:t>-restr-</a:t>
            </a:r>
            <a:r>
              <a:rPr lang="fi-FI" sz="2400" cap="small" dirty="0" smtClean="0"/>
              <a:t>acc.pl.3sg</a:t>
            </a:r>
            <a:r>
              <a:rPr lang="en-US" dirty="0"/>
              <a:t/>
            </a:r>
            <a:br>
              <a:rPr lang="en-US" dirty="0"/>
            </a:br>
            <a:r>
              <a:rPr lang="ru-RU" sz="3000" dirty="0" smtClean="0"/>
              <a:t>		</a:t>
            </a:r>
            <a:r>
              <a:rPr lang="en-US" sz="3000" dirty="0" smtClean="0"/>
              <a:t>‘</a:t>
            </a:r>
            <a:r>
              <a:rPr lang="ru-RU" sz="3000" dirty="0" smtClean="0"/>
              <a:t>Только плохую домашнюю одежду (она носит</a:t>
            </a:r>
            <a:r>
              <a:rPr lang="en-US" sz="3000" dirty="0" smtClean="0"/>
              <a:t>)</a:t>
            </a:r>
            <a:r>
              <a:rPr lang="ru-RU" sz="3000" dirty="0" smtClean="0"/>
              <a:t>.</a:t>
            </a:r>
            <a:r>
              <a:rPr lang="en-US" sz="3000" dirty="0" smtClean="0"/>
              <a:t>’</a:t>
            </a:r>
            <a:endParaRPr lang="ru-RU" sz="3000" dirty="0"/>
          </a:p>
          <a:p>
            <a:pPr defTabSz="360000"/>
            <a:r>
              <a:rPr lang="ru-RU" sz="3000" dirty="0" err="1" smtClean="0"/>
              <a:t>Транскатегориальные</a:t>
            </a:r>
            <a:r>
              <a:rPr lang="ru-RU" sz="3000" dirty="0" smtClean="0"/>
              <a:t> морфемы, разрывающие словоформу</a:t>
            </a:r>
          </a:p>
          <a:p>
            <a:pPr lvl="1" defTabSz="360000"/>
            <a:r>
              <a:rPr lang="ru-RU" sz="3000" dirty="0"/>
              <a:t>в</a:t>
            </a:r>
            <a:r>
              <a:rPr lang="ru-RU" sz="3000" dirty="0" smtClean="0"/>
              <a:t>ставляются после словообразовательных аффиксов</a:t>
            </a:r>
          </a:p>
          <a:p>
            <a:pPr lvl="1" defTabSz="360000"/>
            <a:r>
              <a:rPr lang="ru-RU" sz="3000" dirty="0"/>
              <a:t>и</a:t>
            </a:r>
            <a:r>
              <a:rPr lang="ru-RU" sz="3000" dirty="0" smtClean="0"/>
              <a:t> перед словоизменительными</a:t>
            </a:r>
            <a:endParaRPr lang="ru-RU" sz="3000" dirty="0"/>
          </a:p>
          <a:p>
            <a:pPr defTabSz="360000"/>
            <a:r>
              <a:rPr lang="ru-RU" sz="3000" dirty="0" smtClean="0"/>
              <a:t>Термин скорее традиционный</a:t>
            </a:r>
            <a:endParaRPr lang="ru-RU" sz="3000" dirty="0"/>
          </a:p>
          <a:p>
            <a:pPr lvl="1" defTabSz="360000"/>
            <a:r>
              <a:rPr lang="ru-RU" sz="3000" dirty="0" err="1" smtClean="0"/>
              <a:t>клитический</a:t>
            </a:r>
            <a:r>
              <a:rPr lang="ru-RU" sz="3000" dirty="0" smtClean="0"/>
              <a:t> статус маловероятен</a:t>
            </a:r>
            <a:endParaRPr lang="en-US" sz="3000" dirty="0" smtClean="0"/>
          </a:p>
          <a:p>
            <a:pPr lvl="1" defTabSz="360000"/>
            <a:r>
              <a:rPr lang="en-US" sz="3000" dirty="0" err="1" smtClean="0"/>
              <a:t>omnibased</a:t>
            </a:r>
            <a:r>
              <a:rPr lang="en-US" sz="3000" dirty="0" smtClean="0"/>
              <a:t> derivatives (</a:t>
            </a:r>
            <a:r>
              <a:rPr lang="en-US" sz="3000" dirty="0" err="1" smtClean="0"/>
              <a:t>Salminen</a:t>
            </a:r>
            <a:r>
              <a:rPr lang="en-US" sz="3000" dirty="0" smtClean="0"/>
              <a:t> 1998/2012), multi-based affixes (</a:t>
            </a:r>
            <a:r>
              <a:rPr lang="en-US" sz="3000" dirty="0" err="1" smtClean="0"/>
              <a:t>Nikolaeva</a:t>
            </a:r>
            <a:r>
              <a:rPr lang="en-US" sz="3000" dirty="0" smtClean="0"/>
              <a:t> 2014)</a:t>
            </a:r>
            <a:endParaRPr lang="ru-RU" sz="3000" dirty="0"/>
          </a:p>
          <a:p>
            <a:pPr defTabSz="360000"/>
            <a:r>
              <a:rPr lang="ru-RU" sz="3000" dirty="0" smtClean="0"/>
              <a:t>В тундровом ненецком </a:t>
            </a:r>
            <a:r>
              <a:rPr lang="en-US" sz="3000" dirty="0" smtClean="0"/>
              <a:t>∼5</a:t>
            </a:r>
            <a:r>
              <a:rPr lang="ru-RU" sz="3000" dirty="0" smtClean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фокус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контраста!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900"/>
            <a:ext cx="10960100" cy="5283200"/>
          </a:xfrm>
        </p:spPr>
        <p:txBody>
          <a:bodyPr>
            <a:normAutofit/>
          </a:bodyPr>
          <a:lstStyle/>
          <a:p>
            <a:pPr marL="0" lvl="0" indent="0" defTabSz="360000">
              <a:spcAft>
                <a:spcPts val="600"/>
              </a:spcAft>
              <a:buNone/>
            </a:pPr>
            <a:r>
              <a:rPr lang="ru-RU" dirty="0" smtClean="0"/>
              <a:t>(</a:t>
            </a:r>
            <a:r>
              <a:rPr lang="en-US" dirty="0" smtClean="0"/>
              <a:t>25</a:t>
            </a:r>
            <a:r>
              <a:rPr lang="ru-RU" dirty="0" smtClean="0"/>
              <a:t>)	</a:t>
            </a:r>
            <a:r>
              <a:rPr lang="en-US" dirty="0" smtClean="0"/>
              <a:t>was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en-US" dirty="0" smtClean="0"/>
              <a:t>		</a:t>
            </a:r>
            <a:r>
              <a:rPr lang="en-US" dirty="0" err="1" smtClean="0"/>
              <a:t>daša</a:t>
            </a:r>
            <a:r>
              <a:rPr lang="en-US" b="1" dirty="0" smtClean="0"/>
              <a:t>(</a:t>
            </a:r>
            <a:r>
              <a:rPr lang="en-US" b="1" baseline="30000" dirty="0" smtClean="0"/>
              <a:t>#</a:t>
            </a:r>
            <a:r>
              <a:rPr lang="en-US" b="1" dirty="0" smtClean="0"/>
              <a:t>-</a:t>
            </a:r>
            <a:r>
              <a:rPr lang="en-US" b="1" dirty="0" smtClean="0"/>
              <a:t>c</a:t>
            </a:r>
            <a:r>
              <a:rPr lang="ru-RU" b="1" dirty="0"/>
              <a:t>'</a:t>
            </a:r>
            <a:r>
              <a:rPr lang="en-US" b="1" dirty="0" err="1" smtClean="0"/>
              <a:t>ey</a:t>
            </a:r>
            <a:r>
              <a:rPr lang="en-US" b="1" dirty="0" smtClean="0"/>
              <a:t>°)-</a:t>
            </a:r>
            <a:r>
              <a:rPr lang="en-US" dirty="0" smtClean="0"/>
              <a:t>m		</a:t>
            </a:r>
            <a:r>
              <a:rPr lang="en-US" dirty="0" err="1" smtClean="0"/>
              <a:t>xəmcə</a:t>
            </a:r>
            <a:r>
              <a:rPr lang="en-US" dirty="0" smtClean="0"/>
              <a:t>°,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		</a:t>
            </a:r>
            <a:r>
              <a:rPr lang="ru-RU" sz="2400" dirty="0" smtClean="0"/>
              <a:t>В.			</a:t>
            </a:r>
            <a:r>
              <a:rPr lang="en-US" sz="2400" dirty="0" smtClean="0"/>
              <a:t>	</a:t>
            </a:r>
            <a:r>
              <a:rPr lang="ru-RU" sz="2400" dirty="0" smtClean="0"/>
              <a:t>Д</a:t>
            </a:r>
            <a:r>
              <a:rPr lang="ru-RU" sz="2400" cap="small" dirty="0" smtClean="0"/>
              <a:t>.</a:t>
            </a:r>
            <a:r>
              <a:rPr lang="ru-RU" sz="2400" b="1" cap="small" dirty="0" smtClean="0"/>
              <a:t>(-</a:t>
            </a:r>
            <a:r>
              <a:rPr lang="en-US" sz="2400" b="1" cap="small" dirty="0" err="1" smtClean="0"/>
              <a:t>inexp</a:t>
            </a:r>
            <a:r>
              <a:rPr lang="ru-RU" sz="2400" b="1" cap="small" dirty="0" smtClean="0"/>
              <a:t>)</a:t>
            </a:r>
            <a:r>
              <a:rPr lang="en-US" sz="2400" cap="small" dirty="0" smtClean="0"/>
              <a:t>-</a:t>
            </a:r>
            <a:r>
              <a:rPr lang="en-US" sz="2400" cap="small" dirty="0" err="1" smtClean="0"/>
              <a:t>acc</a:t>
            </a:r>
            <a:r>
              <a:rPr lang="en-US" sz="2400" dirty="0" smtClean="0"/>
              <a:t>		</a:t>
            </a:r>
            <a:r>
              <a:rPr lang="ru-RU" sz="2400" dirty="0" smtClean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любить.</a:t>
            </a:r>
            <a:r>
              <a:rPr lang="en-US" sz="2400" cap="small" dirty="0" smtClean="0"/>
              <a:t>3sg</a:t>
            </a:r>
            <a:r>
              <a:rPr lang="en-US" sz="2400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/>
              <a:t>p</a:t>
            </a:r>
            <a:r>
              <a:rPr lang="ru-RU" dirty="0"/>
              <a:t>'</a:t>
            </a:r>
            <a:r>
              <a:rPr lang="en-US" dirty="0" smtClean="0"/>
              <a:t>et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maša</a:t>
            </a:r>
            <a:r>
              <a:rPr lang="en-US" b="1" dirty="0"/>
              <a:t>(</a:t>
            </a:r>
            <a:r>
              <a:rPr lang="en-US" b="1" baseline="30000" dirty="0"/>
              <a:t>#</a:t>
            </a:r>
            <a:r>
              <a:rPr lang="en-US" b="1" dirty="0"/>
              <a:t>-</a:t>
            </a:r>
            <a:r>
              <a:rPr lang="en-US" b="1" dirty="0" smtClean="0"/>
              <a:t>c</a:t>
            </a:r>
            <a:r>
              <a:rPr lang="ru-RU" b="1" dirty="0"/>
              <a:t>'</a:t>
            </a:r>
            <a:r>
              <a:rPr lang="en-US" b="1" dirty="0" err="1" smtClean="0"/>
              <a:t>ey</a:t>
            </a:r>
            <a:r>
              <a:rPr lang="en-US" b="1" dirty="0"/>
              <a:t>°)-</a:t>
            </a:r>
            <a:r>
              <a:rPr lang="en-US" dirty="0"/>
              <a:t>m	</a:t>
            </a:r>
            <a:r>
              <a:rPr lang="en-US" dirty="0" smtClean="0"/>
              <a:t>	</a:t>
            </a:r>
            <a:r>
              <a:rPr lang="en-US" dirty="0" err="1" smtClean="0"/>
              <a:t>xəmcə</a:t>
            </a:r>
            <a:r>
              <a:rPr lang="en-US" dirty="0" smtClean="0"/>
              <a:t>°	</a:t>
            </a:r>
            <a:br>
              <a:rPr lang="en-US" dirty="0" smtClean="0"/>
            </a:b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П.</a:t>
            </a:r>
            <a:r>
              <a:rPr lang="ru-RU" sz="2400" dirty="0"/>
              <a:t>			</a:t>
            </a:r>
            <a:r>
              <a:rPr lang="en-US" sz="2400" dirty="0" smtClean="0"/>
              <a:t>		</a:t>
            </a:r>
            <a:r>
              <a:rPr lang="ru-RU" sz="2400" dirty="0"/>
              <a:t>М</a:t>
            </a:r>
            <a:r>
              <a:rPr lang="ru-RU" sz="2400" dirty="0" smtClean="0"/>
              <a:t>.</a:t>
            </a:r>
            <a:r>
              <a:rPr lang="ru-RU" sz="2400" b="1" dirty="0" smtClean="0"/>
              <a:t>(</a:t>
            </a:r>
            <a:r>
              <a:rPr lang="ru-RU" sz="2400" b="1" cap="small" dirty="0" smtClean="0"/>
              <a:t>-</a:t>
            </a:r>
            <a:r>
              <a:rPr lang="en-US" sz="2400" b="1" cap="small" dirty="0" err="1"/>
              <a:t>inexp</a:t>
            </a:r>
            <a:r>
              <a:rPr lang="ru-RU" sz="2400" b="1" cap="small" dirty="0"/>
              <a:t>)</a:t>
            </a:r>
            <a:r>
              <a:rPr lang="en-US" sz="2400" cap="small" dirty="0"/>
              <a:t>-</a:t>
            </a:r>
            <a:r>
              <a:rPr lang="en-US" sz="2400" cap="small" dirty="0" err="1"/>
              <a:t>acc</a:t>
            </a:r>
            <a:r>
              <a:rPr lang="en-US" sz="2400" dirty="0"/>
              <a:t>		</a:t>
            </a:r>
            <a:r>
              <a:rPr lang="ru-RU" sz="2400" dirty="0"/>
              <a:t>	</a:t>
            </a:r>
            <a:r>
              <a:rPr lang="en-US" sz="2400" dirty="0"/>
              <a:t>	</a:t>
            </a:r>
            <a:r>
              <a:rPr lang="ru-RU" sz="2400" dirty="0"/>
              <a:t>любить.</a:t>
            </a:r>
            <a:r>
              <a:rPr lang="en-US" sz="2400" cap="small" dirty="0"/>
              <a:t>3sg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‘</a:t>
            </a:r>
            <a:r>
              <a:rPr lang="ru-RU" dirty="0" smtClean="0"/>
              <a:t>Вася любит Дашу, а Петя — Машу.</a:t>
            </a:r>
            <a:r>
              <a:rPr lang="en-US" dirty="0" smtClean="0"/>
              <a:t>’</a:t>
            </a:r>
            <a:endParaRPr lang="ru-RU" dirty="0"/>
          </a:p>
          <a:p>
            <a:pPr marL="0" indent="0" defTabSz="360000">
              <a:buNone/>
            </a:pPr>
            <a:r>
              <a:rPr lang="en-US" dirty="0" smtClean="0"/>
              <a:t>(26)	</a:t>
            </a:r>
            <a:r>
              <a:rPr lang="en-US" dirty="0" err="1" smtClean="0"/>
              <a:t>ol’a</a:t>
            </a:r>
            <a:r>
              <a:rPr lang="en-US" dirty="0" smtClean="0"/>
              <a:t>			</a:t>
            </a:r>
            <a:r>
              <a:rPr lang="en-US" dirty="0" smtClean="0"/>
              <a:t>p</a:t>
            </a:r>
            <a:r>
              <a:rPr lang="ru-RU" dirty="0"/>
              <a:t>'</a:t>
            </a:r>
            <a:r>
              <a:rPr lang="en-US" dirty="0" smtClean="0"/>
              <a:t>et</a:t>
            </a:r>
            <a:r>
              <a:rPr lang="ru-RU" dirty="0"/>
              <a:t>'</a:t>
            </a:r>
            <a:r>
              <a:rPr lang="en-US" dirty="0" smtClean="0"/>
              <a:t>a-m</a:t>
            </a:r>
            <a:r>
              <a:rPr lang="en-US" dirty="0" smtClean="0"/>
              <a:t>		</a:t>
            </a:r>
            <a:r>
              <a:rPr lang="en-US" dirty="0" err="1" smtClean="0"/>
              <a:t>xəmcə</a:t>
            </a:r>
            <a:r>
              <a:rPr lang="en-US" dirty="0" smtClean="0"/>
              <a:t>°-da,</a:t>
            </a:r>
            <a:br>
              <a:rPr lang="en-US" dirty="0" smtClean="0"/>
            </a:br>
            <a:r>
              <a:rPr lang="ru-RU" sz="2400" dirty="0" smtClean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О.			</a:t>
            </a:r>
            <a:r>
              <a:rPr lang="en-US" sz="2400" dirty="0" smtClean="0"/>
              <a:t>	</a:t>
            </a:r>
            <a:r>
              <a:rPr lang="ru-RU" sz="2400" dirty="0" smtClean="0"/>
              <a:t>П.-</a:t>
            </a:r>
            <a:r>
              <a:rPr lang="en-US" sz="2400" cap="small" dirty="0" err="1" smtClean="0"/>
              <a:t>acc</a:t>
            </a:r>
            <a:r>
              <a:rPr lang="en-US" sz="2400" dirty="0" smtClean="0"/>
              <a:t>			</a:t>
            </a:r>
            <a:r>
              <a:rPr lang="ru-RU" sz="2400" dirty="0" smtClean="0"/>
              <a:t>любить-</a:t>
            </a:r>
            <a:r>
              <a:rPr lang="en-US" sz="2400" cap="small" dirty="0" smtClean="0"/>
              <a:t>obj.3sg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/>
              <a:t>p</a:t>
            </a:r>
            <a:r>
              <a:rPr lang="ru-RU" dirty="0"/>
              <a:t>'</a:t>
            </a:r>
            <a:r>
              <a:rPr lang="en-US" dirty="0" smtClean="0"/>
              <a:t>et</a:t>
            </a:r>
            <a:r>
              <a:rPr lang="ru-RU" dirty="0"/>
              <a:t>'</a:t>
            </a:r>
            <a:r>
              <a:rPr lang="en-US" dirty="0" smtClean="0"/>
              <a:t>a-</a:t>
            </a:r>
            <a:r>
              <a:rPr lang="en-US" dirty="0" err="1" smtClean="0"/>
              <a:t>xəw</a:t>
            </a:r>
            <a:r>
              <a:rPr lang="en-US" dirty="0"/>
              <a:t>°	</a:t>
            </a:r>
            <a:r>
              <a:rPr lang="en-US" dirty="0" smtClean="0"/>
              <a:t>		</a:t>
            </a:r>
            <a:r>
              <a:rPr lang="en-US" dirty="0" err="1" smtClean="0"/>
              <a:t>maša</a:t>
            </a:r>
            <a:r>
              <a:rPr lang="ru-RU" b="1" dirty="0"/>
              <a:t>(</a:t>
            </a:r>
            <a:r>
              <a:rPr lang="en-US" b="1" cap="small" baseline="30000" dirty="0" smtClean="0"/>
              <a:t>ok</a:t>
            </a:r>
            <a:r>
              <a:rPr lang="en-US" b="1" dirty="0" smtClean="0"/>
              <a:t>-c</a:t>
            </a:r>
            <a:r>
              <a:rPr lang="ru-RU" b="1" dirty="0"/>
              <a:t>'</a:t>
            </a:r>
            <a:r>
              <a:rPr lang="en-US" b="1" dirty="0" err="1" smtClean="0"/>
              <a:t>ey</a:t>
            </a:r>
            <a:r>
              <a:rPr lang="en-US" b="1" dirty="0"/>
              <a:t>°</a:t>
            </a:r>
            <a:r>
              <a:rPr lang="ru-RU" b="1" dirty="0"/>
              <a:t>)</a:t>
            </a:r>
            <a:r>
              <a:rPr lang="en-US" dirty="0"/>
              <a:t>-m		</a:t>
            </a:r>
            <a:r>
              <a:rPr lang="en-US" dirty="0" smtClean="0"/>
              <a:t>	</a:t>
            </a:r>
            <a:r>
              <a:rPr lang="en-US" dirty="0" err="1" smtClean="0"/>
              <a:t>xəmcə</a:t>
            </a:r>
            <a:r>
              <a:rPr lang="en-US" dirty="0" smtClean="0"/>
              <a:t>°</a:t>
            </a:r>
            <a:br>
              <a:rPr lang="en-US" dirty="0" smtClean="0"/>
            </a:br>
            <a:r>
              <a:rPr lang="en-US" dirty="0" smtClean="0"/>
              <a:t> 		</a:t>
            </a:r>
            <a:r>
              <a:rPr lang="ru-RU" sz="2400" dirty="0" smtClean="0"/>
              <a:t>П.-</a:t>
            </a:r>
            <a:r>
              <a:rPr lang="en-US" sz="2400" cap="small" dirty="0" err="1" smtClean="0"/>
              <a:t>aff</a:t>
            </a:r>
            <a:r>
              <a:rPr lang="en-US" sz="2400" dirty="0" smtClean="0"/>
              <a:t>					</a:t>
            </a:r>
            <a:r>
              <a:rPr lang="ru-RU" sz="2400" dirty="0" smtClean="0"/>
              <a:t>М.</a:t>
            </a:r>
            <a:r>
              <a:rPr lang="ru-RU" sz="2400" b="1" cap="small" dirty="0" smtClean="0"/>
              <a:t>(-</a:t>
            </a:r>
            <a:r>
              <a:rPr lang="en-US" sz="2400" b="1" cap="small" dirty="0" err="1"/>
              <a:t>inexp</a:t>
            </a:r>
            <a:r>
              <a:rPr lang="ru-RU" sz="2400" b="1" cap="small" dirty="0"/>
              <a:t>)</a:t>
            </a:r>
            <a:r>
              <a:rPr lang="en-US" sz="2400" cap="small" dirty="0"/>
              <a:t>-</a:t>
            </a:r>
            <a:r>
              <a:rPr lang="en-US" sz="2400" cap="small" dirty="0" err="1"/>
              <a:t>acc</a:t>
            </a:r>
            <a:r>
              <a:rPr lang="en-US" sz="2400" dirty="0" smtClean="0"/>
              <a:t>					</a:t>
            </a:r>
            <a:r>
              <a:rPr lang="ru-RU" sz="2400" dirty="0" smtClean="0"/>
              <a:t> </a:t>
            </a:r>
            <a:r>
              <a:rPr lang="ru-RU" sz="2400" dirty="0"/>
              <a:t>любить.</a:t>
            </a:r>
            <a:r>
              <a:rPr lang="en-US" sz="2400" cap="small" dirty="0"/>
              <a:t>3sg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dirty="0" smtClean="0"/>
              <a:t>‘</a:t>
            </a:r>
            <a:r>
              <a:rPr lang="ru-RU" dirty="0" smtClean="0"/>
              <a:t>Оля любит Петю, Петя же — </a:t>
            </a:r>
            <a:r>
              <a:rPr lang="ru-RU" cap="small" dirty="0" smtClean="0"/>
              <a:t>Машу</a:t>
            </a:r>
            <a:r>
              <a:rPr lang="en-US" dirty="0" smtClean="0"/>
              <a:t> {</a:t>
            </a:r>
            <a:r>
              <a:rPr lang="ru-RU" dirty="0" smtClean="0"/>
              <a:t>хотя, по идее, должен был 	</a:t>
            </a:r>
            <a:r>
              <a:rPr lang="en-US" dirty="0" smtClean="0"/>
              <a:t>		</a:t>
            </a:r>
            <a:r>
              <a:rPr lang="ru-RU" dirty="0" smtClean="0"/>
              <a:t>ответить взаимностью</a:t>
            </a:r>
            <a:r>
              <a:rPr lang="en-US" dirty="0" smtClean="0"/>
              <a:t> </a:t>
            </a:r>
            <a:r>
              <a:rPr lang="ru-RU" dirty="0" smtClean="0"/>
              <a:t>Оле</a:t>
            </a:r>
            <a:r>
              <a:rPr lang="en-US" dirty="0" smtClean="0"/>
              <a:t>}</a:t>
            </a:r>
            <a:r>
              <a:rPr lang="ru-RU" dirty="0" smtClean="0"/>
              <a:t>.</a:t>
            </a:r>
            <a:r>
              <a:rPr lang="en-US" dirty="0" smtClean="0"/>
              <a:t>’</a:t>
            </a:r>
            <a:endParaRPr lang="ru-RU" dirty="0" smtClean="0"/>
          </a:p>
          <a:p>
            <a:pPr defTabSz="360000"/>
            <a:r>
              <a:rPr lang="ru-RU" dirty="0" smtClean="0"/>
              <a:t>Обязательно дополнительное значение «неожиданности, ненормальности» данной фокусной альтернативы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c'eyə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структура значения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000"/>
            <a:ext cx="10744200" cy="5080000"/>
          </a:xfrm>
        </p:spPr>
        <p:txBody>
          <a:bodyPr>
            <a:normAutofit/>
          </a:bodyPr>
          <a:lstStyle/>
          <a:p>
            <a:pPr defTabSz="360000"/>
            <a:r>
              <a:rPr lang="ru-RU" dirty="0" smtClean="0"/>
              <a:t>Частая интерпретация </a:t>
            </a:r>
            <a:r>
              <a:rPr lang="en-US" dirty="0" smtClean="0"/>
              <a:t>P</a:t>
            </a:r>
            <a:r>
              <a:rPr lang="en-US" i="1" dirty="0" smtClean="0"/>
              <a:t>(</a:t>
            </a:r>
            <a:r>
              <a:rPr lang="en-US" i="1" dirty="0" err="1" smtClean="0"/>
              <a:t>x-c</a:t>
            </a:r>
            <a:r>
              <a:rPr lang="ru-RU" i="1" dirty="0"/>
              <a:t>'</a:t>
            </a:r>
            <a:r>
              <a:rPr lang="en-US" i="1" dirty="0" err="1" smtClean="0"/>
              <a:t>eyə</a:t>
            </a:r>
            <a:r>
              <a:rPr lang="en-US" i="1" dirty="0" smtClean="0"/>
              <a:t>-</a:t>
            </a:r>
            <a:r>
              <a:rPr lang="en-US" i="1" dirty="0" smtClean="0"/>
              <a:t>)</a:t>
            </a:r>
            <a:r>
              <a:rPr lang="ru-RU" i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месте </a:t>
            </a:r>
            <a:r>
              <a:rPr lang="en-US" i="1" dirty="0"/>
              <a:t>x</a:t>
            </a:r>
            <a:r>
              <a:rPr lang="ru-RU" dirty="0" smtClean="0"/>
              <a:t> в пропозиции должен был быть какой-то другой конкретный </a:t>
            </a:r>
            <a:r>
              <a:rPr lang="en-US" i="1" dirty="0" smtClean="0"/>
              <a:t>y</a:t>
            </a:r>
            <a:endParaRPr lang="ru-RU" i="1" dirty="0" smtClean="0"/>
          </a:p>
          <a:p>
            <a:pPr marL="0" indent="0" defTabSz="360000">
              <a:buNone/>
            </a:pPr>
            <a:r>
              <a:rPr lang="en-US" dirty="0" smtClean="0"/>
              <a:t>(</a:t>
            </a:r>
            <a:r>
              <a:rPr lang="ru-RU" dirty="0" smtClean="0"/>
              <a:t>27</a:t>
            </a:r>
            <a:r>
              <a:rPr lang="en-US" dirty="0" smtClean="0"/>
              <a:t>)	m</a:t>
            </a:r>
            <a:r>
              <a:rPr lang="ru-RU" dirty="0"/>
              <a:t>ə</a:t>
            </a:r>
            <a:r>
              <a:rPr lang="en-US" dirty="0"/>
              <a:t>n</a:t>
            </a:r>
            <a:r>
              <a:rPr lang="ru-RU" dirty="0" smtClean="0"/>
              <a:t>'°</a:t>
            </a:r>
            <a:r>
              <a:rPr lang="en-US" dirty="0" smtClean="0"/>
              <a:t>-</a:t>
            </a:r>
            <a:r>
              <a:rPr lang="en-US" b="1" dirty="0" smtClean="0"/>
              <a:t>c</a:t>
            </a:r>
            <a:r>
              <a:rPr lang="ru-RU" b="1" dirty="0" smtClean="0"/>
              <a:t>'</a:t>
            </a:r>
            <a:r>
              <a:rPr lang="en-US" b="1" dirty="0" err="1"/>
              <a:t>ey</a:t>
            </a:r>
            <a:r>
              <a:rPr lang="ru-RU" b="1" dirty="0" smtClean="0"/>
              <a:t>ə</a:t>
            </a:r>
            <a:r>
              <a:rPr lang="en-US" dirty="0" smtClean="0"/>
              <a:t>-n</a:t>
            </a:r>
            <a:r>
              <a:rPr lang="ru-RU" dirty="0" smtClean="0"/>
              <a:t>°</a:t>
            </a:r>
            <a:r>
              <a:rPr lang="en-US" dirty="0" smtClean="0"/>
              <a:t>		</a:t>
            </a:r>
            <a:r>
              <a:rPr lang="en-US" dirty="0" err="1" smtClean="0"/>
              <a:t>labka</a:t>
            </a:r>
            <a:r>
              <a:rPr lang="en-US" dirty="0" smtClean="0"/>
              <a:t>-n</a:t>
            </a:r>
            <a:r>
              <a:rPr lang="ru-RU" dirty="0"/>
              <a:t>°</a:t>
            </a:r>
            <a:r>
              <a:rPr lang="en-US" dirty="0" smtClean="0"/>
              <a:t>h			</a:t>
            </a:r>
            <a:r>
              <a:rPr lang="en-US" dirty="0" err="1" smtClean="0"/>
              <a:t>xəya</a:t>
            </a:r>
            <a:r>
              <a:rPr lang="en-US" dirty="0" smtClean="0"/>
              <a:t>-d</a:t>
            </a:r>
            <a:r>
              <a:rPr lang="ru-RU" dirty="0"/>
              <a:t>°</a:t>
            </a:r>
            <a:r>
              <a:rPr lang="en-US" dirty="0" smtClean="0"/>
              <a:t>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		я-</a:t>
            </a:r>
            <a:r>
              <a:rPr lang="en-US" sz="2400" b="1" cap="small" dirty="0" smtClean="0"/>
              <a:t>inexp</a:t>
            </a:r>
            <a:r>
              <a:rPr lang="en-US" sz="2400" cap="small" dirty="0" smtClean="0"/>
              <a:t>-poss.1sg</a:t>
            </a:r>
            <a:r>
              <a:rPr lang="en-US" sz="2400" dirty="0" smtClean="0"/>
              <a:t>		</a:t>
            </a:r>
            <a:r>
              <a:rPr lang="ru-RU" sz="2400" dirty="0" smtClean="0"/>
              <a:t>магазин-</a:t>
            </a:r>
            <a:r>
              <a:rPr lang="en-US" sz="2400" cap="small" dirty="0" err="1" smtClean="0"/>
              <a:t>dat</a:t>
            </a:r>
            <a:r>
              <a:rPr lang="en-US" sz="2400" dirty="0" smtClean="0"/>
              <a:t>		</a:t>
            </a:r>
            <a:r>
              <a:rPr lang="ru-RU" sz="2400" dirty="0" smtClean="0"/>
              <a:t>пойти-</a:t>
            </a:r>
            <a:r>
              <a:rPr lang="en-US" sz="2400" dirty="0" smtClean="0"/>
              <a:t>1</a:t>
            </a:r>
            <a:r>
              <a:rPr lang="en-US" sz="2400" cap="small" dirty="0" smtClean="0"/>
              <a:t>sg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		</a:t>
            </a:r>
            <a:r>
              <a:rPr lang="en-US" dirty="0" smtClean="0"/>
              <a:t>‘</a:t>
            </a:r>
            <a:r>
              <a:rPr lang="ru-RU" dirty="0"/>
              <a:t>В</a:t>
            </a:r>
            <a:r>
              <a:rPr lang="ru-RU" dirty="0" smtClean="0"/>
              <a:t> магазин </a:t>
            </a:r>
            <a:r>
              <a:rPr lang="ru-RU" cap="small" dirty="0" smtClean="0"/>
              <a:t>я</a:t>
            </a:r>
            <a:r>
              <a:rPr lang="ru-RU" dirty="0" smtClean="0"/>
              <a:t> пошёл </a:t>
            </a:r>
            <a:r>
              <a:rPr lang="en-US" dirty="0" smtClean="0"/>
              <a:t>{</a:t>
            </a:r>
            <a:r>
              <a:rPr lang="ru-RU" dirty="0" smtClean="0"/>
              <a:t>— вместо Митьки</a:t>
            </a:r>
            <a:r>
              <a:rPr lang="en-US" dirty="0" smtClean="0"/>
              <a:t>}</a:t>
            </a:r>
            <a:r>
              <a:rPr lang="ru-RU" dirty="0"/>
              <a:t>.</a:t>
            </a:r>
            <a:r>
              <a:rPr lang="en-US" dirty="0" smtClean="0"/>
              <a:t>’</a:t>
            </a:r>
            <a:endParaRPr lang="ru-RU" dirty="0"/>
          </a:p>
          <a:p>
            <a:pPr defTabSz="360000"/>
            <a:r>
              <a:rPr lang="ru-RU" dirty="0" smtClean="0"/>
              <a:t>Скорее всего, это </a:t>
            </a:r>
            <a:r>
              <a:rPr lang="ru-RU" dirty="0" err="1" smtClean="0"/>
              <a:t>импликатура</a:t>
            </a:r>
            <a:endParaRPr lang="ru-RU" dirty="0"/>
          </a:p>
          <a:p>
            <a:pPr marL="0" indent="0" defTabSz="360000">
              <a:buNone/>
            </a:pPr>
            <a:r>
              <a:rPr lang="ru-RU" dirty="0" smtClean="0"/>
              <a:t>(28)	</a:t>
            </a:r>
            <a:r>
              <a:rPr lang="ru-RU" dirty="0" err="1"/>
              <a:t>ŋə</a:t>
            </a:r>
            <a:r>
              <a:rPr lang="en-US" dirty="0" err="1" smtClean="0"/>
              <a:t>mke</a:t>
            </a:r>
            <a:r>
              <a:rPr lang="en-US" dirty="0"/>
              <a:t>	</a:t>
            </a:r>
            <a:r>
              <a:rPr lang="en-US" dirty="0" smtClean="0"/>
              <a:t>	m</a:t>
            </a:r>
            <a:r>
              <a:rPr lang="ru-RU" dirty="0"/>
              <a:t>ə</a:t>
            </a:r>
            <a:r>
              <a:rPr lang="en-US" dirty="0"/>
              <a:t>n</a:t>
            </a:r>
            <a:r>
              <a:rPr lang="ru-RU" dirty="0" smtClean="0"/>
              <a:t>'°-</a:t>
            </a:r>
            <a:r>
              <a:rPr lang="en-US" b="1" dirty="0" smtClean="0"/>
              <a:t>c</a:t>
            </a:r>
            <a:r>
              <a:rPr lang="ru-RU" b="1" dirty="0" smtClean="0"/>
              <a:t>'</a:t>
            </a:r>
            <a:r>
              <a:rPr lang="en-US" b="1" dirty="0" err="1"/>
              <a:t>ey</a:t>
            </a:r>
            <a:r>
              <a:rPr lang="ru-RU" b="1" dirty="0" smtClean="0"/>
              <a:t>ə-</a:t>
            </a:r>
            <a:r>
              <a:rPr lang="en-US" dirty="0" smtClean="0"/>
              <a:t>n</a:t>
            </a:r>
            <a:r>
              <a:rPr lang="ru-RU" dirty="0" smtClean="0"/>
              <a:t>°</a:t>
            </a:r>
            <a:r>
              <a:rPr lang="en-US" dirty="0" smtClean="0"/>
              <a:t>		s</a:t>
            </a:r>
            <a:r>
              <a:rPr lang="ru-RU" dirty="0"/>
              <a:t>'</a:t>
            </a:r>
            <a:r>
              <a:rPr lang="en-US" dirty="0" err="1" smtClean="0"/>
              <a:t>iq</a:t>
            </a:r>
            <a:r>
              <a:rPr lang="ru-RU" dirty="0" smtClean="0"/>
              <a:t>-</a:t>
            </a:r>
            <a:r>
              <a:rPr lang="en-US" dirty="0" smtClean="0"/>
              <a:t>m</a:t>
            </a:r>
            <a:r>
              <a:rPr lang="ru-RU" dirty="0"/>
              <a:t>'</a:t>
            </a:r>
            <a:r>
              <a:rPr lang="en-US" dirty="0" err="1" smtClean="0"/>
              <a:t>ih</a:t>
            </a: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tera</a:t>
            </a:r>
            <a:r>
              <a:rPr lang="ru-RU" dirty="0" smtClean="0"/>
              <a:t>°-</a:t>
            </a:r>
            <a:r>
              <a:rPr lang="en-US" dirty="0" smtClean="0"/>
              <a:t>q</a:t>
            </a:r>
            <a:r>
              <a:rPr lang="ru-RU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	что		</a:t>
            </a:r>
            <a:r>
              <a:rPr lang="en-US" sz="2400" dirty="0" smtClean="0"/>
              <a:t>	</a:t>
            </a:r>
            <a:r>
              <a:rPr lang="ru-RU" sz="2400" dirty="0" smtClean="0"/>
              <a:t>я-</a:t>
            </a:r>
            <a:r>
              <a:rPr lang="en-US" sz="2400" b="1" cap="small" dirty="0" smtClean="0"/>
              <a:t>inexp</a:t>
            </a:r>
            <a:r>
              <a:rPr lang="en-US" sz="2400" cap="small" dirty="0" smtClean="0"/>
              <a:t>-poss.1sg		pron.acc-poss1nsg</a:t>
            </a:r>
            <a:r>
              <a:rPr lang="en-US" sz="2400" dirty="0" smtClean="0"/>
              <a:t>		</a:t>
            </a:r>
            <a:r>
              <a:rPr lang="ru-RU" sz="2400" dirty="0" smtClean="0"/>
              <a:t>выбрать-</a:t>
            </a:r>
            <a:r>
              <a:rPr lang="en-US" sz="2400" cap="small" dirty="0" smtClean="0"/>
              <a:t>3pl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ru-RU" dirty="0" smtClean="0"/>
              <a:t>	ŋ</a:t>
            </a:r>
            <a:r>
              <a:rPr lang="en-US" dirty="0"/>
              <a:t>an</a:t>
            </a:r>
            <a:r>
              <a:rPr lang="ru-RU" dirty="0"/>
              <a:t>'</a:t>
            </a:r>
            <a:r>
              <a:rPr lang="en-US" dirty="0" err="1" smtClean="0"/>
              <a:t>i</a:t>
            </a:r>
            <a:r>
              <a:rPr lang="ru-RU" dirty="0" smtClean="0"/>
              <a:t>-</a:t>
            </a:r>
            <a:r>
              <a:rPr lang="en-US" dirty="0" err="1" smtClean="0"/>
              <a:t>sey</a:t>
            </a:r>
            <a:r>
              <a:rPr lang="ru-RU" dirty="0" smtClean="0"/>
              <a:t>°</a:t>
            </a:r>
            <a:r>
              <a:rPr lang="en-US" dirty="0" smtClean="0"/>
              <a:t>				n</a:t>
            </a:r>
            <a:r>
              <a:rPr lang="ru-RU" dirty="0"/>
              <a:t>'</a:t>
            </a:r>
            <a:r>
              <a:rPr lang="en-US" dirty="0" err="1"/>
              <a:t>enec</a:t>
            </a:r>
            <a:r>
              <a:rPr lang="ru-RU" dirty="0"/>
              <a:t>'°</a:t>
            </a:r>
            <a:r>
              <a:rPr lang="en-US" dirty="0" smtClean="0"/>
              <a:t>h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ru-RU" dirty="0" smtClean="0"/>
              <a:t>ŋ</a:t>
            </a:r>
            <a:r>
              <a:rPr lang="en-US" dirty="0" err="1" smtClean="0"/>
              <a:t>oka</a:t>
            </a:r>
            <a:r>
              <a:rPr lang="ru-RU" dirty="0" smtClean="0"/>
              <a:t>=</a:t>
            </a:r>
            <a:r>
              <a:rPr lang="en-US" dirty="0"/>
              <a:t>n</a:t>
            </a:r>
            <a:r>
              <a:rPr lang="ru-RU" dirty="0"/>
              <a:t>'</a:t>
            </a:r>
            <a:r>
              <a:rPr lang="en-US" dirty="0" err="1" smtClean="0"/>
              <a:t>oq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ru-RU" dirty="0" smtClean="0"/>
              <a:t>	</a:t>
            </a:r>
            <a:r>
              <a:rPr lang="ru-RU" sz="2400" dirty="0" smtClean="0"/>
              <a:t>другой-</a:t>
            </a:r>
            <a:r>
              <a:rPr lang="en-US" sz="2400" cap="small" dirty="0" err="1" smtClean="0"/>
              <a:t>attr</a:t>
            </a:r>
            <a:r>
              <a:rPr lang="en-US" sz="2400" dirty="0" smtClean="0"/>
              <a:t>			</a:t>
            </a:r>
            <a:r>
              <a:rPr lang="ru-RU" sz="2400" dirty="0" smtClean="0"/>
              <a:t>человек				много=</a:t>
            </a:r>
            <a:r>
              <a:rPr lang="en-US" sz="2400" cap="small" dirty="0" err="1" smtClean="0"/>
              <a:t>excl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ru-RU" dirty="0" smtClean="0"/>
              <a:t>	</a:t>
            </a:r>
            <a:r>
              <a:rPr lang="en-US" dirty="0" smtClean="0"/>
              <a:t>‘</a:t>
            </a:r>
            <a:r>
              <a:rPr lang="ru-RU" dirty="0" smtClean="0"/>
              <a:t>Почему именно </a:t>
            </a:r>
            <a:r>
              <a:rPr lang="ru-RU" cap="small" dirty="0" smtClean="0"/>
              <a:t>меня</a:t>
            </a:r>
            <a:r>
              <a:rPr lang="ru-RU" dirty="0" smtClean="0"/>
              <a:t> выбрали, других людей много ведь</a:t>
            </a:r>
            <a:r>
              <a:rPr lang="en-US" dirty="0" smtClean="0"/>
              <a:t>!’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c'eyə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структура значения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562100"/>
            <a:ext cx="11264900" cy="5041900"/>
          </a:xfrm>
        </p:spPr>
        <p:txBody>
          <a:bodyPr>
            <a:normAutofit/>
          </a:bodyPr>
          <a:lstStyle/>
          <a:p>
            <a:pPr defTabSz="360000"/>
            <a:r>
              <a:rPr lang="ru-RU" dirty="0" smtClean="0"/>
              <a:t>В контексте снятой утвердительности компонент неожиданности сохраняется</a:t>
            </a:r>
          </a:p>
          <a:p>
            <a:pPr defTabSz="360000"/>
            <a:r>
              <a:rPr lang="ru-RU" dirty="0" smtClean="0"/>
              <a:t>Естественно считать его </a:t>
            </a:r>
            <a:r>
              <a:rPr lang="ru-RU" dirty="0" err="1" smtClean="0"/>
              <a:t>пресуппозитивным</a:t>
            </a:r>
            <a:endParaRPr lang="ru-RU" dirty="0" smtClean="0"/>
          </a:p>
          <a:p>
            <a:pPr marL="0" indent="0" defTabSz="360000">
              <a:spcAft>
                <a:spcPts val="1800"/>
              </a:spcAft>
              <a:buNone/>
            </a:pPr>
            <a:r>
              <a:rPr lang="ru-RU" dirty="0" smtClean="0"/>
              <a:t>(29)</a:t>
            </a:r>
            <a:r>
              <a:rPr lang="ru-RU" dirty="0"/>
              <a:t>	</a:t>
            </a:r>
            <a:r>
              <a:rPr lang="en-US" dirty="0" smtClean="0"/>
              <a:t>	</a:t>
            </a:r>
            <a:r>
              <a:rPr lang="ru-RU" dirty="0" err="1" smtClean="0"/>
              <a:t>mən</a:t>
            </a:r>
            <a:r>
              <a:rPr lang="ru-RU" dirty="0" smtClean="0"/>
              <a:t>'°	</a:t>
            </a:r>
            <a:r>
              <a:rPr lang="ru-RU" dirty="0" err="1" smtClean="0"/>
              <a:t>xona‑ŋku‑d°m</a:t>
            </a:r>
            <a:r>
              <a:rPr lang="ru-RU" dirty="0" smtClean="0"/>
              <a:t>,				</a:t>
            </a:r>
            <a:r>
              <a:rPr lang="ru-RU" dirty="0" err="1" smtClean="0"/>
              <a:t>kol'a‑</a:t>
            </a:r>
            <a:r>
              <a:rPr lang="ru-RU" b="1" dirty="0" err="1" smtClean="0"/>
              <a:t>c'ey</a:t>
            </a:r>
            <a:r>
              <a:rPr lang="ru-RU" b="1" dirty="0" smtClean="0"/>
              <a:t>°</a:t>
            </a:r>
            <a:r>
              <a:rPr lang="ru-RU" dirty="0" smtClean="0"/>
              <a:t>	</a:t>
            </a:r>
            <a:r>
              <a:rPr lang="ru-RU" dirty="0" err="1" smtClean="0"/>
              <a:t>xæ</a:t>
            </a:r>
            <a:r>
              <a:rPr lang="ru-RU" dirty="0" smtClean="0"/>
              <a:t>°‑</a:t>
            </a:r>
            <a:r>
              <a:rPr lang="ru-RU" dirty="0" err="1" smtClean="0"/>
              <a:t>ya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		</a:t>
            </a:r>
            <a:r>
              <a:rPr lang="ru-RU" sz="2400" dirty="0" smtClean="0"/>
              <a:t>	я</a:t>
            </a:r>
            <a:r>
              <a:rPr lang="ru-RU" sz="2400" dirty="0"/>
              <a:t>	</a:t>
            </a:r>
            <a:r>
              <a:rPr lang="ru-RU" sz="2400" dirty="0" smtClean="0"/>
              <a:t>		</a:t>
            </a:r>
            <a:r>
              <a:rPr lang="ru-RU" sz="2400" dirty="0" err="1" smtClean="0"/>
              <a:t>пойти.спать</a:t>
            </a:r>
            <a:r>
              <a:rPr lang="ru-RU" sz="2400" dirty="0" smtClean="0"/>
              <a:t>‑</a:t>
            </a:r>
            <a:r>
              <a:rPr lang="en-US" sz="2400" cap="small" dirty="0" err="1"/>
              <a:t>fut</a:t>
            </a:r>
            <a:r>
              <a:rPr lang="ru-RU" sz="2400" cap="small" dirty="0"/>
              <a:t>‑1</a:t>
            </a:r>
            <a:r>
              <a:rPr lang="en-US" sz="2400" cap="small" dirty="0" err="1"/>
              <a:t>sg</a:t>
            </a:r>
            <a:r>
              <a:rPr lang="ru-RU" sz="2400" dirty="0"/>
              <a:t>	</a:t>
            </a:r>
            <a:r>
              <a:rPr lang="ru-RU" sz="2400" dirty="0" smtClean="0"/>
              <a:t>	К</a:t>
            </a:r>
            <a:r>
              <a:rPr lang="ru-RU" sz="2400" dirty="0"/>
              <a:t>.‑</a:t>
            </a:r>
            <a:r>
              <a:rPr lang="en-US" sz="2400" b="1" cap="small" dirty="0" err="1"/>
              <a:t>inexp</a:t>
            </a:r>
            <a:r>
              <a:rPr lang="ru-RU" sz="2400" dirty="0"/>
              <a:t>	</a:t>
            </a:r>
            <a:r>
              <a:rPr lang="ru-RU" sz="2400" dirty="0" smtClean="0"/>
              <a:t>		пойти</a:t>
            </a:r>
            <a:r>
              <a:rPr lang="ru-RU" sz="2400" cap="small" dirty="0" smtClean="0"/>
              <a:t>‑</a:t>
            </a:r>
            <a:r>
              <a:rPr lang="en-US" sz="2400" cap="small" dirty="0" err="1"/>
              <a:t>juss</a:t>
            </a:r>
            <a:r>
              <a:rPr lang="ru-RU" sz="2400" cap="small" dirty="0"/>
              <a:t>.</a:t>
            </a:r>
            <a:r>
              <a:rPr lang="en-US" sz="2400" cap="small" dirty="0" err="1" smtClean="0"/>
              <a:t>sg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ru-RU" dirty="0" smtClean="0"/>
              <a:t>	‘Я </a:t>
            </a:r>
            <a:r>
              <a:rPr lang="ru-RU" dirty="0"/>
              <a:t>лягу спать, пусть </a:t>
            </a:r>
            <a:r>
              <a:rPr lang="ru-RU" cap="small" dirty="0"/>
              <a:t>Коля</a:t>
            </a:r>
            <a:r>
              <a:rPr lang="ru-RU" dirty="0"/>
              <a:t> пойдёт </a:t>
            </a:r>
            <a:r>
              <a:rPr lang="en-US" dirty="0"/>
              <a:t>{</a:t>
            </a:r>
            <a:r>
              <a:rPr lang="ru-RU" dirty="0" smtClean="0"/>
              <a:t>туда</a:t>
            </a:r>
            <a:r>
              <a:rPr lang="ru-RU" dirty="0"/>
              <a:t>, куда должен был пойти </a:t>
            </a:r>
            <a:r>
              <a:rPr lang="ru-RU" dirty="0" smtClean="0"/>
              <a:t>я</a:t>
            </a:r>
            <a:r>
              <a:rPr lang="en-US" dirty="0" smtClean="0"/>
              <a:t>}.</a:t>
            </a:r>
            <a:r>
              <a:rPr lang="ru-RU" dirty="0" smtClean="0"/>
              <a:t>’</a:t>
            </a:r>
            <a:endParaRPr lang="en-US" dirty="0" smtClean="0"/>
          </a:p>
          <a:p>
            <a:pPr marL="0" indent="0" defTabSz="360000">
              <a:buNone/>
            </a:pPr>
            <a:r>
              <a:rPr lang="en-US" dirty="0" smtClean="0"/>
              <a:t>(</a:t>
            </a:r>
            <a:r>
              <a:rPr lang="ru-RU" dirty="0" smtClean="0"/>
              <a:t>30</a:t>
            </a:r>
            <a:r>
              <a:rPr lang="en-US" dirty="0" smtClean="0"/>
              <a:t>)		</a:t>
            </a:r>
            <a:r>
              <a:rPr lang="en-US" dirty="0" err="1" smtClean="0"/>
              <a:t>xaro</a:t>
            </a:r>
            <a:r>
              <a:rPr lang="en-US" dirty="0" smtClean="0"/>
              <a:t>					mal</a:t>
            </a:r>
            <a:r>
              <a:rPr lang="ru-RU" dirty="0"/>
              <a:t>°</a:t>
            </a:r>
            <a:r>
              <a:rPr lang="en-US" dirty="0" smtClean="0"/>
              <a:t>h		</a:t>
            </a:r>
            <a:r>
              <a:rPr lang="en-US" dirty="0" err="1" smtClean="0"/>
              <a:t>xane</a:t>
            </a:r>
            <a:r>
              <a:rPr lang="en-US" dirty="0" smtClean="0"/>
              <a:t>-y</a:t>
            </a:r>
            <a:r>
              <a:rPr lang="ru-RU" dirty="0" smtClean="0"/>
              <a:t>°</a:t>
            </a:r>
            <a:r>
              <a:rPr lang="en-US" dirty="0" smtClean="0"/>
              <a:t>-</a:t>
            </a:r>
            <a:r>
              <a:rPr lang="en-US" dirty="0" err="1" smtClean="0"/>
              <a:t>doh</a:t>
            </a:r>
            <a:r>
              <a:rPr lang="ru-RU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	нож.</a:t>
            </a:r>
            <a:r>
              <a:rPr lang="en-US" sz="2400" cap="small" dirty="0" smtClean="0"/>
              <a:t>acc.pl</a:t>
            </a:r>
            <a:r>
              <a:rPr lang="en-US" sz="2400" dirty="0" smtClean="0"/>
              <a:t>		</a:t>
            </a:r>
            <a:r>
              <a:rPr lang="ru-RU" sz="2400" dirty="0" smtClean="0"/>
              <a:t>	весь			взять-</a:t>
            </a:r>
            <a:r>
              <a:rPr lang="en-US" sz="2400" cap="small" dirty="0" smtClean="0"/>
              <a:t>sfs-obl.3sg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		</a:t>
            </a:r>
            <a:r>
              <a:rPr lang="ru-RU" dirty="0" smtClean="0"/>
              <a:t>	</a:t>
            </a:r>
            <a:r>
              <a:rPr lang="en-US" dirty="0" smtClean="0"/>
              <a:t>t</a:t>
            </a:r>
            <a:r>
              <a:rPr lang="ru-RU" dirty="0"/>
              <a:t>'</a:t>
            </a:r>
            <a:r>
              <a:rPr lang="en-US" dirty="0" err="1"/>
              <a:t>uku</a:t>
            </a:r>
            <a:r>
              <a:rPr lang="ru-RU" dirty="0"/>
              <a:t>°</a:t>
            </a:r>
            <a:r>
              <a:rPr lang="en-US" dirty="0"/>
              <a:t>-</a:t>
            </a:r>
            <a:r>
              <a:rPr lang="en-US" b="1" dirty="0"/>
              <a:t>c</a:t>
            </a:r>
            <a:r>
              <a:rPr lang="ru-RU" b="1" dirty="0"/>
              <a:t>'</a:t>
            </a:r>
            <a:r>
              <a:rPr lang="en-US" b="1" dirty="0" err="1"/>
              <a:t>ey</a:t>
            </a:r>
            <a:r>
              <a:rPr lang="ru-RU" b="1" dirty="0"/>
              <a:t>°</a:t>
            </a:r>
            <a:r>
              <a:rPr lang="en-US" dirty="0"/>
              <a:t>	</a:t>
            </a:r>
            <a:r>
              <a:rPr lang="en-US" dirty="0" smtClean="0"/>
              <a:t>		x</a:t>
            </a:r>
            <a:r>
              <a:rPr lang="ru-RU" dirty="0"/>
              <a:t>ə</a:t>
            </a:r>
            <a:r>
              <a:rPr lang="en-US" dirty="0"/>
              <a:t>r</a:t>
            </a:r>
            <a:r>
              <a:rPr lang="ru-RU" dirty="0"/>
              <a:t>°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 err="1" smtClean="0"/>
              <a:t>xana</a:t>
            </a:r>
            <a:r>
              <a:rPr lang="en-US" dirty="0" smtClean="0"/>
              <a:t>-q</a:t>
            </a:r>
            <a:br>
              <a:rPr lang="en-US" dirty="0" smtClean="0"/>
            </a:br>
            <a:r>
              <a:rPr lang="en-US" sz="2400" dirty="0" smtClean="0"/>
              <a:t>		</a:t>
            </a:r>
            <a:r>
              <a:rPr lang="ru-RU" sz="2400" dirty="0" smtClean="0"/>
              <a:t>	этот-</a:t>
            </a:r>
            <a:r>
              <a:rPr lang="en-US" sz="2400" b="1" cap="small" dirty="0" err="1" smtClean="0"/>
              <a:t>inexp</a:t>
            </a:r>
            <a:r>
              <a:rPr lang="en-US" sz="2400" dirty="0" smtClean="0"/>
              <a:t>				</a:t>
            </a:r>
            <a:r>
              <a:rPr lang="ru-RU" sz="2400" dirty="0" smtClean="0"/>
              <a:t>нож		</a:t>
            </a:r>
            <a:r>
              <a:rPr lang="en-US" sz="2400" dirty="0" smtClean="0"/>
              <a:t>	</a:t>
            </a:r>
            <a:r>
              <a:rPr lang="ru-RU" sz="2400" dirty="0" smtClean="0"/>
              <a:t>взять-</a:t>
            </a:r>
            <a:r>
              <a:rPr lang="en-US" sz="2400" cap="small" dirty="0" smtClean="0"/>
              <a:t>imp.sg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ru-RU" dirty="0" smtClean="0"/>
              <a:t>	</a:t>
            </a:r>
            <a:r>
              <a:rPr lang="en-US" dirty="0" smtClean="0"/>
              <a:t>‘</a:t>
            </a:r>
            <a:r>
              <a:rPr lang="ru-RU" dirty="0" smtClean="0"/>
              <a:t>Все ножи разобрали, </a:t>
            </a:r>
            <a:r>
              <a:rPr lang="ru-RU" cap="small" dirty="0" smtClean="0"/>
              <a:t>этот</a:t>
            </a:r>
            <a:r>
              <a:rPr lang="ru-RU" dirty="0" smtClean="0"/>
              <a:t> нож возьми </a:t>
            </a:r>
            <a:r>
              <a:rPr lang="en-US" dirty="0" smtClean="0"/>
              <a:t>{</a:t>
            </a:r>
            <a:r>
              <a:rPr lang="ru-RU" dirty="0" smtClean="0"/>
              <a:t>Адресат хотел другой</a:t>
            </a:r>
            <a:r>
              <a:rPr lang="en-US" dirty="0" smtClean="0"/>
              <a:t>}</a:t>
            </a:r>
            <a:r>
              <a:rPr lang="ru-RU" dirty="0" smtClean="0"/>
              <a:t>.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4" r="20050" b="31282"/>
          <a:stretch/>
        </p:blipFill>
        <p:spPr>
          <a:xfrm>
            <a:off x="6616458" y="3425252"/>
            <a:ext cx="5575542" cy="34327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c'eyə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 отрицании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4799"/>
            <a:ext cx="10985500" cy="5146675"/>
          </a:xfrm>
        </p:spPr>
        <p:txBody>
          <a:bodyPr>
            <a:normAutofit/>
          </a:bodyPr>
          <a:lstStyle/>
          <a:p>
            <a:pPr marL="0" indent="0" defTabSz="360000">
              <a:buNone/>
            </a:pPr>
            <a:r>
              <a:rPr lang="en-US" dirty="0" smtClean="0"/>
              <a:t>(</a:t>
            </a:r>
            <a:r>
              <a:rPr lang="ru-RU" dirty="0" smtClean="0"/>
              <a:t>31</a:t>
            </a:r>
            <a:r>
              <a:rPr lang="en-US" dirty="0" smtClean="0"/>
              <a:t>)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al</a:t>
            </a:r>
            <a:r>
              <a:rPr lang="ru-RU" dirty="0"/>
              <a:t>'</a:t>
            </a:r>
            <a:r>
              <a:rPr lang="en-US" dirty="0" err="1" smtClean="0"/>
              <a:t>oša</a:t>
            </a:r>
            <a:r>
              <a:rPr lang="en-US" dirty="0" smtClean="0"/>
              <a:t>-h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yey</a:t>
            </a:r>
            <a:r>
              <a:rPr lang="en-US" dirty="0"/>
              <a:t>°-</a:t>
            </a:r>
            <a:r>
              <a:rPr lang="en-US" dirty="0" err="1"/>
              <a:t>ŋe</a:t>
            </a:r>
            <a:r>
              <a:rPr lang="en-US" dirty="0"/>
              <a:t>°	</a:t>
            </a:r>
            <a:r>
              <a:rPr lang="en-US" dirty="0" smtClean="0"/>
              <a:t>	</a:t>
            </a:r>
            <a:r>
              <a:rPr lang="en-US" dirty="0" smtClean="0"/>
              <a:t>w</a:t>
            </a:r>
            <a:r>
              <a:rPr lang="ru-RU" dirty="0"/>
              <a:t>'</a:t>
            </a:r>
            <a:r>
              <a:rPr lang="en-US" dirty="0" smtClean="0"/>
              <a:t>era-</a:t>
            </a:r>
            <a:r>
              <a:rPr lang="en-US" b="1" dirty="0" smtClean="0"/>
              <a:t>c</a:t>
            </a:r>
            <a:r>
              <a:rPr lang="ru-RU" b="1" dirty="0"/>
              <a:t>'</a:t>
            </a:r>
            <a:r>
              <a:rPr lang="en-US" b="1" dirty="0" err="1" smtClean="0"/>
              <a:t>ey</a:t>
            </a:r>
            <a:r>
              <a:rPr lang="en-US" b="1" dirty="0"/>
              <a:t>°-</a:t>
            </a:r>
            <a:r>
              <a:rPr lang="en-US" dirty="0"/>
              <a:t>m	</a:t>
            </a:r>
            <a:r>
              <a:rPr lang="en-US" dirty="0" smtClean="0"/>
              <a:t>	</a:t>
            </a:r>
            <a:r>
              <a:rPr lang="en-US" dirty="0" smtClean="0"/>
              <a:t>n</a:t>
            </a:r>
            <a:r>
              <a:rPr lang="ru-RU" dirty="0"/>
              <a:t>'</a:t>
            </a:r>
            <a:r>
              <a:rPr lang="en-US" dirty="0" smtClean="0"/>
              <a:t>í-q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 err="1" smtClean="0"/>
              <a:t>xana</a:t>
            </a:r>
            <a:r>
              <a:rPr lang="en-US" dirty="0" smtClean="0"/>
              <a:t>-q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	А.-</a:t>
            </a:r>
            <a:r>
              <a:rPr lang="en-US" sz="2400" cap="small" dirty="0" smtClean="0"/>
              <a:t>gen</a:t>
            </a:r>
            <a:r>
              <a:rPr lang="en-US" sz="2400" dirty="0" smtClean="0"/>
              <a:t>			</a:t>
            </a:r>
            <a:r>
              <a:rPr lang="ru-RU" sz="2400" dirty="0" smtClean="0"/>
              <a:t>доля-</a:t>
            </a:r>
            <a:r>
              <a:rPr lang="en-US" sz="2400" cap="small" dirty="0" err="1" smtClean="0"/>
              <a:t>ess</a:t>
            </a:r>
            <a:r>
              <a:rPr lang="en-US" sz="2400" dirty="0" smtClean="0"/>
              <a:t>		</a:t>
            </a:r>
            <a:r>
              <a:rPr lang="ru-RU" sz="2400" dirty="0" smtClean="0"/>
              <a:t>	В.-</a:t>
            </a:r>
            <a:r>
              <a:rPr lang="en-US" sz="2400" b="1" cap="small" dirty="0" err="1" smtClean="0"/>
              <a:t>inexp</a:t>
            </a:r>
            <a:r>
              <a:rPr lang="en-US" sz="2400" cap="small" dirty="0" err="1" smtClean="0"/>
              <a:t>-acc</a:t>
            </a:r>
            <a:r>
              <a:rPr lang="en-US" sz="2400" cap="small" dirty="0" smtClean="0"/>
              <a:t>			</a:t>
            </a:r>
            <a:r>
              <a:rPr lang="ru-RU" sz="2400" cap="small" dirty="0" smtClean="0"/>
              <a:t>	</a:t>
            </a:r>
            <a:r>
              <a:rPr lang="en-US" sz="2400" cap="small" dirty="0" err="1" smtClean="0"/>
              <a:t>neg-cn</a:t>
            </a:r>
            <a:r>
              <a:rPr lang="en-US" sz="2400" dirty="0" smtClean="0"/>
              <a:t>		</a:t>
            </a:r>
            <a:r>
              <a:rPr lang="ru-RU" sz="2400" dirty="0" smtClean="0"/>
              <a:t>взять-</a:t>
            </a:r>
            <a:r>
              <a:rPr lang="en-US" sz="2400" cap="small" dirty="0" err="1" smtClean="0"/>
              <a:t>cn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ru-RU" dirty="0" smtClean="0"/>
              <a:t>		</a:t>
            </a:r>
            <a:r>
              <a:rPr lang="en-US" dirty="0" smtClean="0"/>
              <a:t>‘</a:t>
            </a:r>
            <a:r>
              <a:rPr lang="ru-RU" dirty="0"/>
              <a:t>Вместо Алёши </a:t>
            </a:r>
            <a:r>
              <a:rPr lang="ru-RU" cap="small" dirty="0"/>
              <a:t>Веру </a:t>
            </a:r>
            <a:r>
              <a:rPr lang="ru-RU" dirty="0"/>
              <a:t>не взяли </a:t>
            </a:r>
            <a:r>
              <a:rPr lang="en-US" dirty="0"/>
              <a:t>{</a:t>
            </a:r>
            <a:r>
              <a:rPr lang="ru-RU" dirty="0"/>
              <a:t>на вертолет/в </a:t>
            </a:r>
            <a:r>
              <a:rPr lang="ru-RU" dirty="0" smtClean="0"/>
              <a:t>университет/…</a:t>
            </a:r>
            <a:r>
              <a:rPr lang="en-US" dirty="0" smtClean="0"/>
              <a:t>}.’</a:t>
            </a:r>
            <a:endParaRPr lang="ru-RU" dirty="0" smtClean="0"/>
          </a:p>
          <a:p>
            <a:pPr marL="0" indent="0" defTabSz="360000">
              <a:spcAft>
                <a:spcPts val="3000"/>
              </a:spcAft>
              <a:buNone/>
            </a:pPr>
            <a:r>
              <a:rPr lang="ru-RU" i="1" dirty="0" smtClean="0"/>
              <a:t>Сценарий 1.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стандартном вертолёте Ми-8 на рейсах а/к «Ямал» 22 пассажирских места. На рейс предварительно зарегистрировались 24 человека. Первой в списке «на подсадку» была Вера, а Алёша был в основном списке. В итоге Алёша по каким-то причинам не явился, но Веру всё равно не взяли, а взяли кого-то третьего, по блату.</a:t>
            </a:r>
          </a:p>
          <a:p>
            <a:pPr marL="0" indent="0" defTabSz="360000">
              <a:buNone/>
            </a:pPr>
            <a:endParaRPr lang="ru-RU" dirty="0"/>
          </a:p>
          <a:p>
            <a:pPr defTabSz="360000"/>
            <a:r>
              <a:rPr lang="ru-RU" dirty="0" smtClean="0"/>
              <a:t>У </a:t>
            </a:r>
            <a:r>
              <a:rPr lang="en-US" i="1" dirty="0"/>
              <a:t>-</a:t>
            </a:r>
            <a:r>
              <a:rPr lang="en-US" i="1" dirty="0" smtClean="0"/>
              <a:t>c</a:t>
            </a:r>
            <a:r>
              <a:rPr lang="ru-RU" i="1" dirty="0"/>
              <a:t>'</a:t>
            </a:r>
            <a:r>
              <a:rPr lang="en-US" i="1" dirty="0" err="1" smtClean="0"/>
              <a:t>eyə</a:t>
            </a:r>
            <a:r>
              <a:rPr lang="en-US" i="1" dirty="0" smtClean="0"/>
              <a:t>- </a:t>
            </a:r>
            <a:r>
              <a:rPr lang="ru-RU" dirty="0" smtClean="0"/>
              <a:t>всегда широкая сфера действия по отношению к отрицанию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27" y="2473377"/>
            <a:ext cx="10515600" cy="2343931"/>
          </a:xfrm>
        </p:spPr>
        <p:txBody>
          <a:bodyPr>
            <a:normAutofit fontScale="90000"/>
          </a:bodyPr>
          <a:lstStyle/>
          <a:p>
            <a:pPr algn="ctr"/>
            <a:r>
              <a:rPr lang="fi-FI" i="1" dirty="0" err="1">
                <a:solidFill>
                  <a:srgbClr val="002060"/>
                </a:solidFill>
              </a:rPr>
              <a:t>un</a:t>
            </a:r>
            <a:r>
              <a:rPr lang="fi-FI" i="1" dirty="0">
                <a:solidFill>
                  <a:srgbClr val="002060"/>
                </a:solidFill>
              </a:rPr>
              <a:t> </a:t>
            </a:r>
            <a:r>
              <a:rPr lang="fi-FI" i="1" dirty="0" err="1">
                <a:solidFill>
                  <a:srgbClr val="002060"/>
                </a:solidFill>
              </a:rPr>
              <a:t>peu</a:t>
            </a:r>
            <a:r>
              <a:rPr lang="fi-FI" i="1" dirty="0">
                <a:solidFill>
                  <a:srgbClr val="002060"/>
                </a:solidFill>
              </a:rPr>
              <a:t> de </a:t>
            </a:r>
            <a:r>
              <a:rPr lang="fi-FI" i="1" dirty="0" err="1" smtClean="0">
                <a:solidFill>
                  <a:srgbClr val="002060"/>
                </a:solidFill>
              </a:rPr>
              <a:t>théorie</a:t>
            </a: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/>
              <a:t/>
            </a:r>
            <a:br>
              <a:rPr lang="fi-FI" i="1" dirty="0"/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Чем отличаются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'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eyə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xərtə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-?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4493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fr-CA" dirty="0" smtClean="0"/>
              <a:t>-</a:t>
            </a:r>
            <a:r>
              <a:rPr lang="fr-CA" i="1" dirty="0" smtClean="0"/>
              <a:t>x</a:t>
            </a:r>
            <a:r>
              <a:rPr lang="en-US" i="1" dirty="0" err="1" smtClean="0"/>
              <a:t>ərtə</a:t>
            </a:r>
            <a:r>
              <a:rPr lang="en-US" i="1" dirty="0" smtClean="0"/>
              <a:t>- </a:t>
            </a:r>
            <a:r>
              <a:rPr lang="ru-RU" dirty="0" smtClean="0"/>
              <a:t>(в отличие от -</a:t>
            </a:r>
            <a:r>
              <a:rPr lang="ru-RU" i="1" dirty="0" smtClean="0"/>
              <a:t>с</a:t>
            </a:r>
            <a:r>
              <a:rPr lang="ru-RU" i="1" dirty="0"/>
              <a:t>'</a:t>
            </a:r>
            <a:r>
              <a:rPr lang="en-US" i="1" dirty="0" err="1" smtClean="0"/>
              <a:t>eyə</a:t>
            </a:r>
            <a:r>
              <a:rPr lang="en-US" i="1" dirty="0" smtClean="0"/>
              <a:t>-</a:t>
            </a:r>
            <a:r>
              <a:rPr lang="en-US" dirty="0" smtClean="0"/>
              <a:t>) </a:t>
            </a:r>
            <a:r>
              <a:rPr lang="ru-RU" dirty="0" smtClean="0"/>
              <a:t>есть аддитивная </a:t>
            </a:r>
            <a:r>
              <a:rPr lang="ru-RU" dirty="0" err="1" smtClean="0"/>
              <a:t>пресуппозиция</a:t>
            </a:r>
            <a:endParaRPr lang="ru-RU" dirty="0" smtClean="0"/>
          </a:p>
          <a:p>
            <a:r>
              <a:rPr lang="ru-RU" dirty="0" smtClean="0"/>
              <a:t>Однако всё</a:t>
            </a:r>
            <a:r>
              <a:rPr lang="fr-CA" dirty="0" smtClean="0"/>
              <a:t> </a:t>
            </a:r>
            <a:r>
              <a:rPr lang="ru-RU" dirty="0" smtClean="0"/>
              <a:t>равно </a:t>
            </a:r>
            <a:r>
              <a:rPr lang="fr-CA" dirty="0" smtClean="0"/>
              <a:t>(32)</a:t>
            </a:r>
            <a:r>
              <a:rPr lang="ru-RU" dirty="0" smtClean="0"/>
              <a:t> значит совсем не то же самое, что (</a:t>
            </a:r>
            <a:r>
              <a:rPr lang="en-US" dirty="0" smtClean="0"/>
              <a:t>33</a:t>
            </a:r>
            <a:r>
              <a:rPr lang="ru-RU" dirty="0" smtClean="0"/>
              <a:t>)</a:t>
            </a:r>
            <a:r>
              <a:rPr lang="fr-CA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(32) 	</a:t>
            </a:r>
            <a:r>
              <a:rPr lang="fr-CA" dirty="0"/>
              <a:t>m</a:t>
            </a:r>
            <a:r>
              <a:rPr lang="fr-CA" dirty="0" smtClean="0"/>
              <a:t>a</a:t>
            </a:r>
            <a:r>
              <a:rPr lang="en-US" dirty="0" err="1" smtClean="0"/>
              <a:t>l°h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to°-q, 			</a:t>
            </a:r>
            <a:r>
              <a:rPr lang="en-US" dirty="0" smtClean="0"/>
              <a:t>was</a:t>
            </a:r>
            <a:r>
              <a:rPr lang="ru-RU" dirty="0"/>
              <a:t>'</a:t>
            </a:r>
            <a:r>
              <a:rPr lang="en-US" dirty="0" smtClean="0"/>
              <a:t>a-</a:t>
            </a:r>
            <a:r>
              <a:rPr lang="en-US" b="1" dirty="0" smtClean="0"/>
              <a:t>c</a:t>
            </a:r>
            <a:r>
              <a:rPr lang="ru-RU" b="1" dirty="0"/>
              <a:t>'</a:t>
            </a:r>
            <a:r>
              <a:rPr lang="en-US" b="1" dirty="0" err="1" smtClean="0"/>
              <a:t>ey</a:t>
            </a:r>
            <a:r>
              <a:rPr lang="en-US" b="1" dirty="0" smtClean="0"/>
              <a:t>°</a:t>
            </a:r>
            <a:r>
              <a:rPr lang="en-US" dirty="0" smtClean="0"/>
              <a:t> </a:t>
            </a:r>
            <a:r>
              <a:rPr lang="ru-RU" dirty="0" smtClean="0"/>
              <a:t>		</a:t>
            </a:r>
            <a:r>
              <a:rPr lang="en-US" dirty="0" smtClean="0"/>
              <a:t>to°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ru-RU" sz="2400" dirty="0" smtClean="0"/>
              <a:t>весь	</a:t>
            </a:r>
            <a:r>
              <a:rPr lang="en-US" sz="2400" dirty="0" smtClean="0"/>
              <a:t>	</a:t>
            </a:r>
            <a:r>
              <a:rPr lang="ru-RU" sz="2400" dirty="0" smtClean="0"/>
              <a:t>прийти-</a:t>
            </a:r>
            <a:r>
              <a:rPr lang="fr-CA" sz="2400" dirty="0" smtClean="0"/>
              <a:t>3</a:t>
            </a:r>
            <a:r>
              <a:rPr lang="fr-CA" sz="2400" cap="small" dirty="0" smtClean="0"/>
              <a:t>pl</a:t>
            </a:r>
            <a:r>
              <a:rPr lang="fr-CA" sz="2400" dirty="0" smtClean="0"/>
              <a:t>		</a:t>
            </a:r>
            <a:r>
              <a:rPr lang="ru-RU" sz="2400" dirty="0" smtClean="0"/>
              <a:t>В.-</a:t>
            </a:r>
            <a:r>
              <a:rPr lang="fr-CA" sz="2400" b="1" cap="small" dirty="0" smtClean="0"/>
              <a:t>inexp</a:t>
            </a:r>
            <a:r>
              <a:rPr lang="fr-CA" sz="2400" dirty="0" smtClean="0"/>
              <a:t> </a:t>
            </a:r>
            <a:r>
              <a:rPr lang="ru-RU" sz="2400" dirty="0" smtClean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прийти.3</a:t>
            </a:r>
            <a:r>
              <a:rPr lang="fr-CA" sz="2400" cap="small" dirty="0" smtClean="0"/>
              <a:t>sg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en-US" dirty="0" smtClean="0"/>
              <a:t>‘</a:t>
            </a:r>
            <a:r>
              <a:rPr lang="ru-RU" dirty="0" smtClean="0"/>
              <a:t>Все пришли,  и </a:t>
            </a:r>
            <a:r>
              <a:rPr lang="ru-RU" cap="small" dirty="0" smtClean="0"/>
              <a:t>Вася</a:t>
            </a:r>
            <a:r>
              <a:rPr lang="ru-RU" dirty="0" smtClean="0"/>
              <a:t> пришёл</a:t>
            </a:r>
            <a:r>
              <a:rPr lang="fr-CA" dirty="0"/>
              <a:t> </a:t>
            </a:r>
            <a:r>
              <a:rPr lang="en-US" dirty="0" smtClean="0"/>
              <a:t>(</a:t>
            </a:r>
            <a:r>
              <a:rPr lang="ru-RU" dirty="0" smtClean="0"/>
              <a:t>хотя его совсем не ждали)</a:t>
            </a:r>
            <a:r>
              <a:rPr lang="en-US" dirty="0" smtClean="0"/>
              <a:t>.’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en-US" dirty="0" smtClean="0"/>
              <a:t>33</a:t>
            </a:r>
            <a:r>
              <a:rPr lang="ru-RU" dirty="0" smtClean="0"/>
              <a:t>)	</a:t>
            </a:r>
            <a:r>
              <a:rPr lang="fr-CA" dirty="0" smtClean="0"/>
              <a:t>was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ru-RU" dirty="0" smtClean="0"/>
              <a:t>-</a:t>
            </a:r>
            <a:r>
              <a:rPr lang="fr-CA" b="1" dirty="0" smtClean="0"/>
              <a:t>x</a:t>
            </a:r>
            <a:r>
              <a:rPr lang="en-US" b="1" dirty="0" err="1" smtClean="0"/>
              <a:t>ərt</a:t>
            </a:r>
            <a:r>
              <a:rPr lang="en-US" b="1" dirty="0" smtClean="0"/>
              <a:t>° </a:t>
            </a:r>
            <a:r>
              <a:rPr lang="ru-RU" b="1" dirty="0" smtClean="0"/>
              <a:t>	</a:t>
            </a:r>
            <a:r>
              <a:rPr lang="en-US" dirty="0" smtClean="0"/>
              <a:t>to°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ru-RU" sz="2400" dirty="0" smtClean="0"/>
              <a:t>В.-</a:t>
            </a:r>
            <a:r>
              <a:rPr lang="fr-CA" sz="2400" b="1" cap="small" dirty="0" smtClean="0"/>
              <a:t>add</a:t>
            </a:r>
            <a:r>
              <a:rPr lang="ru-RU" sz="2400" dirty="0" smtClean="0"/>
              <a:t> 	</a:t>
            </a:r>
            <a:r>
              <a:rPr lang="en-US" sz="2400" dirty="0" smtClean="0"/>
              <a:t>	</a:t>
            </a:r>
            <a:r>
              <a:rPr lang="ru-RU" sz="2400" dirty="0" smtClean="0"/>
              <a:t>прийти.3</a:t>
            </a:r>
            <a:r>
              <a:rPr lang="fr-CA" sz="2400" cap="small" dirty="0" smtClean="0"/>
              <a:t>sg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‘</a:t>
            </a:r>
            <a:r>
              <a:rPr lang="ru-RU" dirty="0" smtClean="0"/>
              <a:t>Даже Вася пришёл.</a:t>
            </a:r>
            <a:r>
              <a:rPr lang="fr-CA" dirty="0" smtClean="0"/>
              <a:t>’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7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Две идеи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90688"/>
            <a:ext cx="11099800" cy="4889500"/>
          </a:xfrm>
        </p:spPr>
        <p:txBody>
          <a:bodyPr/>
          <a:lstStyle/>
          <a:p>
            <a:r>
              <a:rPr lang="ru-RU" dirty="0" smtClean="0"/>
              <a:t>Типологические теории модальности: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ru-RU" dirty="0" smtClean="0"/>
              <a:t>и у </a:t>
            </a:r>
            <a:r>
              <a:rPr lang="en-US" i="1" dirty="0" smtClean="0"/>
              <a:t>-</a:t>
            </a:r>
            <a:r>
              <a:rPr lang="en-US" i="1" dirty="0" err="1" smtClean="0"/>
              <a:t>xərtə</a:t>
            </a:r>
            <a:r>
              <a:rPr lang="en-US" i="1" dirty="0" smtClean="0"/>
              <a:t>-</a:t>
            </a:r>
            <a:r>
              <a:rPr lang="en-US" dirty="0" smtClean="0"/>
              <a:t>, </a:t>
            </a:r>
            <a:r>
              <a:rPr lang="ru-RU" dirty="0" smtClean="0"/>
              <a:t>и у </a:t>
            </a:r>
            <a:r>
              <a:rPr lang="fr-CA" i="1" dirty="0" smtClean="0"/>
              <a:t>-</a:t>
            </a:r>
            <a:r>
              <a:rPr lang="fr-CA" i="1" dirty="0" smtClean="0"/>
              <a:t>c</a:t>
            </a:r>
            <a:r>
              <a:rPr lang="ru-RU" i="1" dirty="0"/>
              <a:t>'</a:t>
            </a:r>
            <a:r>
              <a:rPr lang="en-US" i="1" dirty="0" err="1" smtClean="0"/>
              <a:t>eyə</a:t>
            </a:r>
            <a:r>
              <a:rPr lang="en-US" i="1" dirty="0" smtClean="0"/>
              <a:t>- </a:t>
            </a:r>
            <a:r>
              <a:rPr lang="ru-RU" dirty="0" smtClean="0"/>
              <a:t>модальность </a:t>
            </a:r>
            <a:r>
              <a:rPr lang="ru-RU" b="1" i="1" dirty="0" err="1" smtClean="0"/>
              <a:t>эпистемическая</a:t>
            </a:r>
            <a:endParaRPr lang="ru-RU" b="1" i="1" dirty="0" smtClean="0"/>
          </a:p>
          <a:p>
            <a:r>
              <a:rPr lang="ru-RU" dirty="0" smtClean="0"/>
              <a:t>«</a:t>
            </a:r>
            <a:r>
              <a:rPr lang="ru-RU" dirty="0" err="1"/>
              <a:t>Эпистемическая</a:t>
            </a:r>
            <a:r>
              <a:rPr lang="ru-RU" dirty="0"/>
              <a:t> оценка имеет отношение к сфере истинности; это оценка степени правдоподобности (или степени вероятности) данной ситуации со стороны </a:t>
            </a:r>
            <a:r>
              <a:rPr lang="ru-RU" dirty="0" smtClean="0"/>
              <a:t>говорящего» (</a:t>
            </a:r>
            <a:r>
              <a:rPr lang="ru-RU" dirty="0" err="1" smtClean="0"/>
              <a:t>Плунгян</a:t>
            </a:r>
            <a:r>
              <a:rPr lang="ru-RU" dirty="0" smtClean="0"/>
              <a:t> 2011: 319)</a:t>
            </a:r>
          </a:p>
          <a:p>
            <a:r>
              <a:rPr lang="ru-RU" dirty="0" smtClean="0"/>
              <a:t>Наши две идеи:</a:t>
            </a:r>
          </a:p>
          <a:p>
            <a:pPr lvl="1"/>
            <a:r>
              <a:rPr lang="fr-CA" sz="2800" i="1" dirty="0" smtClean="0"/>
              <a:t>-</a:t>
            </a:r>
            <a:r>
              <a:rPr lang="fr-CA" sz="2800" i="1" dirty="0" smtClean="0"/>
              <a:t>c</a:t>
            </a:r>
            <a:r>
              <a:rPr lang="ru-RU" sz="2800" i="1" dirty="0"/>
              <a:t>'</a:t>
            </a:r>
            <a:r>
              <a:rPr lang="en-US" sz="2800" i="1" dirty="0" err="1" smtClean="0"/>
              <a:t>eyə</a:t>
            </a:r>
            <a:r>
              <a:rPr lang="en-US" sz="2800" i="1" dirty="0" smtClean="0"/>
              <a:t>-</a:t>
            </a:r>
            <a:r>
              <a:rPr lang="ru-RU" sz="2800" i="1" dirty="0" smtClean="0"/>
              <a:t> </a:t>
            </a:r>
            <a:r>
              <a:rPr lang="ru-RU" sz="2800" dirty="0" smtClean="0"/>
              <a:t>и</a:t>
            </a:r>
            <a:r>
              <a:rPr lang="ru-RU" sz="2800" i="1" dirty="0" smtClean="0"/>
              <a:t> </a:t>
            </a:r>
            <a:r>
              <a:rPr lang="en-US" sz="2800" i="1" dirty="0" err="1" smtClean="0"/>
              <a:t>xərtə</a:t>
            </a:r>
            <a:r>
              <a:rPr lang="en-US" sz="2800" i="1" dirty="0" smtClean="0"/>
              <a:t>-</a:t>
            </a:r>
            <a:r>
              <a:rPr lang="ru-RU" sz="2800" dirty="0" smtClean="0"/>
              <a:t> отличаются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способом отсчёта </a:t>
            </a:r>
            <a:r>
              <a:rPr lang="ru-RU" sz="2800" dirty="0" smtClean="0"/>
              <a:t>неожиданности</a:t>
            </a:r>
            <a:br>
              <a:rPr lang="ru-RU" sz="2800" dirty="0" smtClean="0"/>
            </a:br>
            <a:r>
              <a:rPr lang="ru-RU" sz="2800" dirty="0" smtClean="0"/>
              <a:t>(абсолютный </a:t>
            </a:r>
            <a:r>
              <a:rPr lang="fr-CA" sz="2800" dirty="0" smtClean="0"/>
              <a:t>vs. </a:t>
            </a:r>
            <a:r>
              <a:rPr lang="ru-RU" sz="2800" dirty="0" smtClean="0"/>
              <a:t>относительный)</a:t>
            </a:r>
          </a:p>
          <a:p>
            <a:pPr lvl="1"/>
            <a:r>
              <a:rPr lang="fr-CA" sz="2800" i="1" dirty="0" smtClean="0"/>
              <a:t>-</a:t>
            </a:r>
            <a:r>
              <a:rPr lang="fr-CA" sz="2800" i="1" dirty="0" smtClean="0"/>
              <a:t>c</a:t>
            </a:r>
            <a:r>
              <a:rPr lang="ru-RU" sz="2800" i="1" dirty="0"/>
              <a:t>'</a:t>
            </a:r>
            <a:r>
              <a:rPr lang="en-US" sz="2800" i="1" dirty="0" err="1" smtClean="0"/>
              <a:t>eyə</a:t>
            </a:r>
            <a:r>
              <a:rPr lang="en-US" sz="2800" i="1" dirty="0" smtClean="0"/>
              <a:t>-</a:t>
            </a:r>
            <a:r>
              <a:rPr lang="ru-RU" sz="2800" i="1" dirty="0" smtClean="0"/>
              <a:t> </a:t>
            </a:r>
            <a:r>
              <a:rPr lang="ru-RU" sz="2800" dirty="0" smtClean="0"/>
              <a:t>и</a:t>
            </a:r>
            <a:r>
              <a:rPr lang="ru-RU" sz="2800" i="1" dirty="0" smtClean="0"/>
              <a:t> </a:t>
            </a:r>
            <a:r>
              <a:rPr lang="en-US" sz="2800" i="1" dirty="0" err="1" smtClean="0"/>
              <a:t>xərtə</a:t>
            </a:r>
            <a:r>
              <a:rPr lang="en-US" sz="2800" i="1" dirty="0" smtClean="0"/>
              <a:t>-</a:t>
            </a:r>
            <a:r>
              <a:rPr lang="ru-RU" sz="2800" i="1" dirty="0" smtClean="0"/>
              <a:t> </a:t>
            </a:r>
            <a:r>
              <a:rPr lang="ru-RU" sz="2800" dirty="0" smtClean="0"/>
              <a:t>различаются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субъектом восприятия </a:t>
            </a:r>
            <a:r>
              <a:rPr lang="ru-RU" sz="2800" dirty="0" smtClean="0"/>
              <a:t>неожиданности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en-US" sz="2800" dirty="0" smtClean="0"/>
              <a:t>c </a:t>
            </a:r>
            <a:r>
              <a:rPr lang="ru-RU" sz="2800" dirty="0" smtClean="0"/>
              <a:t>какой точки зрения событие неожиданно)</a:t>
            </a:r>
          </a:p>
          <a:p>
            <a:pPr lvl="1"/>
            <a:endParaRPr lang="ru-RU" dirty="0" smtClean="0"/>
          </a:p>
          <a:p>
            <a:endParaRPr lang="ru-RU" dirty="0" smtClean="0"/>
          </a:p>
          <a:p>
            <a:pPr lvl="1"/>
            <a:endParaRPr lang="ru-RU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8948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690" y="1225361"/>
            <a:ext cx="11295529" cy="5532913"/>
          </a:xfrm>
        </p:spPr>
        <p:txBody>
          <a:bodyPr>
            <a:normAutofit/>
          </a:bodyPr>
          <a:lstStyle/>
          <a:p>
            <a:r>
              <a:rPr lang="fr-CA" i="1" dirty="0" smtClean="0"/>
              <a:t>Was</a:t>
            </a:r>
            <a:r>
              <a:rPr lang="ru-RU" i="1" dirty="0"/>
              <a:t>'</a:t>
            </a:r>
            <a:r>
              <a:rPr lang="en-US" i="1" dirty="0" smtClean="0"/>
              <a:t>a</a:t>
            </a:r>
            <a:r>
              <a:rPr lang="ru-RU" i="1" dirty="0" smtClean="0"/>
              <a:t>-</a:t>
            </a:r>
            <a:r>
              <a:rPr lang="en-US" i="1" dirty="0" err="1" smtClean="0"/>
              <a:t>xərt</a:t>
            </a:r>
            <a:r>
              <a:rPr lang="en-US" i="1" dirty="0" smtClean="0"/>
              <a:t>° to°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ru-RU" i="1" dirty="0" smtClean="0"/>
              <a:t>Даже Вася пришёл </a:t>
            </a:r>
          </a:p>
          <a:p>
            <a:pPr lvl="1"/>
            <a:r>
              <a:rPr lang="ru-RU" sz="2800" dirty="0" smtClean="0"/>
              <a:t>не имплицирует </a:t>
            </a:r>
            <a:r>
              <a:rPr lang="ru-RU" sz="2800" i="1" dirty="0" smtClean="0"/>
              <a:t>Должно быть неверно, что Вася пришёл</a:t>
            </a:r>
            <a:endParaRPr lang="ru-RU" sz="2800" i="1" dirty="0"/>
          </a:p>
          <a:p>
            <a:r>
              <a:rPr lang="ru-RU" b="1" dirty="0"/>
              <a:t>¬(</a:t>
            </a:r>
            <a:r>
              <a:rPr lang="fr-CA" dirty="0" smtClean="0"/>
              <a:t>Even </a:t>
            </a:r>
            <a:r>
              <a:rPr lang="fr-CA" dirty="0"/>
              <a:t>x</a:t>
            </a:r>
            <a:r>
              <a:rPr lang="fr-CA" dirty="0" smtClean="0"/>
              <a:t> P </a:t>
            </a:r>
            <a:r>
              <a:rPr lang="fr-CA" dirty="0">
                <a:latin typeface="Cambria" panose="02040503050406030204" pitchFamily="18" charset="0"/>
              </a:rPr>
              <a:t>→ </a:t>
            </a:r>
            <a:r>
              <a:rPr lang="fr-CA" dirty="0" smtClean="0">
                <a:latin typeface="Calibri" panose="020F0502020204030204" pitchFamily="34" charset="0"/>
              </a:rPr>
              <a:t>□ </a:t>
            </a:r>
            <a:r>
              <a:rPr lang="ru-RU" b="1" dirty="0" smtClean="0"/>
              <a:t>¬</a:t>
            </a:r>
            <a:r>
              <a:rPr lang="fr-CA" dirty="0" smtClean="0"/>
              <a:t>P(x)</a:t>
            </a:r>
            <a:r>
              <a:rPr lang="ru-RU" b="1" dirty="0" smtClean="0"/>
              <a:t>)</a:t>
            </a:r>
            <a:endParaRPr lang="fr-CA" dirty="0" smtClean="0"/>
          </a:p>
          <a:p>
            <a:pPr marL="0" indent="0">
              <a:buNone/>
            </a:pPr>
            <a:r>
              <a:rPr lang="en-US" dirty="0" smtClean="0"/>
              <a:t>(34) </a:t>
            </a:r>
            <a:r>
              <a:rPr lang="ru-RU" dirty="0" smtClean="0"/>
              <a:t>	</a:t>
            </a:r>
            <a:r>
              <a:rPr lang="en-US" dirty="0" smtClean="0"/>
              <a:t>was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en-US" b="1" dirty="0" smtClean="0"/>
              <a:t>-x</a:t>
            </a:r>
            <a:r>
              <a:rPr lang="ru-RU" b="1" dirty="0"/>
              <a:t>ə</a:t>
            </a:r>
            <a:r>
              <a:rPr lang="en-US" b="1" dirty="0" err="1" smtClean="0"/>
              <a:t>rt</a:t>
            </a:r>
            <a:r>
              <a:rPr lang="en-US" b="1" dirty="0" smtClean="0"/>
              <a:t>°</a:t>
            </a:r>
            <a:r>
              <a:rPr lang="ru-RU" dirty="0" smtClean="0"/>
              <a:t>-</a:t>
            </a:r>
            <a:r>
              <a:rPr lang="fr-CA" dirty="0" smtClean="0"/>
              <a:t>h	</a:t>
            </a:r>
            <a:r>
              <a:rPr lang="en-US" dirty="0" smtClean="0"/>
              <a:t>n</a:t>
            </a:r>
            <a:r>
              <a:rPr lang="ru-RU" dirty="0"/>
              <a:t>'</a:t>
            </a:r>
            <a:r>
              <a:rPr lang="en-US" dirty="0" smtClean="0"/>
              <a:t>ú-ye</a:t>
            </a:r>
            <a:r>
              <a:rPr lang="ru-RU" dirty="0" smtClean="0"/>
              <a:t> </a:t>
            </a:r>
            <a:r>
              <a:rPr lang="ru-RU" dirty="0" smtClean="0"/>
              <a:t>	š</a:t>
            </a:r>
            <a:r>
              <a:rPr lang="en-US" dirty="0" err="1" smtClean="0"/>
              <a:t>kola-n°h</a:t>
            </a:r>
            <a:r>
              <a:rPr lang="en-US" dirty="0" smtClean="0"/>
              <a:t> 	x</a:t>
            </a:r>
            <a:r>
              <a:rPr lang="ru-RU" dirty="0" smtClean="0"/>
              <a:t>ə</a:t>
            </a:r>
            <a:r>
              <a:rPr lang="en-US" dirty="0"/>
              <a:t>y</a:t>
            </a:r>
            <a:r>
              <a:rPr lang="fr-CA" dirty="0" smtClean="0"/>
              <a:t>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	</a:t>
            </a:r>
            <a:r>
              <a:rPr lang="ru-RU" sz="2400" dirty="0" smtClean="0"/>
              <a:t>В.-</a:t>
            </a:r>
            <a:r>
              <a:rPr lang="fr-CA" sz="2400" b="1" cap="small" dirty="0" smtClean="0"/>
              <a:t>add</a:t>
            </a:r>
            <a:r>
              <a:rPr lang="fr-CA" sz="2400" cap="small" dirty="0" smtClean="0"/>
              <a:t>-gen</a:t>
            </a:r>
            <a:r>
              <a:rPr lang="ru-RU" sz="2400" dirty="0" smtClean="0"/>
              <a:t>	</a:t>
            </a:r>
            <a:r>
              <a:rPr lang="fr-CA" sz="2400" dirty="0" smtClean="0"/>
              <a:t>	</a:t>
            </a:r>
            <a:r>
              <a:rPr lang="en-US" sz="2400" dirty="0" smtClean="0"/>
              <a:t>c</a:t>
            </a:r>
            <a:r>
              <a:rPr lang="ru-RU" sz="2400" dirty="0" err="1" smtClean="0"/>
              <a:t>ын</a:t>
            </a:r>
            <a:r>
              <a:rPr lang="ru-RU" sz="2400" dirty="0" smtClean="0"/>
              <a:t>-</a:t>
            </a:r>
            <a:r>
              <a:rPr lang="en-US" sz="2400" cap="small" dirty="0" err="1" smtClean="0"/>
              <a:t>pej</a:t>
            </a:r>
            <a:r>
              <a:rPr lang="en-US" sz="2400" dirty="0" smtClean="0"/>
              <a:t>		</a:t>
            </a:r>
            <a:r>
              <a:rPr lang="ru-RU" sz="2400" dirty="0" smtClean="0"/>
              <a:t>школа</a:t>
            </a:r>
            <a:r>
              <a:rPr lang="fr-CA" sz="2400" dirty="0" smtClean="0"/>
              <a:t>-</a:t>
            </a:r>
            <a:r>
              <a:rPr lang="fr-CA" sz="2400" cap="small" dirty="0" smtClean="0"/>
              <a:t>dat</a:t>
            </a:r>
            <a:r>
              <a:rPr lang="ru-RU" sz="2400" dirty="0" smtClean="0"/>
              <a:t>	пойти-</a:t>
            </a:r>
            <a:r>
              <a:rPr lang="fr-CA" sz="2400" cap="small" dirty="0" smtClean="0"/>
              <a:t>3sg</a:t>
            </a:r>
            <a:endParaRPr lang="fr-CA" cap="small" dirty="0" smtClean="0"/>
          </a:p>
          <a:p>
            <a:pPr marL="0" indent="0">
              <a:buNone/>
            </a:pPr>
            <a:r>
              <a:rPr lang="en-US" dirty="0" smtClean="0"/>
              <a:t>	‘{</a:t>
            </a:r>
            <a:r>
              <a:rPr lang="ru-RU" dirty="0" smtClean="0"/>
              <a:t>Все мои братья и сёстры уже давно взрослые люди.</a:t>
            </a:r>
            <a:r>
              <a:rPr lang="en-US" dirty="0" smtClean="0"/>
              <a:t>}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	</a:t>
            </a:r>
            <a:r>
              <a:rPr lang="ru-RU" dirty="0" smtClean="0"/>
              <a:t>Даже у Васи сын в школу пошёл</a:t>
            </a:r>
            <a:r>
              <a:rPr lang="fr-CA" dirty="0" smtClean="0"/>
              <a:t>.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fr-CA" dirty="0" smtClean="0"/>
              <a:t>↛ </a:t>
            </a:r>
            <a:r>
              <a:rPr lang="en-US" dirty="0" smtClean="0"/>
              <a:t>‘</a:t>
            </a:r>
            <a:r>
              <a:rPr lang="ru-RU" dirty="0" smtClean="0"/>
              <a:t>Васин сын не должен ещё пойти в школу</a:t>
            </a:r>
            <a:r>
              <a:rPr lang="en-US" dirty="0"/>
              <a:t>.</a:t>
            </a:r>
            <a:r>
              <a:rPr lang="en-US" dirty="0" smtClean="0"/>
              <a:t>’ </a:t>
            </a:r>
            <a:endParaRPr lang="ru-RU" dirty="0" smtClean="0"/>
          </a:p>
          <a:p>
            <a:r>
              <a:rPr lang="ru-RU" i="1" dirty="0" smtClean="0"/>
              <a:t>Скалярная </a:t>
            </a:r>
            <a:r>
              <a:rPr lang="ru-RU" i="1" dirty="0" err="1" smtClean="0"/>
              <a:t>пресуппозиция</a:t>
            </a:r>
            <a:r>
              <a:rPr lang="ru-RU" i="1" dirty="0" smtClean="0"/>
              <a:t>: </a:t>
            </a:r>
            <a:br>
              <a:rPr lang="ru-RU" i="1" dirty="0" smtClean="0"/>
            </a:br>
            <a:r>
              <a:rPr lang="ru-RU" dirty="0" smtClean="0"/>
              <a:t>Для Васиного сына более неожиданно, чем для остальных моих племянников, пойти в школу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Относительная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smtClean="0"/>
              <a:t>а не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абсолютная</a:t>
            </a:r>
            <a:r>
              <a:rPr lang="ru-RU" dirty="0" smtClean="0">
                <a:solidFill>
                  <a:srgbClr val="00D2AA"/>
                </a:solidFill>
              </a:rPr>
              <a:t> </a:t>
            </a:r>
            <a:r>
              <a:rPr lang="ru-RU" dirty="0" smtClean="0"/>
              <a:t>неожиданность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6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121" y="1615631"/>
            <a:ext cx="10515600" cy="4695227"/>
          </a:xfrm>
        </p:spPr>
        <p:txBody>
          <a:bodyPr>
            <a:normAutofit/>
          </a:bodyPr>
          <a:lstStyle/>
          <a:p>
            <a:r>
              <a:rPr lang="ru-RU" dirty="0"/>
              <a:t>М</a:t>
            </a:r>
            <a:r>
              <a:rPr lang="ru-RU" dirty="0" smtClean="0"/>
              <a:t>ы считаем, что </a:t>
            </a:r>
            <a:r>
              <a:rPr lang="fr-CA" i="1" dirty="0" smtClean="0"/>
              <a:t>Was</a:t>
            </a:r>
            <a:r>
              <a:rPr lang="ru-RU" i="1" dirty="0"/>
              <a:t>'</a:t>
            </a:r>
            <a:r>
              <a:rPr lang="en-US" i="1" dirty="0" smtClean="0"/>
              <a:t>a</a:t>
            </a:r>
            <a:r>
              <a:rPr lang="ru-RU" i="1" dirty="0" smtClean="0"/>
              <a:t>с</a:t>
            </a:r>
            <a:r>
              <a:rPr lang="ru-RU" i="1" dirty="0"/>
              <a:t>'</a:t>
            </a:r>
            <a:r>
              <a:rPr lang="en-US" i="1" dirty="0" err="1" smtClean="0"/>
              <a:t>ey</a:t>
            </a:r>
            <a:r>
              <a:rPr lang="en-US" i="1" dirty="0" smtClean="0"/>
              <a:t>° to° </a:t>
            </a:r>
          </a:p>
          <a:p>
            <a:pPr lvl="1"/>
            <a:r>
              <a:rPr lang="ru-RU" sz="2800" dirty="0" smtClean="0"/>
              <a:t>имплицирует </a:t>
            </a:r>
            <a:r>
              <a:rPr lang="ru-RU" sz="2800" i="1" dirty="0" smtClean="0"/>
              <a:t>Должно </a:t>
            </a:r>
            <a:r>
              <a:rPr lang="en-US" sz="2800" i="1" dirty="0" smtClean="0"/>
              <a:t>(</a:t>
            </a:r>
            <a:r>
              <a:rPr lang="ru-RU" sz="2800" i="1" dirty="0" smtClean="0"/>
              <a:t>было) быть неверно, что Вася пришёл</a:t>
            </a:r>
          </a:p>
          <a:p>
            <a:r>
              <a:rPr lang="en-US" dirty="0"/>
              <a:t>x</a:t>
            </a:r>
            <a:r>
              <a:rPr lang="fr-CA" dirty="0" smtClean="0"/>
              <a:t>-c</a:t>
            </a:r>
            <a:r>
              <a:rPr lang="ru-RU" dirty="0"/>
              <a:t>'</a:t>
            </a:r>
            <a:r>
              <a:rPr lang="en-US" dirty="0" err="1" smtClean="0"/>
              <a:t>eyə</a:t>
            </a:r>
            <a:r>
              <a:rPr lang="fr-CA" dirty="0" smtClean="0"/>
              <a:t> </a:t>
            </a:r>
            <a:r>
              <a:rPr lang="fr-CA" dirty="0" smtClean="0"/>
              <a:t>P  </a:t>
            </a:r>
            <a:r>
              <a:rPr lang="fr-CA" dirty="0" smtClean="0">
                <a:latin typeface="Cambria" panose="02040503050406030204" pitchFamily="18" charset="0"/>
              </a:rPr>
              <a:t>→  </a:t>
            </a:r>
            <a:r>
              <a:rPr lang="ru-RU" dirty="0" smtClean="0"/>
              <a:t>□</a:t>
            </a:r>
            <a:r>
              <a:rPr lang="fr-CA" b="1" dirty="0" smtClean="0"/>
              <a:t> </a:t>
            </a:r>
            <a:r>
              <a:rPr lang="ru-RU" b="1" dirty="0" smtClean="0"/>
              <a:t>¬</a:t>
            </a:r>
            <a:r>
              <a:rPr lang="fr-CA" dirty="0" smtClean="0"/>
              <a:t>P(x)</a:t>
            </a:r>
          </a:p>
          <a:p>
            <a:pPr marL="0" indent="0">
              <a:buNone/>
            </a:pPr>
            <a:r>
              <a:rPr lang="en-US" dirty="0" smtClean="0"/>
              <a:t>(35) </a:t>
            </a:r>
            <a:r>
              <a:rPr lang="ru-RU" dirty="0" smtClean="0"/>
              <a:t>	</a:t>
            </a:r>
            <a:r>
              <a:rPr lang="en-US" dirty="0" smtClean="0"/>
              <a:t>pet</a:t>
            </a:r>
            <a:r>
              <a:rPr lang="ru-RU" dirty="0"/>
              <a:t>'</a:t>
            </a:r>
            <a:r>
              <a:rPr lang="en-US" dirty="0" smtClean="0"/>
              <a:t>a </a:t>
            </a:r>
            <a:r>
              <a:rPr lang="en-US" dirty="0" smtClean="0"/>
              <a:t>		</a:t>
            </a:r>
            <a:r>
              <a:rPr lang="en-US" dirty="0" err="1" smtClean="0"/>
              <a:t>škola-xəd</a:t>
            </a:r>
            <a:r>
              <a:rPr lang="en-US" dirty="0" smtClean="0"/>
              <a:t>° 		</a:t>
            </a:r>
            <a:r>
              <a:rPr lang="en-US" dirty="0" err="1" smtClean="0"/>
              <a:t>xuni°q</a:t>
            </a:r>
            <a:r>
              <a:rPr lang="en-US" dirty="0" smtClean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</a:t>
            </a:r>
            <a:r>
              <a:rPr lang="ru-RU" sz="2400" dirty="0" smtClean="0"/>
              <a:t>П. </a:t>
            </a:r>
            <a:r>
              <a:rPr lang="en-US" sz="2400" dirty="0" smtClean="0"/>
              <a:t>		</a:t>
            </a:r>
            <a:r>
              <a:rPr lang="ru-RU" sz="2400" dirty="0" smtClean="0"/>
              <a:t>школа-</a:t>
            </a:r>
            <a:r>
              <a:rPr lang="fr-CA" sz="2400" cap="small" dirty="0" smtClean="0"/>
              <a:t>abl</a:t>
            </a:r>
            <a:r>
              <a:rPr lang="en-US" sz="2400" dirty="0" smtClean="0"/>
              <a:t> 		</a:t>
            </a:r>
            <a:r>
              <a:rPr lang="ru-RU" sz="2400" dirty="0" smtClean="0"/>
              <a:t>убежать</a:t>
            </a:r>
            <a:r>
              <a:rPr lang="fr-CA" sz="2400" cap="small" dirty="0" smtClean="0"/>
              <a:t>.3sg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en-US" dirty="0" err="1" smtClean="0"/>
              <a:t>xada</a:t>
            </a:r>
            <a:r>
              <a:rPr lang="en-US" dirty="0" smtClean="0"/>
              <a:t>-</a:t>
            </a:r>
            <a:r>
              <a:rPr lang="en-US" b="1" dirty="0" smtClean="0"/>
              <a:t>c</a:t>
            </a:r>
            <a:r>
              <a:rPr lang="ru-RU" b="1" dirty="0"/>
              <a:t>'</a:t>
            </a:r>
            <a:r>
              <a:rPr lang="en-US" b="1" dirty="0" err="1" smtClean="0"/>
              <a:t>ey</a:t>
            </a:r>
            <a:r>
              <a:rPr lang="en-US" b="1" dirty="0" smtClean="0"/>
              <a:t>°-</a:t>
            </a:r>
            <a:r>
              <a:rPr lang="en-US" dirty="0" smtClean="0"/>
              <a:t>da </a:t>
            </a:r>
            <a:r>
              <a:rPr lang="ru-RU" dirty="0" smtClean="0"/>
              <a:t>		</a:t>
            </a:r>
            <a:r>
              <a:rPr lang="en-US" dirty="0" err="1" smtClean="0"/>
              <a:t>škola-n°h</a:t>
            </a:r>
            <a:r>
              <a:rPr lang="en-US" dirty="0" smtClean="0"/>
              <a:t> </a:t>
            </a: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xəya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	бабушка-</a:t>
            </a:r>
            <a:r>
              <a:rPr lang="fr-CA" sz="2400" b="1" cap="small" dirty="0" smtClean="0"/>
              <a:t>inexp</a:t>
            </a:r>
            <a:r>
              <a:rPr lang="en-US" sz="2400" cap="small" dirty="0" smtClean="0"/>
              <a:t>-poss.3sg</a:t>
            </a:r>
            <a:r>
              <a:rPr lang="en-US" sz="2400" dirty="0" smtClean="0"/>
              <a:t>	</a:t>
            </a:r>
            <a:r>
              <a:rPr lang="ru-RU" sz="2400" dirty="0" smtClean="0"/>
              <a:t>школа-</a:t>
            </a:r>
            <a:r>
              <a:rPr lang="fr-CA" sz="2400" cap="small" dirty="0" smtClean="0"/>
              <a:t>dat</a:t>
            </a:r>
            <a:r>
              <a:rPr lang="fr-CA" sz="2400" dirty="0" smtClean="0"/>
              <a:t>		</a:t>
            </a:r>
            <a:r>
              <a:rPr lang="ru-RU" sz="2400" dirty="0" smtClean="0"/>
              <a:t>уйти</a:t>
            </a:r>
            <a:r>
              <a:rPr lang="fr-CA" sz="2400" cap="small" dirty="0" smtClean="0"/>
              <a:t>.3sg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‘{</a:t>
            </a:r>
            <a:r>
              <a:rPr lang="ru-RU" dirty="0" smtClean="0"/>
              <a:t>Шутка</a:t>
            </a:r>
            <a:r>
              <a:rPr lang="ru-RU" dirty="0"/>
              <a:t>:</a:t>
            </a:r>
            <a:r>
              <a:rPr lang="en-US" dirty="0" smtClean="0"/>
              <a:t>}</a:t>
            </a:r>
            <a:r>
              <a:rPr lang="ru-RU" dirty="0" smtClean="0"/>
              <a:t> Петя из школы убежал, в школу </a:t>
            </a:r>
            <a:r>
              <a:rPr lang="ru-RU" cap="small" dirty="0" smtClean="0"/>
              <a:t>бабушка</a:t>
            </a:r>
            <a:r>
              <a:rPr lang="ru-RU" dirty="0" smtClean="0"/>
              <a:t> пошла</a:t>
            </a:r>
            <a:r>
              <a:rPr lang="fr-CA" dirty="0" smtClean="0"/>
              <a:t>!</a:t>
            </a:r>
            <a:r>
              <a:rPr lang="en-US" dirty="0" smtClean="0"/>
              <a:t>’</a:t>
            </a:r>
            <a:endParaRPr lang="ru-RU" dirty="0" smtClean="0"/>
          </a:p>
          <a:p>
            <a:pPr marL="0" indent="0">
              <a:buNone/>
            </a:pPr>
            <a:r>
              <a:rPr lang="fr-CA" dirty="0" smtClean="0">
                <a:latin typeface="Cambria" panose="02040503050406030204" pitchFamily="18" charset="0"/>
              </a:rPr>
              <a:t>→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en-US" dirty="0" smtClean="0"/>
              <a:t>‘</a:t>
            </a:r>
            <a:r>
              <a:rPr lang="ru-RU" dirty="0" smtClean="0"/>
              <a:t>Бабушка не должна была идти в школу</a:t>
            </a:r>
            <a:r>
              <a:rPr lang="en-US" dirty="0" smtClean="0"/>
              <a:t>’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Абсолютная</a:t>
            </a:r>
            <a:r>
              <a:rPr lang="ru-RU" dirty="0" smtClean="0">
                <a:solidFill>
                  <a:srgbClr val="00D2AA"/>
                </a:solidFill>
              </a:rPr>
              <a:t> </a:t>
            </a:r>
            <a:r>
              <a:rPr lang="ru-RU" dirty="0" smtClean="0"/>
              <a:t>неожиданность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2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Чуть более формально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1637132"/>
            <a:ext cx="8576092" cy="4790561"/>
          </a:xfrm>
        </p:spPr>
        <p:txBody>
          <a:bodyPr>
            <a:normAutofit/>
          </a:bodyPr>
          <a:lstStyle/>
          <a:p>
            <a:r>
              <a:rPr lang="ru-RU" dirty="0" smtClean="0"/>
              <a:t>В терминах </a:t>
            </a:r>
            <a:r>
              <a:rPr lang="ru-RU" dirty="0" err="1" smtClean="0"/>
              <a:t>Ан</a:t>
            </a:r>
            <a:r>
              <a:rPr lang="ru-RU" dirty="0" err="1"/>
              <a:t>г</a:t>
            </a:r>
            <a:r>
              <a:rPr lang="ru-RU" dirty="0" err="1" smtClean="0"/>
              <a:t>елики</a:t>
            </a:r>
            <a:r>
              <a:rPr lang="ru-RU" dirty="0" smtClean="0"/>
              <a:t> </a:t>
            </a:r>
            <a:r>
              <a:rPr lang="ru-RU" dirty="0" err="1" smtClean="0"/>
              <a:t>Кратцер</a:t>
            </a:r>
            <a:r>
              <a:rPr lang="ru-RU" dirty="0" smtClean="0"/>
              <a:t> (</a:t>
            </a:r>
            <a:r>
              <a:rPr lang="fr-CA" dirty="0" smtClean="0"/>
              <a:t>Kratzer 1991) </a:t>
            </a:r>
            <a:endParaRPr lang="ru-RU" dirty="0"/>
          </a:p>
          <a:p>
            <a:pPr lvl="1"/>
            <a:r>
              <a:rPr lang="ru-RU" sz="2800" dirty="0" smtClean="0"/>
              <a:t>множество возможных миров</a:t>
            </a:r>
          </a:p>
          <a:p>
            <a:pPr lvl="1"/>
            <a:r>
              <a:rPr lang="ru-RU" sz="2800" dirty="0" smtClean="0"/>
              <a:t>на которых задано отношение доступности</a:t>
            </a:r>
          </a:p>
          <a:p>
            <a:pPr lvl="1"/>
            <a:r>
              <a:rPr lang="ru-RU" sz="2800" dirty="0" smtClean="0"/>
              <a:t>из мира </a:t>
            </a:r>
            <a:r>
              <a:rPr lang="fr-CA" sz="2800" dirty="0" smtClean="0"/>
              <a:t>w </a:t>
            </a:r>
            <a:r>
              <a:rPr lang="ru-RU" sz="2800" dirty="0" smtClean="0"/>
              <a:t>доступны миры </a:t>
            </a:r>
            <a:r>
              <a:rPr lang="fr-CA" sz="2800" dirty="0" smtClean="0"/>
              <a:t>u, u</a:t>
            </a:r>
            <a:r>
              <a:rPr lang="en-US" sz="2800" dirty="0" smtClean="0"/>
              <a:t>’, u’’ </a:t>
            </a:r>
            <a:r>
              <a:rPr lang="en-US" sz="2800" dirty="0"/>
              <a:t>—</a:t>
            </a:r>
            <a:r>
              <a:rPr lang="en-US" sz="2800" dirty="0" smtClean="0"/>
              <a:t> </a:t>
            </a:r>
            <a:r>
              <a:rPr lang="ru-RU" sz="2800" dirty="0" smtClean="0"/>
              <a:t>но не </a:t>
            </a:r>
            <a:r>
              <a:rPr lang="fr-CA" sz="2800" dirty="0" smtClean="0"/>
              <a:t>v, v</a:t>
            </a:r>
            <a:r>
              <a:rPr lang="en-US" sz="2800" dirty="0" smtClean="0"/>
              <a:t>’, v’’</a:t>
            </a:r>
          </a:p>
          <a:p>
            <a:r>
              <a:rPr lang="ru-RU" b="1" dirty="0" smtClean="0"/>
              <a:t>необходимо</a:t>
            </a:r>
            <a:r>
              <a:rPr lang="ru-RU" dirty="0" smtClean="0"/>
              <a:t> </a:t>
            </a:r>
            <a:r>
              <a:rPr lang="fr-CA" dirty="0" smtClean="0"/>
              <a:t>P = </a:t>
            </a:r>
            <a:r>
              <a:rPr lang="en-US" dirty="0" smtClean="0"/>
              <a:t>‘</a:t>
            </a:r>
            <a:r>
              <a:rPr lang="ru-RU" dirty="0" smtClean="0"/>
              <a:t>во </a:t>
            </a:r>
            <a:r>
              <a:rPr lang="ru-RU" b="1" dirty="0" smtClean="0"/>
              <a:t>всех</a:t>
            </a:r>
            <a:r>
              <a:rPr lang="ru-RU" dirty="0" smtClean="0"/>
              <a:t> мирах, </a:t>
            </a:r>
            <a:br>
              <a:rPr lang="ru-RU" dirty="0" smtClean="0"/>
            </a:br>
            <a:r>
              <a:rPr lang="ru-RU" dirty="0" smtClean="0"/>
              <a:t>доступных из нашего, истинно </a:t>
            </a:r>
            <a:r>
              <a:rPr lang="fr-CA" dirty="0" smtClean="0"/>
              <a:t>P</a:t>
            </a:r>
            <a:r>
              <a:rPr lang="en-US" dirty="0" smtClean="0"/>
              <a:t>’</a:t>
            </a:r>
            <a:endParaRPr lang="ru-RU" dirty="0" smtClean="0"/>
          </a:p>
          <a:p>
            <a:r>
              <a:rPr lang="ru-RU" dirty="0" smtClean="0"/>
              <a:t>То, какие миры доступны, определяет семантика модального выражения</a:t>
            </a:r>
            <a:br>
              <a:rPr lang="ru-RU" dirty="0" smtClean="0"/>
            </a:br>
            <a:r>
              <a:rPr lang="ru-RU" dirty="0" smtClean="0"/>
              <a:t>и контекст</a:t>
            </a:r>
            <a:r>
              <a:rPr lang="fr-CA" dirty="0" smtClean="0"/>
              <a:t> ― </a:t>
            </a:r>
            <a:r>
              <a:rPr lang="ru-RU" dirty="0" smtClean="0"/>
              <a:t>ими задаются такие элементы модели, как </a:t>
            </a:r>
            <a:r>
              <a:rPr lang="fr-CA" i="1" dirty="0" smtClean="0"/>
              <a:t>modal base </a:t>
            </a:r>
            <a:r>
              <a:rPr lang="ru-RU" dirty="0" smtClean="0"/>
              <a:t>и </a:t>
            </a:r>
            <a:r>
              <a:rPr lang="fr-CA" i="1" dirty="0" smtClean="0"/>
              <a:t>ordering source</a:t>
            </a:r>
          </a:p>
          <a:p>
            <a:endParaRPr lang="fr-CA" sz="3000" dirty="0" smtClean="0"/>
          </a:p>
          <a:p>
            <a:endParaRPr lang="ru-RU" sz="3000" dirty="0" smtClean="0"/>
          </a:p>
        </p:txBody>
      </p:sp>
      <p:sp>
        <p:nvSpPr>
          <p:cNvPr id="4" name="Овал 3"/>
          <p:cNvSpPr/>
          <p:nvPr/>
        </p:nvSpPr>
        <p:spPr>
          <a:xfrm>
            <a:off x="9476103" y="5562883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222062" y="5000006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92009" y="4764176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749962" y="6217021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688579" y="4055334"/>
            <a:ext cx="484094" cy="4840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072767" y="5291583"/>
            <a:ext cx="484094" cy="4840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72472" y="4058999"/>
            <a:ext cx="484094" cy="4840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4" idx="1"/>
            <a:endCxn id="6" idx="5"/>
          </p:cNvCxnSpPr>
          <p:nvPr/>
        </p:nvCxnSpPr>
        <p:spPr>
          <a:xfrm flipH="1" flipV="1">
            <a:off x="9405209" y="5177376"/>
            <a:ext cx="141788" cy="456401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 flipH="1">
            <a:off x="9163162" y="5976083"/>
            <a:ext cx="383835" cy="329479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7"/>
            <a:endCxn id="71" idx="2"/>
          </p:cNvCxnSpPr>
          <p:nvPr/>
        </p:nvCxnSpPr>
        <p:spPr>
          <a:xfrm flipV="1">
            <a:off x="9405209" y="4504951"/>
            <a:ext cx="343883" cy="330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713955" y="5353277"/>
            <a:ext cx="383837" cy="130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0596394" y="4472199"/>
            <a:ext cx="184370" cy="56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506655" y="5501782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w</a:t>
            </a:r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9889303" y="5429984"/>
            <a:ext cx="383835" cy="203794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059244" y="4698054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786643" y="6183920"/>
            <a:ext cx="61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r>
              <a:rPr lang="en-US" sz="2800" dirty="0" smtClean="0">
                <a:latin typeface="Cambria" panose="02040503050406030204" pitchFamily="18" charset="0"/>
              </a:rPr>
              <a:t>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232267" y="4983991"/>
            <a:ext cx="59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r>
              <a:rPr lang="en-US" sz="2800" dirty="0" smtClean="0">
                <a:latin typeface="Cambria" panose="02040503050406030204" pitchFamily="18" charset="0"/>
              </a:rPr>
              <a:t>’’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628068" y="3981731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v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727205" y="4013591"/>
            <a:ext cx="5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v’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077330" y="5295877"/>
            <a:ext cx="57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Cambria" panose="02040503050406030204" pitchFamily="18" charset="0"/>
              </a:rPr>
              <a:t>v</a:t>
            </a:r>
            <a:r>
              <a:rPr lang="en-US" sz="2800" dirty="0" smtClean="0">
                <a:latin typeface="Cambria" panose="02040503050406030204" pitchFamily="18" charset="0"/>
              </a:rPr>
              <a:t>’’</a:t>
            </a:r>
            <a:endParaRPr lang="ru-R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Семантика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интраклитик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3600" cy="4351338"/>
          </a:xfrm>
        </p:spPr>
        <p:txBody>
          <a:bodyPr>
            <a:normAutofit lnSpcReduction="10000"/>
          </a:bodyPr>
          <a:lstStyle/>
          <a:p>
            <a:pPr defTabSz="360000"/>
            <a:r>
              <a:rPr lang="ru-RU" dirty="0" smtClean="0"/>
              <a:t>Соответствует фокусным частицам в европейских языках</a:t>
            </a:r>
          </a:p>
          <a:p>
            <a:pPr lvl="1" defTabSz="360000"/>
            <a:r>
              <a:rPr lang="en-US" dirty="0" smtClean="0"/>
              <a:t>‘</a:t>
            </a:r>
            <a:r>
              <a:rPr lang="ru-RU" sz="2800" dirty="0" smtClean="0"/>
              <a:t>только</a:t>
            </a:r>
            <a:r>
              <a:rPr lang="en-US" sz="2800" dirty="0" smtClean="0"/>
              <a:t>’, ‘</a:t>
            </a:r>
            <a:r>
              <a:rPr lang="ru-RU" sz="2800" dirty="0" smtClean="0"/>
              <a:t>тоже</a:t>
            </a:r>
            <a:r>
              <a:rPr lang="en-US" sz="2800" dirty="0" smtClean="0"/>
              <a:t>’, ‘</a:t>
            </a:r>
            <a:r>
              <a:rPr lang="ru-RU" sz="2800" dirty="0" smtClean="0"/>
              <a:t>даже</a:t>
            </a:r>
            <a:r>
              <a:rPr lang="en-US" sz="2800" dirty="0" smtClean="0"/>
              <a:t>’…</a:t>
            </a:r>
            <a:endParaRPr lang="ru-RU" sz="2800" dirty="0" smtClean="0"/>
          </a:p>
          <a:p>
            <a:pPr defTabSz="360000"/>
            <a:r>
              <a:rPr lang="ru-RU" dirty="0" smtClean="0"/>
              <a:t>Сфера действия — составляющая</a:t>
            </a:r>
          </a:p>
          <a:p>
            <a:pPr marL="0" indent="0" defTabSz="360000">
              <a:buNone/>
            </a:pPr>
            <a:r>
              <a:rPr lang="en-US" dirty="0" smtClean="0"/>
              <a:t>(2) </a:t>
            </a:r>
            <a:r>
              <a:rPr lang="ru-RU" dirty="0" smtClean="0"/>
              <a:t>	</a:t>
            </a:r>
            <a:r>
              <a:rPr lang="en-US" dirty="0" err="1" smtClean="0"/>
              <a:t>dan'il</a:t>
            </a:r>
            <a:r>
              <a:rPr lang="en-US" dirty="0" smtClean="0"/>
              <a:t>°</a:t>
            </a:r>
            <a:r>
              <a:rPr lang="ru-RU" dirty="0" smtClean="0"/>
              <a:t>	</a:t>
            </a:r>
            <a:r>
              <a:rPr lang="en-US" dirty="0" smtClean="0"/>
              <a:t>[</a:t>
            </a:r>
            <a:r>
              <a:rPr lang="en-US" dirty="0" err="1" smtClean="0"/>
              <a:t>mən</a:t>
            </a:r>
            <a:r>
              <a:rPr lang="en-US" dirty="0" smtClean="0"/>
              <a:t>'°</a:t>
            </a:r>
            <a:r>
              <a:rPr lang="ru-RU" dirty="0" smtClean="0"/>
              <a:t>	</a:t>
            </a:r>
            <a:r>
              <a:rPr lang="en-US" dirty="0" err="1" smtClean="0"/>
              <a:t>s'erta</a:t>
            </a:r>
            <a:r>
              <a:rPr lang="en-US" dirty="0" smtClean="0"/>
              <a:t>-we-</a:t>
            </a:r>
            <a:r>
              <a:rPr lang="en-US" dirty="0" err="1" smtClean="0"/>
              <a:t>n'ih</a:t>
            </a:r>
            <a:r>
              <a:rPr lang="ru-RU" dirty="0"/>
              <a:t>	</a:t>
            </a:r>
            <a:r>
              <a:rPr lang="en-US" dirty="0" smtClean="0"/>
              <a:t>			[</a:t>
            </a:r>
            <a:r>
              <a:rPr lang="en-US" dirty="0" err="1" smtClean="0"/>
              <a:t>xən</a:t>
            </a:r>
            <a:r>
              <a:rPr lang="en-US" dirty="0" smtClean="0"/>
              <a:t>°</a:t>
            </a:r>
            <a:r>
              <a:rPr lang="en-US" b="1" dirty="0" smtClean="0"/>
              <a:t>-</a:t>
            </a:r>
            <a:r>
              <a:rPr lang="en-US" b="1" dirty="0" err="1" smtClean="0"/>
              <a:t>r'i-</a:t>
            </a:r>
            <a:r>
              <a:rPr lang="en-US" dirty="0" err="1" smtClean="0"/>
              <a:t>n'ih</a:t>
            </a:r>
            <a:r>
              <a:rPr lang="en-US" dirty="0" smtClean="0"/>
              <a:t>]</a:t>
            </a:r>
            <a:r>
              <a:rPr lang="en-US" cap="small" baseline="-25000" dirty="0" smtClean="0"/>
              <a:t>foc1 </a:t>
            </a:r>
            <a:r>
              <a:rPr lang="en-US" dirty="0" smtClean="0"/>
              <a:t>]</a:t>
            </a:r>
            <a:r>
              <a:rPr lang="en-US" cap="small" baseline="-25000" dirty="0" smtClean="0"/>
              <a:t>foc2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		Д.			</a:t>
            </a:r>
            <a:r>
              <a:rPr lang="ru-RU" sz="2400" dirty="0"/>
              <a:t>я</a:t>
            </a:r>
            <a:r>
              <a:rPr lang="ru-RU" sz="2400" dirty="0" smtClean="0"/>
              <a:t>			сделать-</a:t>
            </a:r>
            <a:r>
              <a:rPr lang="en-US" sz="2400" cap="small" dirty="0" smtClean="0"/>
              <a:t>pt.pfv-poss.1nsg</a:t>
            </a:r>
            <a:r>
              <a:rPr lang="en-US" sz="2400" dirty="0" smtClean="0"/>
              <a:t>	</a:t>
            </a:r>
            <a:r>
              <a:rPr lang="ru-RU" sz="2400" dirty="0" smtClean="0"/>
              <a:t>нарта</a:t>
            </a:r>
            <a:r>
              <a:rPr lang="en-US" sz="2400" b="1" dirty="0" smtClean="0"/>
              <a:t>-</a:t>
            </a:r>
            <a:r>
              <a:rPr lang="en-US" sz="2400" b="1" cap="small" dirty="0" smtClean="0"/>
              <a:t>restr-</a:t>
            </a:r>
            <a:r>
              <a:rPr lang="en-US" sz="2400" cap="small" dirty="0" smtClean="0"/>
              <a:t>poss.1nsg</a:t>
            </a:r>
            <a:r>
              <a:rPr lang="en-US" sz="2400" dirty="0"/>
              <a:t>	</a:t>
            </a:r>
            <a:r>
              <a:rPr lang="en-US" sz="2400" dirty="0" smtClean="0"/>
              <a:t>					</a:t>
            </a:r>
            <a:r>
              <a:rPr lang="en-US" sz="2400" dirty="0"/>
              <a:t> </a:t>
            </a:r>
            <a:r>
              <a:rPr lang="en-US" sz="2400" dirty="0" smtClean="0"/>
              <a:t>		</a:t>
            </a:r>
            <a:r>
              <a:rPr lang="en-US" dirty="0" err="1" smtClean="0"/>
              <a:t>meŋa</a:t>
            </a:r>
            <a:r>
              <a:rPr lang="en-US" dirty="0" smtClean="0"/>
              <a:t> </a:t>
            </a:r>
            <a:r>
              <a:rPr lang="en-US" sz="2400" dirty="0" smtClean="0"/>
              <a:t>	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ru-RU" sz="2400" dirty="0" smtClean="0"/>
              <a:t>использовать</a:t>
            </a:r>
            <a:r>
              <a:rPr lang="en-US" sz="2400" dirty="0" smtClean="0"/>
              <a:t>.3</a:t>
            </a:r>
            <a:r>
              <a:rPr lang="en-US" sz="2400" cap="small" dirty="0" smtClean="0"/>
              <a:t>sg</a:t>
            </a:r>
            <a:endParaRPr lang="en-US" sz="2400" cap="small" dirty="0"/>
          </a:p>
          <a:p>
            <a:pPr marL="514350" indent="-514350" defTabSz="360000">
              <a:buAutoNum type="alphaLcPeriod"/>
            </a:pPr>
            <a:r>
              <a:rPr lang="en-US" dirty="0" smtClean="0"/>
              <a:t>‘</a:t>
            </a:r>
            <a:r>
              <a:rPr lang="ru-RU" dirty="0" smtClean="0"/>
              <a:t>Данил пользуется только </a:t>
            </a:r>
            <a:r>
              <a:rPr lang="ru-RU" cap="small" dirty="0" smtClean="0"/>
              <a:t>мной</a:t>
            </a:r>
            <a:r>
              <a:rPr lang="ru-RU" dirty="0" smtClean="0"/>
              <a:t> сделанной нартой.</a:t>
            </a:r>
            <a:r>
              <a:rPr lang="en-US" dirty="0" smtClean="0"/>
              <a:t>’</a:t>
            </a:r>
          </a:p>
          <a:p>
            <a:pPr marL="514350" indent="-514350" defTabSz="360000">
              <a:buAutoNum type="alphaLcPeriod"/>
            </a:pPr>
            <a:r>
              <a:rPr lang="en-US" dirty="0" smtClean="0"/>
              <a:t>‘</a:t>
            </a:r>
            <a:r>
              <a:rPr lang="ru-RU" dirty="0" smtClean="0"/>
              <a:t>Данил пользуется только </a:t>
            </a:r>
            <a:r>
              <a:rPr lang="ru-RU" cap="small" dirty="0" smtClean="0"/>
              <a:t>нартой</a:t>
            </a:r>
            <a:r>
              <a:rPr lang="ru-RU" dirty="0" smtClean="0"/>
              <a:t>, сделанной мной </a:t>
            </a:r>
            <a:br>
              <a:rPr lang="ru-RU" dirty="0" smtClean="0"/>
            </a:br>
            <a:r>
              <a:rPr lang="en-US" dirty="0" smtClean="0"/>
              <a:t>{</a:t>
            </a:r>
            <a:r>
              <a:rPr lang="ru-RU" dirty="0" smtClean="0"/>
              <a:t>, и ничем другим</a:t>
            </a:r>
            <a:r>
              <a:rPr lang="en-US" dirty="0" smtClean="0"/>
              <a:t>}</a:t>
            </a:r>
            <a:r>
              <a:rPr lang="ru-RU" dirty="0" smtClean="0"/>
              <a:t>.</a:t>
            </a:r>
            <a:r>
              <a:rPr lang="en-US" dirty="0" smtClean="0"/>
              <a:t>’</a:t>
            </a:r>
          </a:p>
          <a:p>
            <a:pPr defTabSz="3600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Modal base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99" y="1532965"/>
            <a:ext cx="7033518" cy="516815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В доступных из нашего мирах истинно нужное нам множество пропозиций — </a:t>
            </a:r>
            <a:r>
              <a:rPr lang="fr-CA" sz="3000" i="1" dirty="0" smtClean="0"/>
              <a:t>modal base</a:t>
            </a:r>
            <a:r>
              <a:rPr lang="ru-RU" sz="3000" dirty="0" smtClean="0"/>
              <a:t>:</a:t>
            </a:r>
          </a:p>
          <a:p>
            <a:pPr lvl="1"/>
            <a:r>
              <a:rPr lang="ru-RU" sz="3000" dirty="0" smtClean="0"/>
              <a:t>множество наших </a:t>
            </a:r>
            <a:r>
              <a:rPr lang="ru-RU" sz="3000" b="1" dirty="0" smtClean="0"/>
              <a:t>знаний</a:t>
            </a:r>
            <a:r>
              <a:rPr lang="ru-RU" sz="3000" dirty="0" smtClean="0"/>
              <a:t> о мире (</a:t>
            </a:r>
            <a:r>
              <a:rPr lang="fr-CA" sz="3000" b="1" dirty="0" smtClean="0"/>
              <a:t>epistemic</a:t>
            </a:r>
            <a:r>
              <a:rPr lang="fr-CA" sz="3000" dirty="0" smtClean="0"/>
              <a:t> modal base)</a:t>
            </a:r>
          </a:p>
          <a:p>
            <a:pPr lvl="1"/>
            <a:r>
              <a:rPr lang="ru-RU" sz="3000" dirty="0" smtClean="0"/>
              <a:t>множество </a:t>
            </a:r>
            <a:r>
              <a:rPr lang="ru-RU" sz="3000" b="1" dirty="0" smtClean="0"/>
              <a:t>правил</a:t>
            </a:r>
            <a:r>
              <a:rPr lang="ru-RU" sz="3000" dirty="0" smtClean="0"/>
              <a:t> нашего мира (</a:t>
            </a:r>
            <a:r>
              <a:rPr lang="fr-CA" sz="3000" b="1" dirty="0" smtClean="0"/>
              <a:t>deontic</a:t>
            </a:r>
            <a:r>
              <a:rPr lang="fr-CA" sz="3000" dirty="0" smtClean="0"/>
              <a:t> modal base)</a:t>
            </a:r>
          </a:p>
          <a:p>
            <a:pPr lvl="1"/>
            <a:r>
              <a:rPr lang="ru-RU" sz="3000" dirty="0" smtClean="0"/>
              <a:t>и т.д.</a:t>
            </a:r>
          </a:p>
          <a:p>
            <a:pPr marL="0" indent="0">
              <a:buNone/>
            </a:pPr>
            <a:r>
              <a:rPr lang="ru-RU" sz="3000" dirty="0" smtClean="0"/>
              <a:t>Вася должен</a:t>
            </a:r>
            <a:r>
              <a:rPr lang="fr-CA" sz="3000" baseline="-25000" dirty="0" smtClean="0"/>
              <a:t>deont</a:t>
            </a:r>
            <a:r>
              <a:rPr lang="ru-RU" sz="3000" dirty="0" smtClean="0"/>
              <a:t> прийти =</a:t>
            </a:r>
          </a:p>
          <a:p>
            <a:pPr marL="0" indent="0">
              <a:buNone/>
            </a:pPr>
            <a:r>
              <a:rPr lang="ru-RU" sz="3000" dirty="0" smtClean="0"/>
              <a:t>во всех мирах, в которых истинны все правила нашего мира </a:t>
            </a:r>
            <a:br>
              <a:rPr lang="ru-RU" sz="3000" dirty="0" smtClean="0"/>
            </a:br>
            <a:r>
              <a:rPr lang="ru-RU" sz="3000" dirty="0" smtClean="0"/>
              <a:t>	(например, все слушаются старших и переходят дорогу на зелёный свет)</a:t>
            </a:r>
          </a:p>
          <a:p>
            <a:pPr marL="0" indent="0">
              <a:buNone/>
            </a:pPr>
            <a:r>
              <a:rPr lang="ru-RU" sz="3000" dirty="0"/>
              <a:t>	</a:t>
            </a:r>
            <a:r>
              <a:rPr lang="ru-RU" sz="3000" dirty="0" smtClean="0"/>
              <a:t>	— Вася пришёл.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9476103" y="5562883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222062" y="5000006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92009" y="4764176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749962" y="6217021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688579" y="4055334"/>
            <a:ext cx="484094" cy="4840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072767" y="5291583"/>
            <a:ext cx="484094" cy="4840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72472" y="4058999"/>
            <a:ext cx="484094" cy="48409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4" idx="1"/>
            <a:endCxn id="6" idx="5"/>
          </p:cNvCxnSpPr>
          <p:nvPr/>
        </p:nvCxnSpPr>
        <p:spPr>
          <a:xfrm flipH="1" flipV="1">
            <a:off x="9405209" y="5177376"/>
            <a:ext cx="141788" cy="456401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H="1">
            <a:off x="9163162" y="5976083"/>
            <a:ext cx="383835" cy="329479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7"/>
            <a:endCxn id="21" idx="2"/>
          </p:cNvCxnSpPr>
          <p:nvPr/>
        </p:nvCxnSpPr>
        <p:spPr>
          <a:xfrm flipV="1">
            <a:off x="9405209" y="4504951"/>
            <a:ext cx="343883" cy="330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713955" y="5353277"/>
            <a:ext cx="383837" cy="130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0596394" y="4472199"/>
            <a:ext cx="184370" cy="56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06655" y="5501782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w</a:t>
            </a:r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9889303" y="5429984"/>
            <a:ext cx="383835" cy="203794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59244" y="4698054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6643" y="6183920"/>
            <a:ext cx="61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r>
              <a:rPr lang="en-US" sz="2800" dirty="0" smtClean="0">
                <a:latin typeface="Cambria" panose="02040503050406030204" pitchFamily="18" charset="0"/>
              </a:rPr>
              <a:t>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32267" y="4983991"/>
            <a:ext cx="59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r>
              <a:rPr lang="en-US" sz="2800" dirty="0" smtClean="0">
                <a:latin typeface="Cambria" panose="02040503050406030204" pitchFamily="18" charset="0"/>
              </a:rPr>
              <a:t>’’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8068" y="3981731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v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27205" y="4013591"/>
            <a:ext cx="5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v’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77330" y="5295877"/>
            <a:ext cx="57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Cambria" panose="02040503050406030204" pitchFamily="18" charset="0"/>
              </a:rPr>
              <a:t>v</a:t>
            </a:r>
            <a:r>
              <a:rPr lang="en-US" sz="2800" dirty="0" smtClean="0">
                <a:latin typeface="Cambria" panose="02040503050406030204" pitchFamily="18" charset="0"/>
              </a:rPr>
              <a:t>’’</a:t>
            </a:r>
            <a:endParaRPr lang="ru-R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Ordering source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29" y="1690688"/>
            <a:ext cx="7999728" cy="50104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Другой элемент модели: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создан для анализа выражений типа </a:t>
            </a:r>
            <a:r>
              <a:rPr lang="fr-CA" i="1" dirty="0" smtClean="0"/>
              <a:t>less necessary</a:t>
            </a:r>
            <a:r>
              <a:rPr lang="en-US" dirty="0" smtClean="0"/>
              <a:t>)</a:t>
            </a:r>
          </a:p>
          <a:p>
            <a:r>
              <a:rPr lang="ru-RU" dirty="0" smtClean="0"/>
              <a:t>Из доступных миров не все одинаково хороши</a:t>
            </a:r>
          </a:p>
          <a:p>
            <a:r>
              <a:rPr lang="ru-RU" dirty="0" smtClean="0"/>
              <a:t>На доступных мирах задаётся отношение (неполного) порядка</a:t>
            </a:r>
          </a:p>
          <a:p>
            <a:pPr lvl="1"/>
            <a:r>
              <a:rPr lang="ru-RU" sz="2800" dirty="0" smtClean="0"/>
              <a:t>миры ранжируются относительно того, насколько они соответствуют другому множеству пропозиций</a:t>
            </a:r>
          </a:p>
          <a:p>
            <a:r>
              <a:rPr lang="fr-CA" dirty="0" smtClean="0"/>
              <a:t>Ordering sources</a:t>
            </a:r>
            <a:r>
              <a:rPr lang="en-US" dirty="0" smtClean="0"/>
              <a:t>:</a:t>
            </a:r>
          </a:p>
          <a:p>
            <a:pPr lvl="1"/>
            <a:r>
              <a:rPr lang="en-US" sz="2800" dirty="0" smtClean="0"/>
              <a:t>moral		• stereotypical</a:t>
            </a:r>
          </a:p>
          <a:p>
            <a:pPr lvl="1"/>
            <a:r>
              <a:rPr lang="en-US" sz="2800" dirty="0" err="1" smtClean="0"/>
              <a:t>bouletic</a:t>
            </a:r>
            <a:r>
              <a:rPr lang="en-US" sz="2800" dirty="0" smtClean="0"/>
              <a:t>	• doxastic</a:t>
            </a:r>
          </a:p>
          <a:p>
            <a:pPr lvl="1"/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Овал 3"/>
          <p:cNvSpPr/>
          <p:nvPr/>
        </p:nvSpPr>
        <p:spPr>
          <a:xfrm>
            <a:off x="9476103" y="5562883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D64646">
                  <a:shade val="30000"/>
                  <a:satMod val="115000"/>
                </a:srgbClr>
              </a:gs>
              <a:gs pos="50000">
                <a:srgbClr val="D64646">
                  <a:shade val="67500"/>
                  <a:satMod val="115000"/>
                </a:srgbClr>
              </a:gs>
              <a:gs pos="100000">
                <a:srgbClr val="D6464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222062" y="5000006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DD6565">
                  <a:shade val="30000"/>
                  <a:satMod val="115000"/>
                </a:srgbClr>
              </a:gs>
              <a:gs pos="50000">
                <a:srgbClr val="DD6565">
                  <a:shade val="67500"/>
                  <a:satMod val="115000"/>
                </a:srgbClr>
              </a:gs>
              <a:gs pos="100000">
                <a:srgbClr val="DD656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992009" y="4764176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DD6565">
                  <a:shade val="30000"/>
                  <a:satMod val="115000"/>
                </a:srgbClr>
              </a:gs>
              <a:gs pos="50000">
                <a:srgbClr val="DD6565">
                  <a:shade val="67500"/>
                  <a:satMod val="115000"/>
                </a:srgbClr>
              </a:gs>
              <a:gs pos="100000">
                <a:srgbClr val="DD656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749962" y="6217021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DD6565">
                  <a:shade val="30000"/>
                  <a:satMod val="115000"/>
                </a:srgbClr>
              </a:gs>
              <a:gs pos="50000">
                <a:srgbClr val="DD6565">
                  <a:shade val="67500"/>
                  <a:satMod val="115000"/>
                </a:srgbClr>
              </a:gs>
              <a:gs pos="100000">
                <a:srgbClr val="DD6565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688579" y="4055334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EEAEAC">
                  <a:shade val="30000"/>
                  <a:satMod val="115000"/>
                </a:srgbClr>
              </a:gs>
              <a:gs pos="50000">
                <a:srgbClr val="EEAEAC">
                  <a:shade val="67500"/>
                  <a:satMod val="115000"/>
                </a:srgbClr>
              </a:gs>
              <a:gs pos="100000">
                <a:srgbClr val="EEAEA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072767" y="5291583"/>
            <a:ext cx="484094" cy="484094"/>
          </a:xfrm>
          <a:prstGeom prst="ellipse">
            <a:avLst/>
          </a:prstGeom>
          <a:gradFill flip="none" rotWithShape="1">
            <a:gsLst>
              <a:gs pos="0">
                <a:srgbClr val="EEAEAC">
                  <a:shade val="30000"/>
                  <a:satMod val="115000"/>
                </a:srgbClr>
              </a:gs>
              <a:gs pos="50000">
                <a:srgbClr val="EEAEAC">
                  <a:shade val="67500"/>
                  <a:satMod val="115000"/>
                </a:srgbClr>
              </a:gs>
              <a:gs pos="100000">
                <a:srgbClr val="EEAEA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72472" y="4058999"/>
            <a:ext cx="484094" cy="477812"/>
          </a:xfrm>
          <a:prstGeom prst="ellipse">
            <a:avLst/>
          </a:prstGeom>
          <a:gradFill flip="none" rotWithShape="1">
            <a:gsLst>
              <a:gs pos="0">
                <a:srgbClr val="EEAEAC">
                  <a:shade val="30000"/>
                  <a:satMod val="115000"/>
                </a:srgbClr>
              </a:gs>
              <a:gs pos="50000">
                <a:srgbClr val="EEAEAC">
                  <a:shade val="67500"/>
                  <a:satMod val="115000"/>
                </a:srgbClr>
              </a:gs>
              <a:gs pos="100000">
                <a:srgbClr val="EEAEA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4" idx="1"/>
            <a:endCxn id="6" idx="5"/>
          </p:cNvCxnSpPr>
          <p:nvPr/>
        </p:nvCxnSpPr>
        <p:spPr>
          <a:xfrm flipH="1" flipV="1">
            <a:off x="9405209" y="5177376"/>
            <a:ext cx="141788" cy="456401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H="1">
            <a:off x="9163162" y="5976083"/>
            <a:ext cx="383835" cy="329479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7"/>
            <a:endCxn id="21" idx="2"/>
          </p:cNvCxnSpPr>
          <p:nvPr/>
        </p:nvCxnSpPr>
        <p:spPr>
          <a:xfrm flipV="1">
            <a:off x="9405209" y="4504951"/>
            <a:ext cx="343883" cy="330119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713955" y="5353277"/>
            <a:ext cx="383837" cy="130823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0596394" y="4472199"/>
            <a:ext cx="184370" cy="562885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06655" y="5501782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w</a:t>
            </a:r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9889303" y="5429984"/>
            <a:ext cx="383835" cy="203794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59244" y="4698054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6644" y="6180055"/>
            <a:ext cx="61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r>
              <a:rPr lang="en-US" sz="2800" dirty="0" smtClean="0">
                <a:latin typeface="Cambria" panose="02040503050406030204" pitchFamily="18" charset="0"/>
              </a:rPr>
              <a:t>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6743" y="4980443"/>
            <a:ext cx="59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u</a:t>
            </a:r>
            <a:r>
              <a:rPr lang="en-US" sz="2800" dirty="0" smtClean="0">
                <a:latin typeface="Cambria" panose="02040503050406030204" pitchFamily="18" charset="0"/>
              </a:rPr>
              <a:t>’’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8068" y="3981731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v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21075" y="4035771"/>
            <a:ext cx="5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v’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68759" y="5273026"/>
            <a:ext cx="57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Cambria" panose="02040503050406030204" pitchFamily="18" charset="0"/>
              </a:rPr>
              <a:t>v</a:t>
            </a:r>
            <a:r>
              <a:rPr lang="en-US" sz="2800" dirty="0" smtClean="0">
                <a:latin typeface="Cambria" panose="02040503050406030204" pitchFamily="18" charset="0"/>
              </a:rPr>
              <a:t>’’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752470" y="3004045"/>
            <a:ext cx="484094" cy="477812"/>
          </a:xfrm>
          <a:prstGeom prst="ellipse">
            <a:avLst/>
          </a:prstGeom>
          <a:gradFill flip="none" rotWithShape="1">
            <a:gsLst>
              <a:gs pos="0">
                <a:srgbClr val="DD6565">
                  <a:tint val="66000"/>
                  <a:satMod val="160000"/>
                </a:srgbClr>
              </a:gs>
              <a:gs pos="50000">
                <a:srgbClr val="DD6565">
                  <a:tint val="44500"/>
                  <a:satMod val="160000"/>
                </a:srgbClr>
              </a:gs>
              <a:gs pos="100000">
                <a:srgbClr val="DD656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0936488" y="3160816"/>
            <a:ext cx="484094" cy="477812"/>
          </a:xfrm>
          <a:prstGeom prst="ellipse">
            <a:avLst/>
          </a:prstGeom>
          <a:gradFill flip="none" rotWithShape="1">
            <a:gsLst>
              <a:gs pos="0">
                <a:srgbClr val="DD6565">
                  <a:tint val="66000"/>
                  <a:satMod val="160000"/>
                </a:srgbClr>
              </a:gs>
              <a:gs pos="50000">
                <a:srgbClr val="DD6565">
                  <a:tint val="44500"/>
                  <a:satMod val="160000"/>
                </a:srgbClr>
              </a:gs>
              <a:gs pos="100000">
                <a:srgbClr val="DD6565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814519" y="2946964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Cambria" panose="02040503050406030204" pitchFamily="18" charset="0"/>
              </a:rPr>
              <a:t>x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93911" y="3105478"/>
            <a:ext cx="56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x</a:t>
            </a:r>
            <a:r>
              <a:rPr lang="en-US" sz="2800" dirty="0" smtClean="0">
                <a:latin typeface="Cambria" panose="02040503050406030204" pitchFamily="18" charset="0"/>
              </a:rPr>
              <a:t>’</a:t>
            </a:r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30" name="Прямая со стрелкой 29"/>
          <p:cNvCxnSpPr>
            <a:endCxn id="24" idx="4"/>
          </p:cNvCxnSpPr>
          <p:nvPr/>
        </p:nvCxnSpPr>
        <p:spPr>
          <a:xfrm flipV="1">
            <a:off x="9814519" y="3481857"/>
            <a:ext cx="179998" cy="579753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5" idx="4"/>
          </p:cNvCxnSpPr>
          <p:nvPr/>
        </p:nvCxnSpPr>
        <p:spPr>
          <a:xfrm flipV="1">
            <a:off x="11009916" y="3638628"/>
            <a:ext cx="168619" cy="434680"/>
          </a:xfrm>
          <a:prstGeom prst="straightConnector1">
            <a:avLst/>
          </a:prstGeom>
          <a:ln>
            <a:solidFill>
              <a:srgbClr val="DD65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0508457" y="1913082"/>
            <a:ext cx="484094" cy="4778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420582" y="2242705"/>
            <a:ext cx="484094" cy="4778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stCxn id="24" idx="7"/>
            <a:endCxn id="36" idx="3"/>
          </p:cNvCxnSpPr>
          <p:nvPr/>
        </p:nvCxnSpPr>
        <p:spPr>
          <a:xfrm flipV="1">
            <a:off x="10165670" y="2320920"/>
            <a:ext cx="413681" cy="753099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7" idx="4"/>
          </p:cNvCxnSpPr>
          <p:nvPr/>
        </p:nvCxnSpPr>
        <p:spPr>
          <a:xfrm flipV="1">
            <a:off x="11253707" y="2720517"/>
            <a:ext cx="408922" cy="46557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72891" y="1835220"/>
            <a:ext cx="24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Cambria" panose="02040503050406030204" pitchFamily="18" charset="0"/>
              </a:rPr>
              <a:t>y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58168" y="2184413"/>
            <a:ext cx="48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ambria" panose="02040503050406030204" pitchFamily="18" charset="0"/>
              </a:rPr>
              <a:t>y</a:t>
            </a:r>
            <a:r>
              <a:rPr lang="en-US" sz="2800" dirty="0" smtClean="0">
                <a:latin typeface="Cambria" panose="02040503050406030204" pitchFamily="18" charset="0"/>
              </a:rPr>
              <a:t>’</a:t>
            </a:r>
            <a:endParaRPr lang="ru-R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Возвращаясь к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интраклитикам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827495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x-</a:t>
            </a:r>
            <a:r>
              <a:rPr lang="fr-CA" i="1" dirty="0" smtClean="0"/>
              <a:t>c</a:t>
            </a:r>
            <a:r>
              <a:rPr lang="ru-RU" i="1" dirty="0"/>
              <a:t>'</a:t>
            </a:r>
            <a:r>
              <a:rPr lang="en-US" i="1" dirty="0" err="1" smtClean="0"/>
              <a:t>eyə</a:t>
            </a:r>
            <a:r>
              <a:rPr lang="en-US" i="1" dirty="0" smtClean="0"/>
              <a:t> </a:t>
            </a:r>
            <a:r>
              <a:rPr lang="fr-CA" dirty="0" smtClean="0"/>
              <a:t>P </a:t>
            </a:r>
            <a:r>
              <a:rPr lang="ru-RU" dirty="0" smtClean="0"/>
              <a:t>→</a:t>
            </a:r>
            <a:r>
              <a:rPr lang="fr-CA" dirty="0" smtClean="0"/>
              <a:t> □ </a:t>
            </a:r>
            <a:r>
              <a:rPr lang="ru-RU" b="1" dirty="0" smtClean="0"/>
              <a:t>¬</a:t>
            </a:r>
            <a:r>
              <a:rPr lang="fr-CA" dirty="0" smtClean="0"/>
              <a:t>P(x) </a:t>
            </a:r>
            <a:br>
              <a:rPr lang="fr-CA" dirty="0" smtClean="0"/>
            </a:br>
            <a:r>
              <a:rPr lang="fr-CA" dirty="0" smtClean="0"/>
              <a:t>(</a:t>
            </a:r>
            <a:r>
              <a:rPr lang="fr-CA" i="1" dirty="0" smtClean="0"/>
              <a:t>c</a:t>
            </a:r>
            <a:r>
              <a:rPr lang="en-US" i="1" dirty="0" smtClean="0"/>
              <a:t>’</a:t>
            </a:r>
            <a:r>
              <a:rPr lang="en-US" i="1" dirty="0" err="1" smtClean="0"/>
              <a:t>eyə</a:t>
            </a:r>
            <a:r>
              <a:rPr lang="en-US" i="1" dirty="0" smtClean="0"/>
              <a:t> </a:t>
            </a:r>
            <a:r>
              <a:rPr lang="ru-RU" dirty="0" smtClean="0"/>
              <a:t>имплицирует не-должность)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→ </a:t>
            </a:r>
            <a:r>
              <a:rPr lang="ru-RU" dirty="0" smtClean="0"/>
              <a:t>те миры, где </a:t>
            </a:r>
            <a:r>
              <a:rPr lang="ru-RU" i="1" dirty="0" smtClean="0"/>
              <a:t>Вася-</a:t>
            </a:r>
            <a:r>
              <a:rPr lang="fr-CA" i="1" dirty="0" smtClean="0"/>
              <a:t>c</a:t>
            </a:r>
            <a:r>
              <a:rPr lang="ru-RU" i="1" dirty="0"/>
              <a:t>'</a:t>
            </a:r>
            <a:r>
              <a:rPr lang="en-US" i="1" dirty="0" err="1" smtClean="0"/>
              <a:t>eyə</a:t>
            </a:r>
            <a:r>
              <a:rPr lang="ru-RU" i="1" dirty="0" smtClean="0"/>
              <a:t> </a:t>
            </a:r>
            <a:r>
              <a:rPr lang="ru-RU" i="1" dirty="0" smtClean="0"/>
              <a:t>пришёл, </a:t>
            </a:r>
            <a:r>
              <a:rPr lang="ru-RU" dirty="0" smtClean="0"/>
              <a:t>вообще не принадлежат к </a:t>
            </a:r>
            <a:r>
              <a:rPr lang="fr-CA" i="1" dirty="0" smtClean="0"/>
              <a:t>modal base</a:t>
            </a:r>
            <a:r>
              <a:rPr lang="en-US" dirty="0" smtClean="0"/>
              <a:t> </a:t>
            </a:r>
          </a:p>
          <a:p>
            <a:r>
              <a:rPr lang="ru-RU" b="1" dirty="0" smtClean="0"/>
              <a:t>¬</a:t>
            </a:r>
            <a:r>
              <a:rPr lang="en-US" b="1" dirty="0" smtClean="0"/>
              <a:t>(</a:t>
            </a:r>
            <a:r>
              <a:rPr lang="fr-CA" dirty="0" smtClean="0"/>
              <a:t>x-</a:t>
            </a:r>
            <a:r>
              <a:rPr lang="en-US" i="1" dirty="0" err="1" smtClean="0"/>
              <a:t>xərtə</a:t>
            </a:r>
            <a:r>
              <a:rPr lang="en-US" i="1" dirty="0" smtClean="0"/>
              <a:t> </a:t>
            </a:r>
            <a:r>
              <a:rPr lang="fr-CA" dirty="0" smtClean="0"/>
              <a:t>P </a:t>
            </a:r>
            <a:r>
              <a:rPr lang="ru-RU" dirty="0" smtClean="0"/>
              <a:t>→ </a:t>
            </a:r>
            <a:r>
              <a:rPr lang="fr-CA" dirty="0" smtClean="0"/>
              <a:t>□ </a:t>
            </a:r>
            <a:r>
              <a:rPr lang="ru-RU" b="1" dirty="0" smtClean="0"/>
              <a:t>¬</a:t>
            </a:r>
            <a:r>
              <a:rPr lang="fr-CA" dirty="0" smtClean="0"/>
              <a:t>P(x) </a:t>
            </a:r>
            <a:r>
              <a:rPr lang="fr-CA" b="1" dirty="0" smtClean="0"/>
              <a:t>)</a:t>
            </a:r>
            <a:br>
              <a:rPr lang="fr-CA" b="1" dirty="0" smtClean="0"/>
            </a:b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en-US" i="1" dirty="0" err="1" smtClean="0"/>
              <a:t>ərtə</a:t>
            </a:r>
            <a:r>
              <a:rPr lang="en-US" i="1" dirty="0" smtClean="0"/>
              <a:t> </a:t>
            </a:r>
            <a:r>
              <a:rPr lang="ru-RU" dirty="0" smtClean="0"/>
              <a:t>не имплицирует не-должность)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→ </a:t>
            </a:r>
            <a:r>
              <a:rPr lang="ru-RU" dirty="0" smtClean="0"/>
              <a:t>те миры, где </a:t>
            </a:r>
            <a:r>
              <a:rPr lang="ru-RU" i="1" dirty="0" smtClean="0"/>
              <a:t>Вася-</a:t>
            </a:r>
            <a:r>
              <a:rPr lang="fr-CA" i="1" dirty="0" smtClean="0"/>
              <a:t>x</a:t>
            </a:r>
            <a:r>
              <a:rPr lang="en-US" i="1" dirty="0" err="1" smtClean="0"/>
              <a:t>ərtə</a:t>
            </a:r>
            <a:r>
              <a:rPr lang="ru-RU" i="1" dirty="0" smtClean="0"/>
              <a:t> пришёл</a:t>
            </a:r>
            <a:endParaRPr lang="en-US" i="1" dirty="0" smtClean="0"/>
          </a:p>
          <a:p>
            <a:pPr lvl="1"/>
            <a:r>
              <a:rPr lang="ru-RU" sz="2800" dirty="0" smtClean="0"/>
              <a:t>принадлежат к </a:t>
            </a:r>
            <a:r>
              <a:rPr lang="fr-CA" sz="2800" i="1" dirty="0" smtClean="0"/>
              <a:t>modal base</a:t>
            </a:r>
          </a:p>
          <a:p>
            <a:pPr lvl="1"/>
            <a:r>
              <a:rPr lang="ru-RU" sz="2800" dirty="0" smtClean="0"/>
              <a:t>но </a:t>
            </a:r>
            <a:r>
              <a:rPr lang="ru-RU" sz="2800" b="1" dirty="0" smtClean="0"/>
              <a:t>ниже всех ранжированы</a:t>
            </a:r>
            <a:r>
              <a:rPr lang="ru-RU" sz="2800" dirty="0" smtClean="0"/>
              <a:t> относительно </a:t>
            </a:r>
            <a:r>
              <a:rPr lang="fr-CA" sz="2800" i="1" dirty="0" smtClean="0"/>
              <a:t>ordering source</a:t>
            </a:r>
            <a:r>
              <a:rPr lang="fr-CA" i="1" dirty="0" smtClean="0"/>
              <a:t/>
            </a:r>
            <a:br>
              <a:rPr lang="fr-CA" i="1" dirty="0" smtClean="0"/>
            </a:br>
            <a:endParaRPr lang="fr-CA" i="1" dirty="0" smtClean="0"/>
          </a:p>
          <a:p>
            <a:r>
              <a:rPr lang="fr-CA" dirty="0" smtClean="0"/>
              <a:t>(</a:t>
            </a:r>
            <a:r>
              <a:rPr lang="ru-RU" dirty="0" smtClean="0"/>
              <a:t>И это всё, конечно, очень упрощая)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1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Разница в «субъекте восприятия»…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мы теперь понимаем, вычисляется из</a:t>
            </a:r>
            <a:r>
              <a:rPr lang="fr-CA" dirty="0" smtClean="0"/>
              <a:t> modal base </a:t>
            </a:r>
            <a:r>
              <a:rPr lang="ru-RU" dirty="0" smtClean="0"/>
              <a:t>и </a:t>
            </a:r>
            <a:r>
              <a:rPr lang="fr-CA" dirty="0" smtClean="0"/>
              <a:t>ordering source!</a:t>
            </a:r>
            <a:endParaRPr lang="ru-RU" dirty="0" smtClean="0"/>
          </a:p>
          <a:p>
            <a:r>
              <a:rPr lang="ru-RU" i="1" dirty="0" smtClean="0"/>
              <a:t>-</a:t>
            </a:r>
            <a:r>
              <a:rPr lang="fr-CA" i="1" dirty="0" smtClean="0"/>
              <a:t>c</a:t>
            </a:r>
            <a:r>
              <a:rPr lang="ru-RU" i="1" dirty="0"/>
              <a:t>'</a:t>
            </a:r>
            <a:r>
              <a:rPr lang="en-US" i="1" dirty="0" err="1" smtClean="0"/>
              <a:t>eyə</a:t>
            </a:r>
            <a:r>
              <a:rPr lang="en-US" i="1" dirty="0" smtClean="0"/>
              <a:t> </a:t>
            </a:r>
            <a:r>
              <a:rPr lang="ru-RU" dirty="0" smtClean="0"/>
              <a:t>ориентировано на мнения </a:t>
            </a:r>
            <a:r>
              <a:rPr lang="en-US" dirty="0" smtClean="0"/>
              <a:t>/ common ground</a:t>
            </a:r>
            <a:r>
              <a:rPr lang="ru-RU" dirty="0" smtClean="0"/>
              <a:t> участников речевого акта</a:t>
            </a:r>
          </a:p>
          <a:p>
            <a:pPr lvl="1"/>
            <a:r>
              <a:rPr lang="fr-CA" sz="2800" dirty="0" smtClean="0"/>
              <a:t>epistemic modal base, doxastic ordering source</a:t>
            </a:r>
            <a:endParaRPr lang="en-US" sz="2800" dirty="0" smtClean="0"/>
          </a:p>
          <a:p>
            <a:r>
              <a:rPr lang="en-US" i="1" dirty="0" smtClean="0"/>
              <a:t>-</a:t>
            </a:r>
            <a:r>
              <a:rPr lang="en-US" i="1" dirty="0" err="1" smtClean="0"/>
              <a:t>xərtə</a:t>
            </a:r>
            <a:r>
              <a:rPr lang="en-US" i="1" dirty="0" smtClean="0"/>
              <a:t>- </a:t>
            </a:r>
            <a:r>
              <a:rPr lang="ru-RU" dirty="0" smtClean="0"/>
              <a:t>ориентировано на свойства фокусного участника и ситуации</a:t>
            </a:r>
          </a:p>
          <a:p>
            <a:pPr lvl="1"/>
            <a:r>
              <a:rPr lang="fr-CA" sz="2800" dirty="0" smtClean="0"/>
              <a:t>epistemic modal base, stereotypical ordering source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49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1511300"/>
            <a:ext cx="11243982" cy="5118100"/>
          </a:xfrm>
        </p:spPr>
        <p:txBody>
          <a:bodyPr>
            <a:normAutofit/>
          </a:bodyPr>
          <a:lstStyle/>
          <a:p>
            <a:pPr defTabSz="360000"/>
            <a:r>
              <a:rPr lang="ru-RU" dirty="0" smtClean="0"/>
              <a:t>Типичные комментарии информанта:</a:t>
            </a:r>
          </a:p>
          <a:p>
            <a:pPr defTabSz="360000"/>
            <a:r>
              <a:rPr lang="fr-CA" dirty="0" smtClean="0"/>
              <a:t>Was</a:t>
            </a:r>
            <a:r>
              <a:rPr lang="ru-RU" dirty="0"/>
              <a:t>'</a:t>
            </a:r>
            <a:r>
              <a:rPr lang="en-US" dirty="0" smtClean="0"/>
              <a:t>a-c</a:t>
            </a:r>
            <a:r>
              <a:rPr lang="ru-RU" dirty="0"/>
              <a:t>'</a:t>
            </a:r>
            <a:r>
              <a:rPr lang="en-US" dirty="0" err="1" smtClean="0"/>
              <a:t>ey</a:t>
            </a:r>
            <a:r>
              <a:rPr lang="en-US" dirty="0" smtClean="0"/>
              <a:t>° to° </a:t>
            </a:r>
            <a:endParaRPr lang="ru-RU" dirty="0" smtClean="0"/>
          </a:p>
          <a:p>
            <a:pPr lvl="1" defTabSz="360000"/>
            <a:r>
              <a:rPr lang="ru-RU" sz="2800" dirty="0" smtClean="0"/>
              <a:t>«Вася пришёл — а все думали, что он не придёт»</a:t>
            </a:r>
          </a:p>
          <a:p>
            <a:pPr defTabSz="360000"/>
            <a:r>
              <a:rPr lang="fr-CA" dirty="0" smtClean="0"/>
              <a:t>Was</a:t>
            </a:r>
            <a:r>
              <a:rPr lang="ru-RU" dirty="0"/>
              <a:t>'</a:t>
            </a:r>
            <a:r>
              <a:rPr lang="en-US" dirty="0" smtClean="0"/>
              <a:t>a-</a:t>
            </a:r>
            <a:r>
              <a:rPr lang="fr-CA" dirty="0" smtClean="0"/>
              <a:t>x</a:t>
            </a:r>
            <a:r>
              <a:rPr lang="en-US" dirty="0" err="1" smtClean="0"/>
              <a:t>ərt</a:t>
            </a:r>
            <a:r>
              <a:rPr lang="en-US" dirty="0" smtClean="0"/>
              <a:t>° to° </a:t>
            </a:r>
          </a:p>
          <a:p>
            <a:pPr lvl="1" defTabSz="360000"/>
            <a:r>
              <a:rPr lang="ru-RU" sz="2800" dirty="0" smtClean="0"/>
              <a:t>«даже Вася пришёл — а ведь он такой домосед»</a:t>
            </a:r>
          </a:p>
          <a:p>
            <a:pPr defTabSz="360000"/>
            <a:r>
              <a:rPr lang="ru-RU" dirty="0" smtClean="0"/>
              <a:t>Вместе с тем, возможен </a:t>
            </a:r>
            <a:r>
              <a:rPr lang="ru-RU" i="1" dirty="0" err="1" smtClean="0"/>
              <a:t>шифт</a:t>
            </a:r>
            <a:r>
              <a:rPr lang="ru-RU" dirty="0" smtClean="0"/>
              <a:t> </a:t>
            </a:r>
            <a:r>
              <a:rPr lang="fr-CA" dirty="0" smtClean="0"/>
              <a:t>ordering sources</a:t>
            </a:r>
            <a:r>
              <a:rPr lang="ru-RU" dirty="0" smtClean="0"/>
              <a:t>:</a:t>
            </a:r>
          </a:p>
          <a:p>
            <a:pPr marL="0" indent="0" defTabSz="360000">
              <a:buNone/>
            </a:pPr>
            <a:r>
              <a:rPr lang="ru-RU" dirty="0" smtClean="0"/>
              <a:t>(36)	</a:t>
            </a:r>
            <a:r>
              <a:rPr lang="en-US" dirty="0" err="1" smtClean="0"/>
              <a:t>mən</a:t>
            </a:r>
            <a:r>
              <a:rPr lang="ru-RU" dirty="0"/>
              <a:t>'</a:t>
            </a:r>
            <a:r>
              <a:rPr lang="en-US" dirty="0" err="1" smtClean="0"/>
              <a:t>aq</a:t>
            </a:r>
            <a:r>
              <a:rPr lang="en-US" dirty="0" smtClean="0"/>
              <a:t>	</a:t>
            </a:r>
            <a:r>
              <a:rPr lang="en-US" dirty="0" smtClean="0"/>
              <a:t>mal</a:t>
            </a:r>
            <a:r>
              <a:rPr lang="en-US" dirty="0" smtClean="0"/>
              <a:t>°-</a:t>
            </a:r>
            <a:r>
              <a:rPr lang="en-US" dirty="0" err="1" smtClean="0"/>
              <a:t>ŋe</a:t>
            </a:r>
            <a:r>
              <a:rPr lang="en-US" dirty="0"/>
              <a:t>	</a:t>
            </a:r>
            <a:r>
              <a:rPr lang="en-US" dirty="0" err="1" smtClean="0"/>
              <a:t>tosa-wac</a:t>
            </a:r>
            <a:r>
              <a:rPr lang="ru-RU" dirty="0"/>
              <a:t>'</a:t>
            </a:r>
            <a:r>
              <a:rPr lang="en-US" dirty="0" smtClean="0"/>
              <a:t>				</a:t>
            </a:r>
            <a:r>
              <a:rPr lang="en-US" dirty="0" smtClean="0"/>
              <a:t>was</a:t>
            </a:r>
            <a:r>
              <a:rPr lang="ru-RU" dirty="0"/>
              <a:t>'</a:t>
            </a:r>
            <a:r>
              <a:rPr lang="en-US" dirty="0" smtClean="0"/>
              <a:t>a-</a:t>
            </a:r>
            <a:r>
              <a:rPr lang="en-US" b="1" dirty="0" smtClean="0"/>
              <a:t>c</a:t>
            </a:r>
            <a:r>
              <a:rPr lang="ru-RU" b="1" dirty="0"/>
              <a:t>'</a:t>
            </a:r>
            <a:r>
              <a:rPr lang="en-US" b="1" dirty="0" err="1" smtClean="0"/>
              <a:t>ey</a:t>
            </a:r>
            <a:r>
              <a:rPr lang="en-US" b="1" dirty="0" smtClean="0"/>
              <a:t>°</a:t>
            </a:r>
            <a:r>
              <a:rPr lang="en-US" dirty="0" smtClean="0"/>
              <a:t>-h	to-</a:t>
            </a:r>
            <a:r>
              <a:rPr lang="en-US" dirty="0" err="1" smtClean="0"/>
              <a:t>wa</a:t>
            </a:r>
            <a:r>
              <a:rPr lang="en-US" dirty="0" smtClean="0"/>
              <a:t>-</a:t>
            </a:r>
            <a:r>
              <a:rPr lang="en-US" dirty="0" err="1" smtClean="0"/>
              <a:t>xəd</a:t>
            </a:r>
            <a:r>
              <a:rPr lang="en-US" dirty="0" smtClean="0"/>
              <a:t>°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ru-RU" sz="2400" dirty="0" smtClean="0"/>
              <a:t>мы.</a:t>
            </a:r>
            <a:r>
              <a:rPr lang="en-US" sz="2400" cap="small" dirty="0" err="1" smtClean="0"/>
              <a:t>pl</a:t>
            </a:r>
            <a:r>
              <a:rPr lang="en-US" sz="2400" cap="small" dirty="0" smtClean="0"/>
              <a:t>	</a:t>
            </a:r>
            <a:r>
              <a:rPr lang="en-US" sz="2400" dirty="0" smtClean="0"/>
              <a:t>		</a:t>
            </a:r>
            <a:r>
              <a:rPr lang="ru-RU" sz="2400" dirty="0" smtClean="0"/>
              <a:t>весь-</a:t>
            </a:r>
            <a:r>
              <a:rPr lang="en-US" sz="2400" cap="small" dirty="0" err="1" smtClean="0"/>
              <a:t>ess</a:t>
            </a:r>
            <a:r>
              <a:rPr lang="en-US" sz="2400" dirty="0" smtClean="0"/>
              <a:t>		</a:t>
            </a:r>
            <a:r>
              <a:rPr lang="ru-RU" sz="2400" dirty="0" smtClean="0"/>
              <a:t>полагать-</a:t>
            </a:r>
            <a:r>
              <a:rPr lang="en-US" sz="2400" dirty="0" smtClean="0"/>
              <a:t>1</a:t>
            </a:r>
            <a:r>
              <a:rPr lang="en-US" sz="2400" cap="small" dirty="0" smtClean="0"/>
              <a:t>pl.pst</a:t>
            </a:r>
            <a:r>
              <a:rPr lang="en-US" sz="2400" dirty="0" smtClean="0"/>
              <a:t>		</a:t>
            </a:r>
            <a:r>
              <a:rPr lang="ru-RU" sz="2400" dirty="0" smtClean="0"/>
              <a:t>В.-</a:t>
            </a:r>
            <a:r>
              <a:rPr lang="en-US" sz="2400" b="1" cap="small" dirty="0" err="1" smtClean="0"/>
              <a:t>inexp</a:t>
            </a:r>
            <a:r>
              <a:rPr lang="en-US" sz="2400" cap="small" dirty="0" smtClean="0"/>
              <a:t>-gen</a:t>
            </a:r>
            <a:r>
              <a:rPr lang="en-US" sz="2400" dirty="0" smtClean="0"/>
              <a:t>		</a:t>
            </a:r>
            <a:r>
              <a:rPr lang="ru-RU" sz="2400" dirty="0" smtClean="0"/>
              <a:t>прийти-</a:t>
            </a:r>
            <a:r>
              <a:rPr lang="en-US" sz="2400" cap="small" dirty="0" err="1" smtClean="0"/>
              <a:t>nmlz.ipfv-abl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dirty="0" smtClean="0"/>
              <a:t>		‘</a:t>
            </a:r>
            <a:r>
              <a:rPr lang="ru-RU" dirty="0" smtClean="0"/>
              <a:t>Мы все были уверены, что придёт </a:t>
            </a:r>
            <a:r>
              <a:rPr lang="ru-RU" cap="small" dirty="0" smtClean="0"/>
              <a:t>Вася</a:t>
            </a:r>
            <a:r>
              <a:rPr lang="fr-CA" dirty="0" smtClean="0"/>
              <a:t>.</a:t>
            </a:r>
            <a:r>
              <a:rPr lang="en-US" dirty="0" smtClean="0"/>
              <a:t>’</a:t>
            </a:r>
          </a:p>
          <a:p>
            <a:pPr marL="0" indent="0" defTabSz="360000">
              <a:buNone/>
            </a:pPr>
            <a:r>
              <a:rPr lang="en-US" dirty="0" smtClean="0"/>
              <a:t>{</a:t>
            </a:r>
            <a:r>
              <a:rPr lang="ru-RU" dirty="0" smtClean="0"/>
              <a:t>Согласно планам, должен был прийти не Вася, но все знали, что Вася — человек своевольный и думали, что он всё же попробует </a:t>
            </a:r>
            <a:r>
              <a:rPr lang="ru-RU" dirty="0" smtClean="0"/>
              <a:t>явиться.</a:t>
            </a:r>
            <a:r>
              <a:rPr lang="en-US" dirty="0" smtClean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8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Заключение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584326"/>
            <a:ext cx="11328400" cy="513715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Северносамодийские</a:t>
            </a:r>
            <a:r>
              <a:rPr lang="ru-RU" dirty="0" smtClean="0"/>
              <a:t> </a:t>
            </a:r>
            <a:r>
              <a:rPr lang="ru-RU" dirty="0" err="1" smtClean="0"/>
              <a:t>интраклитики</a:t>
            </a:r>
            <a:r>
              <a:rPr lang="ru-RU" dirty="0" smtClean="0"/>
              <a:t> прежде всего интересовали различных исследователей с точки зрения их морфосинтаксического статуса </a:t>
            </a:r>
            <a:r>
              <a:rPr lang="en-US" dirty="0"/>
              <a:t>(</a:t>
            </a:r>
            <a:r>
              <a:rPr lang="ru-RU" dirty="0" smtClean="0"/>
              <a:t>Буркова</a:t>
            </a:r>
            <a:r>
              <a:rPr lang="ru-RU" dirty="0"/>
              <a:t> 2010; Жданова 2000; </a:t>
            </a:r>
            <a:r>
              <a:rPr lang="en-US" dirty="0" smtClean="0"/>
              <a:t>Wagner-Nagy 2001</a:t>
            </a:r>
            <a:r>
              <a:rPr lang="ru-RU" dirty="0" smtClean="0"/>
              <a:t> </a:t>
            </a:r>
            <a:r>
              <a:rPr lang="ru-RU" dirty="0"/>
              <a:t>и др</a:t>
            </a:r>
            <a:r>
              <a:rPr lang="ru-RU" dirty="0" smtClean="0"/>
              <a:t>.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Однако материал ненецкого языка говорит о том, что </a:t>
            </a:r>
            <a:r>
              <a:rPr lang="ru-RU" dirty="0" err="1" smtClean="0"/>
              <a:t>интраклитики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исключительно</a:t>
            </a:r>
            <a:r>
              <a:rPr lang="ru-RU" dirty="0" smtClean="0"/>
              <a:t> важны и для теории и типологии фокусных частиц</a:t>
            </a:r>
          </a:p>
          <a:p>
            <a:pPr lvl="1"/>
            <a:r>
              <a:rPr lang="ru-RU" sz="2800" dirty="0"/>
              <a:t>и</a:t>
            </a:r>
            <a:r>
              <a:rPr lang="ru-RU" sz="2800" dirty="0" smtClean="0"/>
              <a:t> в частности, для изучения английского </a:t>
            </a:r>
            <a:r>
              <a:rPr lang="en-US" sz="2800" dirty="0" smtClean="0"/>
              <a:t>even (&gt; 150 </a:t>
            </a:r>
            <a:r>
              <a:rPr lang="ru-RU" sz="2800" dirty="0" smtClean="0"/>
              <a:t>работ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r>
              <a:rPr lang="ru-RU" dirty="0" smtClean="0"/>
              <a:t>Кроме того, наши данные имеют некоторое значение для исследования модальности</a:t>
            </a:r>
          </a:p>
          <a:p>
            <a:pPr lvl="1"/>
            <a:r>
              <a:rPr lang="ru-RU" sz="2800" dirty="0" smtClean="0"/>
              <a:t>Модальность саму очень важно членить на компоненты, даже если мы </a:t>
            </a:r>
            <a:r>
              <a:rPr lang="ru-RU" sz="2800" dirty="0" err="1" smtClean="0"/>
              <a:t>типологи</a:t>
            </a:r>
            <a:endParaRPr lang="ru-RU" sz="2800" dirty="0" smtClean="0"/>
          </a:p>
          <a:p>
            <a:pPr lvl="1"/>
            <a:r>
              <a:rPr lang="ru-RU" sz="2800" dirty="0" smtClean="0"/>
              <a:t>Метод семантических карт хорош (</a:t>
            </a:r>
            <a:r>
              <a:rPr lang="en-US" sz="2800" dirty="0" err="1" smtClean="0"/>
              <a:t>Plungian</a:t>
            </a:r>
            <a:r>
              <a:rPr lang="en-US" sz="2800" dirty="0" smtClean="0"/>
              <a:t> &amp; van der </a:t>
            </a:r>
            <a:r>
              <a:rPr lang="en-US" sz="2800" dirty="0" err="1" smtClean="0"/>
              <a:t>Auwera</a:t>
            </a:r>
            <a:r>
              <a:rPr lang="en-US" sz="2800" dirty="0" smtClean="0"/>
              <a:t> 1998</a:t>
            </a:r>
            <a:r>
              <a:rPr lang="ru-RU" sz="2800" dirty="0" smtClean="0"/>
              <a:t>), но представляет атомарные значения как далее не членящиеся</a:t>
            </a:r>
          </a:p>
          <a:p>
            <a:pPr lvl="1"/>
            <a:r>
              <a:rPr lang="ru-RU" sz="2800" dirty="0" smtClean="0"/>
              <a:t>А это часто неудобно :)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7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Ассоциация с фокусом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1788"/>
            <a:ext cx="10744200" cy="5040312"/>
          </a:xfrm>
        </p:spPr>
        <p:txBody>
          <a:bodyPr>
            <a:normAutofit/>
          </a:bodyPr>
          <a:lstStyle/>
          <a:p>
            <a:pPr marL="0" indent="0" defTabSz="360000">
              <a:spcAft>
                <a:spcPts val="1200"/>
              </a:spcAft>
              <a:buNone/>
            </a:pPr>
            <a:r>
              <a:rPr lang="ru-RU" dirty="0" smtClean="0"/>
              <a:t>(3)</a:t>
            </a:r>
            <a:r>
              <a:rPr lang="en-US" dirty="0" smtClean="0"/>
              <a:t>	a.</a:t>
            </a:r>
            <a:r>
              <a:rPr lang="ru-RU" dirty="0" smtClean="0"/>
              <a:t>	</a:t>
            </a:r>
            <a:r>
              <a:rPr lang="en-US" dirty="0" smtClean="0">
                <a:ea typeface="Junicode" panose="02040502000000000000" pitchFamily="18" charset="2"/>
              </a:rPr>
              <a:t>wan</a:t>
            </a:r>
            <a:r>
              <a:rPr lang="ru-RU" dirty="0"/>
              <a:t>'</a:t>
            </a:r>
            <a:r>
              <a:rPr lang="en-US" dirty="0" smtClean="0">
                <a:ea typeface="Junicode" panose="02040502000000000000" pitchFamily="18" charset="2"/>
              </a:rPr>
              <a:t>a</a:t>
            </a:r>
            <a:r>
              <a:rPr lang="en-US" dirty="0">
                <a:ea typeface="Junicode" panose="02040502000000000000" pitchFamily="18" charset="2"/>
              </a:rPr>
              <a:t>	</a:t>
            </a:r>
            <a:r>
              <a:rPr lang="en-US" dirty="0" smtClean="0">
                <a:ea typeface="Junicode" panose="02040502000000000000" pitchFamily="18" charset="2"/>
              </a:rPr>
              <a:t>p</a:t>
            </a:r>
            <a:r>
              <a:rPr lang="ru-RU" dirty="0"/>
              <a:t>'</a:t>
            </a:r>
            <a:r>
              <a:rPr lang="en-US" dirty="0" smtClean="0">
                <a:ea typeface="Junicode" panose="02040502000000000000" pitchFamily="18" charset="2"/>
              </a:rPr>
              <a:t>et</a:t>
            </a:r>
            <a:r>
              <a:rPr lang="ru-RU" dirty="0"/>
              <a:t>'</a:t>
            </a:r>
            <a:r>
              <a:rPr lang="en-US" dirty="0" smtClean="0">
                <a:ea typeface="Junicode" panose="02040502000000000000" pitchFamily="18" charset="2"/>
              </a:rPr>
              <a:t>a-m</a:t>
            </a:r>
            <a:r>
              <a:rPr lang="en-US" dirty="0" smtClean="0">
                <a:ea typeface="Junicode" panose="02040502000000000000" pitchFamily="18" charset="2"/>
              </a:rPr>
              <a:t>	</a:t>
            </a:r>
            <a:r>
              <a:rPr lang="en-US" dirty="0" err="1" smtClean="0">
                <a:ea typeface="Junicode" panose="02040502000000000000" pitchFamily="18" charset="2"/>
              </a:rPr>
              <a:t>pedara-x°na</a:t>
            </a:r>
            <a:r>
              <a:rPr lang="en-US" dirty="0">
                <a:ea typeface="Junicode" panose="02040502000000000000" pitchFamily="18" charset="2"/>
              </a:rPr>
              <a:t>	</a:t>
            </a:r>
            <a:r>
              <a:rPr lang="en-US" dirty="0" smtClean="0">
                <a:ea typeface="Junicode" panose="02040502000000000000" pitchFamily="18" charset="2"/>
              </a:rPr>
              <a:t>	</a:t>
            </a:r>
            <a:r>
              <a:rPr lang="en-US" dirty="0" err="1" smtClean="0">
                <a:ea typeface="Junicode" panose="02040502000000000000" pitchFamily="18" charset="2"/>
              </a:rPr>
              <a:t>ladə</a:t>
            </a:r>
            <a:r>
              <a:rPr lang="en-US" dirty="0" smtClean="0">
                <a:ea typeface="Junicode" panose="02040502000000000000" pitchFamily="18" charset="2"/>
              </a:rPr>
              <a:t>°</a:t>
            </a:r>
            <a:r>
              <a:rPr lang="en-US" b="1" dirty="0" smtClean="0">
                <a:ea typeface="Junicode" panose="02040502000000000000" pitchFamily="18" charset="2"/>
              </a:rPr>
              <a:t>-da 	</a:t>
            </a:r>
            <a:r>
              <a:rPr lang="en-US" dirty="0">
                <a:ea typeface="Junicode" panose="02040502000000000000" pitchFamily="18" charset="2"/>
              </a:rPr>
              <a:t>	</a:t>
            </a:r>
            <a:r>
              <a:rPr lang="en-US" dirty="0" smtClean="0">
                <a:ea typeface="Junicode" panose="02040502000000000000" pitchFamily="18" charset="2"/>
              </a:rPr>
              <a:t>/ *</a:t>
            </a:r>
            <a:r>
              <a:rPr lang="en-US" dirty="0" err="1" smtClean="0">
                <a:ea typeface="Junicode" panose="02040502000000000000" pitchFamily="18" charset="2"/>
              </a:rPr>
              <a:t>ladə</a:t>
            </a:r>
            <a:r>
              <a:rPr lang="en-US" dirty="0" smtClean="0">
                <a:ea typeface="Junicode" panose="02040502000000000000" pitchFamily="18" charset="2"/>
              </a:rPr>
              <a:t>°</a:t>
            </a:r>
            <a:br>
              <a:rPr lang="en-US" dirty="0" smtClean="0">
                <a:ea typeface="Junicode" panose="02040502000000000000" pitchFamily="18" charset="2"/>
              </a:rPr>
            </a:br>
            <a:r>
              <a:rPr lang="en-US" dirty="0" smtClean="0">
                <a:ea typeface="Junicode" panose="02040502000000000000" pitchFamily="18" charset="2"/>
              </a:rPr>
              <a:t>			</a:t>
            </a:r>
            <a:r>
              <a:rPr lang="ru-RU" sz="2400" dirty="0" smtClean="0"/>
              <a:t>В.	</a:t>
            </a:r>
            <a:r>
              <a:rPr lang="en-US" sz="2400" dirty="0" smtClean="0"/>
              <a:t>		</a:t>
            </a:r>
            <a:r>
              <a:rPr lang="ru-RU" sz="2400" dirty="0" smtClean="0"/>
              <a:t>П.-</a:t>
            </a:r>
            <a:r>
              <a:rPr lang="en-US" sz="2400" cap="small" dirty="0" err="1" smtClean="0"/>
              <a:t>acc</a:t>
            </a:r>
            <a:r>
              <a:rPr lang="en-US" sz="2400" cap="small" dirty="0" smtClean="0"/>
              <a:t>		</a:t>
            </a:r>
            <a:r>
              <a:rPr lang="ru-RU" sz="2400" dirty="0" smtClean="0"/>
              <a:t>лес</a:t>
            </a:r>
            <a:r>
              <a:rPr lang="ru-RU" sz="2400" cap="small" dirty="0" smtClean="0"/>
              <a:t>-</a:t>
            </a:r>
            <a:r>
              <a:rPr lang="en-US" sz="2400" cap="small" dirty="0" err="1" smtClean="0"/>
              <a:t>loc</a:t>
            </a:r>
            <a:r>
              <a:rPr lang="en-US" sz="2400" cap="small" dirty="0" smtClean="0"/>
              <a:t>				</a:t>
            </a:r>
            <a:r>
              <a:rPr lang="ru-RU" sz="2400" dirty="0" smtClean="0"/>
              <a:t>побить</a:t>
            </a:r>
            <a:r>
              <a:rPr lang="ru-RU" sz="2400" cap="small" dirty="0" smtClean="0"/>
              <a:t>-</a:t>
            </a:r>
            <a:r>
              <a:rPr lang="en-US" sz="2400" b="1" cap="small" dirty="0" smtClean="0"/>
              <a:t>obj.</a:t>
            </a:r>
            <a:r>
              <a:rPr lang="en-US" sz="2400" cap="small" dirty="0" smtClean="0"/>
              <a:t>3sg	</a:t>
            </a:r>
            <a:r>
              <a:rPr lang="ru-RU" sz="2400" dirty="0" smtClean="0"/>
              <a:t>побить</a:t>
            </a:r>
            <a:r>
              <a:rPr lang="en-US" sz="2400" cap="small" dirty="0" smtClean="0"/>
              <a:t>.3sg	</a:t>
            </a:r>
            <a:r>
              <a:rPr lang="en-US" sz="2400" cap="small" dirty="0"/>
              <a:t/>
            </a:r>
            <a:br>
              <a:rPr lang="en-US" sz="2400" cap="small" dirty="0"/>
            </a:br>
            <a:r>
              <a:rPr lang="en-US" sz="2400" cap="small" dirty="0" smtClean="0"/>
              <a:t>			</a:t>
            </a:r>
            <a:r>
              <a:rPr lang="en-US" dirty="0" smtClean="0"/>
              <a:t>‘</a:t>
            </a:r>
            <a:r>
              <a:rPr lang="ru-RU" dirty="0" smtClean="0"/>
              <a:t>Ваня Петю </a:t>
            </a:r>
            <a:r>
              <a:rPr lang="ru-RU" cap="small" dirty="0" smtClean="0"/>
              <a:t>в лесу</a:t>
            </a:r>
            <a:r>
              <a:rPr lang="ru-RU" dirty="0" smtClean="0"/>
              <a:t> побил.</a:t>
            </a:r>
            <a:r>
              <a:rPr lang="en-US" dirty="0" smtClean="0"/>
              <a:t>’ 			</a:t>
            </a:r>
            <a:r>
              <a:rPr lang="ru-RU" dirty="0" smtClean="0"/>
              <a:t>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Dalrymple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Nikolaeva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2011: 133)</a:t>
            </a:r>
          </a:p>
          <a:p>
            <a:pPr marL="0" indent="0" defTabSz="360000">
              <a:spcAft>
                <a:spcPts val="1200"/>
              </a:spcAft>
              <a:buNone/>
            </a:pPr>
            <a:r>
              <a:rPr lang="en-US" dirty="0" smtClean="0"/>
              <a:t>		b.	</a:t>
            </a:r>
            <a:r>
              <a:rPr lang="en-US" dirty="0" smtClean="0">
                <a:ea typeface="Junicode" panose="02040502000000000000" pitchFamily="18" charset="2"/>
              </a:rPr>
              <a:t>[</a:t>
            </a:r>
            <a:r>
              <a:rPr lang="en-US" dirty="0" err="1" smtClean="0">
                <a:ea typeface="Junicode" panose="02040502000000000000" pitchFamily="18" charset="2"/>
              </a:rPr>
              <a:t>xurka</a:t>
            </a:r>
            <a:r>
              <a:rPr lang="en-US" dirty="0">
                <a:ea typeface="Junicode" panose="02040502000000000000" pitchFamily="18" charset="2"/>
              </a:rPr>
              <a:t>	</a:t>
            </a:r>
            <a:r>
              <a:rPr lang="en-US" dirty="0" smtClean="0">
                <a:ea typeface="Junicode" panose="02040502000000000000" pitchFamily="18" charset="2"/>
              </a:rPr>
              <a:t>	</a:t>
            </a:r>
            <a:r>
              <a:rPr lang="en-US" dirty="0" err="1" smtClean="0">
                <a:ea typeface="Junicode" panose="02040502000000000000" pitchFamily="18" charset="2"/>
              </a:rPr>
              <a:t>ti</a:t>
            </a:r>
            <a:r>
              <a:rPr lang="en-US" dirty="0" smtClean="0">
                <a:ea typeface="Junicode" panose="02040502000000000000" pitchFamily="18" charset="2"/>
              </a:rPr>
              <a:t>-m]				</a:t>
            </a:r>
            <a:r>
              <a:rPr lang="en-US" dirty="0" err="1" smtClean="0">
                <a:ea typeface="Junicode" panose="02040502000000000000" pitchFamily="18" charset="2"/>
              </a:rPr>
              <a:t>xada-sa</a:t>
            </a:r>
            <a:r>
              <a:rPr lang="en-US" b="1" dirty="0" smtClean="0">
                <a:ea typeface="Junicode" panose="02040502000000000000" pitchFamily="18" charset="2"/>
              </a:rPr>
              <a:t>(*-da)?</a:t>
            </a:r>
            <a:r>
              <a:rPr lang="en-US" b="1" dirty="0">
                <a:ea typeface="Junicode" panose="02040502000000000000" pitchFamily="18" charset="2"/>
              </a:rPr>
              <a:t/>
            </a:r>
            <a:br>
              <a:rPr lang="en-US" b="1" dirty="0">
                <a:ea typeface="Junicode" panose="02040502000000000000" pitchFamily="18" charset="2"/>
              </a:rPr>
            </a:br>
            <a:r>
              <a:rPr lang="en-US" b="1" dirty="0" smtClean="0">
                <a:ea typeface="Junicode" panose="02040502000000000000" pitchFamily="18" charset="2"/>
              </a:rPr>
              <a:t>			</a:t>
            </a:r>
            <a:r>
              <a:rPr lang="ru-RU" sz="2400" dirty="0" smtClean="0"/>
              <a:t>какой	</a:t>
            </a:r>
            <a:r>
              <a:rPr lang="en-US" sz="2400" dirty="0" smtClean="0"/>
              <a:t>	</a:t>
            </a:r>
            <a:r>
              <a:rPr lang="ru-RU" sz="2400" dirty="0" smtClean="0"/>
              <a:t>олень-</a:t>
            </a:r>
            <a:r>
              <a:rPr lang="en-US" sz="2400" cap="small" dirty="0" err="1" smtClean="0"/>
              <a:t>acc</a:t>
            </a:r>
            <a:r>
              <a:rPr lang="ru-RU" sz="2400" dirty="0" smtClean="0"/>
              <a:t>	</a:t>
            </a:r>
            <a:r>
              <a:rPr lang="en-US" sz="2400" dirty="0" smtClean="0"/>
              <a:t>	</a:t>
            </a:r>
            <a:r>
              <a:rPr lang="ru-RU" sz="2400" dirty="0" smtClean="0"/>
              <a:t>убить</a:t>
            </a:r>
            <a:r>
              <a:rPr lang="en-US" sz="2400" dirty="0" smtClean="0"/>
              <a:t>-</a:t>
            </a:r>
            <a:r>
              <a:rPr lang="en-US" sz="2400" cap="small" dirty="0" smtClean="0"/>
              <a:t>inter.3sg(*-</a:t>
            </a:r>
            <a:r>
              <a:rPr lang="en-US" sz="2400" b="1" cap="small" dirty="0" smtClean="0"/>
              <a:t>obj.</a:t>
            </a:r>
            <a:r>
              <a:rPr lang="en-US" sz="2400" cap="small" dirty="0" smtClean="0"/>
              <a:t>3sg)</a:t>
            </a:r>
            <a:r>
              <a:rPr lang="en-US" sz="2400" cap="small" dirty="0"/>
              <a:t/>
            </a:r>
            <a:br>
              <a:rPr lang="en-US" sz="2400" cap="small" dirty="0"/>
            </a:br>
            <a:r>
              <a:rPr lang="en-US" sz="2400" cap="small" dirty="0" smtClean="0"/>
              <a:t>			</a:t>
            </a:r>
            <a:r>
              <a:rPr lang="en-US" dirty="0" smtClean="0"/>
              <a:t>‘</a:t>
            </a:r>
            <a:r>
              <a:rPr lang="ru-RU" cap="small" dirty="0" smtClean="0"/>
              <a:t>Какого</a:t>
            </a:r>
            <a:r>
              <a:rPr lang="ru-RU" dirty="0" smtClean="0"/>
              <a:t> оленя он убил</a:t>
            </a:r>
            <a:r>
              <a:rPr lang="en-US" dirty="0" smtClean="0"/>
              <a:t>?’ </a:t>
            </a:r>
            <a:r>
              <a:rPr lang="ru-RU" dirty="0" smtClean="0"/>
              <a:t>		</a:t>
            </a:r>
            <a:r>
              <a:rPr lang="en-US" dirty="0" smtClean="0"/>
              <a:t>	</a:t>
            </a:r>
            <a:r>
              <a:rPr lang="ru-RU" dirty="0" smtClean="0"/>
              <a:t>	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i-FI" sz="2400" dirty="0" err="1" smtClean="0">
                <a:solidFill>
                  <a:schemeClr val="bg1">
                    <a:lumMod val="50000"/>
                  </a:schemeClr>
                </a:solidFill>
              </a:rPr>
              <a:t>Matić</a:t>
            </a:r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fi-FI" sz="2400" dirty="0" err="1" smtClean="0">
                <a:solidFill>
                  <a:schemeClr val="bg1">
                    <a:lumMod val="50000"/>
                  </a:schemeClr>
                </a:solidFill>
              </a:rPr>
              <a:t>Nikolaeva</a:t>
            </a:r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</a:rPr>
              <a:t> 2014: 306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defTabSz="360000">
              <a:spcAft>
                <a:spcPts val="1800"/>
              </a:spcAft>
              <a:buNone/>
            </a:pPr>
            <a:r>
              <a:rPr lang="fi-FI" dirty="0" smtClean="0"/>
              <a:t>		c.	</a:t>
            </a:r>
            <a:r>
              <a:rPr lang="fi-FI" dirty="0" smtClean="0">
                <a:ea typeface="Junicode" panose="02040502000000000000" pitchFamily="18" charset="2"/>
              </a:rPr>
              <a:t>[</a:t>
            </a:r>
            <a:r>
              <a:rPr lang="fi-FI" dirty="0" smtClean="0">
                <a:ea typeface="Junicode" panose="02040502000000000000" pitchFamily="18" charset="2"/>
              </a:rPr>
              <a:t>par</a:t>
            </a:r>
            <a:r>
              <a:rPr lang="ru-RU" dirty="0"/>
              <a:t>'</a:t>
            </a:r>
            <a:r>
              <a:rPr lang="fi-FI" dirty="0" smtClean="0">
                <a:ea typeface="Junicode" panose="02040502000000000000" pitchFamily="18" charset="2"/>
              </a:rPr>
              <a:t>id</a:t>
            </a:r>
            <a:r>
              <a:rPr lang="ru-RU" dirty="0"/>
              <a:t>'</a:t>
            </a:r>
            <a:r>
              <a:rPr lang="fi-FI" dirty="0" smtClean="0">
                <a:ea typeface="Junicode" panose="02040502000000000000" pitchFamily="18" charset="2"/>
              </a:rPr>
              <a:t>en</a:t>
            </a:r>
            <a:r>
              <a:rPr lang="ru-RU" dirty="0"/>
              <a:t>'</a:t>
            </a:r>
            <a:r>
              <a:rPr lang="fi-FI" dirty="0" smtClean="0">
                <a:ea typeface="Junicode" panose="02040502000000000000" pitchFamily="18" charset="2"/>
              </a:rPr>
              <a:t>a</a:t>
            </a:r>
            <a:r>
              <a:rPr lang="fi-FI" b="1" dirty="0" smtClean="0">
                <a:ea typeface="Junicode" panose="02040502000000000000" pitchFamily="18" charset="2"/>
              </a:rPr>
              <a:t>-r</a:t>
            </a:r>
            <a:r>
              <a:rPr lang="ru-RU" b="1" dirty="0"/>
              <a:t>'</a:t>
            </a:r>
            <a:r>
              <a:rPr lang="fi-FI" b="1" dirty="0" smtClean="0">
                <a:ea typeface="Junicode" panose="02040502000000000000" pitchFamily="18" charset="2"/>
              </a:rPr>
              <a:t>i</a:t>
            </a:r>
            <a:r>
              <a:rPr lang="fi-FI" dirty="0">
                <a:ea typeface="Junicode" panose="02040502000000000000" pitchFamily="18" charset="2"/>
              </a:rPr>
              <a:t>	</a:t>
            </a:r>
            <a:r>
              <a:rPr lang="fi-FI" dirty="0" smtClean="0">
                <a:ea typeface="Junicode" panose="02040502000000000000" pitchFamily="18" charset="2"/>
              </a:rPr>
              <a:t>	ti-m]				</a:t>
            </a:r>
            <a:r>
              <a:rPr lang="fi-FI" dirty="0" err="1" smtClean="0">
                <a:ea typeface="Junicode" panose="02040502000000000000" pitchFamily="18" charset="2"/>
              </a:rPr>
              <a:t>xadaə</a:t>
            </a:r>
            <a:r>
              <a:rPr lang="fi-FI" b="1" dirty="0" smtClean="0">
                <a:ea typeface="Junicode" panose="02040502000000000000" pitchFamily="18" charset="2"/>
              </a:rPr>
              <a:t>(*-da)</a:t>
            </a:r>
            <a:br>
              <a:rPr lang="fi-FI" b="1" dirty="0" smtClean="0">
                <a:ea typeface="Junicode" panose="02040502000000000000" pitchFamily="18" charset="2"/>
              </a:rPr>
            </a:br>
            <a:r>
              <a:rPr lang="fi-FI" b="1" dirty="0" smtClean="0">
                <a:ea typeface="Junicode" panose="02040502000000000000" pitchFamily="18" charset="2"/>
              </a:rPr>
              <a:t>			</a:t>
            </a:r>
            <a:r>
              <a:rPr lang="ru-RU" sz="2400" dirty="0" smtClean="0"/>
              <a:t>черный-</a:t>
            </a:r>
            <a:r>
              <a:rPr lang="en-US" sz="2400" cap="small" dirty="0" err="1" smtClean="0"/>
              <a:t>restr</a:t>
            </a:r>
            <a:r>
              <a:rPr lang="en-US" sz="2400" dirty="0" smtClean="0"/>
              <a:t>			</a:t>
            </a:r>
            <a:r>
              <a:rPr lang="ru-RU" sz="2400" dirty="0" smtClean="0"/>
              <a:t>олень-</a:t>
            </a:r>
            <a:r>
              <a:rPr lang="en-US" sz="2400" cap="small" dirty="0" err="1" smtClean="0"/>
              <a:t>acc</a:t>
            </a:r>
            <a:r>
              <a:rPr lang="en-US" sz="2400" dirty="0" smtClean="0"/>
              <a:t>		</a:t>
            </a:r>
            <a:r>
              <a:rPr lang="ru-RU" sz="2400" dirty="0" smtClean="0"/>
              <a:t>убить</a:t>
            </a:r>
            <a:r>
              <a:rPr lang="fi-FI" sz="2400" dirty="0" smtClean="0"/>
              <a:t>.3</a:t>
            </a:r>
            <a:r>
              <a:rPr lang="fi-FI" sz="2400" cap="small" dirty="0" smtClean="0"/>
              <a:t>sg(*</a:t>
            </a:r>
            <a:r>
              <a:rPr lang="ru-RU" sz="2400" cap="small" dirty="0" smtClean="0"/>
              <a:t>-</a:t>
            </a:r>
            <a:r>
              <a:rPr lang="fi-FI" sz="2400" b="1" cap="small" dirty="0" err="1" smtClean="0"/>
              <a:t>obj</a:t>
            </a:r>
            <a:r>
              <a:rPr lang="en-US" sz="2400" b="1" cap="small" dirty="0" smtClean="0"/>
              <a:t>.</a:t>
            </a:r>
            <a:r>
              <a:rPr lang="en-US" sz="2400" cap="small" dirty="0" smtClean="0"/>
              <a:t>3sg</a:t>
            </a:r>
            <a:r>
              <a:rPr lang="fi-FI" sz="2400" cap="small" dirty="0" smtClean="0"/>
              <a:t>)</a:t>
            </a:r>
            <a:r>
              <a:rPr lang="fi-FI" sz="2400" cap="small" dirty="0"/>
              <a:t/>
            </a:r>
            <a:br>
              <a:rPr lang="fi-FI" sz="2400" cap="small" dirty="0"/>
            </a:br>
            <a:r>
              <a:rPr lang="fi-FI" sz="2400" cap="small" dirty="0" smtClean="0"/>
              <a:t>			</a:t>
            </a:r>
            <a:r>
              <a:rPr lang="fi-FI" dirty="0" smtClean="0"/>
              <a:t>‘</a:t>
            </a:r>
            <a:r>
              <a:rPr lang="ru-RU" dirty="0" smtClean="0"/>
              <a:t>Он забил только </a:t>
            </a:r>
            <a:r>
              <a:rPr lang="ru-RU" cap="small" dirty="0" smtClean="0"/>
              <a:t>черного</a:t>
            </a:r>
            <a:r>
              <a:rPr lang="ru-RU" dirty="0" smtClean="0"/>
              <a:t> оленя.</a:t>
            </a:r>
            <a:r>
              <a:rPr lang="fi-FI" dirty="0" smtClean="0"/>
              <a:t>’ </a:t>
            </a:r>
            <a:r>
              <a:rPr lang="ru-RU" dirty="0" smtClean="0"/>
              <a:t>	</a:t>
            </a:r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i-FI" sz="2400" dirty="0" err="1" smtClean="0">
                <a:solidFill>
                  <a:schemeClr val="bg1">
                    <a:lumMod val="50000"/>
                  </a:schemeClr>
                </a:solidFill>
              </a:rPr>
              <a:t>ibid</a:t>
            </a:r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</a:rPr>
              <a:t>.)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defTabSz="360000">
              <a:buNone/>
            </a:pPr>
            <a:r>
              <a:rPr lang="ru-RU" dirty="0" smtClean="0"/>
              <a:t>◊</a:t>
            </a:r>
            <a:r>
              <a:rPr lang="en-US" dirty="0" smtClean="0"/>
              <a:t>	</a:t>
            </a:r>
            <a:r>
              <a:rPr lang="ru-RU" dirty="0" smtClean="0"/>
              <a:t>В </a:t>
            </a:r>
            <a:r>
              <a:rPr lang="ru-RU" dirty="0"/>
              <a:t>ненецком глагол согласуется с </a:t>
            </a:r>
            <a:r>
              <a:rPr lang="ru-RU" dirty="0" err="1"/>
              <a:t>топикальным</a:t>
            </a:r>
            <a:r>
              <a:rPr lang="ru-RU" dirty="0"/>
              <a:t>, но не фокусным </a:t>
            </a:r>
            <a:r>
              <a:rPr lang="en-US" dirty="0" smtClean="0"/>
              <a:t>DO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Морфосинтаксис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интраклитик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574800"/>
            <a:ext cx="11074400" cy="4952999"/>
          </a:xfrm>
        </p:spPr>
        <p:txBody>
          <a:bodyPr>
            <a:normAutofit lnSpcReduction="10000"/>
          </a:bodyPr>
          <a:lstStyle/>
          <a:p>
            <a:pPr defTabSz="360000"/>
            <a:r>
              <a:rPr lang="ru-RU" dirty="0" smtClean="0"/>
              <a:t>Возможны на именах, послелогах, наречиях, причастиях и т. д.</a:t>
            </a:r>
            <a:r>
              <a:rPr lang="en-US" dirty="0" smtClean="0"/>
              <a:t>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не на финитных глаголах</a:t>
            </a:r>
          </a:p>
          <a:p>
            <a:pPr marL="0" indent="0" defTabSz="360000">
              <a:spcAft>
                <a:spcPts val="1800"/>
              </a:spcAft>
              <a:buNone/>
            </a:pPr>
            <a:r>
              <a:rPr lang="en-US" dirty="0" smtClean="0"/>
              <a:t>(4)</a:t>
            </a:r>
            <a:r>
              <a:rPr lang="en-US" dirty="0"/>
              <a:t>	</a:t>
            </a:r>
            <a:r>
              <a:rPr lang="ru-RU" dirty="0" smtClean="0"/>
              <a:t>*</a:t>
            </a:r>
            <a:r>
              <a:rPr lang="en-US" dirty="0" err="1"/>
              <a:t>kol</a:t>
            </a:r>
            <a:r>
              <a:rPr lang="ru-RU" dirty="0"/>
              <a:t>'</a:t>
            </a:r>
            <a:r>
              <a:rPr lang="en-US" dirty="0"/>
              <a:t>a</a:t>
            </a:r>
            <a:r>
              <a:rPr lang="ru-RU" dirty="0"/>
              <a:t>	</a:t>
            </a:r>
            <a:r>
              <a:rPr lang="en-US" dirty="0"/>
              <a:t>n</a:t>
            </a:r>
            <a:r>
              <a:rPr lang="ru-RU" dirty="0"/>
              <a:t>'í‑</a:t>
            </a:r>
            <a:r>
              <a:rPr lang="en-US" b="1" dirty="0"/>
              <a:t>x</a:t>
            </a:r>
            <a:r>
              <a:rPr lang="ru-RU" b="1" dirty="0"/>
              <a:t>ə</a:t>
            </a:r>
            <a:r>
              <a:rPr lang="en-US" b="1" dirty="0" err="1"/>
              <a:t>rt</a:t>
            </a:r>
            <a:r>
              <a:rPr lang="ru-RU" b="1" dirty="0" smtClean="0"/>
              <a:t>°</a:t>
            </a:r>
            <a:r>
              <a:rPr lang="en-US" dirty="0" smtClean="0"/>
              <a:t>				</a:t>
            </a:r>
            <a:r>
              <a:rPr lang="ru-RU" dirty="0" smtClean="0"/>
              <a:t>ŋ</a:t>
            </a:r>
            <a:r>
              <a:rPr lang="en-US" dirty="0" err="1"/>
              <a:t>amt</a:t>
            </a:r>
            <a:r>
              <a:rPr lang="ru-RU" dirty="0"/>
              <a:t>°‑</a:t>
            </a:r>
            <a:r>
              <a:rPr lang="en-US" dirty="0"/>
              <a:t>q</a:t>
            </a:r>
            <a:r>
              <a:rPr lang="ru-RU" dirty="0"/>
              <a:t>	/	*</a:t>
            </a:r>
            <a:r>
              <a:rPr lang="en-US" dirty="0"/>
              <a:t>n</a:t>
            </a:r>
            <a:r>
              <a:rPr lang="ru-RU" dirty="0" smtClean="0"/>
              <a:t>'í</a:t>
            </a:r>
            <a:r>
              <a:rPr lang="en-US" dirty="0" smtClean="0"/>
              <a:t>	</a:t>
            </a:r>
            <a:r>
              <a:rPr lang="ru-RU" dirty="0"/>
              <a:t> </a:t>
            </a:r>
            <a:r>
              <a:rPr lang="en-US" dirty="0" smtClean="0"/>
              <a:t>			</a:t>
            </a:r>
            <a:r>
              <a:rPr lang="ru-RU" dirty="0" smtClean="0"/>
              <a:t>ŋ</a:t>
            </a:r>
            <a:r>
              <a:rPr lang="en-US" dirty="0" err="1"/>
              <a:t>amt</a:t>
            </a:r>
            <a:r>
              <a:rPr lang="ru-RU" dirty="0"/>
              <a:t>°</a:t>
            </a:r>
            <a:r>
              <a:rPr lang="ru-RU" b="1" dirty="0"/>
              <a:t>‑</a:t>
            </a:r>
            <a:r>
              <a:rPr lang="en-US" b="1" dirty="0"/>
              <a:t>x</a:t>
            </a:r>
            <a:r>
              <a:rPr lang="ru-RU" b="1" dirty="0"/>
              <a:t>ə</a:t>
            </a:r>
            <a:r>
              <a:rPr lang="en-US" b="1" dirty="0" err="1"/>
              <a:t>rt</a:t>
            </a:r>
            <a:r>
              <a:rPr lang="ru-RU" b="1" dirty="0"/>
              <a:t>°‑</a:t>
            </a:r>
            <a:r>
              <a:rPr lang="en-US" dirty="0" smtClean="0"/>
              <a:t>q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K</a:t>
            </a:r>
            <a:r>
              <a:rPr lang="ru-RU" dirty="0"/>
              <a:t>.	</a:t>
            </a:r>
            <a:r>
              <a:rPr lang="en-US" dirty="0" smtClean="0"/>
              <a:t>		</a:t>
            </a:r>
            <a:r>
              <a:rPr lang="en-US" cap="small" dirty="0" err="1" smtClean="0"/>
              <a:t>neg</a:t>
            </a:r>
            <a:r>
              <a:rPr lang="ru-RU" cap="small" dirty="0"/>
              <a:t>‑</a:t>
            </a:r>
            <a:r>
              <a:rPr lang="en-US" b="1" cap="small" dirty="0"/>
              <a:t>add</a:t>
            </a:r>
            <a:r>
              <a:rPr lang="ru-RU" b="1" cap="small" dirty="0" smtClean="0"/>
              <a:t>.</a:t>
            </a:r>
            <a:r>
              <a:rPr lang="ru-RU" cap="small" dirty="0" smtClean="0"/>
              <a:t>3</a:t>
            </a:r>
            <a:r>
              <a:rPr lang="en-US" cap="small" dirty="0" err="1"/>
              <a:t>sg</a:t>
            </a:r>
            <a:r>
              <a:rPr lang="ru-RU" dirty="0"/>
              <a:t>	</a:t>
            </a:r>
            <a:r>
              <a:rPr lang="en-US" dirty="0" smtClean="0"/>
              <a:t>		</a:t>
            </a:r>
            <a:r>
              <a:rPr lang="ru-RU" dirty="0" smtClean="0"/>
              <a:t>сесть‑</a:t>
            </a:r>
            <a:r>
              <a:rPr lang="en-US" cap="small" dirty="0" err="1"/>
              <a:t>cn</a:t>
            </a:r>
            <a:r>
              <a:rPr lang="ru-RU" cap="small" dirty="0"/>
              <a:t>		</a:t>
            </a:r>
            <a:r>
              <a:rPr lang="en-US" cap="small" dirty="0" err="1"/>
              <a:t>neg</a:t>
            </a:r>
            <a:r>
              <a:rPr lang="ru-RU" cap="small" dirty="0" smtClean="0"/>
              <a:t>.3</a:t>
            </a:r>
            <a:r>
              <a:rPr lang="en-US" cap="small" dirty="0" err="1" smtClean="0"/>
              <a:t>sg</a:t>
            </a:r>
            <a:r>
              <a:rPr lang="en-US" dirty="0"/>
              <a:t>	</a:t>
            </a:r>
            <a:r>
              <a:rPr lang="ru-RU" dirty="0"/>
              <a:t> </a:t>
            </a:r>
            <a:r>
              <a:rPr lang="en-US" dirty="0" smtClean="0"/>
              <a:t>	</a:t>
            </a:r>
            <a:r>
              <a:rPr lang="ru-RU" dirty="0" smtClean="0"/>
              <a:t>сесть</a:t>
            </a:r>
            <a:r>
              <a:rPr lang="ru-RU" b="1" dirty="0" smtClean="0"/>
              <a:t>‑</a:t>
            </a:r>
            <a:r>
              <a:rPr lang="en-US" b="1" cap="small" dirty="0"/>
              <a:t>add</a:t>
            </a:r>
            <a:r>
              <a:rPr lang="ru-RU" b="1" cap="small" dirty="0"/>
              <a:t>‑</a:t>
            </a:r>
            <a:r>
              <a:rPr lang="en-US" cap="small" dirty="0" err="1" smtClean="0"/>
              <a:t>cn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ru-RU" dirty="0" smtClean="0"/>
              <a:t>‘Ожидаемое </a:t>
            </a:r>
            <a:r>
              <a:rPr lang="ru-RU" dirty="0"/>
              <a:t>значение: ‘Коля даже не </a:t>
            </a:r>
            <a:r>
              <a:rPr lang="ru-RU" dirty="0" smtClean="0"/>
              <a:t>сел</a:t>
            </a:r>
            <a:r>
              <a:rPr lang="en-US" dirty="0" smtClean="0"/>
              <a:t>.</a:t>
            </a:r>
            <a:r>
              <a:rPr lang="ru-RU" dirty="0" smtClean="0"/>
              <a:t>’</a:t>
            </a:r>
          </a:p>
          <a:p>
            <a:pPr defTabSz="360000"/>
            <a:r>
              <a:rPr lang="ru-RU" dirty="0" smtClean="0"/>
              <a:t>Предикатный фокус</a:t>
            </a:r>
            <a:r>
              <a:rPr lang="en-US" dirty="0" smtClean="0"/>
              <a:t> —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figura</a:t>
            </a:r>
            <a:r>
              <a:rPr lang="en-US" dirty="0" smtClean="0"/>
              <a:t> </a:t>
            </a:r>
            <a:r>
              <a:rPr lang="en-US" dirty="0" err="1" smtClean="0"/>
              <a:t>etymologica</a:t>
            </a:r>
            <a:r>
              <a:rPr lang="en-US" dirty="0" smtClean="0"/>
              <a:t>” (V</a:t>
            </a:r>
            <a:r>
              <a:rPr lang="en-US" cap="small" dirty="0" smtClean="0"/>
              <a:t>-</a:t>
            </a:r>
            <a:r>
              <a:rPr lang="en-US" b="1" cap="small" dirty="0" err="1" smtClean="0"/>
              <a:t>intr</a:t>
            </a:r>
            <a:r>
              <a:rPr lang="en-US" cap="small" dirty="0" smtClean="0"/>
              <a:t>-</a:t>
            </a:r>
            <a:r>
              <a:rPr lang="en-US" cap="small" dirty="0" err="1" smtClean="0"/>
              <a:t>cvb</a:t>
            </a:r>
            <a:r>
              <a:rPr lang="en-US" cap="small" dirty="0"/>
              <a:t>	</a:t>
            </a:r>
            <a:r>
              <a:rPr lang="en-US" cap="small" dirty="0" err="1" smtClean="0"/>
              <a:t>neg</a:t>
            </a:r>
            <a:r>
              <a:rPr lang="en-US" cap="small" dirty="0" smtClean="0"/>
              <a:t>	</a:t>
            </a:r>
            <a:r>
              <a:rPr lang="en-US" dirty="0"/>
              <a:t>V</a:t>
            </a:r>
            <a:r>
              <a:rPr lang="en-US" cap="small" dirty="0" smtClean="0"/>
              <a:t>-</a:t>
            </a:r>
            <a:r>
              <a:rPr lang="en-US" cap="small" dirty="0" err="1" smtClean="0"/>
              <a:t>conneg</a:t>
            </a:r>
            <a:r>
              <a:rPr lang="en-US" dirty="0" smtClean="0"/>
              <a:t>)</a:t>
            </a:r>
          </a:p>
          <a:p>
            <a:pPr marL="0" indent="0" defTabSz="360000">
              <a:buNone/>
            </a:pPr>
            <a:r>
              <a:rPr lang="en-US" dirty="0" smtClean="0"/>
              <a:t>(5)	</a:t>
            </a:r>
            <a:r>
              <a:rPr lang="ru-RU" dirty="0"/>
              <a:t> </a:t>
            </a:r>
            <a:r>
              <a:rPr lang="ru-RU" dirty="0" smtClean="0"/>
              <a:t>ŋ</a:t>
            </a:r>
            <a:r>
              <a:rPr lang="en-US" dirty="0" err="1"/>
              <a:t>amt</a:t>
            </a:r>
            <a:r>
              <a:rPr lang="ru-RU" dirty="0"/>
              <a:t>°‑</a:t>
            </a:r>
            <a:r>
              <a:rPr lang="en-US" b="1" dirty="0"/>
              <a:t>x</a:t>
            </a:r>
            <a:r>
              <a:rPr lang="ru-RU" b="1" dirty="0"/>
              <a:t>ə</a:t>
            </a:r>
            <a:r>
              <a:rPr lang="en-US" b="1" dirty="0" err="1"/>
              <a:t>rt</a:t>
            </a:r>
            <a:r>
              <a:rPr lang="ru-RU" b="1" dirty="0"/>
              <a:t>ə</a:t>
            </a:r>
            <a:r>
              <a:rPr lang="ru-RU" b="1" dirty="0" smtClean="0"/>
              <a:t>‑</a:t>
            </a:r>
            <a:r>
              <a:rPr lang="ru-RU" dirty="0" smtClean="0"/>
              <a:t>°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kol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en-US" dirty="0"/>
              <a:t>	</a:t>
            </a:r>
            <a:r>
              <a:rPr lang="en-US" dirty="0" smtClean="0"/>
              <a:t>	n</a:t>
            </a:r>
            <a:r>
              <a:rPr lang="ru-RU" dirty="0" smtClean="0"/>
              <a:t>'í</a:t>
            </a: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ru-RU" dirty="0" smtClean="0"/>
              <a:t>ŋ</a:t>
            </a:r>
            <a:r>
              <a:rPr lang="en-US" dirty="0" err="1"/>
              <a:t>amt</a:t>
            </a:r>
            <a:r>
              <a:rPr lang="ru-RU" dirty="0"/>
              <a:t>°‑</a:t>
            </a:r>
            <a:r>
              <a:rPr lang="en-US" dirty="0" smtClean="0"/>
              <a:t>q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ru-RU" dirty="0" smtClean="0"/>
              <a:t>сесть‑</a:t>
            </a:r>
            <a:r>
              <a:rPr lang="en-US" b="1" cap="small" dirty="0"/>
              <a:t>add</a:t>
            </a:r>
            <a:r>
              <a:rPr lang="ru-RU" b="1" cap="small" dirty="0"/>
              <a:t>‑</a:t>
            </a:r>
            <a:r>
              <a:rPr lang="en-US" cap="small" dirty="0" err="1"/>
              <a:t>cvb</a:t>
            </a:r>
            <a:r>
              <a:rPr lang="ru-RU" cap="small" dirty="0"/>
              <a:t>	</a:t>
            </a:r>
            <a:r>
              <a:rPr lang="en-US" dirty="0" smtClean="0"/>
              <a:t>	K</a:t>
            </a:r>
            <a:r>
              <a:rPr lang="ru-RU" dirty="0"/>
              <a:t>.	</a:t>
            </a:r>
            <a:r>
              <a:rPr lang="en-US" dirty="0" smtClean="0"/>
              <a:t>		</a:t>
            </a:r>
            <a:r>
              <a:rPr lang="en-US" cap="small" dirty="0" err="1" smtClean="0"/>
              <a:t>neg</a:t>
            </a:r>
            <a:r>
              <a:rPr lang="ru-RU" cap="small" dirty="0" smtClean="0"/>
              <a:t>.3</a:t>
            </a:r>
            <a:r>
              <a:rPr lang="en-US" cap="small" dirty="0" err="1"/>
              <a:t>sg</a:t>
            </a:r>
            <a:r>
              <a:rPr lang="ru-RU" dirty="0"/>
              <a:t>	</a:t>
            </a:r>
            <a:r>
              <a:rPr lang="en-US" dirty="0" smtClean="0"/>
              <a:t>	</a:t>
            </a:r>
            <a:r>
              <a:rPr lang="ru-RU" dirty="0" smtClean="0"/>
              <a:t>сесть‑</a:t>
            </a:r>
            <a:r>
              <a:rPr lang="en-US" cap="small" dirty="0" err="1" smtClean="0"/>
              <a:t>cn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ru-RU" dirty="0" smtClean="0"/>
              <a:t>‘Коля </a:t>
            </a:r>
            <a:r>
              <a:rPr lang="ru-RU" dirty="0"/>
              <a:t>даже не </a:t>
            </a:r>
            <a:r>
              <a:rPr lang="ru-RU" dirty="0" smtClean="0"/>
              <a:t>сел</a:t>
            </a:r>
            <a:r>
              <a:rPr lang="en-US" dirty="0"/>
              <a:t>.</a:t>
            </a:r>
            <a:r>
              <a:rPr lang="ru-RU" dirty="0" smtClean="0"/>
              <a:t>’</a:t>
            </a:r>
            <a:endParaRPr lang="ru-RU" dirty="0"/>
          </a:p>
          <a:p>
            <a:pPr defTabSz="360000"/>
            <a:endParaRPr lang="ru-RU" dirty="0" smtClean="0"/>
          </a:p>
          <a:p>
            <a:pPr defTabSz="360000"/>
            <a:r>
              <a:rPr lang="ru-RU" dirty="0" smtClean="0"/>
              <a:t>Только с отрицанием!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xərtə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c'eyə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1176000" cy="4684712"/>
          </a:xfrm>
        </p:spPr>
        <p:txBody>
          <a:bodyPr>
            <a:normAutofit/>
          </a:bodyPr>
          <a:lstStyle/>
          <a:p>
            <a:r>
              <a:rPr lang="ru-RU" dirty="0" smtClean="0"/>
              <a:t>Цель доклада — описать семантику двух </a:t>
            </a:r>
            <a:r>
              <a:rPr lang="ru-RU" dirty="0" err="1" smtClean="0"/>
              <a:t>интраклитик</a:t>
            </a:r>
            <a:endParaRPr lang="ru-RU" dirty="0" smtClean="0"/>
          </a:p>
          <a:p>
            <a:pPr lvl="1"/>
            <a:r>
              <a:rPr lang="en-US" sz="2800" i="1" dirty="0" smtClean="0"/>
              <a:t>-</a:t>
            </a:r>
            <a:r>
              <a:rPr lang="en-US" sz="2800" i="1" dirty="0" err="1" smtClean="0"/>
              <a:t>xərtə</a:t>
            </a:r>
            <a:r>
              <a:rPr lang="en-US" sz="2800" i="1" dirty="0" smtClean="0"/>
              <a:t>-</a:t>
            </a:r>
            <a:r>
              <a:rPr lang="en-US" sz="2800" dirty="0" smtClean="0"/>
              <a:t> (“focus” </a:t>
            </a:r>
            <a:r>
              <a:rPr lang="ru-RU" sz="2800" dirty="0" smtClean="0"/>
              <a:t>согласно</a:t>
            </a:r>
            <a:r>
              <a:rPr lang="en-US" sz="2800" dirty="0" smtClean="0"/>
              <a:t> </a:t>
            </a:r>
            <a:r>
              <a:rPr lang="en-US" sz="2800" dirty="0" err="1" smtClean="0"/>
              <a:t>Nikolaeva</a:t>
            </a:r>
            <a:r>
              <a:rPr lang="en-US" sz="2800" dirty="0" smtClean="0"/>
              <a:t> 2014)</a:t>
            </a:r>
            <a:r>
              <a:rPr lang="ru-RU" sz="2800" dirty="0" smtClean="0"/>
              <a:t> </a:t>
            </a:r>
            <a:r>
              <a:rPr lang="en-US" sz="2800" dirty="0" smtClean="0"/>
              <a:t>	</a:t>
            </a:r>
            <a:r>
              <a:rPr lang="ru-RU" sz="2800" dirty="0" smtClean="0"/>
              <a:t>= </a:t>
            </a:r>
            <a:r>
              <a:rPr lang="en-US" sz="2800" cap="small" dirty="0" smtClean="0"/>
              <a:t>add</a:t>
            </a:r>
          </a:p>
          <a:p>
            <a:pPr lvl="1"/>
            <a:r>
              <a:rPr lang="en-US" sz="2800" i="1" dirty="0" smtClean="0"/>
              <a:t>-</a:t>
            </a:r>
            <a:r>
              <a:rPr lang="en-US" sz="2800" i="1" dirty="0" err="1" smtClean="0"/>
              <a:t>c’eyə</a:t>
            </a:r>
            <a:r>
              <a:rPr lang="en-US" sz="2800" i="1" dirty="0" smtClean="0"/>
              <a:t>-</a:t>
            </a:r>
            <a:r>
              <a:rPr lang="ru-RU" sz="2800" dirty="0" smtClean="0"/>
              <a:t> </a:t>
            </a:r>
            <a:r>
              <a:rPr lang="en-US" sz="2800" dirty="0" smtClean="0"/>
              <a:t>(“emphatic”)				</a:t>
            </a:r>
            <a:r>
              <a:rPr lang="ru-RU" sz="2800" dirty="0" smtClean="0"/>
              <a:t>	</a:t>
            </a:r>
            <a:r>
              <a:rPr lang="en-US" sz="2800" dirty="0" smtClean="0"/>
              <a:t>= </a:t>
            </a:r>
            <a:r>
              <a:rPr lang="en-US" sz="2800" cap="small" dirty="0" err="1" smtClean="0"/>
              <a:t>inexp</a:t>
            </a:r>
            <a:r>
              <a:rPr lang="en-US" sz="2800" dirty="0" smtClean="0"/>
              <a:t> </a:t>
            </a:r>
            <a:r>
              <a:rPr lang="ru-RU" sz="2800" dirty="0" smtClean="0"/>
              <a:t>в наших глоссах</a:t>
            </a:r>
            <a:endParaRPr lang="en-US" sz="2800" dirty="0" smtClean="0"/>
          </a:p>
          <a:p>
            <a:r>
              <a:rPr lang="ru-RU" dirty="0" smtClean="0"/>
              <a:t>Изначально </a:t>
            </a:r>
            <a:r>
              <a:rPr lang="ru-RU" dirty="0"/>
              <a:t>проблема — </a:t>
            </a:r>
            <a:r>
              <a:rPr lang="ru-RU" dirty="0" smtClean="0"/>
              <a:t>почти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лексикографическая</a:t>
            </a:r>
          </a:p>
          <a:p>
            <a:r>
              <a:rPr lang="ru-RU" dirty="0" smtClean="0"/>
              <a:t>Толкования получились очень похожие</a:t>
            </a:r>
          </a:p>
          <a:p>
            <a:pPr lvl="1"/>
            <a:r>
              <a:rPr lang="ru-RU" sz="2800" dirty="0" smtClean="0"/>
              <a:t>и там, </a:t>
            </a:r>
            <a:r>
              <a:rPr lang="ru-RU" sz="2800" dirty="0"/>
              <a:t>и</a:t>
            </a:r>
            <a:r>
              <a:rPr lang="ru-RU" sz="2800" dirty="0" smtClean="0"/>
              <a:t> там в основе </a:t>
            </a:r>
            <a:r>
              <a:rPr lang="ru-RU" sz="2800" dirty="0"/>
              <a:t>— </a:t>
            </a:r>
            <a:r>
              <a:rPr lang="ru-RU" sz="2800" dirty="0" smtClean="0"/>
              <a:t>идея </a:t>
            </a:r>
            <a:r>
              <a:rPr lang="ru-RU" sz="2800" i="1" dirty="0" smtClean="0"/>
              <a:t>неожиданности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Кажется, однако, что это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разная</a:t>
            </a:r>
            <a:r>
              <a:rPr lang="ru-RU" dirty="0" smtClean="0"/>
              <a:t> «неожиданность»</a:t>
            </a:r>
          </a:p>
          <a:p>
            <a:r>
              <a:rPr lang="ru-RU" dirty="0" smtClean="0"/>
              <a:t>Задача: описать и попытаться формализовать эту разницу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04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Материал исследования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325"/>
            <a:ext cx="10515600" cy="4351338"/>
          </a:xfrm>
        </p:spPr>
        <p:txBody>
          <a:bodyPr/>
          <a:lstStyle/>
          <a:p>
            <a:r>
              <a:rPr lang="ru-RU" dirty="0" smtClean="0"/>
              <a:t>Тундровый ненецкий язык, </a:t>
            </a:r>
            <a:r>
              <a:rPr lang="ru-RU" dirty="0" err="1" smtClean="0"/>
              <a:t>гыданский</a:t>
            </a:r>
            <a:r>
              <a:rPr lang="ru-RU" dirty="0" smtClean="0"/>
              <a:t> диалект</a:t>
            </a:r>
          </a:p>
          <a:p>
            <a:r>
              <a:rPr lang="ru-RU" dirty="0" smtClean="0"/>
              <a:t>Данные собраны в экспедиции в с. </a:t>
            </a:r>
            <a:r>
              <a:rPr lang="ru-RU" dirty="0" err="1" smtClean="0"/>
              <a:t>Гыда</a:t>
            </a:r>
            <a:r>
              <a:rPr lang="ru-RU" dirty="0" smtClean="0"/>
              <a:t> (Тазовский р-н, ЯНАО) осенью 2014 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22223" r="833" b="28333"/>
          <a:stretch/>
        </p:blipFill>
        <p:spPr>
          <a:xfrm>
            <a:off x="2520950" y="3241664"/>
            <a:ext cx="7150100" cy="316072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002060"/>
                </a:solidFill>
              </a:rPr>
              <a:t>-</a:t>
            </a:r>
            <a:r>
              <a:rPr lang="en-US" i="1" dirty="0" err="1" smtClean="0">
                <a:solidFill>
                  <a:srgbClr val="002060"/>
                </a:solidFill>
              </a:rPr>
              <a:t>xərtə</a:t>
            </a:r>
            <a:r>
              <a:rPr lang="en-US" i="1" dirty="0" smtClean="0">
                <a:solidFill>
                  <a:srgbClr val="002060"/>
                </a:solidFill>
              </a:rPr>
              <a:t>-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fr-CA" b="1" i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ərtə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fr-CA" b="1" i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даже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, и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хотя бы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2394"/>
            <a:ext cx="10515600" cy="4351338"/>
          </a:xfrm>
        </p:spPr>
        <p:txBody>
          <a:bodyPr/>
          <a:lstStyle/>
          <a:p>
            <a:pPr defTabSz="360000"/>
            <a:r>
              <a:rPr lang="ru-RU" dirty="0" smtClean="0"/>
              <a:t>Два значения</a:t>
            </a:r>
          </a:p>
          <a:p>
            <a:pPr lvl="1" defTabSz="360000"/>
            <a:r>
              <a:rPr lang="ru-RU" sz="2800" dirty="0" smtClean="0"/>
              <a:t>или просто — способа перевода на русский язык?</a:t>
            </a:r>
            <a:endParaRPr lang="en-US" sz="2800" dirty="0" smtClean="0"/>
          </a:p>
          <a:p>
            <a:pPr marL="0" indent="0" defTabSz="360000">
              <a:spcAft>
                <a:spcPts val="1200"/>
              </a:spcAft>
              <a:buNone/>
            </a:pPr>
            <a:r>
              <a:rPr lang="fr-CA" dirty="0" smtClean="0"/>
              <a:t>(6)	pidər</a:t>
            </a:r>
            <a:r>
              <a:rPr lang="en-US" dirty="0" smtClean="0"/>
              <a:t>°</a:t>
            </a:r>
            <a:r>
              <a:rPr lang="fr-CA" dirty="0" smtClean="0"/>
              <a:t>		</a:t>
            </a:r>
            <a:r>
              <a:rPr lang="fr-CA" dirty="0" smtClean="0"/>
              <a:t>p</a:t>
            </a:r>
            <a:r>
              <a:rPr lang="ru-RU" dirty="0"/>
              <a:t>'</a:t>
            </a:r>
            <a:r>
              <a:rPr lang="fr-CA" dirty="0" smtClean="0"/>
              <a:t>i-</a:t>
            </a:r>
            <a:r>
              <a:rPr lang="fr-CA" b="1" dirty="0" smtClean="0"/>
              <a:t>xərt</a:t>
            </a:r>
            <a:r>
              <a:rPr lang="fr-CA" b="1" dirty="0"/>
              <a:t>°</a:t>
            </a:r>
            <a:r>
              <a:rPr lang="ru-RU" dirty="0"/>
              <a:t>-</a:t>
            </a:r>
            <a:r>
              <a:rPr lang="fr-CA" dirty="0"/>
              <a:t>h 		</a:t>
            </a:r>
            <a:r>
              <a:rPr lang="fr-CA" dirty="0" smtClean="0"/>
              <a:t>	manc°raə-n</a:t>
            </a:r>
            <a:r>
              <a:rPr lang="fr-CA" dirty="0"/>
              <a:t>°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		</a:t>
            </a:r>
            <a:r>
              <a:rPr lang="ru-RU" sz="2400" dirty="0" smtClean="0"/>
              <a:t>ты</a:t>
            </a:r>
            <a:r>
              <a:rPr lang="ru-RU" sz="2400" dirty="0"/>
              <a:t>	</a:t>
            </a:r>
            <a:r>
              <a:rPr lang="fr-CA" sz="2400" dirty="0"/>
              <a:t>	</a:t>
            </a:r>
            <a:r>
              <a:rPr lang="fr-CA" sz="2400" dirty="0" smtClean="0"/>
              <a:t>		</a:t>
            </a:r>
            <a:r>
              <a:rPr lang="ru-RU" sz="2400" dirty="0" smtClean="0"/>
              <a:t>ночь-</a:t>
            </a:r>
            <a:r>
              <a:rPr lang="fr-CA" sz="2400" b="1" cap="small" dirty="0"/>
              <a:t>add</a:t>
            </a:r>
            <a:r>
              <a:rPr lang="fr-CA" sz="2400" cap="small" dirty="0"/>
              <a:t>-gen</a:t>
            </a:r>
            <a:r>
              <a:rPr lang="fr-CA" sz="2400" dirty="0"/>
              <a:t>	</a:t>
            </a:r>
            <a:r>
              <a:rPr lang="fr-CA" sz="2400" dirty="0" smtClean="0"/>
              <a:t>		</a:t>
            </a:r>
            <a:r>
              <a:rPr lang="ru-RU" sz="2400" dirty="0" smtClean="0"/>
              <a:t>работать-2</a:t>
            </a:r>
            <a:r>
              <a:rPr lang="fr-CA" sz="2400" cap="small" dirty="0"/>
              <a:t>sg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	‘</a:t>
            </a:r>
            <a:r>
              <a:rPr lang="ru-RU" dirty="0" smtClean="0"/>
              <a:t>Ты даже ночью работаешь</a:t>
            </a:r>
            <a:r>
              <a:rPr lang="fr-CA" dirty="0" smtClean="0"/>
              <a:t>.</a:t>
            </a:r>
            <a:r>
              <a:rPr lang="en-US" dirty="0" smtClean="0"/>
              <a:t>’</a:t>
            </a:r>
          </a:p>
          <a:p>
            <a:pPr marL="0" indent="0" defTabSz="360000">
              <a:buNone/>
            </a:pPr>
            <a:r>
              <a:rPr lang="en-US" dirty="0"/>
              <a:t>(7)	</a:t>
            </a:r>
            <a:r>
              <a:rPr lang="en-US" dirty="0" smtClean="0"/>
              <a:t>t</a:t>
            </a:r>
            <a:r>
              <a:rPr lang="ru-RU" dirty="0"/>
              <a:t>'</a:t>
            </a:r>
            <a:r>
              <a:rPr lang="en-US" dirty="0" smtClean="0"/>
              <a:t>an</a:t>
            </a:r>
            <a:r>
              <a:rPr lang="ru-RU" dirty="0"/>
              <a:t>'</a:t>
            </a:r>
            <a:r>
              <a:rPr lang="en-US" dirty="0" smtClean="0"/>
              <a:t>o</a:t>
            </a:r>
            <a:r>
              <a:rPr lang="ru-RU" dirty="0"/>
              <a:t>-</a:t>
            </a:r>
            <a:r>
              <a:rPr lang="en-US" b="1" dirty="0"/>
              <a:t>x</a:t>
            </a:r>
            <a:r>
              <a:rPr lang="ru-RU" b="1" dirty="0"/>
              <a:t>ə</a:t>
            </a:r>
            <a:r>
              <a:rPr lang="en-US" b="1" dirty="0" err="1" smtClean="0"/>
              <a:t>rt</a:t>
            </a:r>
            <a:r>
              <a:rPr lang="en-US" b="1" dirty="0" smtClean="0"/>
              <a:t>°</a:t>
            </a:r>
            <a:r>
              <a:rPr lang="ru-RU" dirty="0" smtClean="0"/>
              <a:t>-</a:t>
            </a:r>
            <a:r>
              <a:rPr lang="en-US" dirty="0" err="1"/>
              <a:t>mpo</a:t>
            </a:r>
            <a:r>
              <a:rPr lang="fr-CA" dirty="0" smtClean="0"/>
              <a:t>y°h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err="1"/>
              <a:t>ya</a:t>
            </a:r>
            <a:r>
              <a:rPr lang="ru-RU" dirty="0"/>
              <a:t>-</a:t>
            </a:r>
            <a:r>
              <a:rPr lang="en-US" dirty="0" err="1"/>
              <a:t>ko</a:t>
            </a:r>
            <a:r>
              <a:rPr lang="ru-RU" dirty="0"/>
              <a:t>-</a:t>
            </a:r>
            <a:r>
              <a:rPr lang="en-US" dirty="0" smtClean="0"/>
              <a:t>c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ru-RU" dirty="0" smtClean="0"/>
              <a:t>-</a:t>
            </a:r>
            <a:r>
              <a:rPr lang="en-US" dirty="0" err="1"/>
              <a:t>waq</a:t>
            </a:r>
            <a:r>
              <a:rPr lang="en-US" dirty="0"/>
              <a:t> 			</a:t>
            </a:r>
            <a:r>
              <a:rPr lang="en-US" dirty="0" smtClean="0"/>
              <a:t>		t</a:t>
            </a:r>
            <a:r>
              <a:rPr lang="ru-RU" dirty="0"/>
              <a:t>ə</a:t>
            </a:r>
            <a:r>
              <a:rPr lang="en-US" dirty="0" smtClean="0"/>
              <a:t>n</a:t>
            </a:r>
            <a:r>
              <a:rPr lang="ru-RU" dirty="0"/>
              <a:t>'</a:t>
            </a:r>
            <a:r>
              <a:rPr lang="en-US" dirty="0" smtClean="0"/>
              <a:t>a</a:t>
            </a:r>
            <a:r>
              <a:rPr lang="ru-RU" dirty="0"/>
              <a:t>-</a:t>
            </a:r>
            <a:r>
              <a:rPr lang="en-US" dirty="0" err="1"/>
              <a:t>wa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ru-RU" sz="2400" dirty="0" smtClean="0"/>
              <a:t>немного-</a:t>
            </a:r>
            <a:r>
              <a:rPr lang="fr-CA" sz="2400" b="1" cap="small" dirty="0"/>
              <a:t>add</a:t>
            </a:r>
            <a:r>
              <a:rPr lang="fr-CA" sz="2400" cap="small" dirty="0"/>
              <a:t>-mod</a:t>
            </a:r>
            <a:r>
              <a:rPr lang="fr-CA" sz="2400" dirty="0"/>
              <a:t>	</a:t>
            </a:r>
            <a:r>
              <a:rPr lang="fr-CA" sz="2400" dirty="0" smtClean="0"/>
              <a:t>		</a:t>
            </a:r>
            <a:r>
              <a:rPr lang="ru-RU" sz="2400" dirty="0" smtClean="0"/>
              <a:t>земля-</a:t>
            </a:r>
            <a:r>
              <a:rPr lang="fr-CA" sz="2400" cap="small" dirty="0"/>
              <a:t>dim1-dim2-poss.1pl</a:t>
            </a:r>
            <a:r>
              <a:rPr lang="fr-CA" sz="2400" dirty="0"/>
              <a:t>	</a:t>
            </a:r>
            <a:r>
              <a:rPr lang="fr-CA" sz="2400" dirty="0" smtClean="0"/>
              <a:t>	</a:t>
            </a:r>
            <a:r>
              <a:rPr lang="ru-RU" sz="2400" dirty="0" smtClean="0"/>
              <a:t>иметься-</a:t>
            </a:r>
            <a:r>
              <a:rPr lang="fr-CA" sz="2400" cap="small" dirty="0"/>
              <a:t>ass</a:t>
            </a:r>
            <a:r>
              <a:rPr lang="fr-CA" sz="2400" dirty="0"/>
              <a:t>	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		</a:t>
            </a:r>
            <a:r>
              <a:rPr lang="en-US" dirty="0" smtClean="0"/>
              <a:t>‘</a:t>
            </a:r>
            <a:r>
              <a:rPr lang="ru-RU" dirty="0"/>
              <a:t>Хотя бы немножко земли у нас есть!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BD3F-2852-43D7-9F94-F7024A0E68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3427</TotalTime>
  <Words>792</Words>
  <Application>Microsoft Office PowerPoint</Application>
  <PresentationFormat>Широкоэкранный</PresentationFormat>
  <Paragraphs>263</Paragraphs>
  <Slides>36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Junicode</vt:lpstr>
      <vt:lpstr>Тема Office</vt:lpstr>
      <vt:lpstr>Ненецкие фокусные маркеры: два вида неожиданности</vt:lpstr>
      <vt:lpstr>Северносамодийские «интраклитики»</vt:lpstr>
      <vt:lpstr>Семантика интраклитик</vt:lpstr>
      <vt:lpstr>Ассоциация с фокусом</vt:lpstr>
      <vt:lpstr>Морфосинтаксис интраклитик</vt:lpstr>
      <vt:lpstr>-xərtə- и -c'eyə-</vt:lpstr>
      <vt:lpstr>Материал исследования</vt:lpstr>
      <vt:lpstr>-xərtə- </vt:lpstr>
      <vt:lpstr>-xərtə-: и ‘даже’, и ‘хотя бы’</vt:lpstr>
      <vt:lpstr>-xərtə- как ‘даже’</vt:lpstr>
      <vt:lpstr>-xərtə- как ‘хотя бы’</vt:lpstr>
      <vt:lpstr>-xərtə- как ‘хотя бы’ и ∀</vt:lpstr>
      <vt:lpstr>Полисемия</vt:lpstr>
      <vt:lpstr>А что вообще такое «даже» и «хотя бы»?</vt:lpstr>
      <vt:lpstr>Что такое «даже» ?</vt:lpstr>
      <vt:lpstr>Что такое «хотя бы»?</vt:lpstr>
      <vt:lpstr>-xərtə- при отрицании</vt:lpstr>
      <vt:lpstr>-c'eyə- </vt:lpstr>
      <vt:lpstr>-c'eyə-: сложно перевести на русский</vt:lpstr>
      <vt:lpstr>Не фокус контраста!</vt:lpstr>
      <vt:lpstr>-c'eyə-: структура значения</vt:lpstr>
      <vt:lpstr>-c'eyə-: структура значения</vt:lpstr>
      <vt:lpstr>-c'eyə- при отрицании</vt:lpstr>
      <vt:lpstr>un peu de théorie  </vt:lpstr>
      <vt:lpstr>Чем отличаются -с'eyə- и -xərtə-?</vt:lpstr>
      <vt:lpstr>Две идеи</vt:lpstr>
      <vt:lpstr>Презентация PowerPoint</vt:lpstr>
      <vt:lpstr>Презентация PowerPoint</vt:lpstr>
      <vt:lpstr>Чуть более формально</vt:lpstr>
      <vt:lpstr>Modal base</vt:lpstr>
      <vt:lpstr>Ordering source </vt:lpstr>
      <vt:lpstr>Возвращаясь к интраклитикам</vt:lpstr>
      <vt:lpstr>Разница в «субъекте восприятия»…</vt:lpstr>
      <vt:lpstr>Презентация PowerPoint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Ненецкие фокусные маркеры: два вида неожиданности</dc:title>
  <dc:creator>Стенин Иван</dc:creator>
  <cp:lastModifiedBy>Стенин Иван</cp:lastModifiedBy>
  <cp:revision>117</cp:revision>
  <dcterms:created xsi:type="dcterms:W3CDTF">2014-11-26T23:21:08Z</dcterms:created>
  <dcterms:modified xsi:type="dcterms:W3CDTF">2014-12-02T12:25:12Z</dcterms:modified>
</cp:coreProperties>
</file>